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91B-8169-4852-A74B-022A0A220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3377AA-6AD0-4C63-97E2-CD9DDD4B1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51025-0151-4203-B1F0-6ADA4EDF9640}"/>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52B1CF08-6123-487B-A25C-6590383CE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39871-23EA-448F-ABFB-A3D8C5F73B09}"/>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91635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11F5-CB0B-4BBC-A147-B6F0DCAA06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3F741-524A-4E76-9B77-EAA67941C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4BE24-68ED-48CC-88DF-FC6FFF8A01E2}"/>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9EE72B0E-365F-4737-A0AD-6D257B021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76B06-8010-4D97-8AD3-9FDB36762DF8}"/>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234346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B2C90-F9EC-4868-B50D-EFC3E71513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E8149-1DC5-42E1-B6AC-617ACE0FB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F34DB-8814-4607-B32D-8B2F89F7B8E6}"/>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11CCB2C1-1975-4673-9236-8C6CEBBF8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F6017-D599-4C90-AE44-292834075701}"/>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376546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D77-1AA5-4BC4-AE40-682CBE7EA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20629-281A-42A1-B94D-58DD237DD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DA4D-0A62-44C9-B8BC-D65779049030}"/>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7EEF193C-CE56-4F09-96FE-BF1730284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A7F96-A98B-4F40-BDB6-2B607D4BEA23}"/>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404476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ECE7-B107-4678-8B61-FDBEB30EE9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99249-C227-4759-9C5B-748F43110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20EE9-21CF-4B8A-9781-262E49C8073B}"/>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DB6FA3EC-E878-4E9F-B03D-6EF8CF6C2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5D99F-FCA1-499C-8D0A-2968D0D97357}"/>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177024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5418-FC2D-421E-B4CB-2F9760A4F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8B340-F832-4D0C-BCB5-65841A5C8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64D9B5-AAC5-40DC-8A33-587E511EE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A26E26-23ED-47DD-AF8E-B9FE493AC2CF}"/>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6" name="Footer Placeholder 5">
            <a:extLst>
              <a:ext uri="{FF2B5EF4-FFF2-40B4-BE49-F238E27FC236}">
                <a16:creationId xmlns:a16="http://schemas.microsoft.com/office/drawing/2014/main" id="{6AAEA332-0A37-49CC-A489-A3E77D773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C74D3-5884-4EF7-A168-1DC1AA9A5612}"/>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342056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6BBA-F915-49CF-AFD0-89770BA97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276692-5C84-447B-9498-E156458F5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5C84F-C1DF-4B05-9C9E-0428BB1B0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AFE57A-ACF9-47F3-A5FB-D795E3D66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B0530-C65E-420C-AB9A-0DB48DC1E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C5F97A-0F9A-4470-84D3-BC2F2B070524}"/>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8" name="Footer Placeholder 7">
            <a:extLst>
              <a:ext uri="{FF2B5EF4-FFF2-40B4-BE49-F238E27FC236}">
                <a16:creationId xmlns:a16="http://schemas.microsoft.com/office/drawing/2014/main" id="{40B431D1-DA4D-45BA-8A4F-4802487DB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225416-DD00-4FE9-B060-179D0E6C8D32}"/>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128293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A729-F1AA-4C05-99DA-86990DB7AD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048D3-4EFD-426E-920E-22AA173BE117}"/>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4" name="Footer Placeholder 3">
            <a:extLst>
              <a:ext uri="{FF2B5EF4-FFF2-40B4-BE49-F238E27FC236}">
                <a16:creationId xmlns:a16="http://schemas.microsoft.com/office/drawing/2014/main" id="{4B8AA4B8-0392-4018-863E-A78B5A5A4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F9974-009A-429E-A068-7AF19F55B55C}"/>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61638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B50B4-EEB3-472E-B696-EB666A2A902C}"/>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3" name="Footer Placeholder 2">
            <a:extLst>
              <a:ext uri="{FF2B5EF4-FFF2-40B4-BE49-F238E27FC236}">
                <a16:creationId xmlns:a16="http://schemas.microsoft.com/office/drawing/2014/main" id="{264CBCC1-30E7-44C7-9F94-64B8491E3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33938A-ED47-4DBF-9DB5-60FE68A5FC41}"/>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323965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C7D8-962E-49BF-B8D5-C18F086D5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50E0F-0F1D-4FFA-A684-7AC41034E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68429-18B0-4C44-8047-F54283211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BC0DB-9EFB-4BA0-BA61-B91E7B332316}"/>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6" name="Footer Placeholder 5">
            <a:extLst>
              <a:ext uri="{FF2B5EF4-FFF2-40B4-BE49-F238E27FC236}">
                <a16:creationId xmlns:a16="http://schemas.microsoft.com/office/drawing/2014/main" id="{9A2A26A3-F72C-4A31-8BA5-E69096960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829A9-8F34-4E7D-A089-FFACBC6D685C}"/>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20467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AED7-3548-4C4A-84E8-AD80855E0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3F319E-B8CA-422D-B58C-B0B5D4C8A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9BED6-26A4-4728-B6CA-775C2D32D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8FE84-6315-407F-9323-EF6D52C8374A}"/>
              </a:ext>
            </a:extLst>
          </p:cNvPr>
          <p:cNvSpPr>
            <a:spLocks noGrp="1"/>
          </p:cNvSpPr>
          <p:nvPr>
            <p:ph type="dt" sz="half" idx="10"/>
          </p:nvPr>
        </p:nvSpPr>
        <p:spPr/>
        <p:txBody>
          <a:bodyPr/>
          <a:lstStyle/>
          <a:p>
            <a:fld id="{DE2A2F94-417C-4A1E-8E71-C4DC5DE393EA}" type="datetimeFigureOut">
              <a:rPr lang="en-US" smtClean="0"/>
              <a:t>5/5/2020</a:t>
            </a:fld>
            <a:endParaRPr lang="en-US"/>
          </a:p>
        </p:txBody>
      </p:sp>
      <p:sp>
        <p:nvSpPr>
          <p:cNvPr id="6" name="Footer Placeholder 5">
            <a:extLst>
              <a:ext uri="{FF2B5EF4-FFF2-40B4-BE49-F238E27FC236}">
                <a16:creationId xmlns:a16="http://schemas.microsoft.com/office/drawing/2014/main" id="{9187ABAE-9EC5-4EC5-8819-232A3C8A6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90902-D104-4B76-B0B4-49572E8810AC}"/>
              </a:ext>
            </a:extLst>
          </p:cNvPr>
          <p:cNvSpPr>
            <a:spLocks noGrp="1"/>
          </p:cNvSpPr>
          <p:nvPr>
            <p:ph type="sldNum" sz="quarter" idx="12"/>
          </p:nvPr>
        </p:nvSpPr>
        <p:spPr/>
        <p:txBody>
          <a:bodyPr/>
          <a:lstStyle/>
          <a:p>
            <a:fld id="{8F3A5DDA-02E7-4897-BB42-B174B8068D26}" type="slidenum">
              <a:rPr lang="en-US" smtClean="0"/>
              <a:t>‹#›</a:t>
            </a:fld>
            <a:endParaRPr lang="en-US"/>
          </a:p>
        </p:txBody>
      </p:sp>
    </p:spTree>
    <p:extLst>
      <p:ext uri="{BB962C8B-B14F-4D97-AF65-F5344CB8AC3E}">
        <p14:creationId xmlns:p14="http://schemas.microsoft.com/office/powerpoint/2010/main" val="345691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DE9AE-EF41-4418-AC4B-FE4CD5BF6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7E1880-8362-4D03-9C7D-E9017971A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6B640-85A4-4465-B24D-98C33779F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A2F94-417C-4A1E-8E71-C4DC5DE393EA}" type="datetimeFigureOut">
              <a:rPr lang="en-US" smtClean="0"/>
              <a:t>5/5/2020</a:t>
            </a:fld>
            <a:endParaRPr lang="en-US"/>
          </a:p>
        </p:txBody>
      </p:sp>
      <p:sp>
        <p:nvSpPr>
          <p:cNvPr id="5" name="Footer Placeholder 4">
            <a:extLst>
              <a:ext uri="{FF2B5EF4-FFF2-40B4-BE49-F238E27FC236}">
                <a16:creationId xmlns:a16="http://schemas.microsoft.com/office/drawing/2014/main" id="{17765107-B03B-43AE-B702-6C1E91CEE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DCAE09-14A3-4672-BCA5-01D635942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A5DDA-02E7-4897-BB42-B174B8068D26}" type="slidenum">
              <a:rPr lang="en-US" smtClean="0"/>
              <a:t>‹#›</a:t>
            </a:fld>
            <a:endParaRPr lang="en-US"/>
          </a:p>
        </p:txBody>
      </p:sp>
    </p:spTree>
    <p:extLst>
      <p:ext uri="{BB962C8B-B14F-4D97-AF65-F5344CB8AC3E}">
        <p14:creationId xmlns:p14="http://schemas.microsoft.com/office/powerpoint/2010/main" val="31470073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yamSunderRaja1/The-Battle-of-Neighborhoods_Week5/blob/master/Common_neighbourhoodviews.JPG" TargetMode="External"/><Relationship Id="rId2" Type="http://schemas.openxmlformats.org/officeDocument/2006/relationships/hyperlink" Target="https://github.com/ShyamSunderRaja1/The-Battle-of-Neighborhoods_Week5/blob/master/Kmeans%208cluster%20points.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yamSunderRaja1/The-Battle-of-Neighborhoods_Week5/blob/master/Avg_House_Price.png" TargetMode="External"/><Relationship Id="rId2" Type="http://schemas.openxmlformats.org/officeDocument/2006/relationships/hyperlink" Target="https://github.com/ShyamSunderRaja1/The-Battle-of-Neighborhoods_Week5/blob/master/ClusterMap_NorthYork.JPG" TargetMode="External"/><Relationship Id="rId1" Type="http://schemas.openxmlformats.org/officeDocument/2006/relationships/slideLayout" Target="../slideLayouts/slideLayout2.xml"/><Relationship Id="rId4" Type="http://schemas.openxmlformats.org/officeDocument/2006/relationships/hyperlink" Target="https://github.com/ShyamSunderRaja1/The-Battle-of-Neighborhoods_Week5/blob/master/School%20Rating.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13AEF-F9E0-4ACB-964D-2241D2AAF98A}"/>
              </a:ext>
            </a:extLst>
          </p:cNvPr>
          <p:cNvSpPr>
            <a:spLocks noGrp="1"/>
          </p:cNvSpPr>
          <p:nvPr>
            <p:ph type="ctrTitle"/>
          </p:nvPr>
        </p:nvSpPr>
        <p:spPr>
          <a:xfrm>
            <a:off x="1524000" y="1122362"/>
            <a:ext cx="9144000" cy="2840037"/>
          </a:xfrm>
        </p:spPr>
        <p:txBody>
          <a:bodyPr>
            <a:normAutofit/>
          </a:bodyPr>
          <a:lstStyle/>
          <a:p>
            <a:br>
              <a:rPr lang="en-US" sz="4900">
                <a:latin typeface="+mn-lt"/>
              </a:rPr>
            </a:br>
            <a:r>
              <a:rPr lang="en-US" sz="4900">
                <a:latin typeface="+mn-lt"/>
              </a:rPr>
              <a:t>Coursera &amp; IBM</a:t>
            </a:r>
            <a:br>
              <a:rPr lang="en-US" sz="4900">
                <a:latin typeface="+mn-lt"/>
              </a:rPr>
            </a:br>
            <a:r>
              <a:rPr lang="en-US" sz="4900">
                <a:latin typeface="+mn-lt"/>
              </a:rPr>
              <a:t>Applied Data Science </a:t>
            </a:r>
            <a:br>
              <a:rPr lang="en-US" sz="4900">
                <a:latin typeface="+mn-lt"/>
              </a:rPr>
            </a:br>
            <a:r>
              <a:rPr lang="en-US" sz="4900">
                <a:latin typeface="+mn-lt"/>
              </a:rPr>
              <a:t>Capstone Project</a:t>
            </a:r>
          </a:p>
        </p:txBody>
      </p:sp>
      <p:sp>
        <p:nvSpPr>
          <p:cNvPr id="3" name="Subtitle 2">
            <a:extLst>
              <a:ext uri="{FF2B5EF4-FFF2-40B4-BE49-F238E27FC236}">
                <a16:creationId xmlns:a16="http://schemas.microsoft.com/office/drawing/2014/main" id="{8F214810-E3E1-4CC4-B0F3-ED58E2CA7686}"/>
              </a:ext>
            </a:extLst>
          </p:cNvPr>
          <p:cNvSpPr>
            <a:spLocks noGrp="1"/>
          </p:cNvSpPr>
          <p:nvPr>
            <p:ph type="subTitle" idx="1"/>
          </p:nvPr>
        </p:nvSpPr>
        <p:spPr>
          <a:xfrm>
            <a:off x="1524000" y="4256436"/>
            <a:ext cx="9144000" cy="1600818"/>
          </a:xfrm>
        </p:spPr>
        <p:txBody>
          <a:bodyPr>
            <a:normAutofit/>
          </a:bodyPr>
          <a:lstStyle/>
          <a:p>
            <a:r>
              <a:rPr lang="en-US" b="1">
                <a:solidFill>
                  <a:schemeClr val="accent1">
                    <a:lumMod val="60000"/>
                    <a:lumOff val="40000"/>
                  </a:schemeClr>
                </a:solidFill>
              </a:rPr>
              <a:t>The Battle of Neighborhoods Finding a Better Place in North York, Toronto</a:t>
            </a:r>
          </a:p>
          <a:p>
            <a:endParaRPr lang="en-US">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0234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3AC71A-BC71-4F40-A43C-04198987D91B}"/>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Introduction</a:t>
            </a:r>
          </a:p>
        </p:txBody>
      </p:sp>
      <p:sp>
        <p:nvSpPr>
          <p:cNvPr id="3" name="Content Placeholder 2">
            <a:extLst>
              <a:ext uri="{FF2B5EF4-FFF2-40B4-BE49-F238E27FC236}">
                <a16:creationId xmlns:a16="http://schemas.microsoft.com/office/drawing/2014/main" id="{C24C16F7-2FF9-4E01-A2EF-5C37105CFF7F}"/>
              </a:ext>
            </a:extLst>
          </p:cNvPr>
          <p:cNvSpPr>
            <a:spLocks noGrp="1"/>
          </p:cNvSpPr>
          <p:nvPr>
            <p:ph idx="1"/>
          </p:nvPr>
        </p:nvSpPr>
        <p:spPr>
          <a:xfrm>
            <a:off x="4162425" y="400051"/>
            <a:ext cx="7867649" cy="6324600"/>
          </a:xfrm>
        </p:spPr>
        <p:txBody>
          <a:bodyPr anchor="ctr">
            <a:normAutofit/>
          </a:bodyPr>
          <a:lstStyle/>
          <a:p>
            <a:r>
              <a:rPr lang="en-US" sz="1800" dirty="0">
                <a:solidFill>
                  <a:schemeClr val="bg1"/>
                </a:solidFill>
              </a:rPr>
              <a:t>The purpose of this Project is to help people to exploring better facilities around their neighborhood community.</a:t>
            </a:r>
          </a:p>
          <a:p>
            <a:r>
              <a:rPr lang="en-US" sz="1800" dirty="0">
                <a:solidFill>
                  <a:schemeClr val="bg1"/>
                </a:solidFill>
              </a:rPr>
              <a:t>Lots of people are shifting to various part of Canada and needed lots of time to search for better housing and </a:t>
            </a:r>
            <a:r>
              <a:rPr lang="en-US" sz="1800" dirty="0" err="1">
                <a:solidFill>
                  <a:schemeClr val="bg1"/>
                </a:solidFill>
              </a:rPr>
              <a:t>reputated</a:t>
            </a:r>
            <a:r>
              <a:rPr lang="en-US" sz="1800" dirty="0">
                <a:solidFill>
                  <a:schemeClr val="bg1"/>
                </a:solidFill>
              </a:rPr>
              <a:t> neighborhood schools. Easy access to Barista, Schools, Hyper market, Pharmacy, Clinics, Shopping malls, hospital, etc.</a:t>
            </a:r>
          </a:p>
          <a:p>
            <a:r>
              <a:rPr lang="en-US" sz="1800" dirty="0">
                <a:solidFill>
                  <a:schemeClr val="bg1"/>
                </a:solidFill>
              </a:rPr>
              <a:t>We are creating an analysis report for a people who are shifted to Calgary, Canada for a comparative analysis between neighborhoods.</a:t>
            </a:r>
          </a:p>
          <a:p>
            <a:r>
              <a:rPr lang="en-US" sz="1800" dirty="0">
                <a:solidFill>
                  <a:schemeClr val="bg1"/>
                </a:solidFill>
              </a:rPr>
              <a:t>This analysis includes housing price and neighborhood school based on the ratings, road connectivity, weather conditions, emergency stuffs like water resources, etc.</a:t>
            </a:r>
          </a:p>
          <a:p>
            <a:r>
              <a:rPr lang="en-US" sz="1800" dirty="0">
                <a:solidFill>
                  <a:schemeClr val="bg1"/>
                </a:solidFill>
              </a:rPr>
              <a:t>Problem Statement The objective, is to suggest a better neighborhood in a new city for the person who are shifting over there.</a:t>
            </a:r>
          </a:p>
          <a:p>
            <a:pPr lvl="1"/>
            <a:r>
              <a:rPr lang="en-US" sz="1800" dirty="0">
                <a:solidFill>
                  <a:schemeClr val="bg1"/>
                </a:solidFill>
              </a:rPr>
              <a:t>Housing prices</a:t>
            </a:r>
          </a:p>
          <a:p>
            <a:pPr lvl="1"/>
            <a:r>
              <a:rPr lang="en-US" sz="1800" dirty="0">
                <a:solidFill>
                  <a:schemeClr val="bg1"/>
                </a:solidFill>
              </a:rPr>
              <a:t>Schools based on location, fees, and their ratings.</a:t>
            </a:r>
          </a:p>
          <a:p>
            <a:r>
              <a:rPr lang="en-US" sz="1800" dirty="0">
                <a:solidFill>
                  <a:schemeClr val="bg1"/>
                </a:solidFill>
              </a:rPr>
              <a:t>Foursquare API Four-square Foursquare is the most trusted, independent location data platform for understanding how people move through the real world. It has a data warehouse of millions location specific content. Places API use perform location search details.</a:t>
            </a:r>
          </a:p>
          <a:p>
            <a:r>
              <a:rPr lang="en-US" sz="1800" dirty="0">
                <a:solidFill>
                  <a:schemeClr val="bg1"/>
                </a:solidFill>
              </a:rPr>
              <a:t>API Usage Using the Application setting of Foursquare API can get a near-by location details and neighborhood community.</a:t>
            </a:r>
          </a:p>
          <a:p>
            <a:endParaRPr lang="en-US" sz="1800" dirty="0">
              <a:solidFill>
                <a:schemeClr val="bg1"/>
              </a:solidFill>
            </a:endParaRPr>
          </a:p>
        </p:txBody>
      </p:sp>
    </p:spTree>
    <p:extLst>
      <p:ext uri="{BB962C8B-B14F-4D97-AF65-F5344CB8AC3E}">
        <p14:creationId xmlns:p14="http://schemas.microsoft.com/office/powerpoint/2010/main" val="300680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9389F-21A6-4C67-A8E1-2EEE414976AC}"/>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Data Sourcing </a:t>
            </a:r>
          </a:p>
        </p:txBody>
      </p:sp>
      <p:sp>
        <p:nvSpPr>
          <p:cNvPr id="3" name="Content Placeholder 2">
            <a:extLst>
              <a:ext uri="{FF2B5EF4-FFF2-40B4-BE49-F238E27FC236}">
                <a16:creationId xmlns:a16="http://schemas.microsoft.com/office/drawing/2014/main" id="{5E42DD84-2930-452A-A01F-07D1FDB672FE}"/>
              </a:ext>
            </a:extLst>
          </p:cNvPr>
          <p:cNvSpPr>
            <a:spLocks noGrp="1"/>
          </p:cNvSpPr>
          <p:nvPr>
            <p:ph idx="1"/>
          </p:nvPr>
        </p:nvSpPr>
        <p:spPr>
          <a:xfrm>
            <a:off x="4114800" y="657225"/>
            <a:ext cx="7791450" cy="5972175"/>
          </a:xfrm>
        </p:spPr>
        <p:txBody>
          <a:bodyPr anchor="ctr">
            <a:normAutofit/>
          </a:bodyPr>
          <a:lstStyle/>
          <a:p>
            <a:r>
              <a:rPr lang="en-US" sz="1800" dirty="0">
                <a:solidFill>
                  <a:schemeClr val="bg1"/>
                </a:solidFill>
              </a:rPr>
              <a:t>Data from : </a:t>
            </a:r>
            <a:r>
              <a:rPr lang="en-US" sz="1800" u="sng" dirty="0">
                <a:solidFill>
                  <a:schemeClr val="bg1"/>
                </a:solidFill>
                <a:hlinkClick r:id="rId2"/>
              </a:rPr>
              <a:t>https://en.wikipedia.org/wiki/List_of_postal_codes_of_Canada:_M</a:t>
            </a:r>
            <a:endParaRPr lang="en-US" sz="1800" dirty="0">
              <a:solidFill>
                <a:schemeClr val="bg1"/>
              </a:solidFill>
            </a:endParaRPr>
          </a:p>
          <a:p>
            <a:r>
              <a:rPr lang="en-US" sz="1800" dirty="0">
                <a:solidFill>
                  <a:schemeClr val="bg1"/>
                </a:solidFill>
              </a:rPr>
              <a:t>Will use North York dataset and get the Geo Lat Long &amp; Pin codes.</a:t>
            </a:r>
          </a:p>
          <a:p>
            <a:r>
              <a:rPr lang="en-US" sz="1800" dirty="0">
                <a:solidFill>
                  <a:schemeClr val="bg1"/>
                </a:solidFill>
              </a:rPr>
              <a:t>After finding the list of neighborhoods, we then connect to the Foursquare API to gather information about venues inside each and every neighborhood. For each neighborhood, we have chosen the radius to be 100 meter.</a:t>
            </a:r>
          </a:p>
          <a:p>
            <a:r>
              <a:rPr lang="en-US" sz="1800" dirty="0">
                <a:solidFill>
                  <a:schemeClr val="bg1"/>
                </a:solidFill>
              </a:rPr>
              <a:t>The data retrieved from Foursquare contained information of venues within a geolocation of the postal codes. Info like</a:t>
            </a:r>
          </a:p>
          <a:p>
            <a:r>
              <a:rPr lang="en-US" sz="1800" dirty="0">
                <a:solidFill>
                  <a:schemeClr val="bg1"/>
                </a:solidFill>
              </a:rPr>
              <a:t>Neighborhood Latitude Neighborhood Longitude Venue Name of the venue (Store Name) Venue Latitude Venue Longitude Venue Category Map of Scarborough</a:t>
            </a:r>
          </a:p>
          <a:p>
            <a:endParaRPr lang="en-US" sz="1800" dirty="0">
              <a:solidFill>
                <a:schemeClr val="bg1"/>
              </a:solidFill>
            </a:endParaRPr>
          </a:p>
        </p:txBody>
      </p:sp>
    </p:spTree>
    <p:extLst>
      <p:ext uri="{BB962C8B-B14F-4D97-AF65-F5344CB8AC3E}">
        <p14:creationId xmlns:p14="http://schemas.microsoft.com/office/powerpoint/2010/main" val="267887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2040A2-1A61-467B-A8AA-C580E24484DD}"/>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b="1" i="1"/>
              <a:t>Methodology</a:t>
            </a:r>
            <a:endParaRPr lang="en-US" sz="2600"/>
          </a:p>
        </p:txBody>
      </p:sp>
      <p:sp>
        <p:nvSpPr>
          <p:cNvPr id="3" name="Content Placeholder 2">
            <a:extLst>
              <a:ext uri="{FF2B5EF4-FFF2-40B4-BE49-F238E27FC236}">
                <a16:creationId xmlns:a16="http://schemas.microsoft.com/office/drawing/2014/main" id="{36572041-1714-4DD9-9C71-97EF61662DE2}"/>
              </a:ext>
            </a:extLst>
          </p:cNvPr>
          <p:cNvSpPr>
            <a:spLocks noGrp="1"/>
          </p:cNvSpPr>
          <p:nvPr>
            <p:ph idx="1"/>
          </p:nvPr>
        </p:nvSpPr>
        <p:spPr>
          <a:xfrm>
            <a:off x="4256689" y="171450"/>
            <a:ext cx="7773385" cy="6400800"/>
          </a:xfrm>
        </p:spPr>
        <p:txBody>
          <a:bodyPr anchor="ctr">
            <a:normAutofit/>
          </a:bodyPr>
          <a:lstStyle/>
          <a:p>
            <a:pPr marL="0" indent="0">
              <a:buNone/>
            </a:pPr>
            <a:r>
              <a:rPr lang="en-US" sz="1800" b="1" dirty="0">
                <a:solidFill>
                  <a:schemeClr val="bg1"/>
                </a:solidFill>
              </a:rPr>
              <a:t>Clustering Approach: </a:t>
            </a:r>
          </a:p>
          <a:p>
            <a:pPr marL="0" indent="0">
              <a:buNone/>
            </a:pPr>
            <a:r>
              <a:rPr lang="en-US" sz="1800" dirty="0">
                <a:solidFill>
                  <a:schemeClr val="bg1"/>
                </a:solidFill>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sz="1800" dirty="0">
                <a:solidFill>
                  <a:schemeClr val="bg1"/>
                </a:solidFill>
              </a:rPr>
              <a:t>Using K-Means Clustering Approach</a:t>
            </a:r>
          </a:p>
          <a:p>
            <a:pPr marL="0" indent="0">
              <a:buNone/>
            </a:pPr>
            <a:r>
              <a:rPr lang="en-US" sz="1800" u="sng" dirty="0">
                <a:solidFill>
                  <a:schemeClr val="bg1"/>
                </a:solidFill>
                <a:hlinkClick r:id="rId2"/>
              </a:rPr>
              <a:t>https://github.com/ShyamSunderRaja1/The-Battle-of-Neighborhoods_Week5/blob/master/Kmeans%208cluster%20points.JPG</a:t>
            </a:r>
            <a:endParaRPr lang="en-US" sz="1800" u="sng" dirty="0">
              <a:solidFill>
                <a:schemeClr val="bg1"/>
              </a:solidFill>
            </a:endParaRPr>
          </a:p>
          <a:p>
            <a:r>
              <a:rPr lang="en-US" sz="1800" dirty="0">
                <a:solidFill>
                  <a:schemeClr val="bg1"/>
                </a:solidFill>
              </a:rPr>
              <a:t>Most Common venues near Neighborhood</a:t>
            </a:r>
          </a:p>
          <a:p>
            <a:pPr marL="0" indent="0">
              <a:buNone/>
            </a:pPr>
            <a:r>
              <a:rPr lang="en-US" sz="1800" u="sng" dirty="0">
                <a:solidFill>
                  <a:schemeClr val="bg1"/>
                </a:solidFill>
                <a:hlinkClick r:id="rId3"/>
              </a:rPr>
              <a:t>https://github.com/ShyamSunderRaja1/The-Battle-of-Neighborhoods_Week5/blob/master/Common_neighbourhoodviews.JPG</a:t>
            </a:r>
            <a:endParaRPr lang="en-US" sz="1800" dirty="0">
              <a:solidFill>
                <a:schemeClr val="bg1"/>
              </a:solidFill>
            </a:endParaRPr>
          </a:p>
          <a:p>
            <a:pPr marL="0" indent="0">
              <a:buNone/>
            </a:pPr>
            <a:r>
              <a:rPr lang="en-US" sz="1800" b="1" dirty="0">
                <a:solidFill>
                  <a:schemeClr val="bg1"/>
                </a:solidFill>
              </a:rPr>
              <a:t>Work Flow: </a:t>
            </a:r>
          </a:p>
          <a:p>
            <a:pPr marL="0" indent="0">
              <a:buNone/>
            </a:pPr>
            <a:r>
              <a:rPr lang="en-US" sz="1800" dirty="0">
                <a:solidFill>
                  <a:schemeClr val="bg1"/>
                </a:solidFill>
              </a:rPr>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sz="1800" dirty="0">
              <a:solidFill>
                <a:schemeClr val="bg1"/>
              </a:solidFill>
            </a:endParaRPr>
          </a:p>
        </p:txBody>
      </p:sp>
    </p:spTree>
    <p:extLst>
      <p:ext uri="{BB962C8B-B14F-4D97-AF65-F5344CB8AC3E}">
        <p14:creationId xmlns:p14="http://schemas.microsoft.com/office/powerpoint/2010/main" val="254839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9C5110-FAE1-40DF-B77D-36E19E2FC7E6}"/>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b="1" i="1"/>
              <a:t>Results</a:t>
            </a:r>
            <a:endParaRPr lang="en-US" sz="2600"/>
          </a:p>
        </p:txBody>
      </p:sp>
      <p:sp>
        <p:nvSpPr>
          <p:cNvPr id="3" name="Content Placeholder 2">
            <a:extLst>
              <a:ext uri="{FF2B5EF4-FFF2-40B4-BE49-F238E27FC236}">
                <a16:creationId xmlns:a16="http://schemas.microsoft.com/office/drawing/2014/main" id="{9C0CC99D-9C40-432E-98B3-36BAF83062F2}"/>
              </a:ext>
            </a:extLst>
          </p:cNvPr>
          <p:cNvSpPr>
            <a:spLocks noGrp="1"/>
          </p:cNvSpPr>
          <p:nvPr>
            <p:ph idx="1"/>
          </p:nvPr>
        </p:nvSpPr>
        <p:spPr>
          <a:xfrm>
            <a:off x="4256690" y="133350"/>
            <a:ext cx="7630510" cy="6496050"/>
          </a:xfrm>
        </p:spPr>
        <p:txBody>
          <a:bodyPr anchor="ctr">
            <a:noAutofit/>
          </a:bodyPr>
          <a:lstStyle/>
          <a:p>
            <a:r>
              <a:rPr lang="en-US" sz="1800" dirty="0">
                <a:solidFill>
                  <a:schemeClr val="bg1"/>
                </a:solidFill>
              </a:rPr>
              <a:t>Map of Clusters in North York</a:t>
            </a:r>
          </a:p>
          <a:p>
            <a:pPr marL="0" indent="0">
              <a:buNone/>
            </a:pPr>
            <a:r>
              <a:rPr lang="en-US" sz="1800" u="sng" dirty="0">
                <a:solidFill>
                  <a:schemeClr val="bg1"/>
                </a:solidFill>
                <a:hlinkClick r:id="rId2"/>
              </a:rPr>
              <a:t>https://github.com/ShyamSunderRaja1/The-Battle-of-Neighborhoods_Week5/blob/master/ClusterMap_NorthYork.JPG</a:t>
            </a:r>
            <a:endParaRPr lang="en-US" sz="1800" dirty="0">
              <a:solidFill>
                <a:schemeClr val="bg1"/>
              </a:solidFill>
            </a:endParaRPr>
          </a:p>
          <a:p>
            <a:r>
              <a:rPr lang="en-US" sz="1800" dirty="0">
                <a:solidFill>
                  <a:schemeClr val="bg1"/>
                </a:solidFill>
              </a:rPr>
              <a:t>Average Housing Price by Clusters in </a:t>
            </a:r>
            <a:r>
              <a:rPr lang="en-US" sz="1800" dirty="0" err="1">
                <a:solidFill>
                  <a:schemeClr val="bg1"/>
                </a:solidFill>
              </a:rPr>
              <a:t>NorthYork</a:t>
            </a:r>
            <a:endParaRPr lang="en-US" sz="1800" dirty="0">
              <a:solidFill>
                <a:schemeClr val="bg1"/>
              </a:solidFill>
            </a:endParaRPr>
          </a:p>
          <a:p>
            <a:pPr marL="0" indent="0">
              <a:buNone/>
            </a:pPr>
            <a:r>
              <a:rPr lang="en-US" sz="1800" u="sng" dirty="0">
                <a:solidFill>
                  <a:schemeClr val="bg1"/>
                </a:solidFill>
                <a:hlinkClick r:id="rId3"/>
              </a:rPr>
              <a:t>https://github.com/ShyamSunderRaja1/The-Battle-of-Neighborhoods_Week5/blob/master/Avg_House_Price.png</a:t>
            </a:r>
            <a:endParaRPr lang="en-US" sz="1800" dirty="0">
              <a:solidFill>
                <a:schemeClr val="bg1"/>
              </a:solidFill>
            </a:endParaRPr>
          </a:p>
          <a:p>
            <a:r>
              <a:rPr lang="en-US" sz="1800" dirty="0">
                <a:solidFill>
                  <a:schemeClr val="bg1"/>
                </a:solidFill>
              </a:rPr>
              <a:t>School Ratings by Clusters in North York</a:t>
            </a:r>
          </a:p>
          <a:p>
            <a:pPr marL="0" indent="0">
              <a:buNone/>
            </a:pPr>
            <a:r>
              <a:rPr lang="en-US" sz="1800" u="sng" dirty="0">
                <a:solidFill>
                  <a:schemeClr val="bg1"/>
                </a:solidFill>
                <a:hlinkClick r:id="rId4"/>
              </a:rPr>
              <a:t>https://github.com/ShyamSunderRaja1/The-Battle-of-Neighborhoods_Week5/blob/master/School%20Rating.png</a:t>
            </a:r>
            <a:endParaRPr lang="en-US" sz="1800" dirty="0">
              <a:solidFill>
                <a:schemeClr val="bg1"/>
              </a:solidFill>
            </a:endParaRPr>
          </a:p>
          <a:p>
            <a:pPr marL="0" indent="0">
              <a:buNone/>
            </a:pPr>
            <a:r>
              <a:rPr lang="en-US" sz="1800" b="1" dirty="0">
                <a:solidFill>
                  <a:schemeClr val="bg1"/>
                </a:solidFill>
              </a:rPr>
              <a:t>Location Details:</a:t>
            </a:r>
          </a:p>
          <a:p>
            <a:pPr marL="0" indent="0">
              <a:buNone/>
            </a:pPr>
            <a:r>
              <a:rPr lang="en-US" sz="1800" dirty="0">
                <a:solidFill>
                  <a:schemeClr val="bg1"/>
                </a:solidFill>
              </a:rPr>
              <a:t>North York is a popular destination in Canada. It is one of the most diverse and multicultural areas in Alberta city with numerous skyscrapers, owes its rapid growth to its status as the </a:t>
            </a:r>
            <a:r>
              <a:rPr lang="en-US" sz="1800" dirty="0" err="1">
                <a:solidFill>
                  <a:schemeClr val="bg1"/>
                </a:solidFill>
              </a:rPr>
              <a:t>centre</a:t>
            </a:r>
            <a:r>
              <a:rPr lang="en-US" sz="1800" dirty="0">
                <a:solidFill>
                  <a:schemeClr val="bg1"/>
                </a:solidFill>
              </a:rPr>
              <a:t> of Canada’s oil industry.</a:t>
            </a:r>
          </a:p>
          <a:p>
            <a:pPr marL="0" indent="0">
              <a:buNone/>
            </a:pPr>
            <a:r>
              <a:rPr lang="en-US" sz="1800" b="1" dirty="0">
                <a:solidFill>
                  <a:schemeClr val="bg1"/>
                </a:solidFill>
              </a:rPr>
              <a:t>Foursquare API Data:</a:t>
            </a:r>
          </a:p>
          <a:p>
            <a:pPr marL="0" indent="0">
              <a:buNone/>
            </a:pPr>
            <a:r>
              <a:rPr lang="en-US" sz="1800" dirty="0">
                <a:solidFill>
                  <a:schemeClr val="bg1"/>
                </a:solidFill>
              </a:rPr>
              <a:t>we are using different venues in different neighborhoods of that specific district. To get that information we are using "Foursquare" location data. Foursquare is a location data provider with information about all manner of venues and events within an area of interest. we are gathering all the required information can be obtained through the API.</a:t>
            </a:r>
          </a:p>
          <a:p>
            <a:endParaRPr lang="en-US" sz="1800" dirty="0">
              <a:solidFill>
                <a:schemeClr val="bg1"/>
              </a:solidFill>
            </a:endParaRPr>
          </a:p>
        </p:txBody>
      </p:sp>
    </p:spTree>
    <p:extLst>
      <p:ext uri="{BB962C8B-B14F-4D97-AF65-F5344CB8AC3E}">
        <p14:creationId xmlns:p14="http://schemas.microsoft.com/office/powerpoint/2010/main" val="387639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47218-60E8-4BA4-825C-2953C52E21C3}"/>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b="1" i="1"/>
              <a:t>Conclusion</a:t>
            </a:r>
            <a:endParaRPr lang="en-US" sz="2600"/>
          </a:p>
        </p:txBody>
      </p:sp>
      <p:sp>
        <p:nvSpPr>
          <p:cNvPr id="3" name="Content Placeholder 2">
            <a:extLst>
              <a:ext uri="{FF2B5EF4-FFF2-40B4-BE49-F238E27FC236}">
                <a16:creationId xmlns:a16="http://schemas.microsoft.com/office/drawing/2014/main" id="{D2658E73-AE79-488D-8ACF-087732C59BDE}"/>
              </a:ext>
            </a:extLst>
          </p:cNvPr>
          <p:cNvSpPr>
            <a:spLocks noGrp="1"/>
          </p:cNvSpPr>
          <p:nvPr>
            <p:ph idx="1"/>
          </p:nvPr>
        </p:nvSpPr>
        <p:spPr>
          <a:xfrm>
            <a:off x="4256690" y="1088137"/>
            <a:ext cx="6180082" cy="4207763"/>
          </a:xfrm>
        </p:spPr>
        <p:txBody>
          <a:bodyPr anchor="ctr">
            <a:normAutofit/>
          </a:bodyPr>
          <a:lstStyle/>
          <a:p>
            <a:pPr marL="0" indent="0">
              <a:buNone/>
            </a:pPr>
            <a:r>
              <a:rPr lang="en-US" sz="1800" b="1" dirty="0">
                <a:solidFill>
                  <a:schemeClr val="bg1"/>
                </a:solidFill>
              </a:rPr>
              <a:t>ML Algorithm for Clustering and Segmentation:</a:t>
            </a:r>
          </a:p>
          <a:p>
            <a:r>
              <a:rPr lang="en-US" sz="1800" dirty="0">
                <a:solidFill>
                  <a:schemeClr val="bg1"/>
                </a:solidFill>
              </a:rPr>
              <a:t>To explore the neighborhoods into a group and then make a clusters of information to find similar neighborhoods in a North York. We are using a unsupervised machine learning algorithm called k-means clustering.</a:t>
            </a:r>
          </a:p>
          <a:p>
            <a:r>
              <a:rPr lang="en-US" sz="1800" dirty="0">
                <a:solidFill>
                  <a:schemeClr val="bg1"/>
                </a:solidFill>
              </a:rPr>
              <a:t>We are using k-means cluster algorithm to separated the neighborhood into 8 different clusters and for 103 different latitude and longitude from dataset, which have very-similar neighborhoods around them. Using the charts above results presented to a particular neighborhood based on average house prices and school ratings.</a:t>
            </a:r>
          </a:p>
          <a:p>
            <a:r>
              <a:rPr lang="en-US" sz="1800" dirty="0">
                <a:solidFill>
                  <a:schemeClr val="bg1"/>
                </a:solidFill>
              </a:rPr>
              <a:t>This project has provide the learners to get a hands-on completed implementation practice of ML projects.</a:t>
            </a:r>
          </a:p>
          <a:p>
            <a:endParaRPr lang="en-US" sz="1800" dirty="0">
              <a:solidFill>
                <a:schemeClr val="bg1"/>
              </a:solidFill>
            </a:endParaRPr>
          </a:p>
        </p:txBody>
      </p:sp>
    </p:spTree>
    <p:extLst>
      <p:ext uri="{BB962C8B-B14F-4D97-AF65-F5344CB8AC3E}">
        <p14:creationId xmlns:p14="http://schemas.microsoft.com/office/powerpoint/2010/main" val="161891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FB4465-79AA-4C83-80E5-B44ED798E9B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b="1" i="1"/>
              <a:t>Framework and Libraries:</a:t>
            </a:r>
            <a:endParaRPr lang="en-US" sz="2600"/>
          </a:p>
        </p:txBody>
      </p:sp>
      <p:sp>
        <p:nvSpPr>
          <p:cNvPr id="3" name="Content Placeholder 2">
            <a:extLst>
              <a:ext uri="{FF2B5EF4-FFF2-40B4-BE49-F238E27FC236}">
                <a16:creationId xmlns:a16="http://schemas.microsoft.com/office/drawing/2014/main" id="{DF96157D-6A3B-447D-8497-0077C35377E0}"/>
              </a:ext>
            </a:extLst>
          </p:cNvPr>
          <p:cNvSpPr>
            <a:spLocks noGrp="1"/>
          </p:cNvSpPr>
          <p:nvPr>
            <p:ph idx="1"/>
          </p:nvPr>
        </p:nvSpPr>
        <p:spPr>
          <a:xfrm>
            <a:off x="4256690" y="1088137"/>
            <a:ext cx="6180082" cy="3801067"/>
          </a:xfrm>
        </p:spPr>
        <p:txBody>
          <a:bodyPr anchor="ctr">
            <a:normAutofit/>
          </a:bodyPr>
          <a:lstStyle/>
          <a:p>
            <a:r>
              <a:rPr lang="en-US" sz="1800" dirty="0">
                <a:solidFill>
                  <a:schemeClr val="bg1"/>
                </a:solidFill>
              </a:rPr>
              <a:t>Pandas: For creating and manipulating data frames.</a:t>
            </a:r>
          </a:p>
          <a:p>
            <a:r>
              <a:rPr lang="en-US" sz="1800" dirty="0">
                <a:solidFill>
                  <a:schemeClr val="bg1"/>
                </a:solidFill>
              </a:rPr>
              <a:t>Folium: Python visualization library would be used to visualize the neighborhoods cluster distributions in leaflet maps.</a:t>
            </a:r>
          </a:p>
          <a:p>
            <a:r>
              <a:rPr lang="en-US" sz="1800" dirty="0" err="1">
                <a:solidFill>
                  <a:schemeClr val="bg1"/>
                </a:solidFill>
              </a:rPr>
              <a:t>Scikit</a:t>
            </a:r>
            <a:r>
              <a:rPr lang="en-US" sz="1800" dirty="0">
                <a:solidFill>
                  <a:schemeClr val="bg1"/>
                </a:solidFill>
              </a:rPr>
              <a:t> Learn: For importing k-means clustering.</a:t>
            </a:r>
          </a:p>
          <a:p>
            <a:r>
              <a:rPr lang="en-US" sz="1800" dirty="0">
                <a:solidFill>
                  <a:schemeClr val="bg1"/>
                </a:solidFill>
              </a:rPr>
              <a:t>Geocoder: To retrieve Location Data.</a:t>
            </a:r>
          </a:p>
          <a:p>
            <a:r>
              <a:rPr lang="en-US" sz="1800" dirty="0">
                <a:solidFill>
                  <a:schemeClr val="bg1"/>
                </a:solidFill>
              </a:rPr>
              <a:t>Beautiful Soup and Requests: To scrap and library to handle http requests.</a:t>
            </a:r>
          </a:p>
          <a:p>
            <a:r>
              <a:rPr lang="en-US" sz="1800" dirty="0">
                <a:solidFill>
                  <a:schemeClr val="bg1"/>
                </a:solidFill>
              </a:rPr>
              <a:t>Matplotlib: Python Plotting Module.</a:t>
            </a:r>
          </a:p>
          <a:p>
            <a:endParaRPr lang="en-US" sz="1800" dirty="0">
              <a:solidFill>
                <a:schemeClr val="bg1"/>
              </a:solidFill>
            </a:endParaRPr>
          </a:p>
        </p:txBody>
      </p:sp>
    </p:spTree>
    <p:extLst>
      <p:ext uri="{BB962C8B-B14F-4D97-AF65-F5344CB8AC3E}">
        <p14:creationId xmlns:p14="http://schemas.microsoft.com/office/powerpoint/2010/main" val="138209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767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Coursera &amp; IBM Applied Data Science  Capstone Project</vt:lpstr>
      <vt:lpstr>Introduction</vt:lpstr>
      <vt:lpstr>Data Sourcing </vt:lpstr>
      <vt:lpstr>Methodology</vt:lpstr>
      <vt:lpstr>Results</vt:lpstr>
      <vt:lpstr>Conclusion</vt:lpstr>
      <vt:lpstr>Framework and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Coursera &amp; IBM Applied Data Science  Capstone Project</dc:title>
  <dc:creator>Sunder, Raja Shyam</dc:creator>
  <cp:lastModifiedBy>Sunder, Raja Shyam</cp:lastModifiedBy>
  <cp:revision>1</cp:revision>
  <dcterms:created xsi:type="dcterms:W3CDTF">2020-05-05T15:31:08Z</dcterms:created>
  <dcterms:modified xsi:type="dcterms:W3CDTF">2020-05-05T15:33:58Z</dcterms:modified>
</cp:coreProperties>
</file>