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7" r:id="rId5"/>
    <p:sldId id="258" r:id="rId6"/>
    <p:sldId id="260" r:id="rId7"/>
    <p:sldId id="261" r:id="rId8"/>
    <p:sldId id="265"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8C7702-3FF0-418B-A689-664DA7398D1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F12B8-798F-4BFB-8B3E-FE7161E74DE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E8C7702-3FF0-418B-A689-664DA7398D1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F12B8-798F-4BFB-8B3E-FE7161E74DE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E8C7702-3FF0-418B-A689-664DA7398D1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F12B8-798F-4BFB-8B3E-FE7161E74DE7}" type="slidenum">
              <a:rPr lang="en-US" smtClean="0"/>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E8C7702-3FF0-418B-A689-664DA7398D1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F12B8-798F-4BFB-8B3E-FE7161E74DE7}"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E8C7702-3FF0-418B-A689-664DA7398D1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F12B8-798F-4BFB-8B3E-FE7161E74DE7}"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E8C7702-3FF0-418B-A689-664DA7398D1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F12B8-798F-4BFB-8B3E-FE7161E74DE7}"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E8C7702-3FF0-418B-A689-664DA7398D1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F12B8-798F-4BFB-8B3E-FE7161E74DE7}"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E8C7702-3FF0-418B-A689-664DA7398D1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F12B8-798F-4BFB-8B3E-FE7161E74DE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E8C7702-3FF0-418B-A689-664DA7398D1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F12B8-798F-4BFB-8B3E-FE7161E74DE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E8C7702-3FF0-418B-A689-664DA7398D1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F12B8-798F-4BFB-8B3E-FE7161E74DE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1E8C7702-3FF0-418B-A689-664DA7398D1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1F12B8-798F-4BFB-8B3E-FE7161E74DE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1E8C7702-3FF0-418B-A689-664DA7398D1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1F12B8-798F-4BFB-8B3E-FE7161E74DE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8C7702-3FF0-418B-A689-664DA7398D1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1F12B8-798F-4BFB-8B3E-FE7161E74DE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8C7702-3FF0-418B-A689-664DA7398D1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1F12B8-798F-4BFB-8B3E-FE7161E74DE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E8C7702-3FF0-418B-A689-664DA7398D1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1F12B8-798F-4BFB-8B3E-FE7161E74DE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E8C7702-3FF0-418B-A689-664DA7398D1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1F12B8-798F-4BFB-8B3E-FE7161E74DE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8C7702-3FF0-418B-A689-664DA7398D1D}" type="datetimeFigureOut">
              <a:rPr lang="en-US" smtClean="0"/>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61F12B8-798F-4BFB-8B3E-FE7161E74DE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smtClean="0">
                <a:latin typeface="Bahnschrift" panose="020B0502040204020203" pitchFamily="34" charset="0"/>
              </a:rPr>
              <a:t>TOPIC : CROP RECOMMENDATION SYSTEM </a:t>
            </a:r>
            <a:endParaRPr lang="en-US" sz="3200" dirty="0" smtClean="0">
              <a:latin typeface="Bahnschrift" panose="020B0502040204020203" pitchFamily="34" charset="0"/>
            </a:endParaRPr>
          </a:p>
        </p:txBody>
      </p:sp>
      <p:sp>
        <p:nvSpPr>
          <p:cNvPr id="7" name="TextBox 6"/>
          <p:cNvSpPr txBox="1"/>
          <p:nvPr/>
        </p:nvSpPr>
        <p:spPr>
          <a:xfrm>
            <a:off x="186690" y="2384425"/>
            <a:ext cx="6494780" cy="3219450"/>
          </a:xfrm>
          <a:prstGeom prst="rect">
            <a:avLst/>
          </a:prstGeom>
          <a:noFill/>
        </p:spPr>
        <p:txBody>
          <a:bodyPr wrap="square" rtlCol="0">
            <a:noAutofit/>
          </a:bodyPr>
          <a:lstStyle/>
          <a:p>
            <a:r>
              <a:rPr lang="en-US" sz="2400" b="1" dirty="0" smtClean="0"/>
              <a:t>TEAM NAME </a:t>
            </a:r>
            <a:r>
              <a:rPr lang="en-US" sz="2400" dirty="0" smtClean="0"/>
              <a:t>: CODEBITZ</a:t>
            </a:r>
            <a:endParaRPr lang="en-US" sz="2400" dirty="0" smtClean="0"/>
          </a:p>
          <a:p>
            <a:endParaRPr lang="en-US" dirty="0" smtClean="0"/>
          </a:p>
          <a:p>
            <a:r>
              <a:rPr lang="en-US" sz="2400" b="1" dirty="0"/>
              <a:t>T</a:t>
            </a:r>
            <a:r>
              <a:rPr lang="en-US" sz="2400" b="1" dirty="0" smtClean="0"/>
              <a:t>EAM MEMBERS </a:t>
            </a:r>
            <a:r>
              <a:rPr lang="en-US" dirty="0" smtClean="0"/>
              <a:t>:</a:t>
            </a:r>
            <a:endParaRPr lang="en-US" dirty="0" smtClean="0"/>
          </a:p>
          <a:p>
            <a:endParaRPr lang="en-US" dirty="0"/>
          </a:p>
          <a:p>
            <a:r>
              <a:rPr lang="en-US" sz="2000" dirty="0" smtClean="0"/>
              <a:t>SHYAMAL KACHA</a:t>
            </a:r>
            <a:endParaRPr lang="en-US" sz="2000" dirty="0" smtClean="0"/>
          </a:p>
          <a:p>
            <a:r>
              <a:rPr lang="en-US" sz="2000" dirty="0" smtClean="0"/>
              <a:t>DARPAN RANA </a:t>
            </a:r>
            <a:endParaRPr lang="en-US" sz="2000" dirty="0" smtClean="0"/>
          </a:p>
          <a:p>
            <a:r>
              <a:rPr lang="en-US" sz="2000" dirty="0" smtClean="0"/>
              <a:t>DHAIRYA PATEL </a:t>
            </a:r>
            <a:endParaRPr lang="en-US" sz="2000" dirty="0" smtClean="0"/>
          </a:p>
          <a:p>
            <a:r>
              <a:rPr lang="en-US" sz="2000" dirty="0" smtClean="0"/>
              <a:t>KRISH PARIKH</a:t>
            </a:r>
            <a:endParaRPr lang="en-US" sz="2000" dirty="0" smtClean="0"/>
          </a:p>
          <a:p>
            <a:endParaRPr lang="en-US" dirty="0"/>
          </a:p>
        </p:txBody>
      </p:sp>
      <p:pic>
        <p:nvPicPr>
          <p:cNvPr id="3" name="Picture 2"/>
          <p:cNvPicPr>
            <a:picLocks noChangeAspect="1"/>
          </p:cNvPicPr>
          <p:nvPr/>
        </p:nvPicPr>
        <p:blipFill>
          <a:blip r:embed="rId1"/>
          <a:stretch>
            <a:fillRect/>
          </a:stretch>
        </p:blipFill>
        <p:spPr>
          <a:xfrm>
            <a:off x="3623945" y="1217930"/>
            <a:ext cx="6791960" cy="5085715"/>
          </a:xfrm>
          <a:prstGeom prst="ellipse">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INTRODUCTION</a:t>
            </a:r>
            <a:endParaRPr lang="en-US" sz="4000" dirty="0"/>
          </a:p>
        </p:txBody>
      </p:sp>
      <p:sp>
        <p:nvSpPr>
          <p:cNvPr id="3" name="TextBox 2"/>
          <p:cNvSpPr txBox="1"/>
          <p:nvPr/>
        </p:nvSpPr>
        <p:spPr>
          <a:xfrm>
            <a:off x="204470" y="1930400"/>
            <a:ext cx="6282690" cy="4076065"/>
          </a:xfrm>
          <a:prstGeom prst="rect">
            <a:avLst/>
          </a:prstGeom>
          <a:noFill/>
        </p:spPr>
        <p:txBody>
          <a:bodyPr wrap="square" rtlCol="0">
            <a:noAutofit/>
          </a:bodyPr>
          <a:lstStyle/>
          <a:p>
            <a:pPr algn="just"/>
            <a:r>
              <a:rPr lang="en-US" sz="2200" dirty="0" smtClean="0"/>
              <a:t>There are numberous problems which are faced by our farmers daily. One of the them is grow the correct crop according to the climate, type of soil and various other factors. Thus this Crop recommendation project involves advising farmers on the most suitable crops. It helps farmer to grow crops based on various factors such as soil quality, climate conditions, and market demand. This project ensures to help the farmer by recommending the right crop at right time.This project offer tailored solutions to enhance crop productivity, ensure efficient use of resources, and maximize economic returns.</a:t>
            </a:r>
            <a:endParaRPr lang="en-US" sz="2200" dirty="0"/>
          </a:p>
        </p:txBody>
      </p:sp>
      <p:pic>
        <p:nvPicPr>
          <p:cNvPr id="4" name="Picture 3" descr="i2"/>
          <p:cNvPicPr>
            <a:picLocks noChangeAspect="1"/>
          </p:cNvPicPr>
          <p:nvPr/>
        </p:nvPicPr>
        <p:blipFill>
          <a:blip r:embed="rId1"/>
          <a:stretch>
            <a:fillRect/>
          </a:stretch>
        </p:blipFill>
        <p:spPr>
          <a:xfrm>
            <a:off x="6936740" y="2171065"/>
            <a:ext cx="5137150" cy="40106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4" y="252561"/>
            <a:ext cx="10515600" cy="1325563"/>
          </a:xfrm>
        </p:spPr>
        <p:txBody>
          <a:bodyPr>
            <a:normAutofit/>
          </a:bodyPr>
          <a:lstStyle/>
          <a:p>
            <a:pPr algn="ctr"/>
            <a:r>
              <a:rPr lang="en-US" sz="4400" dirty="0" smtClean="0">
                <a:solidFill>
                  <a:schemeClr val="accent2">
                    <a:lumMod val="75000"/>
                  </a:schemeClr>
                </a:solidFill>
              </a:rPr>
              <a:t>PROBLEM STATEMENT </a:t>
            </a:r>
            <a:endParaRPr lang="en-US" sz="4400" dirty="0">
              <a:solidFill>
                <a:schemeClr val="accent2">
                  <a:lumMod val="75000"/>
                </a:schemeClr>
              </a:solidFill>
            </a:endParaRPr>
          </a:p>
        </p:txBody>
      </p:sp>
      <p:sp>
        <p:nvSpPr>
          <p:cNvPr id="4" name="TextBox 3"/>
          <p:cNvSpPr txBox="1"/>
          <p:nvPr/>
        </p:nvSpPr>
        <p:spPr>
          <a:xfrm>
            <a:off x="168910" y="2464435"/>
            <a:ext cx="9589770" cy="4001770"/>
          </a:xfrm>
          <a:prstGeom prst="rect">
            <a:avLst/>
          </a:prstGeom>
          <a:noFill/>
        </p:spPr>
        <p:txBody>
          <a:bodyPr wrap="square" rtlCol="0">
            <a:noAutofit/>
          </a:bodyPr>
          <a:lstStyle/>
          <a:p>
            <a:pPr algn="just"/>
            <a:r>
              <a:rPr lang="en-US" sz="2300" dirty="0" smtClean="0"/>
              <a:t> </a:t>
            </a:r>
            <a:endParaRPr lang="en-US" sz="2300" dirty="0" smtClean="0"/>
          </a:p>
        </p:txBody>
      </p:sp>
      <p:pic>
        <p:nvPicPr>
          <p:cNvPr id="6" name="Picture 5"/>
          <p:cNvPicPr>
            <a:picLocks noChangeAspect="1"/>
          </p:cNvPicPr>
          <p:nvPr/>
        </p:nvPicPr>
        <p:blipFill>
          <a:blip r:embed="rId1"/>
          <a:stretch>
            <a:fillRect/>
          </a:stretch>
        </p:blipFill>
        <p:spPr>
          <a:xfrm>
            <a:off x="7906385" y="1056005"/>
            <a:ext cx="1852295" cy="2147570"/>
          </a:xfrm>
          <a:prstGeom prst="ellipse">
            <a:avLst/>
          </a:prstGeom>
        </p:spPr>
      </p:pic>
      <p:sp>
        <p:nvSpPr>
          <p:cNvPr id="7" name="Text Box 6"/>
          <p:cNvSpPr txBox="1"/>
          <p:nvPr/>
        </p:nvSpPr>
        <p:spPr>
          <a:xfrm>
            <a:off x="287655" y="1359535"/>
            <a:ext cx="7597775" cy="1355725"/>
          </a:xfrm>
          <a:prstGeom prst="rect">
            <a:avLst/>
          </a:prstGeom>
          <a:noFill/>
        </p:spPr>
        <p:txBody>
          <a:bodyPr wrap="square" rtlCol="0">
            <a:noAutofit/>
          </a:bodyPr>
          <a:p>
            <a:pPr algn="just"/>
            <a:r>
              <a:rPr lang="en-US" sz="2200" dirty="0" smtClean="0">
                <a:sym typeface="+mn-ea"/>
              </a:rPr>
              <a:t>The problem of crop recommendation is underscored by several critical challenges that impact agricultural efficiency, sustainability and productivity. Farmers often face uncertainty due to varying soil conditions, unpredictable weather patterns, and changing climate conditions, which can lead to suboptimal crop choices and reduced yields. Traditional methods of crop selection which are  based on historical data Inadequate crop recommendations not only undermine agricultural productivity but also hinder efforts to adapt to environmental changes and achieve long-term sustainability in farming practices.</a:t>
            </a:r>
            <a:endParaRPr lang="en-US" sz="2200" dirty="0" smtClean="0"/>
          </a:p>
          <a:p>
            <a:pPr algn="just"/>
            <a:endParaRPr lang="en-US" sz="2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WHAT HAPPENS IF CROP RECOMMENDATION SYSYEM IN NOT IMPLEMENTED</a:t>
            </a:r>
            <a:endParaRPr lang="en-US" sz="3200" b="1" dirty="0"/>
          </a:p>
        </p:txBody>
      </p:sp>
      <p:sp>
        <p:nvSpPr>
          <p:cNvPr id="3" name="TextBox 2"/>
          <p:cNvSpPr txBox="1"/>
          <p:nvPr/>
        </p:nvSpPr>
        <p:spPr>
          <a:xfrm>
            <a:off x="4475480" y="1930400"/>
            <a:ext cx="5785485" cy="2193925"/>
          </a:xfrm>
          <a:prstGeom prst="rect">
            <a:avLst/>
          </a:prstGeom>
          <a:noFill/>
        </p:spPr>
        <p:txBody>
          <a:bodyPr wrap="square" rtlCol="0">
            <a:noAutofit/>
          </a:bodyPr>
          <a:lstStyle/>
          <a:p>
            <a:pPr marL="342900" indent="-342900">
              <a:buFont typeface="Arial" panose="020B0604020202020204" pitchFamily="34" charset="0"/>
              <a:buChar char="•"/>
            </a:pPr>
            <a:endParaRPr lang="en-US" sz="2300" b="1" dirty="0" smtClean="0"/>
          </a:p>
          <a:p>
            <a:pPr marL="342900" indent="-342900">
              <a:buFont typeface="Arial" panose="020B0604020202020204" pitchFamily="34" charset="0"/>
              <a:buChar char="•"/>
            </a:pPr>
            <a:r>
              <a:rPr lang="en-US" sz="2300" b="1" dirty="0" smtClean="0"/>
              <a:t>Reduced Crop Yields</a:t>
            </a:r>
            <a:r>
              <a:rPr lang="en-US" sz="2300" dirty="0" smtClean="0"/>
              <a:t>: Without proper recommendations, farmers may plant crops that are not suited to their soil or climate, resulting in lower yields and wasted resources.</a:t>
            </a:r>
            <a:endParaRPr lang="en-US" sz="2300" dirty="0"/>
          </a:p>
        </p:txBody>
      </p:sp>
      <p:pic>
        <p:nvPicPr>
          <p:cNvPr id="6" name="Picture 5"/>
          <p:cNvPicPr>
            <a:picLocks noChangeAspect="1"/>
          </p:cNvPicPr>
          <p:nvPr/>
        </p:nvPicPr>
        <p:blipFill>
          <a:blip r:embed="rId1"/>
          <a:stretch>
            <a:fillRect/>
          </a:stretch>
        </p:blipFill>
        <p:spPr>
          <a:xfrm>
            <a:off x="227330" y="1830705"/>
            <a:ext cx="4344670" cy="2414270"/>
          </a:xfrm>
          <a:prstGeom prst="rect">
            <a:avLst/>
          </a:prstGeom>
        </p:spPr>
      </p:pic>
      <p:sp>
        <p:nvSpPr>
          <p:cNvPr id="7" name="Text Box 6"/>
          <p:cNvSpPr txBox="1"/>
          <p:nvPr/>
        </p:nvSpPr>
        <p:spPr>
          <a:xfrm>
            <a:off x="353060" y="4667250"/>
            <a:ext cx="9907905" cy="1506855"/>
          </a:xfrm>
          <a:prstGeom prst="rect">
            <a:avLst/>
          </a:prstGeom>
          <a:noFill/>
        </p:spPr>
        <p:txBody>
          <a:bodyPr wrap="square" rtlCol="0">
            <a:spAutoFit/>
          </a:bodyPr>
          <a:p>
            <a:r>
              <a:rPr lang="en-US" sz="2300" b="1" dirty="0" smtClean="0">
                <a:sym typeface="+mn-ea"/>
              </a:rPr>
              <a:t>Inefficient Resource Use</a:t>
            </a:r>
            <a:r>
              <a:rPr lang="en-US" sz="2300" dirty="0" smtClean="0">
                <a:sym typeface="+mn-ea"/>
              </a:rPr>
              <a:t>: Misalignment between crops and environmental conditions can lead to excessive use of water, fertilizers, and pesticides, increasing costs and harming the environment.</a:t>
            </a:r>
            <a:endParaRPr lang="en-US" sz="2300" dirty="0" smtClean="0"/>
          </a:p>
          <a:p>
            <a:endParaRPr lang="en-US" sz="2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391" y="548639"/>
            <a:ext cx="8961122" cy="1446550"/>
          </a:xfrm>
          <a:prstGeom prst="rect">
            <a:avLst/>
          </a:prstGeom>
          <a:noFill/>
        </p:spPr>
        <p:txBody>
          <a:bodyPr wrap="square" rtlCol="0">
            <a:spAutoFit/>
          </a:bodyPr>
          <a:lstStyle/>
          <a:p>
            <a:pPr marL="342900" indent="-342900">
              <a:buFont typeface="Arial" panose="020B0604020202020204" pitchFamily="34" charset="0"/>
              <a:buChar char="•"/>
            </a:pPr>
            <a:endParaRPr lang="en-US" sz="2200" b="1" dirty="0" smtClean="0"/>
          </a:p>
          <a:p>
            <a:pPr marL="342900" indent="-342900">
              <a:buFont typeface="Arial" panose="020B0604020202020204" pitchFamily="34" charset="0"/>
              <a:buChar char="•"/>
            </a:pPr>
            <a:endParaRPr lang="en-US" sz="2200" dirty="0" smtClean="0"/>
          </a:p>
          <a:p>
            <a:pPr marL="342900" indent="-342900">
              <a:buFont typeface="Arial" panose="020B0604020202020204" pitchFamily="34" charset="0"/>
              <a:buChar char="•"/>
            </a:pPr>
            <a:endParaRPr lang="en-US" sz="2200" dirty="0" smtClean="0"/>
          </a:p>
          <a:p>
            <a:pPr marL="342900" indent="-342900">
              <a:buFont typeface="Arial" panose="020B0604020202020204" pitchFamily="34" charset="0"/>
              <a:buChar char="•"/>
            </a:pPr>
            <a:endParaRPr lang="en-US" sz="2200" dirty="0" smtClean="0"/>
          </a:p>
        </p:txBody>
      </p:sp>
      <p:sp>
        <p:nvSpPr>
          <p:cNvPr id="10" name="TextBox 9"/>
          <p:cNvSpPr txBox="1"/>
          <p:nvPr/>
        </p:nvSpPr>
        <p:spPr>
          <a:xfrm>
            <a:off x="10795" y="729615"/>
            <a:ext cx="8468360" cy="6128385"/>
          </a:xfrm>
          <a:prstGeom prst="rect">
            <a:avLst/>
          </a:prstGeom>
          <a:noFill/>
        </p:spPr>
        <p:txBody>
          <a:bodyPr wrap="square" rtlCol="0">
            <a:noAutofit/>
          </a:bodyPr>
          <a:lstStyle/>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sym typeface="+mn-ea"/>
              </a:rPr>
              <a:t>Economic Losses</a:t>
            </a:r>
            <a:r>
              <a:rPr lang="en-US" sz="2000" dirty="0" smtClean="0">
                <a:sym typeface="+mn-ea"/>
              </a:rPr>
              <a:t>: Farmers may face financial losses if they grow crops that are not in demand or do not fetch good market prices, affecting their profitability and economic stability.</a:t>
            </a:r>
            <a:endParaRPr lang="en-US" sz="2000" dirty="0" smtClean="0">
              <a:sym typeface="+mn-ea"/>
            </a:endParaRP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Environmental Degradation</a:t>
            </a:r>
            <a:r>
              <a:rPr lang="en-US" sz="2000" dirty="0" smtClean="0"/>
              <a:t>: Poor crop choices can lead to soil depletion, increased erosion, and higher pesticide and fertilizer runoff, contributing to environmental pollution and degradation.</a:t>
            </a:r>
            <a:endParaRPr lang="en-US" sz="2000" dirty="0" smtClean="0"/>
          </a:p>
          <a:p>
            <a:endParaRPr lang="en-US" sz="2000" dirty="0" smtClean="0"/>
          </a:p>
          <a:p>
            <a:pPr marL="342900" indent="-342900">
              <a:buFont typeface="Arial" panose="020B0604020202020204" pitchFamily="34" charset="0"/>
              <a:buChar char="•"/>
            </a:pPr>
            <a:r>
              <a:rPr lang="en-US" sz="2000" b="1" dirty="0" smtClean="0"/>
              <a:t>Increased Risk of Crop Failure</a:t>
            </a:r>
            <a:r>
              <a:rPr lang="en-US" sz="2000" dirty="0" smtClean="0"/>
              <a:t>: Inappropriate crop selection increases the likelihood of crop failure due to unfavorable conditions, pests, or diseases, leading to financial and food security issues</a:t>
            </a:r>
            <a:endParaRPr lang="en-US" sz="2000" dirty="0" smtClean="0"/>
          </a:p>
          <a:p>
            <a:pPr marL="342900" indent="-342900">
              <a:buFont typeface="Arial" panose="020B0604020202020204" pitchFamily="34" charset="0"/>
              <a:buChar char="•"/>
            </a:pPr>
            <a:endParaRPr lang="en-US" sz="2000" dirty="0"/>
          </a:p>
          <a:p>
            <a:pPr marL="342900" lvl="0" indent="-342900">
              <a:buFont typeface="Arial" panose="020B0604020202020204" pitchFamily="34" charset="0"/>
              <a:buChar char="•"/>
            </a:pPr>
            <a:r>
              <a:rPr lang="en-US" sz="2000" b="1" dirty="0">
                <a:latin typeface="Arial" panose="020B0604020202020204" pitchFamily="34" charset="0"/>
              </a:rPr>
              <a:t>Decreased Crop Diversity</a:t>
            </a:r>
            <a:r>
              <a:rPr lang="en-US" sz="2000" dirty="0">
                <a:latin typeface="Arial" panose="020B0604020202020204" pitchFamily="34" charset="0"/>
              </a:rPr>
              <a:t>: Failing to diversify crops can make farming systems more vulnerable to pests, diseases, and market fluctuations. Reduced crop diversity can also limit ecological benefits and resilience</a:t>
            </a:r>
            <a:r>
              <a:rPr lang="en-US" sz="2000" dirty="0" smtClean="0">
                <a:latin typeface="Arial" panose="020B0604020202020204" pitchFamily="34" charset="0"/>
              </a:rPr>
              <a:t>.</a:t>
            </a:r>
            <a:endParaRPr lang="en-US" sz="2000" dirty="0" smtClean="0">
              <a:latin typeface="Arial" panose="020B0604020202020204" pitchFamily="34" charset="0"/>
            </a:endParaRPr>
          </a:p>
          <a:p>
            <a:pPr marL="342900" lvl="0" indent="-342900">
              <a:buFont typeface="Arial" panose="020B0604020202020204" pitchFamily="34" charset="0"/>
              <a:buChar char="•"/>
            </a:pPr>
            <a:endParaRPr lang="en-US" sz="2000" dirty="0">
              <a:latin typeface="Arial" panose="020B0604020202020204" pitchFamily="34" charset="0"/>
            </a:endParaRPr>
          </a:p>
          <a:p>
            <a:pPr marL="342900" indent="-342900">
              <a:buFont typeface="Arial" panose="020B0604020202020204" pitchFamily="34" charset="0"/>
              <a:buChar char="•"/>
            </a:pPr>
            <a:endParaRPr lang="en-US" dirty="0" smtClean="0"/>
          </a:p>
          <a:p>
            <a:endParaRPr lang="en-US" dirty="0"/>
          </a:p>
        </p:txBody>
      </p:sp>
      <p:pic>
        <p:nvPicPr>
          <p:cNvPr id="6" name="Picture 5"/>
          <p:cNvPicPr>
            <a:picLocks noChangeAspect="1"/>
          </p:cNvPicPr>
          <p:nvPr/>
        </p:nvPicPr>
        <p:blipFill>
          <a:blip r:embed="rId1"/>
          <a:stretch>
            <a:fillRect/>
          </a:stretch>
        </p:blipFill>
        <p:spPr>
          <a:xfrm>
            <a:off x="8468360" y="64770"/>
            <a:ext cx="3871595" cy="21526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236687" cy="1320800"/>
          </a:xfrm>
        </p:spPr>
        <p:txBody>
          <a:bodyPr/>
          <a:lstStyle/>
          <a:p>
            <a:r>
              <a:rPr lang="en-US" dirty="0" smtClean="0"/>
              <a:t>WHY </a:t>
            </a:r>
            <a:r>
              <a:rPr lang="en-US" dirty="0"/>
              <a:t>C</a:t>
            </a:r>
            <a:r>
              <a:rPr lang="en-US" dirty="0" smtClean="0"/>
              <a:t>ROP RECOMMENDATON IS NEEDED? </a:t>
            </a:r>
            <a:endParaRPr lang="en-US" dirty="0"/>
          </a:p>
        </p:txBody>
      </p:sp>
      <p:sp>
        <p:nvSpPr>
          <p:cNvPr id="4" name="TextBox 3"/>
          <p:cNvSpPr txBox="1"/>
          <p:nvPr/>
        </p:nvSpPr>
        <p:spPr>
          <a:xfrm>
            <a:off x="502708" y="1572092"/>
            <a:ext cx="9047746" cy="4431030"/>
          </a:xfrm>
          <a:prstGeom prst="rect">
            <a:avLst/>
          </a:prstGeom>
          <a:noFill/>
        </p:spPr>
        <p:txBody>
          <a:bodyPr wrap="square" rtlCol="0">
            <a:spAutoFit/>
          </a:bodyPr>
          <a:lstStyle/>
          <a:p>
            <a:pPr lvl="0" eaLnBrk="0" fontAlgn="base" hangingPunct="0">
              <a:spcBef>
                <a:spcPct val="0"/>
              </a:spcBef>
              <a:spcAft>
                <a:spcPct val="0"/>
              </a:spcAft>
              <a:buFontTx/>
              <a:buChar char="•"/>
            </a:pPr>
            <a:endParaRPr lang="en-US" sz="2200" b="1" dirty="0">
              <a:latin typeface="Arial" panose="020B0604020202020204" pitchFamily="34" charset="0"/>
            </a:endParaRPr>
          </a:p>
          <a:p>
            <a:pPr lvl="0" eaLnBrk="0" fontAlgn="base" hangingPunct="0">
              <a:spcBef>
                <a:spcPct val="0"/>
              </a:spcBef>
              <a:spcAft>
                <a:spcPct val="0"/>
              </a:spcAft>
              <a:buFontTx/>
              <a:buChar char="•"/>
            </a:pPr>
            <a:r>
              <a:rPr lang="en-US" sz="2200" b="1" dirty="0">
                <a:latin typeface="Arial" panose="020B0604020202020204" pitchFamily="34" charset="0"/>
              </a:rPr>
              <a:t>Maximizes Yield</a:t>
            </a:r>
            <a:r>
              <a:rPr lang="en-US" sz="2200" dirty="0">
                <a:latin typeface="Arial" panose="020B0604020202020204" pitchFamily="34" charset="0"/>
              </a:rPr>
              <a:t>: By recommending the best-suited crops for specific soil types, climates, and conditions, crop recommendations help farmers achieve higher yields. </a:t>
            </a:r>
            <a:endParaRPr lang="en-US" sz="2200" dirty="0">
              <a:latin typeface="Arial" panose="020B0604020202020204" pitchFamily="34" charset="0"/>
            </a:endParaRPr>
          </a:p>
          <a:p>
            <a:pPr lvl="0" eaLnBrk="0" fontAlgn="base" hangingPunct="0">
              <a:spcBef>
                <a:spcPct val="0"/>
              </a:spcBef>
              <a:spcAft>
                <a:spcPct val="0"/>
              </a:spcAft>
              <a:buFontTx/>
              <a:buChar char="•"/>
            </a:pPr>
            <a:endParaRPr lang="en-US" sz="2200" dirty="0">
              <a:latin typeface="Arial" panose="020B0604020202020204" pitchFamily="34" charset="0"/>
            </a:endParaRPr>
          </a:p>
          <a:p>
            <a:pPr lvl="0" eaLnBrk="0" fontAlgn="base" hangingPunct="0">
              <a:spcBef>
                <a:spcPct val="0"/>
              </a:spcBef>
              <a:spcAft>
                <a:spcPct val="0"/>
              </a:spcAft>
              <a:buFontTx/>
              <a:buChar char="•"/>
            </a:pPr>
            <a:r>
              <a:rPr lang="en-US" sz="2200" b="1" dirty="0">
                <a:latin typeface="Arial" panose="020B0604020202020204" pitchFamily="34" charset="0"/>
              </a:rPr>
              <a:t>Enhances Soil Health</a:t>
            </a:r>
            <a:r>
              <a:rPr lang="en-US" sz="2200" dirty="0">
                <a:latin typeface="Arial" panose="020B0604020202020204" pitchFamily="34" charset="0"/>
              </a:rPr>
              <a:t>: Recommending crops that fit into a rotation plan can help prevent soil degradation, nutrient depletion, and erosion, promoting long-term soil fertility.</a:t>
            </a:r>
            <a:endParaRPr lang="en-US" sz="2200" dirty="0">
              <a:latin typeface="Arial" panose="020B0604020202020204" pitchFamily="34" charset="0"/>
            </a:endParaRPr>
          </a:p>
          <a:p>
            <a:pPr lvl="0" eaLnBrk="0" fontAlgn="base" hangingPunct="0">
              <a:spcBef>
                <a:spcPct val="0"/>
              </a:spcBef>
              <a:spcAft>
                <a:spcPct val="0"/>
              </a:spcAft>
              <a:buFontTx/>
              <a:buChar char="•"/>
            </a:pPr>
            <a:endParaRPr lang="en-US" sz="2200" b="1" dirty="0">
              <a:latin typeface="Arial" panose="020B0604020202020204" pitchFamily="34" charset="0"/>
            </a:endParaRPr>
          </a:p>
          <a:p>
            <a:pPr lvl="0" eaLnBrk="0" fontAlgn="base" hangingPunct="0">
              <a:spcBef>
                <a:spcPct val="0"/>
              </a:spcBef>
              <a:spcAft>
                <a:spcPct val="0"/>
              </a:spcAft>
              <a:buFontTx/>
              <a:buChar char="•"/>
            </a:pPr>
            <a:r>
              <a:rPr lang="en-US" sz="2200" b="1" dirty="0">
                <a:latin typeface="Arial" panose="020B0604020202020204" pitchFamily="34" charset="0"/>
              </a:rPr>
              <a:t>Reduces Pest and Disease Incidence</a:t>
            </a:r>
            <a:r>
              <a:rPr lang="en-US" sz="2200" dirty="0">
                <a:latin typeface="Arial" panose="020B0604020202020204" pitchFamily="34" charset="0"/>
              </a:rPr>
              <a:t>: Recommending crops that are less susceptible to local pest and disease pressures can reduce the need for chemical treatments and improve overall crop health.</a:t>
            </a:r>
            <a:endParaRPr lang="en-US" sz="2200" dirty="0">
              <a:latin typeface="Arial" panose="020B0604020202020204" pitchFamily="34" charset="0"/>
            </a:endParaRPr>
          </a:p>
          <a:p>
            <a:endParaRPr lang="en-US" dirty="0"/>
          </a:p>
        </p:txBody>
      </p:sp>
      <p:pic>
        <p:nvPicPr>
          <p:cNvPr id="3" name="Picture 2"/>
          <p:cNvPicPr>
            <a:picLocks noChangeAspect="1"/>
          </p:cNvPicPr>
          <p:nvPr/>
        </p:nvPicPr>
        <p:blipFill>
          <a:blip r:embed="rId1"/>
          <a:stretch>
            <a:fillRect/>
          </a:stretch>
        </p:blipFill>
        <p:spPr>
          <a:xfrm>
            <a:off x="9133205" y="210185"/>
            <a:ext cx="2898775" cy="1935480"/>
          </a:xfrm>
          <a:prstGeom prst="ellipse">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75565" y="1101725"/>
            <a:ext cx="9563735" cy="5120640"/>
          </a:xfrm>
          <a:prstGeom prst="rect">
            <a:avLst/>
          </a:prstGeom>
          <a:noFill/>
        </p:spPr>
        <p:txBody>
          <a:bodyPr wrap="square" rtlCol="0">
            <a:noAutofit/>
          </a:bodyPr>
          <a:p>
            <a:pPr marL="285750" indent="-285750">
              <a:buFont typeface="Arial" panose="020B0604020202020204" pitchFamily="34" charset="0"/>
              <a:buChar char="•"/>
            </a:pPr>
            <a:r>
              <a:rPr lang="en-US" sz="2200" b="1" dirty="0">
                <a:latin typeface="Arial" panose="020B0604020202020204" pitchFamily="34" charset="0"/>
                <a:sym typeface="+mn-ea"/>
              </a:rPr>
              <a:t>Optimizes Resource Use</a:t>
            </a:r>
            <a:r>
              <a:rPr lang="en-US" sz="2200" dirty="0">
                <a:latin typeface="Arial" panose="020B0604020202020204" pitchFamily="34" charset="0"/>
                <a:sym typeface="+mn-ea"/>
              </a:rPr>
              <a:t>: By recommending crops that are well-adapted to the available resources, farmers can reduce waste and improve resource efficiency.</a:t>
            </a:r>
            <a:endParaRPr lang="en-US" sz="2200" dirty="0">
              <a:latin typeface="Arial" panose="020B0604020202020204" pitchFamily="34" charset="0"/>
            </a:endParaRPr>
          </a:p>
          <a:p>
            <a:pPr marL="285750" indent="-285750">
              <a:buFont typeface="Arial" panose="020B0604020202020204" pitchFamily="34" charset="0"/>
              <a:buChar char="•"/>
            </a:pPr>
            <a:endParaRPr lang="en-US" sz="2200" b="1"/>
          </a:p>
          <a:p>
            <a:pPr marL="285750" indent="-285750">
              <a:buFont typeface="Arial" panose="020B0604020202020204" pitchFamily="34" charset="0"/>
              <a:buChar char="•"/>
            </a:pPr>
            <a:r>
              <a:rPr lang="en-US" sz="2200" b="1"/>
              <a:t>Risk Management</a:t>
            </a:r>
            <a:r>
              <a:rPr lang="en-US" sz="2200"/>
              <a:t>: Recommending crops that are resilient to local pests, diseases, and climatic conditions can help mitigate risks and reduce the likelihood of crop failure</a:t>
            </a:r>
            <a:endParaRPr lang="en-US" sz="2200"/>
          </a:p>
          <a:p>
            <a:pPr marL="285750" indent="-285750">
              <a:buFont typeface="Arial" panose="020B0604020202020204" pitchFamily="34" charset="0"/>
              <a:buChar char="•"/>
            </a:pPr>
            <a:endParaRPr lang="en-US" sz="2200"/>
          </a:p>
          <a:p>
            <a:pPr marL="285750" indent="-285750">
              <a:buFont typeface="Arial" panose="020B0604020202020204" pitchFamily="34" charset="0"/>
              <a:buChar char="•"/>
            </a:pPr>
            <a:r>
              <a:rPr lang="en-US" sz="2200" b="1"/>
              <a:t>Economic Viability</a:t>
            </a:r>
            <a:r>
              <a:rPr lang="en-US" sz="2200"/>
              <a:t>: Crop recommendations can guide farmers towards crops that have higher market value or better demand in their region, improving their income and economic stability.</a:t>
            </a:r>
            <a:endParaRPr lang="en-US" sz="2200"/>
          </a:p>
          <a:p>
            <a:pPr marL="285750" indent="-285750">
              <a:buFont typeface="Arial" panose="020B0604020202020204" pitchFamily="34" charset="0"/>
              <a:buChar char="•"/>
            </a:pPr>
            <a:endParaRPr lang="en-US" sz="2200"/>
          </a:p>
          <a:p>
            <a:pPr marL="285750" indent="-285750">
              <a:buFont typeface="Arial" panose="020B0604020202020204" pitchFamily="34" charset="0"/>
              <a:buChar char="•"/>
            </a:pPr>
            <a:r>
              <a:rPr lang="en-US" sz="2200" b="1"/>
              <a:t>Adaptation to Climate Change</a:t>
            </a:r>
            <a:r>
              <a:rPr lang="en-US" sz="2200"/>
              <a:t>: As climate patterns shift, crop recommendations can help farmers adapt to new conditions by suggesting crops that are more likely to succeed under changing circumstances.</a:t>
            </a:r>
            <a:endParaRPr lang="en-US" sz="2200"/>
          </a:p>
          <a:p>
            <a:endParaRPr lang="en-US" sz="2200"/>
          </a:p>
        </p:txBody>
      </p:sp>
      <p:pic>
        <p:nvPicPr>
          <p:cNvPr id="4" name="Picture 3"/>
          <p:cNvPicPr>
            <a:picLocks noChangeAspect="1"/>
          </p:cNvPicPr>
          <p:nvPr/>
        </p:nvPicPr>
        <p:blipFill>
          <a:blip r:embed="rId1"/>
          <a:stretch>
            <a:fillRect/>
          </a:stretch>
        </p:blipFill>
        <p:spPr>
          <a:xfrm>
            <a:off x="8837295" y="84455"/>
            <a:ext cx="2898775" cy="1935480"/>
          </a:xfrm>
          <a:prstGeom prst="ellipse">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ACTION PLAN </a:t>
            </a:r>
            <a:endParaRPr lang="en-US" sz="4000" dirty="0"/>
          </a:p>
        </p:txBody>
      </p:sp>
      <p:sp>
        <p:nvSpPr>
          <p:cNvPr id="3" name="TextBox 2"/>
          <p:cNvSpPr txBox="1"/>
          <p:nvPr/>
        </p:nvSpPr>
        <p:spPr>
          <a:xfrm>
            <a:off x="677333" y="1930399"/>
            <a:ext cx="9178935" cy="4524315"/>
          </a:xfrm>
          <a:prstGeom prst="rect">
            <a:avLst/>
          </a:prstGeom>
          <a:noFill/>
        </p:spPr>
        <p:txBody>
          <a:bodyPr wrap="square" rtlCol="0">
            <a:spAutoFit/>
          </a:bodyPr>
          <a:lstStyle/>
          <a:p>
            <a:pPr marL="342900" indent="-342900">
              <a:buAutoNum type="arabicParenR"/>
            </a:pPr>
            <a:r>
              <a:rPr lang="en-US" sz="2400" dirty="0"/>
              <a:t>F</a:t>
            </a:r>
            <a:r>
              <a:rPr lang="en-US" sz="2400" dirty="0" smtClean="0"/>
              <a:t>irst we will collect the required data from reputable sources.</a:t>
            </a:r>
            <a:endParaRPr lang="en-US" sz="2400" dirty="0" smtClean="0"/>
          </a:p>
          <a:p>
            <a:pPr marL="342900" indent="-342900">
              <a:buAutoNum type="arabicParenR"/>
            </a:pPr>
            <a:endParaRPr lang="en-US" sz="2400" dirty="0" smtClean="0"/>
          </a:p>
          <a:p>
            <a:pPr marL="342900" indent="-342900">
              <a:buAutoNum type="arabicParenR"/>
            </a:pPr>
            <a:r>
              <a:rPr lang="en-US" sz="2400" dirty="0"/>
              <a:t>T</a:t>
            </a:r>
            <a:r>
              <a:rPr lang="en-US" sz="2400" dirty="0" smtClean="0"/>
              <a:t>hen we will clean the data and transform it into required type and analyze it (Data cleaning and preprocessing).</a:t>
            </a:r>
            <a:endParaRPr lang="en-US" sz="2400" dirty="0" smtClean="0"/>
          </a:p>
          <a:p>
            <a:pPr marL="342900" indent="-342900">
              <a:buAutoNum type="arabicParenR"/>
            </a:pPr>
            <a:endParaRPr lang="en-US" sz="2400" dirty="0" smtClean="0"/>
          </a:p>
          <a:p>
            <a:pPr marL="342900" indent="-342900">
              <a:buAutoNum type="arabicParenR"/>
            </a:pPr>
            <a:r>
              <a:rPr lang="en-US" sz="2400" dirty="0"/>
              <a:t>W</a:t>
            </a:r>
            <a:r>
              <a:rPr lang="en-US" sz="2400" dirty="0" smtClean="0"/>
              <a:t>e will create an efficient and accurate machine learning model using the collected data.</a:t>
            </a:r>
            <a:endParaRPr lang="en-US" sz="2400" dirty="0" smtClean="0"/>
          </a:p>
          <a:p>
            <a:pPr marL="342900" indent="-342900">
              <a:buAutoNum type="arabicParenR"/>
            </a:pPr>
            <a:endParaRPr lang="en-US" sz="2400" dirty="0" smtClean="0"/>
          </a:p>
          <a:p>
            <a:pPr marL="342900" indent="-342900">
              <a:buAutoNum type="arabicParenR"/>
            </a:pPr>
            <a:r>
              <a:rPr lang="en-US" sz="2400" dirty="0"/>
              <a:t>T</a:t>
            </a:r>
            <a:r>
              <a:rPr lang="en-US" sz="2400" dirty="0" smtClean="0"/>
              <a:t>hen the model will be tuned accordingly to achieve the goal.</a:t>
            </a:r>
            <a:endParaRPr lang="en-US" sz="2400" dirty="0" smtClean="0"/>
          </a:p>
          <a:p>
            <a:pPr marL="342900" indent="-342900">
              <a:buAutoNum type="arabicParenR"/>
            </a:pPr>
            <a:endParaRPr lang="en-US" sz="2400" dirty="0" smtClean="0"/>
          </a:p>
          <a:p>
            <a:pPr marL="342900" indent="-342900">
              <a:buAutoNum type="arabicParenR"/>
            </a:pPr>
            <a:r>
              <a:rPr lang="en-US" sz="2400" dirty="0"/>
              <a:t>T</a:t>
            </a:r>
            <a:r>
              <a:rPr lang="en-US" sz="2400" dirty="0" smtClean="0"/>
              <a:t>he trained model will be used with GUI application to solve the problem statement.</a:t>
            </a:r>
            <a:endParaRPr lang="en-US" sz="2400"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0</TotalTime>
  <Words>4261</Words>
  <Application>WPS Presentation</Application>
  <PresentationFormat>Widescreen</PresentationFormat>
  <Paragraphs>75</Paragraphs>
  <Slides>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SimSun</vt:lpstr>
      <vt:lpstr>Wingdings</vt:lpstr>
      <vt:lpstr>Wingdings 3</vt:lpstr>
      <vt:lpstr>Symbol</vt:lpstr>
      <vt:lpstr>Arial</vt:lpstr>
      <vt:lpstr>Bahnschrift</vt:lpstr>
      <vt:lpstr>Trebuchet MS</vt:lpstr>
      <vt:lpstr>Microsoft YaHei</vt:lpstr>
      <vt:lpstr>Arial Unicode MS</vt:lpstr>
      <vt:lpstr>Calibri</vt:lpstr>
      <vt:lpstr>Facet</vt:lpstr>
      <vt:lpstr>TOPIC : CROP RECOMMENDATION </vt:lpstr>
      <vt:lpstr>INTRODUCTION</vt:lpstr>
      <vt:lpstr>PROBLEM STATEMENT </vt:lpstr>
      <vt:lpstr>WHAT HAPPENS IF CROP RECOMMENDATION SYSYEM IN NOT IMPLEMENTED</vt:lpstr>
      <vt:lpstr>PowerPoint 演示文稿</vt:lpstr>
      <vt:lpstr>WHY CROP RECOMMENDATON IS NEEDED? </vt:lpstr>
      <vt:lpstr>PowerPoint 演示文稿</vt:lpstr>
      <vt:lpstr>ACTION PLAN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RECOMMENDATION </dc:title>
  <dc:creator>Lenovo</dc:creator>
  <cp:lastModifiedBy>Admin</cp:lastModifiedBy>
  <cp:revision>18</cp:revision>
  <dcterms:created xsi:type="dcterms:W3CDTF">2024-08-09T17:51:00Z</dcterms:created>
  <dcterms:modified xsi:type="dcterms:W3CDTF">2024-08-10T13:46:20Z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1C3016F6F6AD443FBC648F0664965D74_12</vt:lpwstr>
  </property>
  <property fmtid="{D5CDD505-2E9C-101B-9397-08002B2CF9AE}" pid="3" name="KSOProductBuildVer">
    <vt:lpwstr>1033-12.2.0.13472</vt:lpwstr>
  </property>
</Properties>
</file>