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61" r:id="rId6"/>
    <p:sldId id="266" r:id="rId7"/>
    <p:sldId id="267" r:id="rId8"/>
    <p:sldId id="268" r:id="rId9"/>
    <p:sldId id="269"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8C7702-3FF0-418B-A689-664DA7398D1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8C7702-3FF0-418B-A689-664DA7398D1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E8C7702-3FF0-418B-A689-664DA7398D1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8C7702-3FF0-418B-A689-664DA7398D1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C7702-3FF0-418B-A689-664DA7398D1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8C7702-3FF0-418B-A689-664DA7398D1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8C7702-3FF0-418B-A689-664DA7398D1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1F12B8-798F-4BFB-8B3E-FE7161E74DE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8C7702-3FF0-418B-A689-664DA7398D1D}"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1F12B8-798F-4BFB-8B3E-FE7161E74DE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hyperlink" Target="https://www.kaggle.com/datasets/atharvaingle/crop-recommendation-datas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latin typeface="Bahnschrift" panose="020B0502040204020203" pitchFamily="34" charset="0"/>
              </a:rPr>
              <a:t>TOPIC : CROP RECOMMENDATION SYSTEM </a:t>
            </a:r>
            <a:endParaRPr lang="en-US" sz="3200" dirty="0">
              <a:latin typeface="Bahnschrift" panose="020B0502040204020203" pitchFamily="34" charset="0"/>
            </a:endParaRPr>
          </a:p>
        </p:txBody>
      </p:sp>
      <p:sp>
        <p:nvSpPr>
          <p:cNvPr id="7" name="TextBox 6"/>
          <p:cNvSpPr txBox="1"/>
          <p:nvPr/>
        </p:nvSpPr>
        <p:spPr>
          <a:xfrm>
            <a:off x="186690" y="2384425"/>
            <a:ext cx="6494780" cy="3219450"/>
          </a:xfrm>
          <a:prstGeom prst="rect">
            <a:avLst/>
          </a:prstGeom>
          <a:noFill/>
        </p:spPr>
        <p:txBody>
          <a:bodyPr wrap="square" rtlCol="0">
            <a:noAutofit/>
          </a:bodyPr>
          <a:lstStyle/>
          <a:p>
            <a:r>
              <a:rPr lang="en-US" sz="2400" b="1" dirty="0"/>
              <a:t>TEAM NAME </a:t>
            </a:r>
            <a:r>
              <a:rPr lang="en-US" sz="2400" dirty="0"/>
              <a:t>: CodeBitz</a:t>
            </a:r>
            <a:endParaRPr lang="en-US" sz="2400" dirty="0"/>
          </a:p>
          <a:p>
            <a:endParaRPr lang="en-US" dirty="0"/>
          </a:p>
          <a:p>
            <a:r>
              <a:rPr lang="en-US" sz="2400" b="1" dirty="0"/>
              <a:t>TEAM MEMBERS </a:t>
            </a:r>
            <a:r>
              <a:rPr lang="en-US" dirty="0"/>
              <a:t>:</a:t>
            </a:r>
            <a:endParaRPr lang="en-US" dirty="0"/>
          </a:p>
          <a:p>
            <a:endParaRPr lang="en-US" dirty="0"/>
          </a:p>
          <a:p>
            <a:r>
              <a:rPr lang="en-US" sz="2000" dirty="0"/>
              <a:t>SHYAMAL KACHA</a:t>
            </a:r>
            <a:endParaRPr lang="en-US" sz="2000" dirty="0"/>
          </a:p>
          <a:p>
            <a:r>
              <a:rPr lang="en-US" sz="2000" dirty="0"/>
              <a:t>DARPAN RANA </a:t>
            </a:r>
            <a:endParaRPr lang="en-US" sz="2000" dirty="0"/>
          </a:p>
          <a:p>
            <a:r>
              <a:rPr lang="en-US" sz="2000" dirty="0"/>
              <a:t>DHAIRYA PATEL </a:t>
            </a:r>
            <a:endParaRPr lang="en-US" sz="2000" dirty="0"/>
          </a:p>
          <a:p>
            <a:r>
              <a:rPr lang="en-US" sz="2000" dirty="0"/>
              <a:t>KRISH PARIKH</a:t>
            </a:r>
            <a:endParaRPr lang="en-US" sz="2000" dirty="0"/>
          </a:p>
          <a:p>
            <a:endParaRPr lang="en-US" dirty="0"/>
          </a:p>
        </p:txBody>
      </p:sp>
      <p:pic>
        <p:nvPicPr>
          <p:cNvPr id="3" name="Picture 2"/>
          <p:cNvPicPr>
            <a:picLocks noChangeAspect="1"/>
          </p:cNvPicPr>
          <p:nvPr/>
        </p:nvPicPr>
        <p:blipFill>
          <a:blip r:embed="rId1"/>
          <a:stretch>
            <a:fillRect/>
          </a:stretch>
        </p:blipFill>
        <p:spPr>
          <a:xfrm>
            <a:off x="3623945" y="1217930"/>
            <a:ext cx="6791960" cy="5085715"/>
          </a:xfrm>
          <a:prstGeom prst="ellipse">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167130" y="2937510"/>
            <a:ext cx="8596630" cy="982980"/>
          </a:xfrm>
        </p:spPr>
        <p:txBody>
          <a:bodyPr anchor="ctr" anchorCtr="0"/>
          <a:p>
            <a:pPr algn="ctr"/>
            <a:r>
              <a:rPr lang="en-US" sz="5400"/>
              <a:t>Thank You</a:t>
            </a:r>
            <a:endParaRPr lang="en-US"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INTRODUCTION</a:t>
            </a:r>
            <a:endParaRPr lang="en-US" sz="4000" dirty="0"/>
          </a:p>
        </p:txBody>
      </p:sp>
      <p:sp>
        <p:nvSpPr>
          <p:cNvPr id="3" name="TextBox 2"/>
          <p:cNvSpPr txBox="1"/>
          <p:nvPr/>
        </p:nvSpPr>
        <p:spPr>
          <a:xfrm>
            <a:off x="204470" y="1930400"/>
            <a:ext cx="6282690" cy="4076065"/>
          </a:xfrm>
          <a:prstGeom prst="rect">
            <a:avLst/>
          </a:prstGeom>
          <a:noFill/>
        </p:spPr>
        <p:txBody>
          <a:bodyPr wrap="square" rtlCol="0">
            <a:noAutofit/>
          </a:bodyPr>
          <a:lstStyle/>
          <a:p>
            <a:pPr algn="just"/>
            <a:r>
              <a:rPr lang="en-US" sz="2200" dirty="0"/>
              <a:t>There are numberous problems which are faced by our farmers daily. One of the them is grow the correct crop according to the climate, type of soil and various other factors. Thus this Crop recommendation project involves advising farmers on the most suitable crops. It helps farmer to grow crops based on various factors such as soil quality, climate conditions, and market demand. This project ensures to help the farmer by recommending the right crop at right time.This project offer tailored solutions to enhance crop productivity, ensure efficient use of resources, and maximize economic returns.</a:t>
            </a:r>
            <a:endParaRPr lang="en-US" sz="2200" dirty="0"/>
          </a:p>
        </p:txBody>
      </p:sp>
      <p:pic>
        <p:nvPicPr>
          <p:cNvPr id="4" name="Picture 3" descr="i2"/>
          <p:cNvPicPr>
            <a:picLocks noChangeAspect="1"/>
          </p:cNvPicPr>
          <p:nvPr/>
        </p:nvPicPr>
        <p:blipFill>
          <a:blip r:embed="rId1"/>
          <a:stretch>
            <a:fillRect/>
          </a:stretch>
        </p:blipFill>
        <p:spPr>
          <a:xfrm>
            <a:off x="6936740" y="2171065"/>
            <a:ext cx="5137150" cy="40106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391" y="548639"/>
            <a:ext cx="8961122" cy="1446550"/>
          </a:xfrm>
          <a:prstGeom prst="rect">
            <a:avLst/>
          </a:prstGeom>
          <a:noFill/>
        </p:spPr>
        <p:txBody>
          <a:bodyPr wrap="square" rtlCol="0">
            <a:spAutoFit/>
          </a:bodyPr>
          <a:lstStyle/>
          <a:p>
            <a:pPr marL="342900" indent="-342900">
              <a:buFont typeface="Arial" panose="020B0604020202020204" pitchFamily="34" charset="0"/>
              <a:buChar char="•"/>
            </a:pPr>
            <a:endParaRPr lang="en-US" sz="2200" b="1"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endParaRPr lang="en-US" sz="2200" dirty="0"/>
          </a:p>
        </p:txBody>
      </p:sp>
      <p:sp>
        <p:nvSpPr>
          <p:cNvPr id="10" name="TextBox 9"/>
          <p:cNvSpPr txBox="1"/>
          <p:nvPr/>
        </p:nvSpPr>
        <p:spPr>
          <a:xfrm>
            <a:off x="10795" y="729615"/>
            <a:ext cx="8468360" cy="6128385"/>
          </a:xfrm>
          <a:prstGeom prst="rect">
            <a:avLst/>
          </a:prstGeom>
          <a:noFill/>
        </p:spPr>
        <p:txBody>
          <a:bodyPr wrap="square" rtlCol="0">
            <a:noAutofit/>
          </a:bodyPr>
          <a:lstStyle/>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2000" b="1" dirty="0">
                <a:sym typeface="+mn-ea"/>
              </a:rPr>
              <a:t>Reduced Crop Yields</a:t>
            </a:r>
            <a:r>
              <a:rPr lang="en-US" sz="2000" dirty="0">
                <a:sym typeface="+mn-ea"/>
              </a:rPr>
              <a:t>: Without proper recommendations, farmers may plant crops that are not suited to their soil or climate, resulting in lower yields and wasted resources.</a:t>
            </a:r>
            <a:endParaRPr lang="en-US" sz="2000" dirty="0"/>
          </a:p>
          <a:p>
            <a:pPr indent="0" algn="just">
              <a:buFont typeface="Arial" panose="020B0604020202020204" pitchFamily="34" charset="0"/>
              <a:buNone/>
            </a:pPr>
            <a:endParaRPr lang="en-US" sz="2000" b="1" dirty="0"/>
          </a:p>
          <a:p>
            <a:pPr marL="342900" indent="-342900" algn="just">
              <a:buFont typeface="Arial" panose="020B0604020202020204" pitchFamily="34" charset="0"/>
              <a:buChar char="•"/>
            </a:pPr>
            <a:r>
              <a:rPr lang="en-US" sz="2000" b="1" dirty="0"/>
              <a:t>Environmental Degradation</a:t>
            </a:r>
            <a:r>
              <a:rPr lang="en-US" sz="2000" dirty="0"/>
              <a:t>: Poor crop choices can lead to soil depletion, increased erosion, and higher pesticide and fertilizer runoff, contributing to environmental pollution and degradation.</a:t>
            </a:r>
            <a:endParaRPr lang="en-US" sz="2000" dirty="0"/>
          </a:p>
          <a:p>
            <a:pPr algn="just"/>
            <a:endParaRPr lang="en-US" sz="2000" dirty="0"/>
          </a:p>
          <a:p>
            <a:pPr marL="342900" lvl="0" indent="-342900" algn="just">
              <a:buFont typeface="Arial" panose="020B0604020202020204" pitchFamily="34" charset="0"/>
              <a:buChar char="•"/>
            </a:pPr>
            <a:r>
              <a:rPr lang="en-US" sz="2000" b="1" dirty="0">
                <a:sym typeface="+mn-ea"/>
              </a:rPr>
              <a:t>Inefficient Resource Use</a:t>
            </a:r>
            <a:r>
              <a:rPr lang="en-US" sz="2000" dirty="0">
                <a:sym typeface="+mn-ea"/>
              </a:rPr>
              <a:t>: Misalignment between crops and environmental conditions can lead to excessive use of water, fertilizers, and pesticides, increasing costs and harming the environment.</a:t>
            </a:r>
            <a:endParaRPr lang="en-US" sz="2000" dirty="0">
              <a:sym typeface="+mn-ea"/>
            </a:endParaRPr>
          </a:p>
          <a:p>
            <a:pPr marL="342900" lvl="0" indent="-342900" algn="just">
              <a:buFont typeface="Arial" panose="020B0604020202020204" pitchFamily="34" charset="0"/>
              <a:buChar char="•"/>
            </a:pPr>
            <a:endParaRPr lang="en-US" sz="2000" b="1" dirty="0">
              <a:latin typeface="Arial" panose="020B0604020202020204" pitchFamily="34" charset="0"/>
              <a:sym typeface="+mn-ea"/>
            </a:endParaRPr>
          </a:p>
          <a:p>
            <a:pPr marL="342900" lvl="0" indent="-342900" algn="just">
              <a:buFont typeface="Arial" panose="020B0604020202020204" pitchFamily="34" charset="0"/>
              <a:buChar char="•"/>
            </a:pPr>
            <a:r>
              <a:rPr lang="en-US" sz="2000" b="1" dirty="0">
                <a:latin typeface="Arial" panose="020B0604020202020204" pitchFamily="34" charset="0"/>
              </a:rPr>
              <a:t>Decreased Crop Diversity</a:t>
            </a:r>
            <a:r>
              <a:rPr lang="en-US" sz="2000" dirty="0">
                <a:latin typeface="Arial" panose="020B0604020202020204" pitchFamily="34" charset="0"/>
              </a:rPr>
              <a:t>: Failing to diversify crops can make farming systems more vulnerable to pests, diseases, and market fluctuations. Reduced crop diversity can also limit ecological benefits and resilience.</a:t>
            </a:r>
            <a:endParaRPr lang="en-US" sz="2000" dirty="0">
              <a:latin typeface="Arial" panose="020B0604020202020204" pitchFamily="34" charset="0"/>
            </a:endParaRPr>
          </a:p>
          <a:p>
            <a:pPr marL="342900" lvl="0" indent="-342900" algn="just">
              <a:buFont typeface="Arial" panose="020B0604020202020204" pitchFamily="34" charset="0"/>
              <a:buChar char="•"/>
            </a:pPr>
            <a:endParaRPr lang="en-US" sz="2000" dirty="0">
              <a:latin typeface="Arial" panose="020B0604020202020204" pitchFamily="34" charset="0"/>
            </a:endParaRPr>
          </a:p>
          <a:p>
            <a:pPr marL="342900" indent="-342900" algn="just">
              <a:buFont typeface="Arial" panose="020B0604020202020204" pitchFamily="34" charset="0"/>
              <a:buChar char="•"/>
            </a:pPr>
            <a:endParaRPr lang="en-US" dirty="0"/>
          </a:p>
          <a:p>
            <a:pPr algn="just"/>
            <a:endParaRPr lang="en-US" dirty="0"/>
          </a:p>
        </p:txBody>
      </p:sp>
      <p:pic>
        <p:nvPicPr>
          <p:cNvPr id="6" name="Picture 5"/>
          <p:cNvPicPr>
            <a:picLocks noChangeAspect="1"/>
          </p:cNvPicPr>
          <p:nvPr/>
        </p:nvPicPr>
        <p:blipFill>
          <a:blip r:embed="rId1"/>
          <a:stretch>
            <a:fillRect/>
          </a:stretch>
        </p:blipFill>
        <p:spPr>
          <a:xfrm>
            <a:off x="8468360" y="64770"/>
            <a:ext cx="3871595" cy="2152650"/>
          </a:xfrm>
          <a:prstGeom prst="rect">
            <a:avLst/>
          </a:prstGeom>
        </p:spPr>
      </p:pic>
      <p:sp>
        <p:nvSpPr>
          <p:cNvPr id="3" name="Title 1"/>
          <p:cNvSpPr>
            <a:spLocks noGrp="1"/>
          </p:cNvSpPr>
          <p:nvPr/>
        </p:nvSpPr>
        <p:spPr>
          <a:xfrm>
            <a:off x="64770" y="64770"/>
            <a:ext cx="8339455" cy="95631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t>WHAT HAPPENS IF CROP RECOMMENDATION SYSYEM IN NOT IMPLEMENTED</a:t>
            </a:r>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236687" cy="1320800"/>
          </a:xfrm>
        </p:spPr>
        <p:txBody>
          <a:bodyPr/>
          <a:lstStyle/>
          <a:p>
            <a:r>
              <a:rPr lang="en-US" dirty="0"/>
              <a:t>WHY CROP RECOMMENDATON IS NEEDED? </a:t>
            </a:r>
            <a:endParaRPr lang="en-US" dirty="0"/>
          </a:p>
        </p:txBody>
      </p:sp>
      <p:sp>
        <p:nvSpPr>
          <p:cNvPr id="4" name="TextBox 3"/>
          <p:cNvSpPr txBox="1"/>
          <p:nvPr/>
        </p:nvSpPr>
        <p:spPr>
          <a:xfrm>
            <a:off x="502708" y="1572092"/>
            <a:ext cx="9047746" cy="4769485"/>
          </a:xfrm>
          <a:prstGeom prst="rect">
            <a:avLst/>
          </a:prstGeom>
          <a:noFill/>
        </p:spPr>
        <p:txBody>
          <a:bodyPr wrap="square" rtlCol="0">
            <a:spAutoFit/>
          </a:bodyPr>
          <a:lstStyle/>
          <a:p>
            <a:pPr lvl="0" algn="just" eaLnBrk="0" fontAlgn="base" hangingPunct="0">
              <a:spcBef>
                <a:spcPct val="0"/>
              </a:spcBef>
              <a:spcAft>
                <a:spcPct val="0"/>
              </a:spcAft>
              <a:buFontTx/>
              <a:buChar char="•"/>
            </a:pPr>
            <a:endParaRPr lang="en-US" sz="2200" b="1" dirty="0">
              <a:latin typeface="Arial" panose="020B0604020202020204" pitchFamily="34" charset="0"/>
            </a:endParaRPr>
          </a:p>
          <a:p>
            <a:pPr lvl="0" algn="just" eaLnBrk="0" fontAlgn="base" hangingPunct="0">
              <a:spcBef>
                <a:spcPct val="0"/>
              </a:spcBef>
              <a:spcAft>
                <a:spcPct val="0"/>
              </a:spcAft>
              <a:buFontTx/>
              <a:buChar char="•"/>
            </a:pPr>
            <a:r>
              <a:rPr lang="en-US" sz="2200" b="1" dirty="0">
                <a:latin typeface="Arial" panose="020B0604020202020204" pitchFamily="34" charset="0"/>
              </a:rPr>
              <a:t>Maximizes Yield</a:t>
            </a:r>
            <a:r>
              <a:rPr lang="en-US" sz="2200" dirty="0">
                <a:latin typeface="Arial" panose="020B0604020202020204" pitchFamily="34" charset="0"/>
              </a:rPr>
              <a:t>: By recommending the best-suited crops for specific soil types, climates, and conditions, crop recommendations help farmers achieve higher yields. </a:t>
            </a:r>
            <a:endParaRPr lang="en-US" sz="2200" dirty="0">
              <a:latin typeface="Arial" panose="020B0604020202020204" pitchFamily="34" charset="0"/>
            </a:endParaRPr>
          </a:p>
          <a:p>
            <a:pPr lvl="0" algn="just" eaLnBrk="0" fontAlgn="base" hangingPunct="0">
              <a:spcBef>
                <a:spcPct val="0"/>
              </a:spcBef>
              <a:spcAft>
                <a:spcPct val="0"/>
              </a:spcAft>
              <a:buFontTx/>
              <a:buChar char="•"/>
            </a:pPr>
            <a:endParaRPr lang="en-US" sz="2200" dirty="0">
              <a:latin typeface="Arial" panose="020B0604020202020204" pitchFamily="34" charset="0"/>
            </a:endParaRPr>
          </a:p>
          <a:p>
            <a:pPr lvl="0" algn="just" eaLnBrk="0" fontAlgn="base" hangingPunct="0">
              <a:spcBef>
                <a:spcPct val="0"/>
              </a:spcBef>
              <a:spcAft>
                <a:spcPct val="0"/>
              </a:spcAft>
              <a:buFontTx/>
              <a:buChar char="•"/>
            </a:pPr>
            <a:r>
              <a:rPr lang="en-US" sz="2200" b="1" dirty="0">
                <a:latin typeface="Arial" panose="020B0604020202020204" pitchFamily="34" charset="0"/>
              </a:rPr>
              <a:t>Enhances Soil Health</a:t>
            </a:r>
            <a:r>
              <a:rPr lang="en-US" sz="2200" dirty="0">
                <a:latin typeface="Arial" panose="020B0604020202020204" pitchFamily="34" charset="0"/>
              </a:rPr>
              <a:t>: Recommending crops that fit into a rotation plan can help prevent soil degradation, nutrient depletion, and erosion, promoting long-term soil fertility.</a:t>
            </a:r>
            <a:endParaRPr lang="en-US" sz="2200" dirty="0">
              <a:latin typeface="Arial" panose="020B0604020202020204" pitchFamily="34" charset="0"/>
            </a:endParaRPr>
          </a:p>
          <a:p>
            <a:pPr lvl="0" algn="just" eaLnBrk="0" fontAlgn="base" hangingPunct="0">
              <a:spcBef>
                <a:spcPct val="0"/>
              </a:spcBef>
              <a:spcAft>
                <a:spcPct val="0"/>
              </a:spcAft>
              <a:buFontTx/>
              <a:buChar char="•"/>
            </a:pPr>
            <a:endParaRPr lang="en-US" sz="2200" b="1">
              <a:sym typeface="+mn-ea"/>
            </a:endParaRPr>
          </a:p>
          <a:p>
            <a:pPr lvl="0" algn="just" eaLnBrk="0" fontAlgn="base" hangingPunct="0">
              <a:spcBef>
                <a:spcPct val="0"/>
              </a:spcBef>
              <a:spcAft>
                <a:spcPct val="0"/>
              </a:spcAft>
              <a:buFontTx/>
              <a:buChar char="•"/>
            </a:pPr>
            <a:r>
              <a:rPr lang="en-US" sz="2200" b="1">
                <a:sym typeface="+mn-ea"/>
              </a:rPr>
              <a:t>Adaptation to Climate Change</a:t>
            </a:r>
            <a:r>
              <a:rPr lang="en-US" sz="2200">
                <a:sym typeface="+mn-ea"/>
              </a:rPr>
              <a:t>: As climate patterns shift, crop recommendations can help farmers adapt to new conditions by suggesting crops that are more likely to succeed under changing circumstances.</a:t>
            </a:r>
            <a:endParaRPr lang="en-US" sz="2200"/>
          </a:p>
          <a:p>
            <a:pPr algn="just"/>
            <a:endParaRPr lang="en-US" dirty="0"/>
          </a:p>
        </p:txBody>
      </p:sp>
      <p:pic>
        <p:nvPicPr>
          <p:cNvPr id="3" name="Picture 2"/>
          <p:cNvPicPr>
            <a:picLocks noChangeAspect="1"/>
          </p:cNvPicPr>
          <p:nvPr/>
        </p:nvPicPr>
        <p:blipFill>
          <a:blip r:embed="rId1"/>
          <a:stretch>
            <a:fillRect/>
          </a:stretch>
        </p:blipFill>
        <p:spPr>
          <a:xfrm>
            <a:off x="9293225" y="210185"/>
            <a:ext cx="2898775" cy="1935480"/>
          </a:xfrm>
          <a:prstGeom prst="ellipse">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14" y="495300"/>
            <a:ext cx="8596668" cy="1320800"/>
          </a:xfrm>
        </p:spPr>
        <p:txBody>
          <a:bodyPr/>
          <a:lstStyle/>
          <a:p>
            <a:pPr algn="ctr"/>
            <a:r>
              <a:rPr lang="en-US"/>
              <a:t>HOW ML IS USED?</a:t>
            </a:r>
            <a:endParaRPr lang="en-US"/>
          </a:p>
        </p:txBody>
      </p:sp>
      <p:sp>
        <p:nvSpPr>
          <p:cNvPr id="3" name="Text Box 2"/>
          <p:cNvSpPr txBox="1"/>
          <p:nvPr/>
        </p:nvSpPr>
        <p:spPr>
          <a:xfrm>
            <a:off x="0" y="1218565"/>
            <a:ext cx="6918325" cy="3367405"/>
          </a:xfrm>
          <a:prstGeom prst="rect">
            <a:avLst/>
          </a:prstGeom>
          <a:noFill/>
        </p:spPr>
        <p:txBody>
          <a:bodyPr wrap="square" rtlCol="0">
            <a:noAutofit/>
          </a:bodyPr>
          <a:lstStyle/>
          <a:p>
            <a:pPr algn="just"/>
            <a:r>
              <a:rPr lang="en-US" sz="2300"/>
              <a:t>In crop recommendation projects, machine learning leverages data from soil sensors, weather stations, and historical crop performance to provide tailored planting advice. By analyzing factors such as soil conditions, climate patterns, and market trends, ML models predict which crops </a:t>
            </a:r>
            <a:endParaRPr lang="en-US" sz="2300"/>
          </a:p>
        </p:txBody>
      </p:sp>
      <p:pic>
        <p:nvPicPr>
          <p:cNvPr id="4" name="Picture 3"/>
          <p:cNvPicPr>
            <a:picLocks noChangeAspect="1"/>
          </p:cNvPicPr>
          <p:nvPr/>
        </p:nvPicPr>
        <p:blipFill>
          <a:blip r:embed="rId1"/>
          <a:stretch>
            <a:fillRect/>
          </a:stretch>
        </p:blipFill>
        <p:spPr>
          <a:xfrm>
            <a:off x="6918325" y="410845"/>
            <a:ext cx="4708525" cy="3018155"/>
          </a:xfrm>
          <a:prstGeom prst="rect">
            <a:avLst/>
          </a:prstGeom>
        </p:spPr>
      </p:pic>
      <p:sp>
        <p:nvSpPr>
          <p:cNvPr id="5" name="Text Box 4"/>
          <p:cNvSpPr txBox="1"/>
          <p:nvPr/>
        </p:nvSpPr>
        <p:spPr>
          <a:xfrm>
            <a:off x="93345" y="3429000"/>
            <a:ext cx="10376535" cy="2383155"/>
          </a:xfrm>
          <a:prstGeom prst="rect">
            <a:avLst/>
          </a:prstGeom>
          <a:noFill/>
        </p:spPr>
        <p:txBody>
          <a:bodyPr wrap="square" rtlCol="0">
            <a:noAutofit/>
          </a:bodyPr>
          <a:lstStyle/>
          <a:p>
            <a:r>
              <a:rPr lang="en-US" sz="2300">
                <a:sym typeface="+mn-ea"/>
              </a:rPr>
              <a:t>will thrive in specific environments and offer insights into potential yields and profitability. This data-driven approach helps farmers make informed decisions, optimize resource use, and improve crop outcomes, ultimately enhancing productivity and sustainability.  This leads to more efficient farming practices and better alignment with both environmental and economic goals.</a:t>
            </a:r>
            <a:endParaRPr lang="en-US" sz="2300">
              <a:sym typeface="+mn-ea"/>
            </a:endParaRPr>
          </a:p>
          <a:p>
            <a:endParaRPr lang="en-US" sz="2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369" y="222250"/>
            <a:ext cx="8596668" cy="1320800"/>
          </a:xfrm>
        </p:spPr>
        <p:txBody>
          <a:bodyPr/>
          <a:lstStyle/>
          <a:p>
            <a:pPr algn="ctr"/>
            <a:r>
              <a:rPr lang="en-US"/>
              <a:t>PROCESS FOLLOWED</a:t>
            </a:r>
            <a:endParaRPr lang="en-US"/>
          </a:p>
        </p:txBody>
      </p:sp>
      <p:pic>
        <p:nvPicPr>
          <p:cNvPr id="3" name="Picture 2"/>
          <p:cNvPicPr>
            <a:picLocks noChangeAspect="1"/>
          </p:cNvPicPr>
          <p:nvPr/>
        </p:nvPicPr>
        <p:blipFill>
          <a:blip r:embed="rId1"/>
          <a:stretch>
            <a:fillRect/>
          </a:stretch>
        </p:blipFill>
        <p:spPr>
          <a:xfrm>
            <a:off x="975360" y="1096645"/>
            <a:ext cx="8002270" cy="3018155"/>
          </a:xfrm>
          <a:prstGeom prst="rect">
            <a:avLst/>
          </a:prstGeom>
        </p:spPr>
      </p:pic>
      <p:sp>
        <p:nvSpPr>
          <p:cNvPr id="5" name="Text Box 4"/>
          <p:cNvSpPr txBox="1"/>
          <p:nvPr/>
        </p:nvSpPr>
        <p:spPr>
          <a:xfrm>
            <a:off x="884555" y="4194810"/>
            <a:ext cx="8486775" cy="2568575"/>
          </a:xfrm>
          <a:prstGeom prst="rect">
            <a:avLst/>
          </a:prstGeom>
          <a:noFill/>
        </p:spPr>
        <p:txBody>
          <a:bodyPr wrap="square" rtlCol="0">
            <a:spAutoFit/>
          </a:bodyPr>
          <a:lstStyle/>
          <a:p>
            <a:r>
              <a:rPr lang="en-US" sz="2300"/>
              <a:t>In Crop Recommendation we have used supervised learning model of machine learning. We use labeled data from past crop performance, soil conditions, and weather patterns to train models that predict the best crops for given environments. This approach helps tailor recommendations based on historical outcomes and specific agricultural variables.</a:t>
            </a:r>
            <a:endParaRPr lang="en-US" sz="2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AND INPUT</a:t>
            </a:r>
            <a:endParaRPr lang="en-IN" dirty="0"/>
          </a:p>
        </p:txBody>
      </p:sp>
      <p:sp>
        <p:nvSpPr>
          <p:cNvPr id="4" name="TextBox 3"/>
          <p:cNvSpPr txBox="1"/>
          <p:nvPr/>
        </p:nvSpPr>
        <p:spPr>
          <a:xfrm>
            <a:off x="783771" y="1586204"/>
            <a:ext cx="7884368" cy="1476375"/>
          </a:xfrm>
          <a:prstGeom prst="rect">
            <a:avLst/>
          </a:prstGeom>
          <a:noFill/>
        </p:spPr>
        <p:txBody>
          <a:bodyPr wrap="square" rtlCol="0">
            <a:spAutoFit/>
          </a:bodyPr>
          <a:lstStyle/>
          <a:p>
            <a:r>
              <a:rPr lang="en-IN" dirty="0"/>
              <a:t>Data Source:</a:t>
            </a:r>
            <a:r>
              <a:rPr lang="en-US" altLang="en-IN" dirty="0"/>
              <a:t> </a:t>
            </a:r>
            <a:r>
              <a:rPr lang="en-US" altLang="en-IN" dirty="0">
                <a:hlinkClick r:id="rId1" action="ppaction://hlinkfile"/>
              </a:rPr>
              <a:t>https://www.kaggle.com/datasets/atharvaingle/crop-recommendation-dataset</a:t>
            </a:r>
            <a:endParaRPr lang="en-IN" dirty="0"/>
          </a:p>
          <a:p>
            <a:r>
              <a:rPr lang="en-IN" dirty="0"/>
              <a:t>Input features :</a:t>
            </a:r>
            <a:endParaRPr lang="en-IN" dirty="0"/>
          </a:p>
          <a:p>
            <a:r>
              <a:rPr lang="en-IN" dirty="0"/>
              <a:t> </a:t>
            </a:r>
            <a:endParaRPr lang="en-IN" dirty="0"/>
          </a:p>
          <a:p>
            <a:pPr marL="285750" indent="-285750">
              <a:buFont typeface="Arial" panose="020B0604020202020204" pitchFamily="34" charset="0"/>
              <a:buChar char="•"/>
            </a:pPr>
            <a:endParaRPr lang="en-IN" dirty="0"/>
          </a:p>
        </p:txBody>
      </p:sp>
      <p:sp>
        <p:nvSpPr>
          <p:cNvPr id="15" name="Rectangle 11"/>
          <p:cNvSpPr>
            <a:spLocks noChangeArrowheads="1"/>
          </p:cNvSpPr>
          <p:nvPr/>
        </p:nvSpPr>
        <p:spPr bwMode="auto">
          <a:xfrm>
            <a:off x="677334" y="2610683"/>
            <a:ext cx="902062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Arial" panose="020B0604020202020204" pitchFamily="34" charset="0"/>
              </a:rPr>
              <a:t>N (Nitrogen):</a:t>
            </a:r>
            <a:r>
              <a:rPr kumimoji="0" lang="en-US" altLang="en-US" sz="1300" b="0" i="0" u="none" strike="noStrike" cap="none" normalizeH="0" baseline="0" dirty="0">
                <a:ln>
                  <a:noFill/>
                </a:ln>
                <a:solidFill>
                  <a:schemeClr val="tx1"/>
                </a:solidFill>
                <a:effectLst/>
                <a:latin typeface="Arial" panose="020B0604020202020204" pitchFamily="34" charset="0"/>
              </a:rPr>
              <a:t>The nitrogen content in the soil, measured in parts per million (ppm).Nitrogen is a crucial nutrient for plant growth, influencing the development of leaves and stems.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Arial" panose="020B0604020202020204" pitchFamily="34" charset="0"/>
              </a:rPr>
              <a:t>P (Phosphorus):</a:t>
            </a:r>
            <a:r>
              <a:rPr kumimoji="0" lang="en-US" altLang="en-US" sz="1300" b="0" i="0" u="none" strike="noStrike" cap="none" normalizeH="0" baseline="0" dirty="0">
                <a:ln>
                  <a:noFill/>
                </a:ln>
                <a:solidFill>
                  <a:schemeClr val="tx1"/>
                </a:solidFill>
                <a:effectLst/>
                <a:latin typeface="Arial" panose="020B0604020202020204" pitchFamily="34" charset="0"/>
              </a:rPr>
              <a:t>The phosphorus content in the soil, also measured in </a:t>
            </a:r>
            <a:r>
              <a:rPr kumimoji="0" lang="en-US" altLang="en-US" sz="1300" b="0" i="0" u="none" strike="noStrike" cap="none" normalizeH="0" baseline="0" dirty="0" err="1">
                <a:ln>
                  <a:noFill/>
                </a:ln>
                <a:solidFill>
                  <a:schemeClr val="tx1"/>
                </a:solidFill>
                <a:effectLst/>
                <a:latin typeface="Arial" panose="020B0604020202020204" pitchFamily="34" charset="0"/>
              </a:rPr>
              <a:t>ppm.Phosphorus</a:t>
            </a:r>
            <a:r>
              <a:rPr kumimoji="0" lang="en-US" altLang="en-US" sz="1300" b="0" i="0" u="none" strike="noStrike" cap="none" normalizeH="0" baseline="0" dirty="0">
                <a:ln>
                  <a:noFill/>
                </a:ln>
                <a:solidFill>
                  <a:schemeClr val="tx1"/>
                </a:solidFill>
                <a:effectLst/>
                <a:latin typeface="Arial" panose="020B0604020202020204" pitchFamily="34" charset="0"/>
              </a:rPr>
              <a:t> plays a key role in root development and energy transfer within the plant.</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Arial" panose="020B0604020202020204" pitchFamily="34" charset="0"/>
              </a:rPr>
              <a:t>K (Potassium):</a:t>
            </a:r>
            <a:r>
              <a:rPr kumimoji="0" lang="en-US" altLang="en-US" sz="1300" b="0" i="0" u="none" strike="noStrike" cap="none" normalizeH="0" baseline="0" dirty="0">
                <a:ln>
                  <a:noFill/>
                </a:ln>
                <a:solidFill>
                  <a:schemeClr val="tx1"/>
                </a:solidFill>
                <a:effectLst/>
                <a:latin typeface="Arial" panose="020B0604020202020204" pitchFamily="34" charset="0"/>
              </a:rPr>
              <a:t>The potassium content in the soil, measured in ppm. Potassium is essential for the overall health of the plant, aiding in water regulation and disease resistance.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Arial" panose="020B0604020202020204" pitchFamily="34" charset="0"/>
              </a:rPr>
              <a:t>Temperature:</a:t>
            </a:r>
            <a:r>
              <a:rPr kumimoji="0" lang="en-US" altLang="en-US" sz="1300" b="0" i="0" u="none" strike="noStrike" cap="none" normalizeH="0" baseline="0" dirty="0">
                <a:ln>
                  <a:noFill/>
                </a:ln>
                <a:solidFill>
                  <a:schemeClr val="tx1"/>
                </a:solidFill>
                <a:effectLst/>
                <a:latin typeface="Arial" panose="020B0604020202020204" pitchFamily="34" charset="0"/>
              </a:rPr>
              <a:t> The ambient temperature of the environment where the crop is grown, measured in degrees Celsius (°C).Temperature affects the rate of photosynthesis and growth; different crops have optimal temperature ranges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300" b="0" i="0" u="none" strike="noStrike" cap="none" normalizeH="0" baseline="0" dirty="0">
                <a:ln>
                  <a:noFill/>
                </a:ln>
                <a:solidFill>
                  <a:schemeClr val="tx1"/>
                </a:solidFill>
                <a:effectLst/>
                <a:latin typeface="Arial" panose="020B0604020202020204" pitchFamily="34" charset="0"/>
              </a:rPr>
              <a:t>.</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300" b="1" i="0" u="none" strike="noStrike" cap="none" normalizeH="0" baseline="0" dirty="0" err="1">
                <a:ln>
                  <a:noFill/>
                </a:ln>
                <a:solidFill>
                  <a:schemeClr val="tx1"/>
                </a:solidFill>
                <a:effectLst/>
                <a:latin typeface="Arial" panose="020B0604020202020204" pitchFamily="34" charset="0"/>
              </a:rPr>
              <a:t>Humidity:</a:t>
            </a:r>
            <a:r>
              <a:rPr kumimoji="0" lang="en-US" altLang="en-US" sz="1300" b="0" i="0" u="none" strike="noStrike" cap="none" normalizeH="0" baseline="0" dirty="0" err="1">
                <a:ln>
                  <a:noFill/>
                </a:ln>
                <a:solidFill>
                  <a:schemeClr val="tx1"/>
                </a:solidFill>
                <a:effectLst/>
                <a:latin typeface="Arial" panose="020B0604020202020204" pitchFamily="34" charset="0"/>
              </a:rPr>
              <a:t>The</a:t>
            </a:r>
            <a:r>
              <a:rPr kumimoji="0" lang="en-US" altLang="en-US" sz="1300" b="0" i="0" u="none" strike="noStrike" cap="none" normalizeH="0" baseline="0" dirty="0">
                <a:ln>
                  <a:noFill/>
                </a:ln>
                <a:solidFill>
                  <a:schemeClr val="tx1"/>
                </a:solidFill>
                <a:effectLst/>
                <a:latin typeface="Arial" panose="020B0604020202020204" pitchFamily="34" charset="0"/>
              </a:rPr>
              <a:t> relative humidity of the air, expressed as a percentage (%).Humidity influences water loss through transpiration and can affect the health and yield of the crop.</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Arial" panose="020B0604020202020204" pitchFamily="34" charset="0"/>
              </a:rPr>
              <a:t>pH:</a:t>
            </a:r>
            <a:r>
              <a:rPr kumimoji="0" lang="en-US" altLang="en-US" sz="1300" b="0" i="0" u="none" strike="noStrike" cap="none" normalizeH="0" baseline="0" dirty="0">
                <a:ln>
                  <a:noFill/>
                </a:ln>
                <a:solidFill>
                  <a:schemeClr val="tx1"/>
                </a:solidFill>
                <a:effectLst/>
                <a:latin typeface="Arial" panose="020B0604020202020204" pitchFamily="34" charset="0"/>
              </a:rPr>
              <a:t> The pH level of the soil, indicating its acidity or alkalinity on a scale from 0 to 14.Soil pH affects nutrient availability; different crops require different pH levels for optimal growth.</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300" b="1" i="0" u="none" strike="noStrike" cap="none" normalizeH="0" baseline="0" dirty="0">
                <a:ln>
                  <a:noFill/>
                </a:ln>
                <a:solidFill>
                  <a:schemeClr val="tx1"/>
                </a:solidFill>
                <a:effectLst/>
                <a:latin typeface="Arial" panose="020B0604020202020204" pitchFamily="34" charset="0"/>
              </a:rPr>
              <a:t>Rainfall:</a:t>
            </a:r>
            <a:r>
              <a:rPr kumimoji="0" lang="en-US" altLang="en-US" sz="1300" b="0" i="0" u="none" strike="noStrike" cap="none" normalizeH="0" baseline="0" dirty="0">
                <a:ln>
                  <a:noFill/>
                </a:ln>
                <a:solidFill>
                  <a:schemeClr val="tx1"/>
                </a:solidFill>
                <a:effectLst/>
                <a:latin typeface="Arial" panose="020B0604020202020204" pitchFamily="34" charset="0"/>
              </a:rPr>
              <a:t> The amount of rainfall the area receives, measured in millimeters (mm). Adequate rainfall is essential for crop growth, influencing water availability and soil moisture.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16" name="Picture 15"/>
          <p:cNvPicPr>
            <a:picLocks noChangeAspect="1"/>
          </p:cNvPicPr>
          <p:nvPr/>
        </p:nvPicPr>
        <p:blipFill>
          <a:blip r:embed="rId2"/>
          <a:stretch>
            <a:fillRect/>
          </a:stretch>
        </p:blipFill>
        <p:spPr>
          <a:xfrm>
            <a:off x="9011920" y="504613"/>
            <a:ext cx="2885441" cy="19236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 </a:t>
            </a:r>
            <a:endParaRPr lang="en-IN" dirty="0"/>
          </a:p>
        </p:txBody>
      </p:sp>
      <p:sp>
        <p:nvSpPr>
          <p:cNvPr id="4" name="TextBox 3"/>
          <p:cNvSpPr txBox="1"/>
          <p:nvPr/>
        </p:nvSpPr>
        <p:spPr>
          <a:xfrm>
            <a:off x="731520" y="2052320"/>
            <a:ext cx="8554720" cy="286131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TensorFlow:</a:t>
            </a:r>
            <a:r>
              <a:rPr lang="en-US" dirty="0"/>
              <a:t> Used for building and training the machine learning model for crop recommendation.</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err="1"/>
              <a:t>Gradio</a:t>
            </a:r>
            <a:r>
              <a:rPr lang="en-US" b="1" dirty="0"/>
              <a:t>:</a:t>
            </a:r>
            <a:r>
              <a:rPr lang="en-US" dirty="0"/>
              <a:t> Implemented to create a user-friendly web interface for inputting data and receiving crop recommendations.</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Pandas:</a:t>
            </a:r>
            <a:r>
              <a:rPr lang="en-US" dirty="0"/>
              <a:t> Utilized for data preprocessing, cleaning, and analysis.</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scikit-learn:</a:t>
            </a:r>
            <a:r>
              <a:rPr lang="en-US" dirty="0"/>
              <a:t> Employed for data transformation and scaling.</a:t>
            </a:r>
            <a:endParaRPr lang="en-US" dirty="0"/>
          </a:p>
          <a:p>
            <a:pPr algn="just"/>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 </a:t>
            </a:r>
            <a:endParaRPr lang="en-IN" dirty="0"/>
          </a:p>
        </p:txBody>
      </p:sp>
      <p:sp>
        <p:nvSpPr>
          <p:cNvPr id="3" name="TextBox 2"/>
          <p:cNvSpPr txBox="1"/>
          <p:nvPr/>
        </p:nvSpPr>
        <p:spPr>
          <a:xfrm>
            <a:off x="751840" y="1442720"/>
            <a:ext cx="8981440" cy="4027805"/>
          </a:xfrm>
          <a:prstGeom prst="rect">
            <a:avLst/>
          </a:prstGeom>
          <a:noFill/>
        </p:spPr>
        <p:txBody>
          <a:bodyPr wrap="square" rtlCol="0">
            <a:noAutofit/>
          </a:bodyPr>
          <a:lstStyle/>
          <a:p>
            <a:r>
              <a:rPr lang="en-US" dirty="0"/>
              <a:t> </a:t>
            </a:r>
            <a:endParaRPr lang="en-US" dirty="0"/>
          </a:p>
          <a:p>
            <a:endParaRPr lang="en-US" dirty="0"/>
          </a:p>
          <a:p>
            <a:pPr algn="just"/>
            <a:r>
              <a:rPr lang="en-US" dirty="0"/>
              <a:t>The Crop Recommendation System effectively utilizes machine learning to predict the most suitable crops based on soil characteristics, climate conditions, and environmental factors. By analyzing key inputs such as nitrogen, phosphorus, potassium, temperature, humidity, pH, and rainfall, the model provides accurate and actionable recommendations, helping farmers make informed decisions to optimize yield and resource use. The system demonstrates the potential of data-driven agriculture to enhance productivity, sustainability, and food security. Future improvements could involve incorporating more diverse datasets and real-time data to further refine the recommendations.</a:t>
            </a:r>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5623</Words>
  <Application>WPS Presentation</Application>
  <PresentationFormat>Widescreen</PresentationFormat>
  <Paragraphs>94</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Wingdings 3</vt:lpstr>
      <vt:lpstr>Symbol</vt:lpstr>
      <vt:lpstr>Arial</vt:lpstr>
      <vt:lpstr>Bahnschrift</vt:lpstr>
      <vt:lpstr>Trebuchet MS</vt:lpstr>
      <vt:lpstr>Microsoft YaHei</vt:lpstr>
      <vt:lpstr>Arial Unicode MS</vt:lpstr>
      <vt:lpstr>Calibri</vt:lpstr>
      <vt:lpstr>Facet</vt:lpstr>
      <vt:lpstr>TOPIC : CROP RECOMMENDATION </vt:lpstr>
      <vt:lpstr>INTRODUCTION</vt:lpstr>
      <vt:lpstr>PowerPoint 演示文稿</vt:lpstr>
      <vt:lpstr>WHY CROP RECOMMENDATON IS NEEDED? </vt:lpstr>
      <vt:lpstr>HOW ML IS USED?</vt:lpstr>
      <vt:lpstr>PROCESS FOLLOWED</vt:lpstr>
      <vt:lpstr>DATA COLLECTION AND INPUT</vt:lpstr>
      <vt:lpstr>TECHNOLOGY STACK </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dc:title>
  <dc:creator>Lenovo</dc:creator>
  <cp:lastModifiedBy>Admin</cp:lastModifiedBy>
  <cp:revision>26</cp:revision>
  <dcterms:created xsi:type="dcterms:W3CDTF">2024-08-09T17:51:00Z</dcterms:created>
  <dcterms:modified xsi:type="dcterms:W3CDTF">2024-08-11T03:48:04Z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1C3016F6F6AD443FBC648F0664965D74_12</vt:lpwstr>
  </property>
  <property fmtid="{D5CDD505-2E9C-101B-9397-08002B2CF9AE}" pid="3" name="KSOProductBuildVer">
    <vt:lpwstr>1033-12.2.0.13472</vt:lpwstr>
  </property>
</Properties>
</file>