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364" y="797802"/>
            <a:ext cx="7766936" cy="1646302"/>
          </a:xfrm>
        </p:spPr>
        <p:txBody>
          <a:bodyPr/>
          <a:lstStyle/>
          <a:p>
            <a:r>
              <a:rPr lang="en-US" sz="4800" dirty="0" smtClean="0">
                <a:solidFill>
                  <a:schemeClr val="accent2">
                    <a:lumMod val="75000"/>
                  </a:schemeClr>
                </a:solidFill>
                <a:effectLst>
                  <a:outerShdw blurRad="38100" dist="38100" dir="2700000" algn="tl">
                    <a:srgbClr val="000000">
                      <a:alpha val="43137"/>
                    </a:srgbClr>
                  </a:outerShdw>
                </a:effectLst>
              </a:rPr>
              <a:t>Environmental Monitoring</a:t>
            </a:r>
            <a:endParaRPr lang="en-US" sz="4800" dirty="0">
              <a:solidFill>
                <a:schemeClr val="accent2">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15627" y="3515257"/>
            <a:ext cx="7766936" cy="1096899"/>
          </a:xfrm>
        </p:spPr>
        <p:txBody>
          <a:bodyPr>
            <a:normAutofit/>
          </a:bodyPr>
          <a:lstStyle/>
          <a:p>
            <a:r>
              <a:rPr lang="en-US" sz="3200" b="1" dirty="0" smtClean="0">
                <a:solidFill>
                  <a:schemeClr val="tx1"/>
                </a:solidFill>
              </a:rPr>
              <a:t>NOISE POLLUTION MONITORING IN PARK</a:t>
            </a:r>
            <a:endParaRPr lang="en-US" sz="3200" b="1" dirty="0">
              <a:solidFill>
                <a:schemeClr val="tx1"/>
              </a:solidFill>
            </a:endParaRPr>
          </a:p>
        </p:txBody>
      </p:sp>
    </p:spTree>
    <p:extLst>
      <p:ext uri="{BB962C8B-B14F-4D97-AF65-F5344CB8AC3E}">
        <p14:creationId xmlns:p14="http://schemas.microsoft.com/office/powerpoint/2010/main" val="97431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amp; Google Slides Theme"/>
          <p:cNvPicPr>
            <a:picLocks noChangeAspect="1" noChangeArrowheads="1"/>
          </p:cNvPicPr>
          <p:nvPr/>
        </p:nvPicPr>
        <p:blipFill rotWithShape="1">
          <a:blip r:embed="rId2">
            <a:extLst>
              <a:ext uri="{28A0092B-C50C-407E-A947-70E740481C1C}">
                <a14:useLocalDpi xmlns:a14="http://schemas.microsoft.com/office/drawing/2010/main" val="0"/>
              </a:ext>
            </a:extLst>
          </a:blip>
          <a:srcRect l="-143" t="-666" r="143" b="933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9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642" y="818605"/>
            <a:ext cx="8596668" cy="709749"/>
          </a:xfrm>
        </p:spPr>
        <p:txBody>
          <a:bodyPr/>
          <a:lstStyle/>
          <a:p>
            <a:r>
              <a:rPr lang="en-US" dirty="0" smtClean="0">
                <a:solidFill>
                  <a:schemeClr val="bg1">
                    <a:lumMod val="65000"/>
                  </a:schemeClr>
                </a:solidFill>
                <a:effectLst>
                  <a:outerShdw blurRad="38100" dist="38100" dir="2700000" algn="tl">
                    <a:srgbClr val="000000">
                      <a:alpha val="43137"/>
                    </a:srgbClr>
                  </a:outerShdw>
                </a:effectLst>
              </a:rPr>
              <a:t>Abstract</a:t>
            </a:r>
            <a:endParaRPr lang="en-US" dirty="0">
              <a:solidFill>
                <a:schemeClr val="bg1">
                  <a:lumMod val="6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66389"/>
            <a:ext cx="8596668" cy="4464594"/>
          </a:xfrm>
        </p:spPr>
        <p:txBody>
          <a:bodyPr>
            <a:noAutofit/>
          </a:bodyPr>
          <a:lstStyle/>
          <a:p>
            <a:r>
              <a:rPr lang="en-US" sz="2400" b="1" dirty="0"/>
              <a:t>The noise pollution poses a high environmental risk to human health, both direct and indirect, and it can be defined as unwanted or harmful outdoor sound</a:t>
            </a:r>
            <a:r>
              <a:rPr lang="en-US" sz="2400" b="1" dirty="0" smtClean="0"/>
              <a:t>.</a:t>
            </a:r>
          </a:p>
          <a:p>
            <a:r>
              <a:rPr lang="en-US" sz="2400" b="1" dirty="0" smtClean="0"/>
              <a:t>The </a:t>
            </a:r>
            <a:r>
              <a:rPr lang="en-US" sz="2400" b="1" dirty="0"/>
              <a:t>purpose of this paper is hardware and software implementation of a noise measurement and monitoring system. </a:t>
            </a:r>
            <a:endParaRPr lang="en-US" sz="2400" b="1" dirty="0" smtClean="0"/>
          </a:p>
          <a:p>
            <a:r>
              <a:rPr lang="en-US" sz="2400" b="1" dirty="0" smtClean="0"/>
              <a:t>The </a:t>
            </a:r>
            <a:r>
              <a:rPr lang="en-US" sz="2400" b="1" dirty="0"/>
              <a:t>system contains a sound sensor (microphone), computer for processing and sampling the sound, calculating frequency and power of the sound and for communication with a server, server for storing the data computed from the measurement.</a:t>
            </a:r>
          </a:p>
        </p:txBody>
      </p:sp>
    </p:spTree>
    <p:extLst>
      <p:ext uri="{BB962C8B-B14F-4D97-AF65-F5344CB8AC3E}">
        <p14:creationId xmlns:p14="http://schemas.microsoft.com/office/powerpoint/2010/main" val="155931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rPr>
              <a:t>Tools And Technologies</a:t>
            </a:r>
            <a:endParaRPr lang="en-US" dirty="0"/>
          </a:p>
        </p:txBody>
      </p:sp>
      <p:sp>
        <p:nvSpPr>
          <p:cNvPr id="3" name="Content Placeholder 2"/>
          <p:cNvSpPr>
            <a:spLocks noGrp="1"/>
          </p:cNvSpPr>
          <p:nvPr>
            <p:ph sz="half" idx="1"/>
          </p:nvPr>
        </p:nvSpPr>
        <p:spPr>
          <a:xfrm>
            <a:off x="295901" y="1611948"/>
            <a:ext cx="4794069" cy="5246051"/>
          </a:xfrm>
        </p:spPr>
        <p:txBody>
          <a:bodyPr>
            <a:noAutofit/>
          </a:bodyPr>
          <a:lstStyle/>
          <a:p>
            <a:pPr marL="0" indent="0">
              <a:buNone/>
            </a:pPr>
            <a:r>
              <a:rPr lang="en-US" sz="2000" b="1" dirty="0">
                <a:solidFill>
                  <a:schemeClr val="tx1"/>
                </a:solidFill>
                <a:effectLst>
                  <a:outerShdw blurRad="38100" dist="38100" dir="2700000" algn="tl">
                    <a:srgbClr val="000000">
                      <a:alpha val="43137"/>
                    </a:srgbClr>
                  </a:outerShdw>
                </a:effectLst>
              </a:rPr>
              <a:t>HARDWARE </a:t>
            </a:r>
            <a:r>
              <a:rPr lang="en-US" sz="2000" b="1" dirty="0" smtClean="0">
                <a:solidFill>
                  <a:schemeClr val="tx1"/>
                </a:solidFill>
                <a:effectLst>
                  <a:outerShdw blurRad="38100" dist="38100" dir="2700000" algn="tl">
                    <a:srgbClr val="000000">
                      <a:alpha val="43137"/>
                    </a:srgbClr>
                  </a:outerShdw>
                </a:effectLst>
              </a:rPr>
              <a:t>TECHNOLOGIES</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 </a:t>
            </a:r>
            <a:r>
              <a:rPr lang="en-US" sz="2000" b="1" dirty="0" smtClean="0">
                <a:solidFill>
                  <a:schemeClr val="tx1"/>
                </a:solidFill>
                <a:effectLst>
                  <a:outerShdw blurRad="38100" dist="38100" dir="2700000" algn="tl">
                    <a:srgbClr val="000000">
                      <a:alpha val="43137"/>
                    </a:srgbClr>
                  </a:outerShdw>
                </a:effectLst>
              </a:rPr>
              <a:t>Sound </a:t>
            </a:r>
            <a:r>
              <a:rPr lang="en-US" sz="2000" b="1" dirty="0">
                <a:solidFill>
                  <a:schemeClr val="tx1"/>
                </a:solidFill>
                <a:effectLst>
                  <a:outerShdw blurRad="38100" dist="38100" dir="2700000" algn="tl">
                    <a:srgbClr val="000000">
                      <a:alpha val="43137"/>
                    </a:srgbClr>
                  </a:outerShdw>
                </a:effectLst>
              </a:rPr>
              <a:t>Sensor                                               </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a:solidFill>
                  <a:schemeClr val="tx1"/>
                </a:solidFill>
                <a:effectLst>
                  <a:outerShdw blurRad="38100" dist="38100" dir="2700000" algn="tl">
                    <a:srgbClr val="000000">
                      <a:alpha val="43137"/>
                    </a:srgbClr>
                  </a:outerShdw>
                </a:effectLst>
              </a:rPr>
              <a:t>Wi-Fi Modem</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a:solidFill>
                  <a:schemeClr val="tx1"/>
                </a:solidFill>
                <a:effectLst>
                  <a:outerShdw blurRad="38100" dist="38100" dir="2700000" algn="tl">
                    <a:srgbClr val="000000">
                      <a:alpha val="43137"/>
                    </a:srgbClr>
                  </a:outerShdw>
                </a:effectLst>
              </a:rPr>
              <a:t>LCD Display</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a:solidFill>
                  <a:schemeClr val="tx1"/>
                </a:solidFill>
                <a:effectLst>
                  <a:outerShdw blurRad="38100" dist="38100" dir="2700000" algn="tl">
                    <a:srgbClr val="000000">
                      <a:alpha val="43137"/>
                    </a:srgbClr>
                  </a:outerShdw>
                </a:effectLst>
              </a:rPr>
              <a:t>Crystal Oscillator</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a:solidFill>
                  <a:schemeClr val="tx1"/>
                </a:solidFill>
                <a:effectLst>
                  <a:outerShdw blurRad="38100" dist="38100" dir="2700000" algn="tl">
                    <a:srgbClr val="000000">
                      <a:alpha val="43137"/>
                    </a:srgbClr>
                  </a:outerShdw>
                </a:effectLst>
              </a:rPr>
              <a:t>Resistors</a:t>
            </a:r>
          </a:p>
          <a:p>
            <a:pPr marL="0" indent="0">
              <a:buNone/>
            </a:pPr>
            <a:r>
              <a:rPr lang="en-US" sz="2000" b="1"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rPr>
              <a:t>Capacitors</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sym typeface="Wingdings" panose="05000000000000000000" pitchFamily="2" charset="2"/>
              </a:rPr>
              <a:t>Diodes</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sym typeface="Wingdings" panose="05000000000000000000" pitchFamily="2" charset="2"/>
              </a:rPr>
              <a:t>Breadboard</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sym typeface="Wingdings" panose="05000000000000000000" pitchFamily="2" charset="2"/>
              </a:rPr>
              <a:t>Push Button</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sym typeface="Wingdings" panose="05000000000000000000" pitchFamily="2" charset="2"/>
              </a:rPr>
              <a:t>Transformer</a:t>
            </a:r>
          </a:p>
          <a:p>
            <a:pPr marL="0" indent="0">
              <a:buNone/>
            </a:pPr>
            <a:r>
              <a:rPr lang="en-US" sz="2000" b="1" dirty="0" smtClean="0">
                <a:solidFill>
                  <a:srgbClr val="00B0F0"/>
                </a:solidFill>
                <a:effectLst>
                  <a:outerShdw blurRad="38100" dist="38100" dir="2700000" algn="tl">
                    <a:srgbClr val="000000">
                      <a:alpha val="43137"/>
                    </a:srgbClr>
                  </a:outerShdw>
                </a:effectLst>
                <a:sym typeface="Wingdings" panose="05000000000000000000" pitchFamily="2" charset="2"/>
              </a:rPr>
              <a:t></a:t>
            </a:r>
            <a:r>
              <a:rPr lang="en-US" sz="2000" b="1" dirty="0" err="1" smtClean="0">
                <a:solidFill>
                  <a:schemeClr val="tx1"/>
                </a:solidFill>
                <a:effectLst>
                  <a:outerShdw blurRad="38100" dist="38100" dir="2700000" algn="tl">
                    <a:srgbClr val="000000">
                      <a:alpha val="43137"/>
                    </a:srgbClr>
                  </a:outerShdw>
                </a:effectLst>
                <a:sym typeface="Wingdings" panose="05000000000000000000" pitchFamily="2" charset="2"/>
              </a:rPr>
              <a:t>Mics</a:t>
            </a:r>
            <a:endParaRPr lang="en-US" sz="2000" b="1" dirty="0">
              <a:solidFill>
                <a:schemeClr val="tx1"/>
              </a:solidFill>
              <a:effectLst>
                <a:outerShdw blurRad="38100" dist="38100" dir="2700000" algn="tl">
                  <a:srgbClr val="000000">
                    <a:alpha val="43137"/>
                  </a:srgbClr>
                </a:outerShdw>
              </a:effectLst>
            </a:endParaRPr>
          </a:p>
          <a:p>
            <a:pPr marL="0" indent="0">
              <a:buNone/>
            </a:pPr>
            <a:endParaRPr lang="en-US" sz="2000" b="1" dirty="0">
              <a:solidFill>
                <a:schemeClr val="tx1"/>
              </a:solidFill>
              <a:effectLst>
                <a:outerShdw blurRad="38100" dist="38100" dir="2700000" algn="tl">
                  <a:srgbClr val="000000">
                    <a:alpha val="43137"/>
                  </a:srgbClr>
                </a:outerShdw>
              </a:effectLst>
            </a:endParaRPr>
          </a:p>
        </p:txBody>
      </p:sp>
      <p:sp>
        <p:nvSpPr>
          <p:cNvPr id="4" name="Content Placeholder 3"/>
          <p:cNvSpPr>
            <a:spLocks noGrp="1"/>
          </p:cNvSpPr>
          <p:nvPr>
            <p:ph sz="half" idx="2"/>
          </p:nvPr>
        </p:nvSpPr>
        <p:spPr>
          <a:xfrm>
            <a:off x="4975668" y="1611949"/>
            <a:ext cx="4184034" cy="3880773"/>
          </a:xfrm>
        </p:spPr>
        <p:txBody>
          <a:bodyPr>
            <a:normAutofit/>
          </a:bodyPr>
          <a:lstStyle/>
          <a:p>
            <a:pPr marL="0" indent="0">
              <a:buNone/>
            </a:pPr>
            <a:r>
              <a:rPr lang="en-US" sz="2000" b="1" dirty="0">
                <a:solidFill>
                  <a:schemeClr val="tx1"/>
                </a:solidFill>
                <a:effectLst>
                  <a:outerShdw blurRad="38100" dist="38100" dir="2700000" algn="tl">
                    <a:srgbClr val="000000">
                      <a:alpha val="43137"/>
                    </a:srgbClr>
                  </a:outerShdw>
                </a:effectLst>
              </a:rPr>
              <a:t>SOFTWARE </a:t>
            </a:r>
            <a:r>
              <a:rPr lang="en-US" sz="2000" b="1" dirty="0" smtClean="0">
                <a:solidFill>
                  <a:schemeClr val="tx1"/>
                </a:solidFill>
                <a:effectLst>
                  <a:outerShdw blurRad="38100" dist="38100" dir="2700000" algn="tl">
                    <a:srgbClr val="000000">
                      <a:alpha val="43137"/>
                    </a:srgbClr>
                  </a:outerShdw>
                </a:effectLst>
              </a:rPr>
              <a:t>TECHNOLIGIES</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rPr>
              <a:t>IOT Gecko</a:t>
            </a:r>
          </a:p>
          <a:p>
            <a:pPr marL="0" indent="0">
              <a:buNone/>
            </a:pPr>
            <a:r>
              <a:rPr lang="en-US" sz="2000" b="1" dirty="0" smtClean="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a:t>
            </a:r>
            <a:r>
              <a:rPr lang="en-US" sz="2000" b="1" dirty="0" smtClean="0">
                <a:solidFill>
                  <a:schemeClr val="tx1"/>
                </a:solidFill>
                <a:effectLst>
                  <a:outerShdw blurRad="38100" dist="38100" dir="2700000" algn="tl">
                    <a:srgbClr val="000000">
                      <a:alpha val="43137"/>
                    </a:srgbClr>
                  </a:outerShdw>
                </a:effectLst>
                <a:sym typeface="Wingdings" panose="05000000000000000000" pitchFamily="2" charset="2"/>
              </a:rPr>
              <a:t>Programming Language</a:t>
            </a:r>
            <a:endParaRPr lang="en-US" sz="2000" dirty="0"/>
          </a:p>
        </p:txBody>
      </p:sp>
    </p:spTree>
    <p:extLst>
      <p:ext uri="{BB962C8B-B14F-4D97-AF65-F5344CB8AC3E}">
        <p14:creationId xmlns:p14="http://schemas.microsoft.com/office/powerpoint/2010/main" val="338277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75565"/>
          </a:xfrm>
          <a:prstGeom prst="rect">
            <a:avLst/>
          </a:prstGeom>
        </p:spPr>
      </p:pic>
    </p:spTree>
    <p:extLst>
      <p:ext uri="{BB962C8B-B14F-4D97-AF65-F5344CB8AC3E}">
        <p14:creationId xmlns:p14="http://schemas.microsoft.com/office/powerpoint/2010/main" val="168201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8192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367451"/>
          </a:xfrm>
          <a:prstGeom prst="rect">
            <a:avLst/>
          </a:prstGeom>
        </p:spPr>
      </p:pic>
    </p:spTree>
    <p:extLst>
      <p:ext uri="{BB962C8B-B14F-4D97-AF65-F5344CB8AC3E}">
        <p14:creationId xmlns:p14="http://schemas.microsoft.com/office/powerpoint/2010/main" val="12391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287383"/>
            <a:ext cx="8596668" cy="735874"/>
          </a:xfrm>
        </p:spPr>
        <p:txBody>
          <a:bodyPr/>
          <a:lstStyle/>
          <a:p>
            <a:r>
              <a:rPr lang="en-US" b="1" dirty="0" smtClean="0">
                <a:solidFill>
                  <a:schemeClr val="tx1"/>
                </a:solidFill>
                <a:effectLst>
                  <a:outerShdw blurRad="38100" dist="38100" dir="2700000" algn="tl">
                    <a:srgbClr val="000000">
                      <a:alpha val="43137"/>
                    </a:srgbClr>
                  </a:outerShdw>
                </a:effectLst>
              </a:rPr>
              <a:t>Challenges of Noise Pollution</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46706" y="1127760"/>
            <a:ext cx="8596668" cy="5560423"/>
          </a:xfrm>
        </p:spPr>
        <p:txBody>
          <a:bodyPr>
            <a:noAutofit/>
          </a:bodyPr>
          <a:lstStyle/>
          <a:p>
            <a:r>
              <a:rPr lang="en-US" sz="2000" b="1" dirty="0">
                <a:solidFill>
                  <a:schemeClr val="tx1"/>
                </a:solidFill>
                <a:effectLst>
                  <a:outerShdw blurRad="38100" dist="38100" dir="2700000" algn="tl">
                    <a:srgbClr val="000000">
                      <a:alpha val="43137"/>
                    </a:srgbClr>
                  </a:outerShdw>
                </a:effectLst>
              </a:rPr>
              <a:t>Diverse Noise Sources</a:t>
            </a:r>
            <a:r>
              <a:rPr lang="en-US" sz="2000" dirty="0">
                <a:solidFill>
                  <a:schemeClr val="tx1"/>
                </a:solidFill>
                <a:effectLst>
                  <a:outerShdw blurRad="38100" dist="38100" dir="2700000" algn="tl">
                    <a:srgbClr val="000000">
                      <a:alpha val="43137"/>
                    </a:srgbClr>
                  </a:outerShdw>
                </a:effectLst>
              </a:rPr>
              <a:t>: Parks can be exposed to a wide range of noise sources, including road traffic, nearby industrial facilities, construction activities, and recreational events. Managing and monitoring all these sources can be complex.</a:t>
            </a:r>
          </a:p>
          <a:p>
            <a:r>
              <a:rPr lang="en-US" sz="2000" b="1" dirty="0">
                <a:solidFill>
                  <a:schemeClr val="tx1"/>
                </a:solidFill>
                <a:effectLst>
                  <a:outerShdw blurRad="38100" dist="38100" dir="2700000" algn="tl">
                    <a:srgbClr val="000000">
                      <a:alpha val="43137"/>
                    </a:srgbClr>
                  </a:outerShdw>
                </a:effectLst>
              </a:rPr>
              <a:t>Seasonal and Event-Based Variation</a:t>
            </a:r>
            <a:r>
              <a:rPr lang="en-US" sz="2000" dirty="0">
                <a:solidFill>
                  <a:schemeClr val="tx1"/>
                </a:solidFill>
                <a:effectLst>
                  <a:outerShdw blurRad="38100" dist="38100" dir="2700000" algn="tl">
                    <a:srgbClr val="000000">
                      <a:alpha val="43137"/>
                    </a:srgbClr>
                  </a:outerShdw>
                </a:effectLst>
              </a:rPr>
              <a:t>: Noise levels in parks can vary significantly based on seasons, events, and times of the day. For example, summer festivals or holiday events can lead to spikes in noise levels</a:t>
            </a:r>
            <a:r>
              <a:rPr lang="en-US" sz="2000" dirty="0" smtClean="0">
                <a:solidFill>
                  <a:schemeClr val="tx1"/>
                </a:solidFill>
                <a:effectLst>
                  <a:outerShdw blurRad="38100" dist="38100" dir="2700000" algn="tl">
                    <a:srgbClr val="000000">
                      <a:alpha val="43137"/>
                    </a:srgbClr>
                  </a:outerShdw>
                </a:effectLst>
              </a:rPr>
              <a:t>.</a:t>
            </a:r>
            <a:endParaRPr lang="en-US" sz="2000" dirty="0">
              <a:solidFill>
                <a:schemeClr val="tx1"/>
              </a:solidFill>
              <a:effectLst>
                <a:outerShdw blurRad="38100" dist="38100" dir="2700000" algn="tl">
                  <a:srgbClr val="000000">
                    <a:alpha val="43137"/>
                  </a:srgbClr>
                </a:outerShdw>
              </a:effectLst>
            </a:endParaRPr>
          </a:p>
          <a:p>
            <a:r>
              <a:rPr lang="en-US" sz="2000" b="1" dirty="0">
                <a:solidFill>
                  <a:schemeClr val="tx1"/>
                </a:solidFill>
                <a:effectLst>
                  <a:outerShdw blurRad="38100" dist="38100" dir="2700000" algn="tl">
                    <a:srgbClr val="000000">
                      <a:alpha val="43137"/>
                    </a:srgbClr>
                  </a:outerShdw>
                </a:effectLst>
              </a:rPr>
              <a:t>Community Expectations</a:t>
            </a:r>
            <a:r>
              <a:rPr lang="en-US" sz="2000" dirty="0">
                <a:solidFill>
                  <a:schemeClr val="tx1"/>
                </a:solidFill>
                <a:effectLst>
                  <a:outerShdw blurRad="38100" dist="38100" dir="2700000" algn="tl">
                    <a:srgbClr val="000000">
                      <a:alpha val="43137"/>
                    </a:srgbClr>
                  </a:outerShdw>
                </a:effectLst>
              </a:rPr>
              <a:t>: Balancing the need to reduce noise pollution with the expectations of park visitors and local communities can be challenging. Some noise is inherent to recreational activities and social interactions in parks.</a:t>
            </a:r>
          </a:p>
          <a:p>
            <a:r>
              <a:rPr lang="en-US" sz="2000" b="1" dirty="0">
                <a:solidFill>
                  <a:schemeClr val="tx1"/>
                </a:solidFill>
                <a:effectLst>
                  <a:outerShdw blurRad="38100" dist="38100" dir="2700000" algn="tl">
                    <a:srgbClr val="000000">
                      <a:alpha val="43137"/>
                    </a:srgbClr>
                  </a:outerShdw>
                </a:effectLst>
              </a:rPr>
              <a:t>Enforcement and Regulation</a:t>
            </a:r>
            <a:r>
              <a:rPr lang="en-US" sz="2000" dirty="0">
                <a:solidFill>
                  <a:schemeClr val="tx1"/>
                </a:solidFill>
                <a:effectLst>
                  <a:outerShdw blurRad="38100" dist="38100" dir="2700000" algn="tl">
                    <a:srgbClr val="000000">
                      <a:alpha val="43137"/>
                    </a:srgbClr>
                  </a:outerShdw>
                </a:effectLst>
              </a:rPr>
              <a:t>: Enforcing noise regulations in park areas may require coordination with local authorities and law enforcement agencies. Ensuring that noise regulations are adhered to can be difficult.</a:t>
            </a:r>
          </a:p>
          <a:p>
            <a:endParaRPr lang="en-US" sz="2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327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446"/>
            <a:ext cx="8596668" cy="1020354"/>
          </a:xfrm>
        </p:spPr>
        <p:txBody>
          <a:bodyPr/>
          <a:lstStyle/>
          <a:p>
            <a:r>
              <a:rPr lang="en-US" b="1" dirty="0" smtClean="0">
                <a:solidFill>
                  <a:schemeClr val="tx1"/>
                </a:solidFill>
                <a:effectLst>
                  <a:outerShdw blurRad="38100" dist="38100" dir="2700000" algn="tl">
                    <a:srgbClr val="000000">
                      <a:alpha val="43137"/>
                    </a:srgbClr>
                  </a:outerShdw>
                </a:effectLst>
              </a:rPr>
              <a:t>Limitations of Noise Pollution</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320800"/>
            <a:ext cx="8596668" cy="5354320"/>
          </a:xfrm>
        </p:spPr>
        <p:txBody>
          <a:bodyPr>
            <a:noAutofit/>
          </a:bodyPr>
          <a:lstStyle/>
          <a:p>
            <a:r>
              <a:rPr lang="en-US" sz="2000" b="1" dirty="0">
                <a:solidFill>
                  <a:schemeClr val="tx1"/>
                </a:solidFill>
                <a:effectLst>
                  <a:outerShdw blurRad="38100" dist="38100" dir="2700000" algn="tl">
                    <a:srgbClr val="000000">
                      <a:alpha val="43137"/>
                    </a:srgbClr>
                  </a:outerShdw>
                </a:effectLst>
              </a:rPr>
              <a:t>Influence of Natural Sounds</a:t>
            </a:r>
            <a:r>
              <a:rPr lang="en-US" sz="2000" dirty="0">
                <a:solidFill>
                  <a:schemeClr val="tx1"/>
                </a:solidFill>
                <a:effectLst>
                  <a:outerShdw blurRad="38100" dist="38100" dir="2700000" algn="tl">
                    <a:srgbClr val="000000">
                      <a:alpha val="43137"/>
                    </a:srgbClr>
                  </a:outerShdw>
                </a:effectLst>
              </a:rPr>
              <a:t>: Parks are valued for their natural soundscapes, including birdsong and flowing water. Noise monitoring systems may not distinguish between desirable natural sounds and undesirable noise pollution</a:t>
            </a:r>
            <a:r>
              <a:rPr lang="en-US" sz="2000" dirty="0" smtClean="0">
                <a:solidFill>
                  <a:schemeClr val="tx1"/>
                </a:solidFill>
                <a:effectLst>
                  <a:outerShdw blurRad="38100" dist="38100" dir="2700000" algn="tl">
                    <a:srgbClr val="000000">
                      <a:alpha val="43137"/>
                    </a:srgbClr>
                  </a:outerShdw>
                </a:effectLst>
              </a:rPr>
              <a:t>.</a:t>
            </a:r>
            <a:endParaRPr lang="en-US" sz="2000" dirty="0">
              <a:solidFill>
                <a:schemeClr val="tx1"/>
              </a:solidFill>
              <a:effectLst>
                <a:outerShdw blurRad="38100" dist="38100" dir="2700000" algn="tl">
                  <a:srgbClr val="000000">
                    <a:alpha val="43137"/>
                  </a:srgbClr>
                </a:outerShdw>
              </a:effectLst>
            </a:endParaRPr>
          </a:p>
          <a:p>
            <a:r>
              <a:rPr lang="en-US" sz="2000" b="1" dirty="0">
                <a:solidFill>
                  <a:schemeClr val="tx1"/>
                </a:solidFill>
                <a:effectLst>
                  <a:outerShdw blurRad="38100" dist="38100" dir="2700000" algn="tl">
                    <a:srgbClr val="000000">
                      <a:alpha val="43137"/>
                    </a:srgbClr>
                  </a:outerShdw>
                </a:effectLst>
              </a:rPr>
              <a:t>Noise Propagation</a:t>
            </a:r>
            <a:r>
              <a:rPr lang="en-US" sz="2000" dirty="0">
                <a:solidFill>
                  <a:schemeClr val="tx1"/>
                </a:solidFill>
                <a:effectLst>
                  <a:outerShdw blurRad="38100" dist="38100" dir="2700000" algn="tl">
                    <a:srgbClr val="000000">
                      <a:alpha val="43137"/>
                    </a:srgbClr>
                  </a:outerShdw>
                </a:effectLst>
              </a:rPr>
              <a:t>: The way noise travels can be affected by topography, vegetation, and other environmental factors. Predicting how noise propagates within a park can be complex.</a:t>
            </a:r>
          </a:p>
          <a:p>
            <a:r>
              <a:rPr lang="en-US" sz="2000" b="1" dirty="0">
                <a:solidFill>
                  <a:schemeClr val="tx1"/>
                </a:solidFill>
                <a:effectLst>
                  <a:outerShdw blurRad="38100" dist="38100" dir="2700000" algn="tl">
                    <a:srgbClr val="000000">
                      <a:alpha val="43137"/>
                    </a:srgbClr>
                  </a:outerShdw>
                </a:effectLst>
              </a:rPr>
              <a:t>Resource Limitations</a:t>
            </a:r>
            <a:r>
              <a:rPr lang="en-US" sz="2000" dirty="0">
                <a:solidFill>
                  <a:schemeClr val="tx1"/>
                </a:solidFill>
                <a:effectLst>
                  <a:outerShdw blurRad="38100" dist="38100" dir="2700000" algn="tl">
                    <a:srgbClr val="000000">
                      <a:alpha val="43137"/>
                    </a:srgbClr>
                  </a:outerShdw>
                </a:effectLst>
              </a:rPr>
              <a:t>: Park management agencies may have limited resources to address noise pollution. This can result in delays in implementing mitigation measures.</a:t>
            </a:r>
          </a:p>
          <a:p>
            <a:r>
              <a:rPr lang="en-US" sz="2000" b="1" dirty="0">
                <a:solidFill>
                  <a:schemeClr val="tx1"/>
                </a:solidFill>
                <a:effectLst>
                  <a:outerShdw blurRad="38100" dist="38100" dir="2700000" algn="tl">
                    <a:srgbClr val="000000">
                      <a:alpha val="43137"/>
                    </a:srgbClr>
                  </a:outerShdw>
                </a:effectLst>
              </a:rPr>
              <a:t>Visitor Education</a:t>
            </a:r>
            <a:r>
              <a:rPr lang="en-US" sz="2000" dirty="0">
                <a:solidFill>
                  <a:schemeClr val="tx1"/>
                </a:solidFill>
                <a:effectLst>
                  <a:outerShdw blurRad="38100" dist="38100" dir="2700000" algn="tl">
                    <a:srgbClr val="000000">
                      <a:alpha val="43137"/>
                    </a:srgbClr>
                  </a:outerShdw>
                </a:effectLst>
              </a:rPr>
              <a:t>: While noise mitigation efforts can be implemented, they may not always succeed in reducing noise pollution if park visitors are not aware of the importance of maintaining a quieter environment.</a:t>
            </a:r>
          </a:p>
          <a:p>
            <a:endParaRPr lang="en-US" sz="2000" dirty="0">
              <a:solidFill>
                <a:schemeClr val="tx1"/>
              </a:solidFill>
              <a:effectLst>
                <a:outerShdw blurRad="38100" dist="38100" dir="2700000" algn="tl">
                  <a:srgbClr val="000000">
                    <a:alpha val="43137"/>
                  </a:srgbClr>
                </a:outerShdw>
              </a:effectLst>
            </a:endParaRPr>
          </a:p>
          <a:p>
            <a:endParaRPr lang="en-US" sz="2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341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rPr>
              <a:t>Conclusion</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520509"/>
            <a:ext cx="8596668" cy="3880773"/>
          </a:xfrm>
        </p:spPr>
        <p:txBody>
          <a:bodyPr>
            <a:noAutofit/>
          </a:bodyPr>
          <a:lstStyle/>
          <a:p>
            <a:r>
              <a:rPr lang="en-US" sz="2000" dirty="0">
                <a:solidFill>
                  <a:schemeClr val="tx1"/>
                </a:solidFill>
                <a:effectLst>
                  <a:outerShdw blurRad="38100" dist="38100" dir="2700000" algn="tl">
                    <a:srgbClr val="000000">
                      <a:alpha val="43137"/>
                    </a:srgbClr>
                  </a:outerShdw>
                </a:effectLst>
              </a:rPr>
              <a:t>The implementation of effective noise monitoring systems and the collection of data are essential steps in understanding and managing noise pollution in park areas. </a:t>
            </a:r>
            <a:endParaRPr lang="en-US" sz="2000" dirty="0" smtClean="0">
              <a:solidFill>
                <a:schemeClr val="tx1"/>
              </a:solidFill>
              <a:effectLst>
                <a:outerShdw blurRad="38100" dist="38100" dir="2700000" algn="tl">
                  <a:srgbClr val="000000">
                    <a:alpha val="43137"/>
                  </a:srgbClr>
                </a:outerShdw>
              </a:effectLst>
            </a:endParaRPr>
          </a:p>
          <a:p>
            <a:r>
              <a:rPr lang="en-US" sz="2000" dirty="0" smtClean="0">
                <a:solidFill>
                  <a:schemeClr val="tx1"/>
                </a:solidFill>
                <a:effectLst>
                  <a:outerShdw blurRad="38100" dist="38100" dir="2700000" algn="tl">
                    <a:srgbClr val="000000">
                      <a:alpha val="43137"/>
                    </a:srgbClr>
                  </a:outerShdw>
                </a:effectLst>
              </a:rPr>
              <a:t>Such </a:t>
            </a:r>
            <a:r>
              <a:rPr lang="en-US" sz="2000" dirty="0">
                <a:solidFill>
                  <a:schemeClr val="tx1"/>
                </a:solidFill>
                <a:effectLst>
                  <a:outerShdw blurRad="38100" dist="38100" dir="2700000" algn="tl">
                    <a:srgbClr val="000000">
                      <a:alpha val="43137"/>
                    </a:srgbClr>
                  </a:outerShdw>
                </a:effectLst>
              </a:rPr>
              <a:t>monitoring systems enable park management agencies to make informed decisions and implement targeted mitigation </a:t>
            </a:r>
            <a:r>
              <a:rPr lang="en-US" sz="2000" dirty="0" smtClean="0">
                <a:solidFill>
                  <a:schemeClr val="tx1"/>
                </a:solidFill>
                <a:effectLst>
                  <a:outerShdw blurRad="38100" dist="38100" dir="2700000" algn="tl">
                    <a:srgbClr val="000000">
                      <a:alpha val="43137"/>
                    </a:srgbClr>
                  </a:outerShdw>
                </a:effectLst>
              </a:rPr>
              <a:t>strategies.</a:t>
            </a:r>
          </a:p>
          <a:p>
            <a:r>
              <a:rPr lang="en-US" sz="2000" dirty="0">
                <a:solidFill>
                  <a:schemeClr val="tx1"/>
                </a:solidFill>
                <a:effectLst>
                  <a:outerShdw blurRad="38100" dist="38100" dir="2700000" algn="tl">
                    <a:srgbClr val="000000">
                      <a:alpha val="43137"/>
                    </a:srgbClr>
                  </a:outerShdw>
                </a:effectLst>
              </a:rPr>
              <a:t>By fostering a greater understanding of the impact of noise pollution on the overall park experience and the natural environment, we can work together to create more serene and enjoyable park spaces that benefit both people and the ecosystems within these valuable urban oases</a:t>
            </a:r>
            <a:r>
              <a:rPr lang="en-US" sz="2000" dirty="0" smtClean="0">
                <a:solidFill>
                  <a:schemeClr val="tx1"/>
                </a:solidFill>
                <a:effectLst>
                  <a:outerShdw blurRad="38100" dist="38100" dir="2700000" algn="tl">
                    <a:srgbClr val="000000">
                      <a:alpha val="43137"/>
                    </a:srgbClr>
                  </a:outerShdw>
                </a:effectLst>
              </a:rPr>
              <a:t>.</a:t>
            </a:r>
          </a:p>
          <a:p>
            <a:r>
              <a:rPr lang="en-US" sz="2000" dirty="0" smtClean="0">
                <a:solidFill>
                  <a:schemeClr val="tx1"/>
                </a:solidFill>
                <a:effectLst>
                  <a:outerShdw blurRad="38100" dist="38100" dir="2700000" algn="tl">
                    <a:srgbClr val="000000">
                      <a:alpha val="43137"/>
                    </a:srgbClr>
                  </a:outerShdw>
                </a:effectLst>
              </a:rPr>
              <a:t> </a:t>
            </a:r>
            <a:r>
              <a:rPr lang="en-US" sz="2000" dirty="0">
                <a:solidFill>
                  <a:schemeClr val="tx1"/>
                </a:solidFill>
                <a:effectLst>
                  <a:outerShdw blurRad="38100" dist="38100" dir="2700000" algn="tl">
                    <a:srgbClr val="000000">
                      <a:alpha val="43137"/>
                    </a:srgbClr>
                  </a:outerShdw>
                </a:effectLst>
              </a:rPr>
              <a:t>This, in turn, contributes to the well-being and happiness of our communities and the preservation of our natural world for generations to come.</a:t>
            </a:r>
            <a:endParaRPr lang="en-US" sz="2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8803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151</TotalTime>
  <Words>534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Environmental Monitoring</vt:lpstr>
      <vt:lpstr>Abstract</vt:lpstr>
      <vt:lpstr>Tools And Technologies</vt:lpstr>
      <vt:lpstr>PowerPoint Presentation</vt:lpstr>
      <vt:lpstr>PowerPoint Presentation</vt:lpstr>
      <vt:lpstr>PowerPoint Presentation</vt:lpstr>
      <vt:lpstr>Challenges of Noise Pollution</vt:lpstr>
      <vt:lpstr>Limitations of Noise Pollution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PREM</dc:creator>
  <cp:lastModifiedBy>PREM</cp:lastModifiedBy>
  <cp:revision>13</cp:revision>
  <dcterms:created xsi:type="dcterms:W3CDTF">2023-10-14T06:49:31Z</dcterms:created>
  <dcterms:modified xsi:type="dcterms:W3CDTF">2023-10-17T16:10:36Z</dcterms:modified>
</cp:coreProperties>
</file>