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D21600-6C87-4714-9702-5A7F2A2CB5B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267465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D21600-6C87-4714-9702-5A7F2A2CB5B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101988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D21600-6C87-4714-9702-5A7F2A2CB5B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155028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D21600-6C87-4714-9702-5A7F2A2CB5B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35331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D21600-6C87-4714-9702-5A7F2A2CB5B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83002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D21600-6C87-4714-9702-5A7F2A2CB5B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31740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D21600-6C87-4714-9702-5A7F2A2CB5BC}"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312177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D21600-6C87-4714-9702-5A7F2A2CB5BC}"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347509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21600-6C87-4714-9702-5A7F2A2CB5BC}"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56855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D21600-6C87-4714-9702-5A7F2A2CB5B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183194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D21600-6C87-4714-9702-5A7F2A2CB5B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346FB-57E6-4A89-9DBE-201DD362D6BA}" type="slidenum">
              <a:rPr lang="en-IN" smtClean="0"/>
              <a:t>‹#›</a:t>
            </a:fld>
            <a:endParaRPr lang="en-IN"/>
          </a:p>
        </p:txBody>
      </p:sp>
    </p:spTree>
    <p:extLst>
      <p:ext uri="{BB962C8B-B14F-4D97-AF65-F5344CB8AC3E}">
        <p14:creationId xmlns:p14="http://schemas.microsoft.com/office/powerpoint/2010/main" val="38712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21600-6C87-4714-9702-5A7F2A2CB5BC}" type="datetimeFigureOut">
              <a:rPr lang="en-IN" smtClean="0"/>
              <a:t>07-11-2023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346FB-57E6-4A89-9DBE-201DD362D6BA}" type="slidenum">
              <a:rPr lang="en-IN" smtClean="0"/>
              <a:t>‹#›</a:t>
            </a:fld>
            <a:endParaRPr lang="en-IN"/>
          </a:p>
        </p:txBody>
      </p:sp>
    </p:spTree>
    <p:extLst>
      <p:ext uri="{BB962C8B-B14F-4D97-AF65-F5344CB8AC3E}">
        <p14:creationId xmlns:p14="http://schemas.microsoft.com/office/powerpoint/2010/main" val="116272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jp797498e/twitter-entity-sentiment-analys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0446"/>
            <a:ext cx="9144000" cy="839333"/>
          </a:xfrm>
        </p:spPr>
        <p:txBody>
          <a:bodyPr>
            <a:normAutofit fontScale="90000"/>
          </a:bodyPr>
          <a:lstStyle/>
          <a:p>
            <a:r>
              <a:rPr lang="en-GB" b="1" i="1" dirty="0" smtClean="0">
                <a:solidFill>
                  <a:srgbClr val="FF0000"/>
                </a:solidFill>
              </a:rPr>
              <a:t>Twitter Feed Analysis</a:t>
            </a:r>
            <a:endParaRPr lang="en-IN" b="1" i="1" dirty="0">
              <a:solidFill>
                <a:srgbClr val="FF0000"/>
              </a:solidFill>
            </a:endParaRPr>
          </a:p>
        </p:txBody>
      </p:sp>
      <p:sp>
        <p:nvSpPr>
          <p:cNvPr id="3" name="Subtitle 2"/>
          <p:cNvSpPr>
            <a:spLocks noGrp="1"/>
          </p:cNvSpPr>
          <p:nvPr>
            <p:ph type="subTitle" idx="1"/>
          </p:nvPr>
        </p:nvSpPr>
        <p:spPr>
          <a:xfrm>
            <a:off x="1097280" y="4519748"/>
            <a:ext cx="9183190" cy="1371601"/>
          </a:xfrm>
        </p:spPr>
        <p:txBody>
          <a:bodyPr>
            <a:normAutofit fontScale="55000" lnSpcReduction="20000"/>
          </a:bodyPr>
          <a:lstStyle/>
          <a:p>
            <a:r>
              <a:rPr lang="en-GB" b="1" spc="600" dirty="0" smtClean="0">
                <a:solidFill>
                  <a:srgbClr val="00B050"/>
                </a:solidFill>
              </a:rPr>
              <a:t>Presented By:</a:t>
            </a:r>
          </a:p>
          <a:p>
            <a:r>
              <a:rPr lang="en-GB" b="1" i="1" spc="600" dirty="0" smtClean="0">
                <a:solidFill>
                  <a:srgbClr val="00B050"/>
                </a:solidFill>
              </a:rPr>
              <a:t>    Name</a:t>
            </a:r>
            <a:r>
              <a:rPr lang="en-GB" b="1" spc="600" dirty="0" smtClean="0">
                <a:solidFill>
                  <a:srgbClr val="00B050"/>
                </a:solidFill>
              </a:rPr>
              <a:t>: </a:t>
            </a:r>
            <a:r>
              <a:rPr lang="en-GB" b="1" spc="600" dirty="0" err="1" smtClean="0">
                <a:solidFill>
                  <a:srgbClr val="C68BE1"/>
                </a:solidFill>
              </a:rPr>
              <a:t>Shyamashree</a:t>
            </a:r>
            <a:r>
              <a:rPr lang="en-GB" b="1" spc="600" dirty="0" smtClean="0">
                <a:solidFill>
                  <a:srgbClr val="C68BE1"/>
                </a:solidFill>
              </a:rPr>
              <a:t> </a:t>
            </a:r>
            <a:r>
              <a:rPr lang="en-GB" b="1" spc="600" dirty="0" err="1" smtClean="0">
                <a:solidFill>
                  <a:srgbClr val="C68BE1"/>
                </a:solidFill>
              </a:rPr>
              <a:t>Ghorai</a:t>
            </a:r>
            <a:endParaRPr lang="en-GB" b="1" spc="600" dirty="0" smtClean="0">
              <a:solidFill>
                <a:srgbClr val="C68BE1"/>
              </a:solidFill>
            </a:endParaRPr>
          </a:p>
          <a:p>
            <a:r>
              <a:rPr lang="en-GB" b="1" i="1" spc="600" dirty="0" smtClean="0">
                <a:solidFill>
                  <a:srgbClr val="00B050"/>
                </a:solidFill>
              </a:rPr>
              <a:t>Education</a:t>
            </a:r>
            <a:r>
              <a:rPr lang="en-GB" b="1" spc="600" dirty="0" smtClean="0">
                <a:solidFill>
                  <a:srgbClr val="00B050"/>
                </a:solidFill>
              </a:rPr>
              <a:t>: </a:t>
            </a:r>
            <a:r>
              <a:rPr lang="en-GB" b="1" spc="600" dirty="0" smtClean="0">
                <a:solidFill>
                  <a:schemeClr val="accent1">
                    <a:lumMod val="75000"/>
                  </a:schemeClr>
                </a:solidFill>
              </a:rPr>
              <a:t>B.Sc. in Mathematics</a:t>
            </a:r>
          </a:p>
          <a:p>
            <a:r>
              <a:rPr lang="en-GB" b="1" spc="600" dirty="0" smtClean="0">
                <a:solidFill>
                  <a:schemeClr val="accent1">
                    <a:lumMod val="75000"/>
                  </a:schemeClr>
                </a:solidFill>
              </a:rPr>
              <a:t>    from Calcutta university ,M.Sc. in Data Science </a:t>
            </a:r>
          </a:p>
          <a:p>
            <a:r>
              <a:rPr lang="en-GB" b="1" spc="600" dirty="0" smtClean="0">
                <a:solidFill>
                  <a:schemeClr val="accent1">
                    <a:lumMod val="75000"/>
                  </a:schemeClr>
                </a:solidFill>
              </a:rPr>
              <a:t>      from </a:t>
            </a:r>
            <a:r>
              <a:rPr lang="en-GB" b="1" spc="600" dirty="0" err="1" smtClean="0">
                <a:solidFill>
                  <a:schemeClr val="accent1">
                    <a:lumMod val="75000"/>
                  </a:schemeClr>
                </a:solidFill>
              </a:rPr>
              <a:t>Maulana</a:t>
            </a:r>
            <a:r>
              <a:rPr lang="en-GB" b="1" spc="600" dirty="0" smtClean="0">
                <a:solidFill>
                  <a:schemeClr val="accent1">
                    <a:lumMod val="75000"/>
                  </a:schemeClr>
                </a:solidFill>
              </a:rPr>
              <a:t> </a:t>
            </a:r>
            <a:r>
              <a:rPr lang="en-GB" b="1" spc="600" dirty="0" err="1" smtClean="0">
                <a:solidFill>
                  <a:schemeClr val="accent1">
                    <a:lumMod val="75000"/>
                  </a:schemeClr>
                </a:solidFill>
              </a:rPr>
              <a:t>Abul</a:t>
            </a:r>
            <a:r>
              <a:rPr lang="en-GB" b="1" spc="600" dirty="0" smtClean="0">
                <a:solidFill>
                  <a:schemeClr val="accent1">
                    <a:lumMod val="75000"/>
                  </a:schemeClr>
                </a:solidFill>
              </a:rPr>
              <a:t> </a:t>
            </a:r>
            <a:r>
              <a:rPr lang="en-GB" b="1" spc="600" dirty="0" err="1" smtClean="0">
                <a:solidFill>
                  <a:schemeClr val="accent1">
                    <a:lumMod val="75000"/>
                  </a:schemeClr>
                </a:solidFill>
              </a:rPr>
              <a:t>Kalam</a:t>
            </a:r>
            <a:r>
              <a:rPr lang="en-GB" b="1" spc="600" dirty="0" smtClean="0">
                <a:solidFill>
                  <a:schemeClr val="accent1">
                    <a:lumMod val="75000"/>
                  </a:schemeClr>
                </a:solidFill>
              </a:rPr>
              <a:t> Azad University of Technology</a:t>
            </a:r>
            <a:endParaRPr lang="en-IN" b="1" spc="600" dirty="0" smtClean="0">
              <a:solidFill>
                <a:schemeClr val="accent1">
                  <a:lumMod val="75000"/>
                </a:schemeClr>
              </a:solidFill>
            </a:endParaRPr>
          </a:p>
          <a:p>
            <a:endParaRPr lang="en-IN" dirty="0"/>
          </a:p>
        </p:txBody>
      </p:sp>
      <p:pic>
        <p:nvPicPr>
          <p:cNvPr id="4" name="Picture 3"/>
          <p:cNvPicPr>
            <a:picLocks noChangeAspect="1"/>
          </p:cNvPicPr>
          <p:nvPr/>
        </p:nvPicPr>
        <p:blipFill>
          <a:blip r:embed="rId2"/>
          <a:stretch>
            <a:fillRect/>
          </a:stretch>
        </p:blipFill>
        <p:spPr>
          <a:xfrm>
            <a:off x="2155370" y="1345474"/>
            <a:ext cx="7942219" cy="2637450"/>
          </a:xfrm>
          <a:prstGeom prst="rect">
            <a:avLst/>
          </a:prstGeom>
        </p:spPr>
      </p:pic>
      <p:sp>
        <p:nvSpPr>
          <p:cNvPr id="6" name="TextBox 5"/>
          <p:cNvSpPr txBox="1"/>
          <p:nvPr/>
        </p:nvSpPr>
        <p:spPr>
          <a:xfrm>
            <a:off x="862148" y="5720287"/>
            <a:ext cx="10711543" cy="707886"/>
          </a:xfrm>
          <a:prstGeom prst="rect">
            <a:avLst/>
          </a:prstGeom>
          <a:noFill/>
        </p:spPr>
        <p:txBody>
          <a:bodyPr wrap="square" rtlCol="0">
            <a:spAutoFit/>
          </a:bodyPr>
          <a:lstStyle/>
          <a:p>
            <a:r>
              <a:rPr lang="en-GB" sz="2000" b="1" kern="1300" spc="640" dirty="0" smtClean="0">
                <a:solidFill>
                  <a:schemeClr val="accent5">
                    <a:lumMod val="50000"/>
                  </a:schemeClr>
                </a:solidFill>
              </a:rPr>
              <a:t>             </a:t>
            </a:r>
          </a:p>
          <a:p>
            <a:r>
              <a:rPr lang="en-GB" sz="2000" b="1" kern="1300" spc="640" dirty="0">
                <a:solidFill>
                  <a:schemeClr val="accent5">
                    <a:lumMod val="50000"/>
                  </a:schemeClr>
                </a:solidFill>
              </a:rPr>
              <a:t> </a:t>
            </a:r>
            <a:r>
              <a:rPr lang="en-GB" sz="2000" b="1" kern="1300" spc="640" dirty="0" smtClean="0">
                <a:solidFill>
                  <a:schemeClr val="accent5">
                    <a:lumMod val="50000"/>
                  </a:schemeClr>
                </a:solidFill>
              </a:rPr>
              <a:t>             Associated with  </a:t>
            </a:r>
            <a:r>
              <a:rPr lang="en-GB" sz="2000" b="1" kern="1300" spc="640" dirty="0" err="1" smtClean="0">
                <a:solidFill>
                  <a:schemeClr val="accent5">
                    <a:lumMod val="50000"/>
                  </a:schemeClr>
                </a:solidFill>
              </a:rPr>
              <a:t>Scifor</a:t>
            </a:r>
            <a:r>
              <a:rPr lang="en-GB" sz="2000" b="1" kern="1300" spc="640" dirty="0" smtClean="0">
                <a:solidFill>
                  <a:schemeClr val="accent5">
                    <a:lumMod val="50000"/>
                  </a:schemeClr>
                </a:solidFill>
              </a:rPr>
              <a:t> Technologies</a:t>
            </a:r>
          </a:p>
        </p:txBody>
      </p:sp>
    </p:spTree>
    <p:extLst>
      <p:ext uri="{BB962C8B-B14F-4D97-AF65-F5344CB8AC3E}">
        <p14:creationId xmlns:p14="http://schemas.microsoft.com/office/powerpoint/2010/main" val="2202501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dirty="0" smtClean="0">
                <a:solidFill>
                  <a:srgbClr val="FF0000"/>
                </a:solidFill>
              </a:rPr>
              <a:t>Introduction</a:t>
            </a:r>
            <a:endParaRPr lang="en-IN" b="1" i="1"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000" dirty="0" smtClean="0"/>
              <a:t> Twitter Feed Analysis is a process of analysing the sentiment or emotion of tweets. We can classify tweets as positive, negative or neutral based on their content with the help of natural language processing and machine learning algorithm.</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 </a:t>
            </a:r>
            <a:r>
              <a:rPr lang="en-GB" sz="2000" dirty="0" smtClean="0"/>
              <a:t>Some important aspects of twitter feed analysis are:</a:t>
            </a:r>
          </a:p>
          <a:p>
            <a:pPr marL="0" indent="0">
              <a:buNone/>
            </a:pPr>
            <a:r>
              <a:rPr lang="en-GB" sz="2000" dirty="0"/>
              <a:t> </a:t>
            </a:r>
            <a:r>
              <a:rPr lang="en-GB" sz="2000" dirty="0" smtClean="0"/>
              <a:t>    </a:t>
            </a:r>
            <a:r>
              <a:rPr lang="en-GB" sz="2000" dirty="0" err="1" smtClean="0"/>
              <a:t>i</a:t>
            </a:r>
            <a:r>
              <a:rPr lang="en-GB" sz="2000" dirty="0" smtClean="0"/>
              <a:t>) Customer feedback analysis</a:t>
            </a:r>
          </a:p>
          <a:p>
            <a:pPr marL="0" indent="0">
              <a:buNone/>
            </a:pPr>
            <a:r>
              <a:rPr lang="en-GB" sz="2000" dirty="0"/>
              <a:t> </a:t>
            </a:r>
            <a:r>
              <a:rPr lang="en-GB" sz="2000" dirty="0" smtClean="0"/>
              <a:t>    ii) Reputation management</a:t>
            </a:r>
          </a:p>
          <a:p>
            <a:pPr marL="0" indent="0">
              <a:buNone/>
            </a:pPr>
            <a:r>
              <a:rPr lang="en-GB" sz="2000" dirty="0"/>
              <a:t> </a:t>
            </a:r>
            <a:r>
              <a:rPr lang="en-GB" sz="2000" dirty="0" smtClean="0"/>
              <a:t>    iii) Political analysis</a:t>
            </a:r>
            <a:endParaRPr lang="en-IN" sz="2000" dirty="0"/>
          </a:p>
        </p:txBody>
      </p:sp>
    </p:spTree>
    <p:extLst>
      <p:ext uri="{BB962C8B-B14F-4D97-AF65-F5344CB8AC3E}">
        <p14:creationId xmlns:p14="http://schemas.microsoft.com/office/powerpoint/2010/main" val="2302947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dirty="0" smtClean="0">
                <a:solidFill>
                  <a:srgbClr val="FF0000"/>
                </a:solidFill>
              </a:rPr>
              <a:t>Proposed Methodology</a:t>
            </a:r>
            <a:endParaRPr lang="en-IN" b="1" i="1" dirty="0">
              <a:solidFill>
                <a:srgbClr val="FF0000"/>
              </a:solidFill>
            </a:endParaRPr>
          </a:p>
        </p:txBody>
      </p:sp>
      <p:sp>
        <p:nvSpPr>
          <p:cNvPr id="3" name="Content Placeholder 2"/>
          <p:cNvSpPr>
            <a:spLocks noGrp="1"/>
          </p:cNvSpPr>
          <p:nvPr>
            <p:ph idx="1"/>
          </p:nvPr>
        </p:nvSpPr>
        <p:spPr>
          <a:xfrm>
            <a:off x="838200" y="1690688"/>
            <a:ext cx="10515600" cy="5023621"/>
          </a:xfrm>
        </p:spPr>
        <p:txBody>
          <a:bodyPr>
            <a:normAutofit/>
          </a:bodyPr>
          <a:lstStyle/>
          <a:p>
            <a:pPr marL="0" indent="0">
              <a:buNone/>
            </a:pPr>
            <a:r>
              <a:rPr lang="en-GB" sz="2000" dirty="0" smtClean="0"/>
              <a:t>The following steps to be implemented step by step : </a:t>
            </a:r>
            <a:endParaRPr lang="en-IN" sz="2000" dirty="0"/>
          </a:p>
        </p:txBody>
      </p:sp>
      <p:sp>
        <p:nvSpPr>
          <p:cNvPr id="5" name="TextBox 4"/>
          <p:cNvSpPr txBox="1"/>
          <p:nvPr/>
        </p:nvSpPr>
        <p:spPr>
          <a:xfrm>
            <a:off x="1815735" y="2534194"/>
            <a:ext cx="2521133" cy="646331"/>
          </a:xfrm>
          <a:prstGeom prst="rect">
            <a:avLst/>
          </a:prstGeom>
          <a:noFill/>
          <a:ln>
            <a:solidFill>
              <a:schemeClr val="tx1"/>
            </a:solidFill>
          </a:ln>
        </p:spPr>
        <p:txBody>
          <a:bodyPr wrap="square" rtlCol="0">
            <a:spAutoFit/>
          </a:bodyPr>
          <a:lstStyle/>
          <a:p>
            <a:r>
              <a:rPr lang="en-GB" dirty="0" smtClean="0"/>
              <a:t>   </a:t>
            </a:r>
            <a:r>
              <a:rPr lang="en-GB" b="1" dirty="0" smtClean="0">
                <a:solidFill>
                  <a:srgbClr val="FF0000"/>
                </a:solidFill>
              </a:rPr>
              <a:t>DATA COLLECTION</a:t>
            </a:r>
          </a:p>
          <a:p>
            <a:r>
              <a:rPr lang="en-GB" dirty="0" smtClean="0"/>
              <a:t>      </a:t>
            </a:r>
            <a:r>
              <a:rPr lang="en-GB" sz="1600" b="1" dirty="0" smtClean="0">
                <a:solidFill>
                  <a:schemeClr val="accent6"/>
                </a:solidFill>
              </a:rPr>
              <a:t>Text Data</a:t>
            </a:r>
            <a:endParaRPr lang="en-IN" sz="1600" b="1" dirty="0">
              <a:solidFill>
                <a:schemeClr val="accent6"/>
              </a:solidFill>
            </a:endParaRPr>
          </a:p>
        </p:txBody>
      </p:sp>
      <p:sp>
        <p:nvSpPr>
          <p:cNvPr id="6" name="Down Arrow 5"/>
          <p:cNvSpPr/>
          <p:nvPr/>
        </p:nvSpPr>
        <p:spPr>
          <a:xfrm>
            <a:off x="2466263" y="3180525"/>
            <a:ext cx="287383" cy="229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777199" y="3423958"/>
            <a:ext cx="2651762" cy="646331"/>
          </a:xfrm>
          <a:prstGeom prst="rect">
            <a:avLst/>
          </a:prstGeom>
          <a:noFill/>
          <a:ln>
            <a:solidFill>
              <a:schemeClr val="tx1"/>
            </a:solidFill>
          </a:ln>
        </p:spPr>
        <p:txBody>
          <a:bodyPr wrap="square" rtlCol="0">
            <a:spAutoFit/>
          </a:bodyPr>
          <a:lstStyle/>
          <a:p>
            <a:r>
              <a:rPr lang="en-GB" b="1" dirty="0" smtClean="0">
                <a:solidFill>
                  <a:srgbClr val="FF0000"/>
                </a:solidFill>
              </a:rPr>
              <a:t>  DATA CLEANING</a:t>
            </a:r>
          </a:p>
          <a:p>
            <a:r>
              <a:rPr lang="en-GB" dirty="0" smtClean="0"/>
              <a:t>     </a:t>
            </a:r>
            <a:r>
              <a:rPr lang="en-GB" sz="1600" b="1" dirty="0" smtClean="0">
                <a:solidFill>
                  <a:schemeClr val="accent6"/>
                </a:solidFill>
              </a:rPr>
              <a:t>Text Cleaning</a:t>
            </a:r>
            <a:endParaRPr lang="en-IN" sz="1600" b="1" dirty="0">
              <a:solidFill>
                <a:schemeClr val="accent6"/>
              </a:solidFill>
            </a:endParaRPr>
          </a:p>
        </p:txBody>
      </p:sp>
      <p:sp>
        <p:nvSpPr>
          <p:cNvPr id="8" name="Down Arrow 7"/>
          <p:cNvSpPr/>
          <p:nvPr/>
        </p:nvSpPr>
        <p:spPr>
          <a:xfrm>
            <a:off x="2507412" y="4084213"/>
            <a:ext cx="301102" cy="229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776547" y="4348045"/>
            <a:ext cx="5120642" cy="646331"/>
          </a:xfrm>
          <a:prstGeom prst="rect">
            <a:avLst/>
          </a:prstGeom>
          <a:noFill/>
          <a:ln>
            <a:solidFill>
              <a:schemeClr val="tx1"/>
            </a:solidFill>
          </a:ln>
        </p:spPr>
        <p:txBody>
          <a:bodyPr wrap="square" rtlCol="0">
            <a:spAutoFit/>
          </a:bodyPr>
          <a:lstStyle/>
          <a:p>
            <a:r>
              <a:rPr lang="en-GB" dirty="0"/>
              <a:t> </a:t>
            </a:r>
            <a:r>
              <a:rPr lang="en-GB" dirty="0" smtClean="0"/>
              <a:t> </a:t>
            </a:r>
            <a:r>
              <a:rPr lang="en-GB" b="1" dirty="0" smtClean="0">
                <a:solidFill>
                  <a:srgbClr val="FF0000"/>
                </a:solidFill>
              </a:rPr>
              <a:t>SYSTEM TRAINING AND CLASSIFICATION</a:t>
            </a:r>
          </a:p>
          <a:p>
            <a:r>
              <a:rPr lang="en-GB" dirty="0" smtClean="0"/>
              <a:t>          </a:t>
            </a:r>
            <a:r>
              <a:rPr lang="en-GB" b="1" dirty="0" smtClean="0">
                <a:solidFill>
                  <a:schemeClr val="accent6"/>
                </a:solidFill>
              </a:rPr>
              <a:t>Random Forest         </a:t>
            </a:r>
            <a:endParaRPr lang="en-IN" b="1" dirty="0">
              <a:solidFill>
                <a:schemeClr val="accent6"/>
              </a:solidFill>
            </a:endParaRPr>
          </a:p>
        </p:txBody>
      </p:sp>
      <p:sp>
        <p:nvSpPr>
          <p:cNvPr id="10" name="Down Arrow 9"/>
          <p:cNvSpPr/>
          <p:nvPr/>
        </p:nvSpPr>
        <p:spPr>
          <a:xfrm>
            <a:off x="2466263" y="4984753"/>
            <a:ext cx="342251" cy="209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776547" y="5241370"/>
            <a:ext cx="3931922" cy="677108"/>
          </a:xfrm>
          <a:prstGeom prst="rect">
            <a:avLst/>
          </a:prstGeom>
          <a:noFill/>
          <a:ln>
            <a:solidFill>
              <a:schemeClr val="tx1"/>
            </a:solidFill>
          </a:ln>
        </p:spPr>
        <p:txBody>
          <a:bodyPr wrap="square" rtlCol="0">
            <a:spAutoFit/>
          </a:bodyPr>
          <a:lstStyle/>
          <a:p>
            <a:r>
              <a:rPr lang="en-GB" sz="2000" b="1" dirty="0" smtClean="0">
                <a:solidFill>
                  <a:srgbClr val="FF0000"/>
                </a:solidFill>
              </a:rPr>
              <a:t>     MODEL EVALUATION</a:t>
            </a:r>
            <a:endParaRPr lang="en-GB" sz="2000" dirty="0" smtClean="0">
              <a:solidFill>
                <a:srgbClr val="FF0000"/>
              </a:solidFill>
            </a:endParaRPr>
          </a:p>
          <a:p>
            <a:r>
              <a:rPr lang="en-GB" dirty="0" smtClean="0"/>
              <a:t>   </a:t>
            </a:r>
            <a:r>
              <a:rPr lang="en-GB" b="1" dirty="0" smtClean="0">
                <a:solidFill>
                  <a:schemeClr val="accent6"/>
                </a:solidFill>
              </a:rPr>
              <a:t>Accuracy, Precision, Recall, F1-Score</a:t>
            </a:r>
            <a:endParaRPr lang="en-IN" b="1" dirty="0">
              <a:solidFill>
                <a:schemeClr val="accent6"/>
              </a:solidFill>
            </a:endParaRPr>
          </a:p>
        </p:txBody>
      </p:sp>
      <p:sp>
        <p:nvSpPr>
          <p:cNvPr id="12" name="Down Arrow 11"/>
          <p:cNvSpPr/>
          <p:nvPr/>
        </p:nvSpPr>
        <p:spPr>
          <a:xfrm>
            <a:off x="2415647" y="5965169"/>
            <a:ext cx="392867" cy="20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837940" y="6164789"/>
            <a:ext cx="2263797" cy="369332"/>
          </a:xfrm>
          <a:prstGeom prst="rect">
            <a:avLst/>
          </a:prstGeom>
          <a:noFill/>
          <a:ln>
            <a:solidFill>
              <a:schemeClr val="tx1"/>
            </a:solidFill>
          </a:ln>
        </p:spPr>
        <p:txBody>
          <a:bodyPr wrap="square" rtlCol="0">
            <a:spAutoFit/>
          </a:bodyPr>
          <a:lstStyle/>
          <a:p>
            <a:r>
              <a:rPr lang="en-GB" b="1" dirty="0" smtClean="0">
                <a:solidFill>
                  <a:srgbClr val="FF0000"/>
                </a:solidFill>
              </a:rPr>
              <a:t>      OUTPUT</a:t>
            </a:r>
            <a:endParaRPr lang="en-IN" b="1" dirty="0">
              <a:solidFill>
                <a:srgbClr val="FF0000"/>
              </a:solidFill>
            </a:endParaRPr>
          </a:p>
        </p:txBody>
      </p:sp>
    </p:spTree>
    <p:extLst>
      <p:ext uri="{BB962C8B-B14F-4D97-AF65-F5344CB8AC3E}">
        <p14:creationId xmlns:p14="http://schemas.microsoft.com/office/powerpoint/2010/main" val="829762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dirty="0" smtClean="0">
                <a:solidFill>
                  <a:srgbClr val="FF0000"/>
                </a:solidFill>
              </a:rPr>
              <a:t>Dataset And Data Cleaning</a:t>
            </a:r>
            <a:endParaRPr lang="en-IN" b="1" i="1" dirty="0">
              <a:solidFill>
                <a:srgbClr val="FF0000"/>
              </a:solidFill>
            </a:endParaRPr>
          </a:p>
        </p:txBody>
      </p:sp>
      <p:sp>
        <p:nvSpPr>
          <p:cNvPr id="3" name="Content Placeholder 2"/>
          <p:cNvSpPr>
            <a:spLocks noGrp="1"/>
          </p:cNvSpPr>
          <p:nvPr>
            <p:ph idx="1"/>
          </p:nvPr>
        </p:nvSpPr>
        <p:spPr>
          <a:xfrm>
            <a:off x="838200" y="1825625"/>
            <a:ext cx="10515600" cy="4744992"/>
          </a:xfrm>
        </p:spPr>
        <p:txBody>
          <a:bodyPr>
            <a:normAutofit/>
          </a:bodyPr>
          <a:lstStyle/>
          <a:p>
            <a:pPr>
              <a:buFont typeface="Wingdings" panose="05000000000000000000" pitchFamily="2" charset="2"/>
              <a:buChar char="Ø"/>
            </a:pPr>
            <a:r>
              <a:rPr lang="en-GB" sz="2000" dirty="0" smtClean="0"/>
              <a:t> Performed analysis on “Twitter Sentiment analysis” dataset (</a:t>
            </a:r>
            <a:r>
              <a:rPr lang="en-GB" sz="2000" dirty="0" smtClean="0">
                <a:hlinkClick r:id="rId2"/>
              </a:rPr>
              <a:t>https://www.kaggle.com/datasets/jp797498e/twitter-entity-sentiment-analysis</a:t>
            </a:r>
            <a:r>
              <a:rPr lang="en-GB" sz="2000" dirty="0" smtClean="0"/>
              <a:t>).</a:t>
            </a:r>
          </a:p>
          <a:p>
            <a:pPr>
              <a:buFont typeface="Wingdings" panose="05000000000000000000" pitchFamily="2" charset="2"/>
              <a:buChar char="Ø"/>
            </a:pPr>
            <a:r>
              <a:rPr lang="en-GB" sz="2000" dirty="0" smtClean="0"/>
              <a:t>Dropped unnecessary columns.</a:t>
            </a:r>
          </a:p>
          <a:p>
            <a:pPr marL="0" indent="0">
              <a:buNone/>
            </a:pPr>
            <a:endParaRPr lang="en-GB" sz="2000" dirty="0" smtClean="0"/>
          </a:p>
          <a:p>
            <a:pPr>
              <a:buFont typeface="Wingdings" panose="05000000000000000000" pitchFamily="2" charset="2"/>
              <a:buChar char="Ø"/>
            </a:pPr>
            <a:endParaRPr lang="en-GB" sz="2000" dirty="0" smtClean="0"/>
          </a:p>
          <a:p>
            <a:pPr marL="0" indent="0">
              <a:buNone/>
            </a:pPr>
            <a:endParaRPr lang="en-GB" sz="2000" dirty="0" smtClean="0"/>
          </a:p>
          <a:p>
            <a:pPr>
              <a:buFont typeface="Wingdings" panose="05000000000000000000" pitchFamily="2" charset="2"/>
              <a:buChar char="Ø"/>
            </a:pPr>
            <a:endParaRPr lang="en-GB" sz="2000" dirty="0"/>
          </a:p>
          <a:p>
            <a:pPr>
              <a:buFont typeface="Wingdings" panose="05000000000000000000" pitchFamily="2" charset="2"/>
              <a:buChar char="Ø"/>
            </a:pPr>
            <a:endParaRPr lang="en-GB" sz="2000" dirty="0" smtClean="0"/>
          </a:p>
          <a:p>
            <a:pPr>
              <a:buFont typeface="Wingdings" panose="05000000000000000000" pitchFamily="2" charset="2"/>
              <a:buChar char="Ø"/>
            </a:pPr>
            <a:endParaRPr lang="en-GB" sz="2000" dirty="0"/>
          </a:p>
          <a:p>
            <a:pPr>
              <a:buFont typeface="Wingdings" panose="05000000000000000000" pitchFamily="2" charset="2"/>
              <a:buChar char="Ø"/>
            </a:pPr>
            <a:endParaRPr lang="en-GB" sz="2000" dirty="0" smtClean="0"/>
          </a:p>
          <a:p>
            <a:pPr>
              <a:buFont typeface="Wingdings" panose="05000000000000000000" pitchFamily="2" charset="2"/>
              <a:buChar char="Ø"/>
            </a:pPr>
            <a:r>
              <a:rPr lang="en-GB" sz="2000" dirty="0"/>
              <a:t>  </a:t>
            </a:r>
            <a:r>
              <a:rPr lang="en-GB" sz="2000" dirty="0" smtClean="0"/>
              <a:t>Removed </a:t>
            </a:r>
            <a:r>
              <a:rPr lang="en-GB" sz="2000" dirty="0" err="1" smtClean="0"/>
              <a:t>url</a:t>
            </a:r>
            <a:r>
              <a:rPr lang="en-GB" sz="2000" dirty="0" smtClean="0"/>
              <a:t>, punctuations, html, retweet from text.</a:t>
            </a:r>
            <a:endParaRPr lang="en-GB" sz="2000" dirty="0"/>
          </a:p>
          <a:p>
            <a:pPr>
              <a:buFont typeface="Wingdings" panose="05000000000000000000" pitchFamily="2" charset="2"/>
              <a:buChar char="Ø"/>
            </a:pPr>
            <a:endParaRPr lang="en-IN" sz="2000" dirty="0"/>
          </a:p>
        </p:txBody>
      </p:sp>
      <p:pic>
        <p:nvPicPr>
          <p:cNvPr id="4" name="Picture 3"/>
          <p:cNvPicPr>
            <a:picLocks noChangeAspect="1"/>
          </p:cNvPicPr>
          <p:nvPr/>
        </p:nvPicPr>
        <p:blipFill>
          <a:blip r:embed="rId3"/>
          <a:stretch>
            <a:fillRect/>
          </a:stretch>
        </p:blipFill>
        <p:spPr>
          <a:xfrm>
            <a:off x="1706881" y="3043646"/>
            <a:ext cx="4389119" cy="2416627"/>
          </a:xfrm>
          <a:prstGeom prst="rect">
            <a:avLst/>
          </a:prstGeom>
        </p:spPr>
      </p:pic>
    </p:spTree>
    <p:extLst>
      <p:ext uri="{BB962C8B-B14F-4D97-AF65-F5344CB8AC3E}">
        <p14:creationId xmlns:p14="http://schemas.microsoft.com/office/powerpoint/2010/main" val="935927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 </a:t>
            </a:r>
            <a:r>
              <a:rPr lang="en-GB" b="1" i="1" dirty="0" smtClean="0">
                <a:solidFill>
                  <a:srgbClr val="FF0000"/>
                </a:solidFill>
              </a:rPr>
              <a:t>Model</a:t>
            </a:r>
            <a:endParaRPr lang="en-IN" b="1" i="1"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000" dirty="0" smtClean="0"/>
              <a:t> Use Random Forest classifier as it can handle high-dimensional and sparse datasets, which is common in text analysis. Moreover, Random Forests are easy to implement and tune, as they have few hyper parameters and do not require much pre-processing or scaling of the data.</a:t>
            </a:r>
            <a:endParaRPr lang="en-IN" sz="2000" dirty="0"/>
          </a:p>
          <a:p>
            <a:pPr>
              <a:buFont typeface="Wingdings" panose="05000000000000000000" pitchFamily="2" charset="2"/>
              <a:buChar char="Ø"/>
            </a:pPr>
            <a:endParaRPr lang="en-GB"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48" y="3155653"/>
            <a:ext cx="6336704" cy="2801010"/>
          </a:xfrm>
          <a:prstGeom prst="rect">
            <a:avLst/>
          </a:prstGeom>
        </p:spPr>
      </p:pic>
    </p:spTree>
    <p:extLst>
      <p:ext uri="{BB962C8B-B14F-4D97-AF65-F5344CB8AC3E}">
        <p14:creationId xmlns:p14="http://schemas.microsoft.com/office/powerpoint/2010/main" val="2433412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1097281"/>
          </a:xfrm>
        </p:spPr>
        <p:txBody>
          <a:bodyPr/>
          <a:lstStyle/>
          <a:p>
            <a:pPr algn="ctr"/>
            <a:r>
              <a:rPr lang="en-GB" dirty="0" smtClean="0"/>
              <a:t> </a:t>
            </a:r>
            <a:r>
              <a:rPr lang="en-GB" b="1" i="1" dirty="0" smtClean="0">
                <a:solidFill>
                  <a:srgbClr val="FF0000"/>
                </a:solidFill>
              </a:rPr>
              <a:t>Output</a:t>
            </a:r>
            <a:endParaRPr lang="en-IN" b="1" i="1" dirty="0">
              <a:solidFill>
                <a:srgbClr val="FF0000"/>
              </a:solidFill>
            </a:endParaRPr>
          </a:p>
        </p:txBody>
      </p:sp>
      <p:sp>
        <p:nvSpPr>
          <p:cNvPr id="5" name="Content Placeholder 4"/>
          <p:cNvSpPr>
            <a:spLocks noGrp="1"/>
          </p:cNvSpPr>
          <p:nvPr>
            <p:ph idx="1"/>
          </p:nvPr>
        </p:nvSpPr>
        <p:spPr/>
        <p:txBody>
          <a:bodyPr>
            <a:normAutofit/>
          </a:bodyPr>
          <a:lstStyle/>
          <a:p>
            <a:pPr>
              <a:buFont typeface="Wingdings" panose="05000000000000000000" pitchFamily="2" charset="2"/>
              <a:buChar char="Ø"/>
            </a:pPr>
            <a:r>
              <a:rPr lang="en-GB" sz="2000" dirty="0" smtClean="0"/>
              <a:t> Sentiment analysis is a NLP technique used to determine whether data is positive, negative or neutral.</a:t>
            </a:r>
            <a:endParaRPr lang="en-IN" sz="2000" dirty="0" smtClean="0"/>
          </a:p>
          <a:p>
            <a:pPr>
              <a:buFont typeface="Wingdings" panose="05000000000000000000" pitchFamily="2" charset="2"/>
              <a:buChar char="Ø"/>
            </a:pPr>
            <a:r>
              <a:rPr lang="en-GB" sz="2000" dirty="0" smtClean="0"/>
              <a:t> Polarity refers to how positive or negative a text is, while subjectivity refers to how opinionated or factual a text is. Polarity score lies from -1 to 1. Subjectivity score lies from 0 to 1. Higher subjectivity score refers opinion rather than facts.</a:t>
            </a:r>
          </a:p>
          <a:p>
            <a:pPr marL="0" indent="0">
              <a:buNone/>
            </a:pPr>
            <a:r>
              <a:rPr lang="en-GB" sz="2000" dirty="0"/>
              <a:t> </a:t>
            </a:r>
            <a:r>
              <a:rPr lang="en-GB" sz="2000" dirty="0" smtClean="0"/>
              <a:t>    </a:t>
            </a:r>
          </a:p>
        </p:txBody>
      </p:sp>
      <p:pic>
        <p:nvPicPr>
          <p:cNvPr id="3" name="Picture 2"/>
          <p:cNvPicPr>
            <a:picLocks noChangeAspect="1"/>
          </p:cNvPicPr>
          <p:nvPr/>
        </p:nvPicPr>
        <p:blipFill>
          <a:blip r:embed="rId2"/>
          <a:stretch>
            <a:fillRect/>
          </a:stretch>
        </p:blipFill>
        <p:spPr>
          <a:xfrm>
            <a:off x="1658983" y="3540035"/>
            <a:ext cx="6361611" cy="2800826"/>
          </a:xfrm>
          <a:prstGeom prst="rect">
            <a:avLst/>
          </a:prstGeom>
        </p:spPr>
      </p:pic>
    </p:spTree>
    <p:extLst>
      <p:ext uri="{BB962C8B-B14F-4D97-AF65-F5344CB8AC3E}">
        <p14:creationId xmlns:p14="http://schemas.microsoft.com/office/powerpoint/2010/main" val="3123378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GB" dirty="0" smtClean="0"/>
          </a:p>
          <a:p>
            <a:pPr marL="0" indent="0" algn="ctr">
              <a:buNone/>
            </a:pPr>
            <a:endParaRPr lang="en-GB" sz="5400" b="1" dirty="0" smtClean="0">
              <a:solidFill>
                <a:srgbClr val="FF0000"/>
              </a:solidFill>
            </a:endParaRPr>
          </a:p>
          <a:p>
            <a:pPr marL="0" indent="0" algn="ctr">
              <a:buNone/>
            </a:pPr>
            <a:r>
              <a:rPr lang="en-GB" sz="5400" b="1" i="1" dirty="0" smtClean="0">
                <a:solidFill>
                  <a:srgbClr val="FF0000"/>
                </a:solidFill>
              </a:rPr>
              <a:t>THANK YOU</a:t>
            </a:r>
            <a:endParaRPr lang="en-IN" sz="5400" b="1" i="1" dirty="0">
              <a:solidFill>
                <a:srgbClr val="FF0000"/>
              </a:solidFill>
            </a:endParaRPr>
          </a:p>
        </p:txBody>
      </p:sp>
    </p:spTree>
    <p:extLst>
      <p:ext uri="{BB962C8B-B14F-4D97-AF65-F5344CB8AC3E}">
        <p14:creationId xmlns:p14="http://schemas.microsoft.com/office/powerpoint/2010/main" val="3228881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317</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Twitter Feed Analysis</vt:lpstr>
      <vt:lpstr>Introduction</vt:lpstr>
      <vt:lpstr>Proposed Methodology</vt:lpstr>
      <vt:lpstr>Dataset And Data Cleaning</vt:lpstr>
      <vt:lpstr> Model</vt:lpstr>
      <vt:lpstr>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Feed Analysis</dc:title>
  <dc:creator>User</dc:creator>
  <cp:lastModifiedBy>User</cp:lastModifiedBy>
  <cp:revision>17</cp:revision>
  <dcterms:created xsi:type="dcterms:W3CDTF">2023-11-06T13:17:27Z</dcterms:created>
  <dcterms:modified xsi:type="dcterms:W3CDTF">2023-11-07T02:23:01Z</dcterms:modified>
</cp:coreProperties>
</file>