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CCFFA-33C9-4D5B-A9EB-D36096597684}" v="9" dt="2023-10-11T08:46:46.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lluru Reddappa reddy" userId="6d2b4589d1442714" providerId="LiveId" clId="{84FCCFFA-33C9-4D5B-A9EB-D36096597684}"/>
    <pc:docChg chg="undo redo custSel addSld delSld modSld">
      <pc:chgData name="Molluru Reddappa reddy" userId="6d2b4589d1442714" providerId="LiveId" clId="{84FCCFFA-33C9-4D5B-A9EB-D36096597684}" dt="2023-10-11T08:50:36.089" v="651" actId="207"/>
      <pc:docMkLst>
        <pc:docMk/>
      </pc:docMkLst>
      <pc:sldChg chg="addSp modSp mod">
        <pc:chgData name="Molluru Reddappa reddy" userId="6d2b4589d1442714" providerId="LiveId" clId="{84FCCFFA-33C9-4D5B-A9EB-D36096597684}" dt="2023-10-11T07:02:40.397" v="265" actId="20577"/>
        <pc:sldMkLst>
          <pc:docMk/>
          <pc:sldMk cId="1343904233" sldId="256"/>
        </pc:sldMkLst>
        <pc:spChg chg="mod">
          <ac:chgData name="Molluru Reddappa reddy" userId="6d2b4589d1442714" providerId="LiveId" clId="{84FCCFFA-33C9-4D5B-A9EB-D36096597684}" dt="2023-10-11T06:56:19.574" v="61" actId="20577"/>
          <ac:spMkLst>
            <pc:docMk/>
            <pc:sldMk cId="1343904233" sldId="256"/>
            <ac:spMk id="2" creationId="{3EDFE01E-A250-F5A0-1103-1020BDB26FE2}"/>
          </ac:spMkLst>
        </pc:spChg>
        <pc:spChg chg="mod">
          <ac:chgData name="Molluru Reddappa reddy" userId="6d2b4589d1442714" providerId="LiveId" clId="{84FCCFFA-33C9-4D5B-A9EB-D36096597684}" dt="2023-10-11T07:02:40.397" v="265" actId="20577"/>
          <ac:spMkLst>
            <pc:docMk/>
            <pc:sldMk cId="1343904233" sldId="256"/>
            <ac:spMk id="3" creationId="{6C3A5C9E-BB7B-705D-D792-66CCE1F1949E}"/>
          </ac:spMkLst>
        </pc:spChg>
        <pc:graphicFrameChg chg="add">
          <ac:chgData name="Molluru Reddappa reddy" userId="6d2b4589d1442714" providerId="LiveId" clId="{84FCCFFA-33C9-4D5B-A9EB-D36096597684}" dt="2023-10-11T07:00:21.748" v="229" actId="3680"/>
          <ac:graphicFrameMkLst>
            <pc:docMk/>
            <pc:sldMk cId="1343904233" sldId="256"/>
            <ac:graphicFrameMk id="4" creationId="{F64239C2-E6C5-EDF1-B5EB-D3727B91BD3F}"/>
          </ac:graphicFrameMkLst>
        </pc:graphicFrameChg>
      </pc:sldChg>
      <pc:sldChg chg="addSp delSp modSp new add del mod">
        <pc:chgData name="Molluru Reddappa reddy" userId="6d2b4589d1442714" providerId="LiveId" clId="{84FCCFFA-33C9-4D5B-A9EB-D36096597684}" dt="2023-10-11T07:11:31.533" v="342" actId="403"/>
        <pc:sldMkLst>
          <pc:docMk/>
          <pc:sldMk cId="2997472500" sldId="257"/>
        </pc:sldMkLst>
        <pc:spChg chg="add del mod">
          <ac:chgData name="Molluru Reddappa reddy" userId="6d2b4589d1442714" providerId="LiveId" clId="{84FCCFFA-33C9-4D5B-A9EB-D36096597684}" dt="2023-10-11T07:01:59.033" v="246" actId="22"/>
          <ac:spMkLst>
            <pc:docMk/>
            <pc:sldMk cId="2997472500" sldId="257"/>
            <ac:spMk id="3" creationId="{686FDFF8-BFD4-7070-FC66-9AE48884D5F8}"/>
          </ac:spMkLst>
        </pc:spChg>
        <pc:spChg chg="add del">
          <ac:chgData name="Molluru Reddappa reddy" userId="6d2b4589d1442714" providerId="LiveId" clId="{84FCCFFA-33C9-4D5B-A9EB-D36096597684}" dt="2023-10-11T07:02:04.603" v="250" actId="22"/>
          <ac:spMkLst>
            <pc:docMk/>
            <pc:sldMk cId="2997472500" sldId="257"/>
            <ac:spMk id="5" creationId="{22C496CC-81F9-F739-E422-B2F5D49F7F24}"/>
          </ac:spMkLst>
        </pc:spChg>
        <pc:spChg chg="add del mod">
          <ac:chgData name="Molluru Reddappa reddy" userId="6d2b4589d1442714" providerId="LiveId" clId="{84FCCFFA-33C9-4D5B-A9EB-D36096597684}" dt="2023-10-11T07:03:01.115" v="274"/>
          <ac:spMkLst>
            <pc:docMk/>
            <pc:sldMk cId="2997472500" sldId="257"/>
            <ac:spMk id="7" creationId="{D281260C-4034-063F-72F9-7E50A95EF098}"/>
          </ac:spMkLst>
        </pc:spChg>
        <pc:spChg chg="add del">
          <ac:chgData name="Molluru Reddappa reddy" userId="6d2b4589d1442714" providerId="LiveId" clId="{84FCCFFA-33C9-4D5B-A9EB-D36096597684}" dt="2023-10-11T07:03:07.445" v="278" actId="22"/>
          <ac:spMkLst>
            <pc:docMk/>
            <pc:sldMk cId="2997472500" sldId="257"/>
            <ac:spMk id="9" creationId="{00CE10D5-DBC7-2A8C-0594-4522F0845C87}"/>
          </ac:spMkLst>
        </pc:spChg>
        <pc:spChg chg="add mod">
          <ac:chgData name="Molluru Reddappa reddy" userId="6d2b4589d1442714" providerId="LiveId" clId="{84FCCFFA-33C9-4D5B-A9EB-D36096597684}" dt="2023-10-11T07:11:31.533" v="342" actId="403"/>
          <ac:spMkLst>
            <pc:docMk/>
            <pc:sldMk cId="2997472500" sldId="257"/>
            <ac:spMk id="11" creationId="{785BDDB3-E791-9C7C-D3B6-280A1566F0ED}"/>
          </ac:spMkLst>
        </pc:spChg>
        <pc:picChg chg="add del mod">
          <ac:chgData name="Molluru Reddappa reddy" userId="6d2b4589d1442714" providerId="LiveId" clId="{84FCCFFA-33C9-4D5B-A9EB-D36096597684}" dt="2023-10-11T07:10:52.456" v="333" actId="22"/>
          <ac:picMkLst>
            <pc:docMk/>
            <pc:sldMk cId="2997472500" sldId="257"/>
            <ac:picMk id="13" creationId="{D7BB8033-A0E7-62D6-44BD-068F8A89C749}"/>
          </ac:picMkLst>
        </pc:picChg>
      </pc:sldChg>
      <pc:sldChg chg="addSp delSp modSp new mod">
        <pc:chgData name="Molluru Reddappa reddy" userId="6d2b4589d1442714" providerId="LiveId" clId="{84FCCFFA-33C9-4D5B-A9EB-D36096597684}" dt="2023-10-11T07:15:17.512" v="375" actId="20577"/>
        <pc:sldMkLst>
          <pc:docMk/>
          <pc:sldMk cId="3829211942" sldId="258"/>
        </pc:sldMkLst>
        <pc:spChg chg="add del">
          <ac:chgData name="Molluru Reddappa reddy" userId="6d2b4589d1442714" providerId="LiveId" clId="{84FCCFFA-33C9-4D5B-A9EB-D36096597684}" dt="2023-10-11T07:11:50.714" v="345" actId="22"/>
          <ac:spMkLst>
            <pc:docMk/>
            <pc:sldMk cId="3829211942" sldId="258"/>
            <ac:spMk id="3" creationId="{0B695121-45AB-A1B7-01FF-228AF00D2DF0}"/>
          </ac:spMkLst>
        </pc:spChg>
        <pc:spChg chg="add mod">
          <ac:chgData name="Molluru Reddappa reddy" userId="6d2b4589d1442714" providerId="LiveId" clId="{84FCCFFA-33C9-4D5B-A9EB-D36096597684}" dt="2023-10-11T07:15:17.512" v="375" actId="20577"/>
          <ac:spMkLst>
            <pc:docMk/>
            <pc:sldMk cId="3829211942" sldId="258"/>
            <ac:spMk id="9" creationId="{E410DAF9-E06E-B1F3-B784-DCABAE4AE732}"/>
          </ac:spMkLst>
        </pc:spChg>
        <pc:picChg chg="add mod">
          <ac:chgData name="Molluru Reddappa reddy" userId="6d2b4589d1442714" providerId="LiveId" clId="{84FCCFFA-33C9-4D5B-A9EB-D36096597684}" dt="2023-10-11T07:12:23.523" v="351" actId="1076"/>
          <ac:picMkLst>
            <pc:docMk/>
            <pc:sldMk cId="3829211942" sldId="258"/>
            <ac:picMk id="5" creationId="{DA0FD066-C7C5-F443-D8A1-927FE1DD944F}"/>
          </ac:picMkLst>
        </pc:picChg>
        <pc:picChg chg="add del">
          <ac:chgData name="Molluru Reddappa reddy" userId="6d2b4589d1442714" providerId="LiveId" clId="{84FCCFFA-33C9-4D5B-A9EB-D36096597684}" dt="2023-10-11T07:12:38.800" v="353" actId="478"/>
          <ac:picMkLst>
            <pc:docMk/>
            <pc:sldMk cId="3829211942" sldId="258"/>
            <ac:picMk id="7" creationId="{A9D1C1FF-F590-AB7A-53A6-BB70E0E2A7F3}"/>
          </ac:picMkLst>
        </pc:picChg>
      </pc:sldChg>
      <pc:sldChg chg="addSp modSp new mod">
        <pc:chgData name="Molluru Reddappa reddy" userId="6d2b4589d1442714" providerId="LiveId" clId="{84FCCFFA-33C9-4D5B-A9EB-D36096597684}" dt="2023-10-11T07:20:26.627" v="394" actId="20577"/>
        <pc:sldMkLst>
          <pc:docMk/>
          <pc:sldMk cId="3664252108" sldId="259"/>
        </pc:sldMkLst>
        <pc:spChg chg="add mod">
          <ac:chgData name="Molluru Reddappa reddy" userId="6d2b4589d1442714" providerId="LiveId" clId="{84FCCFFA-33C9-4D5B-A9EB-D36096597684}" dt="2023-10-11T07:20:26.627" v="394" actId="20577"/>
          <ac:spMkLst>
            <pc:docMk/>
            <pc:sldMk cId="3664252108" sldId="259"/>
            <ac:spMk id="3" creationId="{420A4B51-40CF-7BF0-0F60-6AB630E8D30E}"/>
          </ac:spMkLst>
        </pc:spChg>
        <pc:picChg chg="add mod">
          <ac:chgData name="Molluru Reddappa reddy" userId="6d2b4589d1442714" providerId="LiveId" clId="{84FCCFFA-33C9-4D5B-A9EB-D36096597684}" dt="2023-10-11T07:18:11.878" v="380" actId="14100"/>
          <ac:picMkLst>
            <pc:docMk/>
            <pc:sldMk cId="3664252108" sldId="259"/>
            <ac:picMk id="1026" creationId="{626C34B0-70D6-F8ED-26F4-DC74F4B315E3}"/>
          </ac:picMkLst>
        </pc:picChg>
      </pc:sldChg>
      <pc:sldChg chg="addSp delSp modSp new mod">
        <pc:chgData name="Molluru Reddappa reddy" userId="6d2b4589d1442714" providerId="LiveId" clId="{84FCCFFA-33C9-4D5B-A9EB-D36096597684}" dt="2023-10-11T07:27:48.006" v="447" actId="14100"/>
        <pc:sldMkLst>
          <pc:docMk/>
          <pc:sldMk cId="3300139972" sldId="260"/>
        </pc:sldMkLst>
        <pc:spChg chg="add del">
          <ac:chgData name="Molluru Reddappa reddy" userId="6d2b4589d1442714" providerId="LiveId" clId="{84FCCFFA-33C9-4D5B-A9EB-D36096597684}" dt="2023-10-11T07:21:25.494" v="399" actId="22"/>
          <ac:spMkLst>
            <pc:docMk/>
            <pc:sldMk cId="3300139972" sldId="260"/>
            <ac:spMk id="3" creationId="{24CA449E-19E1-CEF2-6E7F-083C0413B0A1}"/>
          </ac:spMkLst>
        </pc:spChg>
        <pc:spChg chg="add mod">
          <ac:chgData name="Molluru Reddappa reddy" userId="6d2b4589d1442714" providerId="LiveId" clId="{84FCCFFA-33C9-4D5B-A9EB-D36096597684}" dt="2023-10-11T07:27:48.006" v="447" actId="14100"/>
          <ac:spMkLst>
            <pc:docMk/>
            <pc:sldMk cId="3300139972" sldId="260"/>
            <ac:spMk id="5" creationId="{4FA2A164-B574-CE7F-8E3F-C2CBA11F1341}"/>
          </ac:spMkLst>
        </pc:spChg>
      </pc:sldChg>
      <pc:sldChg chg="addSp delSp modSp new mod">
        <pc:chgData name="Molluru Reddappa reddy" userId="6d2b4589d1442714" providerId="LiveId" clId="{84FCCFFA-33C9-4D5B-A9EB-D36096597684}" dt="2023-10-11T08:39:48.146" v="538" actId="20577"/>
        <pc:sldMkLst>
          <pc:docMk/>
          <pc:sldMk cId="2001585552" sldId="261"/>
        </pc:sldMkLst>
        <pc:spChg chg="add del mod">
          <ac:chgData name="Molluru Reddappa reddy" userId="6d2b4589d1442714" providerId="LiveId" clId="{84FCCFFA-33C9-4D5B-A9EB-D36096597684}" dt="2023-10-11T07:28:35.537" v="452" actId="22"/>
          <ac:spMkLst>
            <pc:docMk/>
            <pc:sldMk cId="2001585552" sldId="261"/>
            <ac:spMk id="3" creationId="{D9436748-F1AD-78EE-1CC9-F9EECEBCA5F4}"/>
          </ac:spMkLst>
        </pc:spChg>
        <pc:spChg chg="add del">
          <ac:chgData name="Molluru Reddappa reddy" userId="6d2b4589d1442714" providerId="LiveId" clId="{84FCCFFA-33C9-4D5B-A9EB-D36096597684}" dt="2023-10-11T07:28:44.253" v="456" actId="22"/>
          <ac:spMkLst>
            <pc:docMk/>
            <pc:sldMk cId="2001585552" sldId="261"/>
            <ac:spMk id="5" creationId="{EA769283-8716-55DC-2211-A6795DFFD7F1}"/>
          </ac:spMkLst>
        </pc:spChg>
        <pc:spChg chg="add del mod">
          <ac:chgData name="Molluru Reddappa reddy" userId="6d2b4589d1442714" providerId="LiveId" clId="{84FCCFFA-33C9-4D5B-A9EB-D36096597684}" dt="2023-10-11T07:30:01.287" v="475" actId="478"/>
          <ac:spMkLst>
            <pc:docMk/>
            <pc:sldMk cId="2001585552" sldId="261"/>
            <ac:spMk id="7" creationId="{A9871E18-141E-9A14-D9AE-D65EE8A074FB}"/>
          </ac:spMkLst>
        </pc:spChg>
        <pc:spChg chg="add mod">
          <ac:chgData name="Molluru Reddappa reddy" userId="6d2b4589d1442714" providerId="LiveId" clId="{84FCCFFA-33C9-4D5B-A9EB-D36096597684}" dt="2023-10-11T08:39:48.146" v="538" actId="20577"/>
          <ac:spMkLst>
            <pc:docMk/>
            <pc:sldMk cId="2001585552" sldId="261"/>
            <ac:spMk id="9" creationId="{628DB10A-FD14-9EF0-8A3D-1318D2B6A23B}"/>
          </ac:spMkLst>
        </pc:spChg>
      </pc:sldChg>
      <pc:sldChg chg="addSp delSp modSp new mod">
        <pc:chgData name="Molluru Reddappa reddy" userId="6d2b4589d1442714" providerId="LiveId" clId="{84FCCFFA-33C9-4D5B-A9EB-D36096597684}" dt="2023-10-11T08:47:55.670" v="625" actId="403"/>
        <pc:sldMkLst>
          <pc:docMk/>
          <pc:sldMk cId="270903002" sldId="262"/>
        </pc:sldMkLst>
        <pc:spChg chg="add mod">
          <ac:chgData name="Molluru Reddappa reddy" userId="6d2b4589d1442714" providerId="LiveId" clId="{84FCCFFA-33C9-4D5B-A9EB-D36096597684}" dt="2023-10-11T08:47:55.670" v="625" actId="403"/>
          <ac:spMkLst>
            <pc:docMk/>
            <pc:sldMk cId="270903002" sldId="262"/>
            <ac:spMk id="3" creationId="{6AD2972C-9EE5-5965-80BF-B7305B0C08DD}"/>
          </ac:spMkLst>
        </pc:spChg>
        <pc:spChg chg="add del">
          <ac:chgData name="Molluru Reddappa reddy" userId="6d2b4589d1442714" providerId="LiveId" clId="{84FCCFFA-33C9-4D5B-A9EB-D36096597684}" dt="2023-10-11T08:41:51.767" v="548"/>
          <ac:spMkLst>
            <pc:docMk/>
            <pc:sldMk cId="270903002" sldId="262"/>
            <ac:spMk id="4" creationId="{12C0F2DC-637F-2FB8-D424-E6F5CAB8D877}"/>
          </ac:spMkLst>
        </pc:spChg>
      </pc:sldChg>
      <pc:sldChg chg="addSp modSp new mod">
        <pc:chgData name="Molluru Reddappa reddy" userId="6d2b4589d1442714" providerId="LiveId" clId="{84FCCFFA-33C9-4D5B-A9EB-D36096597684}" dt="2023-10-11T08:50:36.089" v="651" actId="207"/>
        <pc:sldMkLst>
          <pc:docMk/>
          <pc:sldMk cId="2013176329" sldId="263"/>
        </pc:sldMkLst>
        <pc:spChg chg="add mod">
          <ac:chgData name="Molluru Reddappa reddy" userId="6d2b4589d1442714" providerId="LiveId" clId="{84FCCFFA-33C9-4D5B-A9EB-D36096597684}" dt="2023-10-11T08:50:36.089" v="651" actId="207"/>
          <ac:spMkLst>
            <pc:docMk/>
            <pc:sldMk cId="2013176329" sldId="263"/>
            <ac:spMk id="3" creationId="{4B71F459-3AE2-350E-E1F0-7A14BE58EB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3F64A-98D7-7C74-291F-A8B5AC9A4C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97AC6BE-68B7-5590-138D-80728328C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74DE37E-FC40-8546-2283-5B3A6E31CC5F}"/>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A60783F3-3BF4-421D-B713-CCAA31338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C1D0D19-0989-C26B-2543-F6F4473347CF}"/>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40561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64D94B-9A61-D90F-2C65-80B6A430EE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F528CEF-B58F-1CB4-EE40-F2C024FE3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298E23-B934-EB98-4FF3-27D784B9E33B}"/>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A70D6941-6B0C-7FE6-6EEB-AD890AD3C0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3AD28A-5B46-7A2C-F7B5-3ECBAEECB10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9599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8CAF714-BCAD-2BCC-847D-5BBEA16E8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881CA8-9075-ED31-C811-D9D3D7FBB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A170A77-B9F3-C14F-D86F-A7566B92B4FD}"/>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25C62F01-4791-A48A-82B8-083F0002E0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55F3912-D7BC-C8C1-727C-33AB8D33A7D3}"/>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26657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431C8-792F-9732-D6F6-DCA3E98C6C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BFF02DA-E4E0-E21C-3BAC-42C9978CB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D5C7091-7C9C-AB88-421B-BCB5444107B6}"/>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8B3EE9DB-DA49-4846-3EFB-4952AFE31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BEF6B06-2970-1DCC-7770-F67AC588E4F2}"/>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241441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F5E229-A3E8-D361-3B92-E9F795E1BF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3E62D2-9980-0842-3318-9F5123C24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70A5C10-1621-B86E-1EFB-D66DFB32F0C4}"/>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D197DFFD-BCC3-46A5-E584-3A3F9176D7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8358A0D-F524-3B48-F2EA-D7BA682829DA}"/>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42066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44DBD-20E2-7311-5EE7-B0D8A646F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A3D45E-A006-44A9-38B8-A70235E16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E3CA3A7-0B2E-017C-E1A7-6F615A86D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4E433EA-2965-2DEE-F836-8BB17F0CDCE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xmlns="" id="{B0DE132F-67FC-088E-4E3A-829C3613D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E099C3-34E7-7077-A795-325D4C9B934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04329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E1778-C412-389F-5A46-D7E1BD49A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B2276F-797D-8792-3C04-E8F59A4D00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C48B5D5-B5F9-BAAB-EB89-340A8A203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0F461FBA-59FB-7F22-0E67-62A336D2E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54008D9-1056-655A-A439-35D31A5D9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F32B69A-BB38-CC09-E629-E9FF3087892A}"/>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8" name="Footer Placeholder 7">
            <a:extLst>
              <a:ext uri="{FF2B5EF4-FFF2-40B4-BE49-F238E27FC236}">
                <a16:creationId xmlns:a16="http://schemas.microsoft.com/office/drawing/2014/main" xmlns="" id="{3B700576-5367-36A5-4801-3F7F5382BC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0E2CF69-825F-3229-1CE3-516DDAB41A2E}"/>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49902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DD431E-D93C-D06C-E1EF-17D9E87F7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5E0D62A-320D-FEC8-51C2-3CB70811A281}"/>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4" name="Footer Placeholder 3">
            <a:extLst>
              <a:ext uri="{FF2B5EF4-FFF2-40B4-BE49-F238E27FC236}">
                <a16:creationId xmlns:a16="http://schemas.microsoft.com/office/drawing/2014/main" xmlns="" id="{41B9EBFD-69F8-5A14-EDFB-89C38C4413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272092B-A19F-D60A-9AF7-FC293D99C12D}"/>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71956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223A3EF-19E4-D884-484F-0BFF8F47BC4E}"/>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3" name="Footer Placeholder 2">
            <a:extLst>
              <a:ext uri="{FF2B5EF4-FFF2-40B4-BE49-F238E27FC236}">
                <a16:creationId xmlns:a16="http://schemas.microsoft.com/office/drawing/2014/main" xmlns="" id="{2C4800C0-F048-75D6-37AD-88E5B25C88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53C8767-5825-442E-9B8A-E5809781D4C8}"/>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04702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C2C86-0CD2-1CE9-EC5A-79F606AEE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5930B3-3B46-9515-CB3E-241061A3E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05A31B1-3205-15A0-2B18-3FAC669E8E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1B4B224-3F6A-344D-F6BF-14B004B8F3CC}"/>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xmlns="" id="{D88791E4-D50B-E088-34B9-7165BF5F7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0275874-AC08-F3A7-0ABE-E6B8857A6A21}"/>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177634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FAA7F5-E1D2-5296-1EC1-9C989FC8D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4E35487-F290-BA6E-A615-A31CADE65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9F083E2-A068-8BF4-6B57-71255C0D5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8213B5C-613D-CD78-EA75-789E43112C79}"/>
              </a:ext>
            </a:extLst>
          </p:cNvPr>
          <p:cNvSpPr>
            <a:spLocks noGrp="1"/>
          </p:cNvSpPr>
          <p:nvPr>
            <p:ph type="dt" sz="half" idx="10"/>
          </p:nvPr>
        </p:nvSpPr>
        <p:spPr/>
        <p:txBody>
          <a:bodyPr/>
          <a:lstStyle/>
          <a:p>
            <a:fld id="{938304C3-67A6-4AED-95A8-627F886B693A}" type="datetimeFigureOut">
              <a:rPr lang="en-IN" smtClean="0"/>
              <a:t>11-10-2023</a:t>
            </a:fld>
            <a:endParaRPr lang="en-IN"/>
          </a:p>
        </p:txBody>
      </p:sp>
      <p:sp>
        <p:nvSpPr>
          <p:cNvPr id="6" name="Footer Placeholder 5">
            <a:extLst>
              <a:ext uri="{FF2B5EF4-FFF2-40B4-BE49-F238E27FC236}">
                <a16:creationId xmlns:a16="http://schemas.microsoft.com/office/drawing/2014/main" xmlns="" id="{F98CE632-D274-EAE7-33AC-CCA38E32D7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8CD8000-6F17-96BD-1B43-EA9F012E15B9}"/>
              </a:ext>
            </a:extLst>
          </p:cNvPr>
          <p:cNvSpPr>
            <a:spLocks noGrp="1"/>
          </p:cNvSpPr>
          <p:nvPr>
            <p:ph type="sldNum" sz="quarter" idx="12"/>
          </p:nvPr>
        </p:nvSpPr>
        <p:spPr/>
        <p:txBody>
          <a:bodyPr/>
          <a:lstStyle/>
          <a:p>
            <a:fld id="{AC31A980-5D10-46D8-A2B6-F94EE76C1725}" type="slidenum">
              <a:rPr lang="en-IN" smtClean="0"/>
              <a:t>‹#›</a:t>
            </a:fld>
            <a:endParaRPr lang="en-IN"/>
          </a:p>
        </p:txBody>
      </p:sp>
    </p:spTree>
    <p:extLst>
      <p:ext uri="{BB962C8B-B14F-4D97-AF65-F5344CB8AC3E}">
        <p14:creationId xmlns:p14="http://schemas.microsoft.com/office/powerpoint/2010/main" val="372266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642074E-01D4-2A36-FCB1-487D2ECB1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369DD1-A0BB-34D4-63F1-AAF93E68B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0DCD173-5ABA-EA53-4E15-0420A17EE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304C3-67A6-4AED-95A8-627F886B693A}" type="datetimeFigureOut">
              <a:rPr lang="en-IN" smtClean="0"/>
              <a:t>11-10-2023</a:t>
            </a:fld>
            <a:endParaRPr lang="en-IN"/>
          </a:p>
        </p:txBody>
      </p:sp>
      <p:sp>
        <p:nvSpPr>
          <p:cNvPr id="5" name="Footer Placeholder 4">
            <a:extLst>
              <a:ext uri="{FF2B5EF4-FFF2-40B4-BE49-F238E27FC236}">
                <a16:creationId xmlns:a16="http://schemas.microsoft.com/office/drawing/2014/main" xmlns="" id="{F42587E7-4FC1-FC87-AE6E-8F6C22D62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1665FAD-22D7-1308-67AF-82E962B533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1A980-5D10-46D8-A2B6-F94EE76C1725}" type="slidenum">
              <a:rPr lang="en-IN" smtClean="0"/>
              <a:t>‹#›</a:t>
            </a:fld>
            <a:endParaRPr lang="en-IN"/>
          </a:p>
        </p:txBody>
      </p:sp>
    </p:spTree>
    <p:extLst>
      <p:ext uri="{BB962C8B-B14F-4D97-AF65-F5344CB8AC3E}">
        <p14:creationId xmlns:p14="http://schemas.microsoft.com/office/powerpoint/2010/main" val="48711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FE01E-A250-F5A0-1103-1020BDB26FE2}"/>
              </a:ext>
            </a:extLst>
          </p:cNvPr>
          <p:cNvSpPr>
            <a:spLocks noGrp="1"/>
          </p:cNvSpPr>
          <p:nvPr>
            <p:ph type="ctrTitle"/>
          </p:nvPr>
        </p:nvSpPr>
        <p:spPr/>
        <p:txBody>
          <a:bodyPr/>
          <a:lstStyle/>
          <a:p>
            <a:r>
              <a:rPr lang="en-US" dirty="0"/>
              <a:t>AI-Based Diabetes Prediction System</a:t>
            </a:r>
            <a:endParaRPr lang="en-IN" dirty="0"/>
          </a:p>
        </p:txBody>
      </p:sp>
      <p:sp>
        <p:nvSpPr>
          <p:cNvPr id="3" name="Subtitle 2">
            <a:extLst>
              <a:ext uri="{FF2B5EF4-FFF2-40B4-BE49-F238E27FC236}">
                <a16:creationId xmlns:a16="http://schemas.microsoft.com/office/drawing/2014/main" xmlns="" id="{6C3A5C9E-BB7B-705D-D792-66CCE1F1949E}"/>
              </a:ext>
            </a:extLst>
          </p:cNvPr>
          <p:cNvSpPr>
            <a:spLocks noGrp="1"/>
          </p:cNvSpPr>
          <p:nvPr>
            <p:ph type="subTitle" idx="1"/>
          </p:nvPr>
        </p:nvSpPr>
        <p:spPr>
          <a:xfrm>
            <a:off x="1652337" y="3730375"/>
            <a:ext cx="9144000" cy="1655762"/>
          </a:xfrm>
        </p:spPr>
        <p:txBody>
          <a:bodyPr>
            <a:normAutofit fontScale="55000" lnSpcReduction="20000"/>
          </a:bodyPr>
          <a:lstStyle/>
          <a:p>
            <a:r>
              <a:rPr lang="en-IN" b="0" i="0" dirty="0">
                <a:solidFill>
                  <a:srgbClr val="313131"/>
                </a:solidFill>
                <a:effectLst/>
                <a:latin typeface="Open Sans" panose="020F0502020204030204" pitchFamily="34" charset="0"/>
              </a:rPr>
              <a:t>innovative techniques and </a:t>
            </a:r>
            <a:r>
              <a:rPr lang="en-US" b="0" i="0" dirty="0">
                <a:solidFill>
                  <a:srgbClr val="313131"/>
                </a:solidFill>
                <a:effectLst/>
                <a:latin typeface="Open Sans" panose="020B0606030504020204" pitchFamily="34" charset="0"/>
              </a:rPr>
              <a:t>deep learning architectures to improve the prediction system's accuracy and robustness.</a:t>
            </a:r>
          </a:p>
          <a:p>
            <a:endParaRPr lang="en-US" dirty="0">
              <a:solidFill>
                <a:srgbClr val="313131"/>
              </a:solidFill>
              <a:latin typeface="Open Sans" panose="020B0606030504020204" pitchFamily="34" charset="0"/>
            </a:endParaRPr>
          </a:p>
          <a:p>
            <a:r>
              <a:rPr lang="en-US" b="0" i="0" dirty="0">
                <a:solidFill>
                  <a:srgbClr val="313131"/>
                </a:solidFill>
                <a:effectLst/>
                <a:latin typeface="Open Sans" panose="020B0606030504020204" pitchFamily="34" charset="0"/>
              </a:rPr>
              <a:t/>
            </a:r>
            <a:br>
              <a:rPr lang="en-US" b="0" i="0" dirty="0">
                <a:solidFill>
                  <a:srgbClr val="313131"/>
                </a:solidFill>
                <a:effectLst/>
                <a:latin typeface="Open Sans" panose="020B0606030504020204" pitchFamily="34" charset="0"/>
              </a:rPr>
            </a:br>
            <a:r>
              <a:rPr lang="en-US" b="0" i="0" dirty="0">
                <a:solidFill>
                  <a:srgbClr val="313131"/>
                </a:solidFill>
                <a:effectLst/>
                <a:latin typeface="Open Sans" panose="020B0606030504020204" pitchFamily="34" charset="0"/>
              </a:rPr>
              <a:t/>
            </a:r>
            <a:br>
              <a:rPr lang="en-US" b="0" i="0" dirty="0">
                <a:solidFill>
                  <a:srgbClr val="313131"/>
                </a:solidFill>
                <a:effectLst/>
                <a:latin typeface="Open Sans" panose="020B0606030504020204" pitchFamily="34" charset="0"/>
              </a:rPr>
            </a:br>
            <a:r>
              <a:rPr lang="en-US" b="0" i="0" dirty="0">
                <a:solidFill>
                  <a:srgbClr val="313131"/>
                </a:solidFill>
                <a:effectLst/>
                <a:latin typeface="Open Sans" panose="020B0606030504020204" pitchFamily="34" charset="0"/>
              </a:rPr>
              <a:t>Submitted by : </a:t>
            </a:r>
            <a:r>
              <a:rPr lang="en-US" dirty="0" err="1" smtClean="0">
                <a:solidFill>
                  <a:srgbClr val="313131"/>
                </a:solidFill>
                <a:latin typeface="Open Sans" panose="020B0606030504020204" pitchFamily="34" charset="0"/>
              </a:rPr>
              <a:t>Venkappagari</a:t>
            </a:r>
            <a:r>
              <a:rPr lang="en-US" dirty="0" smtClean="0">
                <a:solidFill>
                  <a:srgbClr val="313131"/>
                </a:solidFill>
                <a:latin typeface="Open Sans" panose="020B0606030504020204" pitchFamily="34" charset="0"/>
              </a:rPr>
              <a:t> </a:t>
            </a:r>
            <a:r>
              <a:rPr lang="en-US" dirty="0" err="1" smtClean="0">
                <a:solidFill>
                  <a:srgbClr val="313131"/>
                </a:solidFill>
                <a:latin typeface="Open Sans" panose="020B0606030504020204" pitchFamily="34" charset="0"/>
              </a:rPr>
              <a:t>Shyam</a:t>
            </a:r>
            <a:r>
              <a:rPr lang="en-US" dirty="0" smtClean="0">
                <a:solidFill>
                  <a:srgbClr val="313131"/>
                </a:solidFill>
                <a:latin typeface="Open Sans" panose="020B0606030504020204" pitchFamily="34" charset="0"/>
              </a:rPr>
              <a:t> Kumar </a:t>
            </a:r>
            <a:endParaRPr lang="en-US" b="0" i="0" dirty="0">
              <a:solidFill>
                <a:srgbClr val="313131"/>
              </a:solidFill>
              <a:effectLst/>
              <a:latin typeface="Open Sans" panose="020B0606030504020204" pitchFamily="34" charset="0"/>
            </a:endParaRPr>
          </a:p>
          <a:p>
            <a:r>
              <a:rPr lang="en-US" dirty="0">
                <a:solidFill>
                  <a:srgbClr val="313131"/>
                </a:solidFill>
                <a:latin typeface="Open Sans" panose="020B0606030504020204" pitchFamily="34" charset="0"/>
              </a:rPr>
              <a:t>Dept: Ai &amp; Ds</a:t>
            </a:r>
          </a:p>
          <a:p>
            <a:r>
              <a:rPr lang="en-US" dirty="0">
                <a:solidFill>
                  <a:srgbClr val="313131"/>
                </a:solidFill>
                <a:latin typeface="Open Sans" panose="020B0606030504020204" pitchFamily="34" charset="0"/>
              </a:rPr>
              <a:t>Roll No </a:t>
            </a:r>
            <a:r>
              <a:rPr lang="en-US">
                <a:solidFill>
                  <a:srgbClr val="313131"/>
                </a:solidFill>
                <a:latin typeface="Open Sans" panose="020B0606030504020204" pitchFamily="34" charset="0"/>
              </a:rPr>
              <a:t>:</a:t>
            </a:r>
            <a:r>
              <a:rPr lang="en-US" smtClean="0">
                <a:solidFill>
                  <a:srgbClr val="313131"/>
                </a:solidFill>
                <a:latin typeface="Open Sans" panose="020B0606030504020204" pitchFamily="34" charset="0"/>
              </a:rPr>
              <a:t>723921243055        </a:t>
            </a:r>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dirty="0">
              <a:solidFill>
                <a:srgbClr val="313131"/>
              </a:solidFill>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US" b="0" i="0" dirty="0">
              <a:solidFill>
                <a:srgbClr val="313131"/>
              </a:solidFill>
              <a:effectLst/>
              <a:latin typeface="Open Sans" panose="020B0606030504020204" pitchFamily="34" charset="0"/>
            </a:endParaRPr>
          </a:p>
          <a:p>
            <a:endParaRPr lang="en-IN" dirty="0"/>
          </a:p>
        </p:txBody>
      </p:sp>
      <p:graphicFrame>
        <p:nvGraphicFramePr>
          <p:cNvPr id="4" name="Table 3">
            <a:extLst>
              <a:ext uri="{FF2B5EF4-FFF2-40B4-BE49-F238E27FC236}">
                <a16:creationId xmlns:a16="http://schemas.microsoft.com/office/drawing/2014/main" xmlns="" id="{F64239C2-E6C5-EDF1-B5EB-D3727B91BD3F}"/>
              </a:ext>
            </a:extLst>
          </p:cNvPr>
          <p:cNvGraphicFramePr>
            <a:graphicFrameLocks noGrp="1"/>
          </p:cNvGraphicFramePr>
          <p:nvPr/>
        </p:nvGraphicFramePr>
        <p:xfrm>
          <a:off x="2032000" y="719666"/>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xmlns="" val="3662379026"/>
                    </a:ext>
                  </a:extLst>
                </a:gridCol>
                <a:gridCol w="2709333">
                  <a:extLst>
                    <a:ext uri="{9D8B030D-6E8A-4147-A177-3AD203B41FA5}">
                      <a16:colId xmlns:a16="http://schemas.microsoft.com/office/drawing/2014/main" xmlns="" val="698120111"/>
                    </a:ext>
                  </a:extLst>
                </a:gridCol>
                <a:gridCol w="2709333">
                  <a:extLst>
                    <a:ext uri="{9D8B030D-6E8A-4147-A177-3AD203B41FA5}">
                      <a16:colId xmlns:a16="http://schemas.microsoft.com/office/drawing/2014/main" xmlns="" val="3843717966"/>
                    </a:ext>
                  </a:extLst>
                </a:gridCol>
              </a:tblGrid>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3654586179"/>
                  </a:ext>
                </a:extLst>
              </a:tr>
            </a:tbl>
          </a:graphicData>
        </a:graphic>
      </p:graphicFrame>
    </p:spTree>
    <p:extLst>
      <p:ext uri="{BB962C8B-B14F-4D97-AF65-F5344CB8AC3E}">
        <p14:creationId xmlns:p14="http://schemas.microsoft.com/office/powerpoint/2010/main" val="13439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785BDDB3-E791-9C7C-D3B6-280A1566F0ED}"/>
              </a:ext>
            </a:extLst>
          </p:cNvPr>
          <p:cNvSpPr txBox="1"/>
          <p:nvPr/>
        </p:nvSpPr>
        <p:spPr>
          <a:xfrm>
            <a:off x="528320" y="223520"/>
            <a:ext cx="11277600" cy="6894195"/>
          </a:xfrm>
          <a:prstGeom prst="rect">
            <a:avLst/>
          </a:prstGeom>
          <a:noFill/>
        </p:spPr>
        <p:txBody>
          <a:bodyPr wrap="square">
            <a:spAutoFit/>
          </a:bodyPr>
          <a:lstStyle/>
          <a:p>
            <a:r>
              <a:rPr lang="en-US" sz="2400" dirty="0"/>
              <a:t>To Improve The Accuracy And Robustness Of An Ai-based Diabetes Prediction System, We Can Leverage A Combination Of Ensemble Methods And Deep Learning Architectures. Here's How You Can Integrate These Techniques Into The System</a:t>
            </a:r>
            <a:r>
              <a:rPr lang="en-US" dirty="0"/>
              <a:t>:</a:t>
            </a:r>
          </a:p>
          <a:p>
            <a:endParaRPr lang="en-US" dirty="0"/>
          </a:p>
          <a:p>
            <a:endParaRPr lang="en-US" dirty="0"/>
          </a:p>
          <a:p>
            <a:r>
              <a:rPr lang="en-US" sz="3200" dirty="0"/>
              <a:t>Ensemble Methods</a:t>
            </a:r>
            <a:r>
              <a:rPr lang="en-US" dirty="0"/>
              <a:t>:</a:t>
            </a:r>
          </a:p>
          <a:p>
            <a:endParaRPr lang="en-US" dirty="0"/>
          </a:p>
          <a:p>
            <a:r>
              <a:rPr lang="en-US" sz="2400" dirty="0"/>
              <a:t>Ensemble methods combine multiple machine learning models to make predictions, often resulting in improved accuracy and robustness. For a diabetes prediction system, we can  use ensemble methods as follows:</a:t>
            </a:r>
          </a:p>
          <a:p>
            <a:endParaRPr lang="en-US" sz="2400" dirty="0"/>
          </a:p>
          <a:p>
            <a:endParaRPr lang="en-US" sz="2400" dirty="0"/>
          </a:p>
          <a:p>
            <a:r>
              <a:rPr lang="en-US" sz="3200" dirty="0"/>
              <a:t>Random Forest for Feature Selection and Prediction</a:t>
            </a:r>
            <a:r>
              <a:rPr lang="en-US" sz="2400" dirty="0"/>
              <a:t>:</a:t>
            </a:r>
          </a:p>
          <a:p>
            <a:endParaRPr lang="en-US" sz="2400" dirty="0"/>
          </a:p>
          <a:p>
            <a:r>
              <a:rPr lang="en-US" sz="2400" dirty="0"/>
              <a:t>Utilize a Random Forest ensemble to select the most important features from your dataset, which can help improve the interpretability and accuracy of the model.</a:t>
            </a:r>
          </a:p>
          <a:p>
            <a:endParaRPr lang="en-US" sz="2400" dirty="0"/>
          </a:p>
          <a:p>
            <a:endParaRPr lang="en-US" dirty="0"/>
          </a:p>
          <a:p>
            <a:endParaRPr lang="en-IN" dirty="0"/>
          </a:p>
        </p:txBody>
      </p:sp>
    </p:spTree>
    <p:extLst>
      <p:ext uri="{BB962C8B-B14F-4D97-AF65-F5344CB8AC3E}">
        <p14:creationId xmlns:p14="http://schemas.microsoft.com/office/powerpoint/2010/main" val="299747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A0FD066-C7C5-F443-D8A1-927FE1DD944F}"/>
              </a:ext>
            </a:extLst>
          </p:cNvPr>
          <p:cNvPicPr>
            <a:picLocks noChangeAspect="1"/>
          </p:cNvPicPr>
          <p:nvPr/>
        </p:nvPicPr>
        <p:blipFill>
          <a:blip r:embed="rId2"/>
          <a:stretch>
            <a:fillRect/>
          </a:stretch>
        </p:blipFill>
        <p:spPr>
          <a:xfrm>
            <a:off x="2943860" y="254000"/>
            <a:ext cx="5753100" cy="3829050"/>
          </a:xfrm>
          <a:prstGeom prst="rect">
            <a:avLst/>
          </a:prstGeom>
        </p:spPr>
      </p:pic>
      <p:sp>
        <p:nvSpPr>
          <p:cNvPr id="9" name="TextBox 8">
            <a:extLst>
              <a:ext uri="{FF2B5EF4-FFF2-40B4-BE49-F238E27FC236}">
                <a16:creationId xmlns:a16="http://schemas.microsoft.com/office/drawing/2014/main" xmlns="" id="{E410DAF9-E06E-B1F3-B784-DCABAE4AE732}"/>
              </a:ext>
            </a:extLst>
          </p:cNvPr>
          <p:cNvSpPr txBox="1"/>
          <p:nvPr/>
        </p:nvSpPr>
        <p:spPr>
          <a:xfrm rot="10800000" flipV="1">
            <a:off x="380998" y="4208905"/>
            <a:ext cx="11811001" cy="1508105"/>
          </a:xfrm>
          <a:prstGeom prst="rect">
            <a:avLst/>
          </a:prstGeom>
          <a:noFill/>
        </p:spPr>
        <p:txBody>
          <a:bodyPr wrap="square">
            <a:spAutoFit/>
          </a:bodyPr>
          <a:lstStyle/>
          <a:p>
            <a:pPr algn="l"/>
            <a:r>
              <a:rPr lang="en-US" sz="3200" b="1" i="0" dirty="0">
                <a:effectLst/>
                <a:latin typeface="Söhne"/>
              </a:rPr>
              <a:t>2.Gradient Boosting for Robustness:</a:t>
            </a:r>
            <a:endParaRPr lang="en-US" sz="3200" b="0" i="0" dirty="0">
              <a:effectLst/>
              <a:latin typeface="Söhne"/>
            </a:endParaRPr>
          </a:p>
          <a:p>
            <a:pPr algn="l">
              <a:buFont typeface="Arial" panose="020B0604020202020204" pitchFamily="34" charset="0"/>
              <a:buChar char="•"/>
            </a:pPr>
            <a:r>
              <a:rPr lang="en-US" sz="2000" b="0" i="0" dirty="0">
                <a:effectLst/>
                <a:latin typeface="Söhne"/>
              </a:rPr>
              <a:t>Implement Gradient Boosting algorithms like </a:t>
            </a:r>
            <a:r>
              <a:rPr lang="en-US" sz="2000" b="0" i="0" dirty="0" err="1">
                <a:effectLst/>
                <a:latin typeface="Söhne"/>
              </a:rPr>
              <a:t>XGBoost</a:t>
            </a:r>
            <a:r>
              <a:rPr lang="en-US" sz="2000" b="0" i="0" dirty="0">
                <a:effectLst/>
                <a:latin typeface="Söhne"/>
              </a:rPr>
              <a:t> or </a:t>
            </a:r>
            <a:r>
              <a:rPr lang="en-US" sz="2000" b="0" i="0" dirty="0" err="1">
                <a:effectLst/>
                <a:latin typeface="Söhne"/>
              </a:rPr>
              <a:t>LightGBM</a:t>
            </a:r>
            <a:r>
              <a:rPr lang="en-US" sz="2000" b="0" i="0" dirty="0">
                <a:effectLst/>
                <a:latin typeface="Söhne"/>
              </a:rPr>
              <a:t> to build an ensemble of trees. These algorithms can adapt to the complexity of the data and reduce overfitting, thereby enhancing the model's robustness</a:t>
            </a:r>
            <a:r>
              <a:rPr lang="en-US" sz="2000" dirty="0">
                <a:solidFill>
                  <a:srgbClr val="D1D5DB"/>
                </a:solidFill>
                <a:latin typeface="Söhne"/>
              </a:rPr>
              <a:t>.</a:t>
            </a:r>
            <a:endParaRPr lang="en-US" sz="2000" b="0" i="0" dirty="0">
              <a:solidFill>
                <a:srgbClr val="D1D5DB"/>
              </a:solidFill>
              <a:effectLst/>
              <a:latin typeface="Söhne"/>
            </a:endParaRPr>
          </a:p>
        </p:txBody>
      </p:sp>
    </p:spTree>
    <p:extLst>
      <p:ext uri="{BB962C8B-B14F-4D97-AF65-F5344CB8AC3E}">
        <p14:creationId xmlns:p14="http://schemas.microsoft.com/office/powerpoint/2010/main" val="382921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626C34B0-70D6-F8ED-26F4-DC74F4B3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7" y="1414462"/>
            <a:ext cx="6544733" cy="2871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420A4B51-40CF-7BF0-0F60-6AB630E8D30E}"/>
              </a:ext>
            </a:extLst>
          </p:cNvPr>
          <p:cNvSpPr txBox="1"/>
          <p:nvPr/>
        </p:nvSpPr>
        <p:spPr>
          <a:xfrm>
            <a:off x="541867" y="4704874"/>
            <a:ext cx="10557933" cy="1631216"/>
          </a:xfrm>
          <a:prstGeom prst="rect">
            <a:avLst/>
          </a:prstGeom>
          <a:noFill/>
        </p:spPr>
        <p:txBody>
          <a:bodyPr wrap="square">
            <a:spAutoFit/>
          </a:bodyPr>
          <a:lstStyle/>
          <a:p>
            <a:pPr algn="l"/>
            <a:r>
              <a:rPr lang="en-US" sz="2800" b="1" i="1" dirty="0">
                <a:solidFill>
                  <a:schemeClr val="bg2">
                    <a:lumMod val="10000"/>
                  </a:schemeClr>
                </a:solidFill>
                <a:effectLst/>
                <a:latin typeface="Söhne"/>
              </a:rPr>
              <a:t>3.Voting Classifier</a:t>
            </a:r>
            <a:r>
              <a:rPr lang="en-US" b="1" i="1" dirty="0">
                <a:solidFill>
                  <a:schemeClr val="bg2">
                    <a:lumMod val="10000"/>
                  </a:schemeClr>
                </a:solidFill>
                <a:effectLst/>
                <a:latin typeface="Söhne"/>
              </a:rPr>
              <a:t>:</a:t>
            </a:r>
            <a:endParaRPr lang="en-US" b="0" i="1" dirty="0">
              <a:solidFill>
                <a:schemeClr val="bg2">
                  <a:lumMod val="10000"/>
                </a:schemeClr>
              </a:solidFill>
              <a:effectLst/>
              <a:latin typeface="Söhne"/>
            </a:endParaRPr>
          </a:p>
          <a:p>
            <a:pPr algn="l">
              <a:buFont typeface="Arial" panose="020B0604020202020204" pitchFamily="34" charset="0"/>
              <a:buChar char="•"/>
            </a:pPr>
            <a:r>
              <a:rPr lang="en-US" sz="2400" b="0" i="1" dirty="0">
                <a:solidFill>
                  <a:schemeClr val="bg2">
                    <a:lumMod val="10000"/>
                  </a:schemeClr>
                </a:solidFill>
                <a:effectLst/>
                <a:latin typeface="Söhne"/>
              </a:rPr>
              <a:t>Create a voting classifier that combines predictions from multiple base models, such as logistic regression, decision trees, and support vector machines. This ensemble can improve accuracy by aggregating diverse model outputs.</a:t>
            </a:r>
          </a:p>
        </p:txBody>
      </p:sp>
    </p:spTree>
    <p:extLst>
      <p:ext uri="{BB962C8B-B14F-4D97-AF65-F5344CB8AC3E}">
        <p14:creationId xmlns:p14="http://schemas.microsoft.com/office/powerpoint/2010/main" val="3664252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FA2A164-B574-CE7F-8E3F-C2CBA11F1341}"/>
              </a:ext>
            </a:extLst>
          </p:cNvPr>
          <p:cNvSpPr txBox="1"/>
          <p:nvPr/>
        </p:nvSpPr>
        <p:spPr>
          <a:xfrm>
            <a:off x="237066" y="74234"/>
            <a:ext cx="11954933" cy="5940088"/>
          </a:xfrm>
          <a:prstGeom prst="rect">
            <a:avLst/>
          </a:prstGeom>
          <a:noFill/>
        </p:spPr>
        <p:txBody>
          <a:bodyPr wrap="square">
            <a:spAutoFit/>
          </a:bodyPr>
          <a:lstStyle/>
          <a:p>
            <a:r>
              <a:rPr lang="en-US" sz="3200" dirty="0"/>
              <a:t>Deep Learning Architectures:</a:t>
            </a:r>
          </a:p>
          <a:p>
            <a:endParaRPr lang="en-US" dirty="0"/>
          </a:p>
          <a:p>
            <a:r>
              <a:rPr lang="en-US" sz="2000" dirty="0"/>
              <a:t>Deep learning architectures are well-suited for handling complex, high-dimensional data. For a diabetes prediction system, consider the following deep learning techniques:</a:t>
            </a:r>
          </a:p>
          <a:p>
            <a:endParaRPr lang="en-US" sz="1600" dirty="0"/>
          </a:p>
          <a:p>
            <a:r>
              <a:rPr lang="en-US" sz="3200" dirty="0"/>
              <a:t>1.Multi-Layer </a:t>
            </a:r>
            <a:r>
              <a:rPr lang="en-US" sz="3200" dirty="0" err="1"/>
              <a:t>Perceptrons</a:t>
            </a:r>
            <a:r>
              <a:rPr lang="en-US" sz="3200" dirty="0"/>
              <a:t> (MLPs):</a:t>
            </a:r>
          </a:p>
          <a:p>
            <a:endParaRPr lang="en-US" dirty="0">
              <a:solidFill>
                <a:schemeClr val="bg2">
                  <a:lumMod val="10000"/>
                </a:schemeClr>
              </a:solidFill>
            </a:endParaRPr>
          </a:p>
          <a:p>
            <a:r>
              <a:rPr lang="en-US" sz="2000" dirty="0"/>
              <a:t>Use deep feedforward neural networks (MLPs) to process structured data, such as patient demographics, medical history, and lab results. You can experiment with different architectures and layer sizes to find the best-performing model.</a:t>
            </a:r>
          </a:p>
          <a:p>
            <a:endParaRPr lang="en-US" sz="2000" dirty="0"/>
          </a:p>
          <a:p>
            <a:pPr algn="l"/>
            <a:r>
              <a:rPr lang="en-US" sz="2800" b="1" dirty="0">
                <a:solidFill>
                  <a:schemeClr val="tx1">
                    <a:lumMod val="95000"/>
                    <a:lumOff val="5000"/>
                  </a:schemeClr>
                </a:solidFill>
                <a:latin typeface="Söhne"/>
              </a:rPr>
              <a:t>2</a:t>
            </a:r>
            <a:r>
              <a:rPr lang="en-US" sz="2800" b="1" i="0" dirty="0">
                <a:solidFill>
                  <a:schemeClr val="tx1">
                    <a:lumMod val="95000"/>
                    <a:lumOff val="5000"/>
                  </a:schemeClr>
                </a:solidFill>
                <a:effectLst/>
                <a:latin typeface="Söhne"/>
              </a:rPr>
              <a:t>.</a:t>
            </a:r>
            <a:r>
              <a:rPr lang="en-US" sz="2800" b="1" i="0" dirty="0">
                <a:solidFill>
                  <a:schemeClr val="bg2">
                    <a:lumMod val="10000"/>
                  </a:schemeClr>
                </a:solidFill>
                <a:effectLst/>
                <a:latin typeface="Söhne"/>
              </a:rPr>
              <a:t>Convolutional Neural Networks </a:t>
            </a:r>
            <a:r>
              <a:rPr lang="en-US" sz="2800" b="1" i="0" dirty="0">
                <a:solidFill>
                  <a:schemeClr val="tx1">
                    <a:lumMod val="95000"/>
                    <a:lumOff val="5000"/>
                  </a:schemeClr>
                </a:solidFill>
                <a:effectLst/>
                <a:latin typeface="Söhne"/>
              </a:rPr>
              <a:t>(CNNs):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If your dataset includes medical images or scans relevant to diabetes, such as retinal images, CNNs can be employed to extract meaningful features and improve predictive accuracy.</a:t>
            </a:r>
          </a:p>
          <a:p>
            <a:pPr algn="l"/>
            <a:r>
              <a:rPr lang="en-US" sz="2400" b="1" i="0" dirty="0">
                <a:solidFill>
                  <a:schemeClr val="tx1">
                    <a:lumMod val="95000"/>
                    <a:lumOff val="5000"/>
                  </a:schemeClr>
                </a:solidFill>
                <a:effectLst/>
                <a:latin typeface="Söhne"/>
              </a:rPr>
              <a:t>3.Recurrent Neural Networks (RNNs) with Long Short-Term Memory (LSTM):</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b="0" i="0" dirty="0">
                <a:solidFill>
                  <a:schemeClr val="tx1">
                    <a:lumMod val="95000"/>
                    <a:lumOff val="5000"/>
                  </a:schemeClr>
                </a:solidFill>
                <a:effectLst/>
                <a:latin typeface="Söhne"/>
              </a:rPr>
              <a:t>For temporal data, like blood glucose measurements over time, implement RNNs with LSTM cells. These architectures can capture sequential dependencies and are essential for time-series data analysis</a:t>
            </a:r>
            <a:r>
              <a:rPr lang="en-US" b="0" i="0" dirty="0">
                <a:solidFill>
                  <a:srgbClr val="D1D5DB"/>
                </a:solidFill>
                <a:effectLst/>
                <a:latin typeface="Söhne"/>
              </a:rPr>
              <a:t>.</a:t>
            </a:r>
          </a:p>
          <a:p>
            <a:endParaRPr lang="en-US" sz="2000" dirty="0"/>
          </a:p>
        </p:txBody>
      </p:sp>
    </p:spTree>
    <p:extLst>
      <p:ext uri="{BB962C8B-B14F-4D97-AF65-F5344CB8AC3E}">
        <p14:creationId xmlns:p14="http://schemas.microsoft.com/office/powerpoint/2010/main" val="330013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628DB10A-FD14-9EF0-8A3D-1318D2B6A23B}"/>
              </a:ext>
            </a:extLst>
          </p:cNvPr>
          <p:cNvSpPr txBox="1"/>
          <p:nvPr/>
        </p:nvSpPr>
        <p:spPr>
          <a:xfrm>
            <a:off x="264160" y="375921"/>
            <a:ext cx="11541760" cy="6432530"/>
          </a:xfrm>
          <a:prstGeom prst="rect">
            <a:avLst/>
          </a:prstGeom>
          <a:noFill/>
        </p:spPr>
        <p:txBody>
          <a:bodyPr wrap="square">
            <a:spAutoFit/>
          </a:bodyPr>
          <a:lstStyle/>
          <a:p>
            <a:pPr algn="l"/>
            <a:r>
              <a:rPr lang="en-US" sz="2800" b="1" dirty="0">
                <a:solidFill>
                  <a:schemeClr val="tx1">
                    <a:lumMod val="95000"/>
                    <a:lumOff val="5000"/>
                  </a:schemeClr>
                </a:solidFill>
                <a:latin typeface="Söhne"/>
              </a:rPr>
              <a:t>4</a:t>
            </a:r>
            <a:r>
              <a:rPr lang="en-US" sz="2800" b="1" i="0" dirty="0">
                <a:solidFill>
                  <a:schemeClr val="tx1">
                    <a:lumMod val="95000"/>
                    <a:lumOff val="5000"/>
                  </a:schemeClr>
                </a:solidFill>
                <a:effectLst/>
                <a:latin typeface="Söhne"/>
              </a:rPr>
              <a:t>.Ensemble Methods: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Ensemble techniques like Random Forest, Gradient Boosting, or Voting classifiers can be used to combine the predictions from multiple machine learning models, improving accuracy.</a:t>
            </a:r>
          </a:p>
          <a:p>
            <a:pPr algn="l"/>
            <a:r>
              <a:rPr lang="en-US" sz="2400" b="1" dirty="0">
                <a:solidFill>
                  <a:schemeClr val="tx1">
                    <a:lumMod val="95000"/>
                    <a:lumOff val="5000"/>
                  </a:schemeClr>
                </a:solidFill>
                <a:latin typeface="Söhne"/>
              </a:rPr>
              <a:t>5</a:t>
            </a:r>
            <a:r>
              <a:rPr lang="en-US" sz="2400" b="1" i="0" dirty="0">
                <a:solidFill>
                  <a:schemeClr val="tx1">
                    <a:lumMod val="95000"/>
                    <a:lumOff val="5000"/>
                  </a:schemeClr>
                </a:solidFill>
                <a:effectLst/>
                <a:latin typeface="Söhne"/>
              </a:rPr>
              <a:t>.Explainability and Interpretability: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Techniques for model </a:t>
            </a:r>
            <a:r>
              <a:rPr lang="en-US" sz="2400" b="0" i="0" dirty="0" err="1">
                <a:solidFill>
                  <a:schemeClr val="tx1">
                    <a:lumMod val="95000"/>
                    <a:lumOff val="5000"/>
                  </a:schemeClr>
                </a:solidFill>
                <a:effectLst/>
                <a:latin typeface="Söhne"/>
              </a:rPr>
              <a:t>explainability</a:t>
            </a:r>
            <a:r>
              <a:rPr lang="en-US" sz="2400" b="0" i="0" dirty="0">
                <a:solidFill>
                  <a:schemeClr val="tx1">
                    <a:lumMod val="95000"/>
                    <a:lumOff val="5000"/>
                  </a:schemeClr>
                </a:solidFill>
                <a:effectLst/>
                <a:latin typeface="Söhne"/>
              </a:rPr>
              <a:t>, such as SHAP or LIME, are integrated to make model predictions interpretable to healthcare providers and patients.</a:t>
            </a:r>
          </a:p>
          <a:p>
            <a:pPr algn="l"/>
            <a:r>
              <a:rPr lang="en-US" sz="2400" b="1" dirty="0">
                <a:solidFill>
                  <a:schemeClr val="tx1">
                    <a:lumMod val="95000"/>
                    <a:lumOff val="5000"/>
                  </a:schemeClr>
                </a:solidFill>
                <a:latin typeface="Söhne"/>
              </a:rPr>
              <a:t>6</a:t>
            </a:r>
            <a:r>
              <a:rPr lang="en-US" sz="2400" b="1" i="0" dirty="0">
                <a:solidFill>
                  <a:schemeClr val="tx1">
                    <a:lumMod val="95000"/>
                    <a:lumOff val="5000"/>
                  </a:schemeClr>
                </a:solidFill>
                <a:effectLst/>
                <a:latin typeface="Söhne"/>
              </a:rPr>
              <a:t>.Longitudinal Data Analysis:</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If applicable, use recurrent neural networks (RNNs) or time series models to analyze how patient data evolves over time, capturing dynamic patterns.</a:t>
            </a:r>
          </a:p>
          <a:p>
            <a:pPr algn="l"/>
            <a:endParaRPr lang="en-US" sz="2400" dirty="0">
              <a:solidFill>
                <a:schemeClr val="tx1">
                  <a:lumMod val="95000"/>
                  <a:lumOff val="5000"/>
                </a:schemeClr>
              </a:solidFill>
              <a:latin typeface="Söhne"/>
            </a:endParaRPr>
          </a:p>
          <a:p>
            <a:pPr algn="l"/>
            <a:r>
              <a:rPr lang="en-US" sz="2400" b="1" i="0" dirty="0">
                <a:solidFill>
                  <a:schemeClr val="tx1">
                    <a:lumMod val="95000"/>
                    <a:lumOff val="5000"/>
                  </a:schemeClr>
                </a:solidFill>
                <a:effectLst/>
                <a:latin typeface="Söhne"/>
              </a:rPr>
              <a:t>7.Mobile Application (User Interface):</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user-friendly mobile app allows individuals to input their health data and receive diabetes risk predictions. The app may also provide personalized recommendations for lifestyle changes and monitoring.</a:t>
            </a:r>
          </a:p>
          <a:p>
            <a:pPr algn="l"/>
            <a:r>
              <a:rPr lang="en-US" sz="2400" b="1" i="0" dirty="0">
                <a:solidFill>
                  <a:schemeClr val="tx1">
                    <a:lumMod val="95000"/>
                    <a:lumOff val="5000"/>
                  </a:schemeClr>
                </a:solidFill>
                <a:effectLst/>
                <a:latin typeface="Söhne"/>
              </a:rPr>
              <a:t>8.Privacy and Security:</a:t>
            </a:r>
            <a:endParaRPr lang="en-US" sz="2400" b="0" i="0" dirty="0">
              <a:solidFill>
                <a:schemeClr val="tx1">
                  <a:lumMod val="95000"/>
                  <a:lumOff val="5000"/>
                </a:schemeClr>
              </a:solidFill>
              <a:effectLst/>
              <a:latin typeface="Söhne"/>
            </a:endParaRPr>
          </a:p>
          <a:p>
            <a:pPr lvl="1" algn="l"/>
            <a:endParaRPr lang="en-US" sz="2400" dirty="0">
              <a:solidFill>
                <a:schemeClr val="tx1">
                  <a:lumMod val="95000"/>
                  <a:lumOff val="5000"/>
                </a:schemeClr>
              </a:solidFill>
              <a:latin typeface="Söhne"/>
            </a:endParaRPr>
          </a:p>
        </p:txBody>
      </p:sp>
    </p:spTree>
    <p:extLst>
      <p:ext uri="{BB962C8B-B14F-4D97-AF65-F5344CB8AC3E}">
        <p14:creationId xmlns:p14="http://schemas.microsoft.com/office/powerpoint/2010/main" val="20015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AD2972C-9EE5-5965-80BF-B7305B0C08DD}"/>
              </a:ext>
            </a:extLst>
          </p:cNvPr>
          <p:cNvSpPr txBox="1"/>
          <p:nvPr/>
        </p:nvSpPr>
        <p:spPr>
          <a:xfrm>
            <a:off x="0" y="207556"/>
            <a:ext cx="11998960" cy="6494085"/>
          </a:xfrm>
          <a:prstGeom prst="rect">
            <a:avLst/>
          </a:prstGeom>
          <a:noFill/>
        </p:spPr>
        <p:txBody>
          <a:bodyPr wrap="square">
            <a:spAutoFit/>
          </a:bodyPr>
          <a:lstStyle/>
          <a:p>
            <a:pPr marL="742950" lvl="1" indent="-285750" algn="l">
              <a:buFont typeface="+mj-lt"/>
              <a:buAutoNum type="arabicPeriod"/>
            </a:pPr>
            <a:r>
              <a:rPr lang="en-US" sz="2400" b="0" i="0" dirty="0">
                <a:solidFill>
                  <a:schemeClr val="tx1">
                    <a:lumMod val="95000"/>
                    <a:lumOff val="5000"/>
                  </a:schemeClr>
                </a:solidFill>
                <a:effectLst/>
                <a:latin typeface="Söhne"/>
              </a:rPr>
              <a:t>Robust privacy and security measures are implemented to protect sensitive health data. Compliance with data protection regulations, such as HIPAA or GDPR, is ensured.</a:t>
            </a:r>
          </a:p>
          <a:p>
            <a:pPr algn="l"/>
            <a:r>
              <a:rPr lang="en-US" sz="3200" dirty="0">
                <a:solidFill>
                  <a:schemeClr val="tx1">
                    <a:lumMod val="95000"/>
                    <a:lumOff val="5000"/>
                  </a:schemeClr>
                </a:solidFill>
                <a:latin typeface="Söhne"/>
              </a:rPr>
              <a:t>9.</a:t>
            </a:r>
            <a:r>
              <a:rPr lang="en-US" sz="2400" b="1" i="0" dirty="0">
                <a:solidFill>
                  <a:schemeClr val="tx1">
                    <a:lumMod val="95000"/>
                    <a:lumOff val="5000"/>
                  </a:schemeClr>
                </a:solidFill>
                <a:effectLst/>
                <a:latin typeface="Söhne"/>
              </a:rPr>
              <a:t>Feedback and Continuous Improvement:</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A feedback loop is established to refine the model's predictions over time based on real-world outcomes and user feedback.</a:t>
            </a:r>
          </a:p>
          <a:p>
            <a:pPr algn="l"/>
            <a:r>
              <a:rPr lang="en-US" sz="2000" b="1" i="0" dirty="0">
                <a:solidFill>
                  <a:schemeClr val="tx1">
                    <a:lumMod val="95000"/>
                    <a:lumOff val="5000"/>
                  </a:schemeClr>
                </a:solidFill>
                <a:effectLst/>
                <a:latin typeface="Söhne"/>
              </a:rPr>
              <a:t>10.</a:t>
            </a:r>
            <a:r>
              <a:rPr lang="en-US" sz="2800" b="1" i="0" dirty="0">
                <a:solidFill>
                  <a:schemeClr val="tx1">
                    <a:lumMod val="95000"/>
                    <a:lumOff val="5000"/>
                  </a:schemeClr>
                </a:solidFill>
                <a:effectLst/>
                <a:latin typeface="Söhne"/>
              </a:rPr>
              <a:t>Collaboration with Healthcare Providers:</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integrated into clinical practice, facilitating communication between AI predictions and healthcare providers for better patient care.</a:t>
            </a:r>
          </a:p>
          <a:p>
            <a:pPr algn="l"/>
            <a:r>
              <a:rPr lang="en-US" sz="2400" b="1" i="0" dirty="0">
                <a:solidFill>
                  <a:schemeClr val="tx1">
                    <a:lumMod val="95000"/>
                    <a:lumOff val="5000"/>
                  </a:schemeClr>
                </a:solidFill>
                <a:effectLst/>
                <a:latin typeface="Söhne"/>
              </a:rPr>
              <a:t>11.Community Outreach:</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Educational campaigns raise awareness about diabetes risk factors and prevention strategies. Resources and support are provided for individuals at risk.</a:t>
            </a:r>
          </a:p>
          <a:p>
            <a:pPr lvl="1" algn="l"/>
            <a:endParaRPr lang="en-US" sz="2400" b="0" i="0" dirty="0">
              <a:solidFill>
                <a:schemeClr val="tx1">
                  <a:lumMod val="95000"/>
                  <a:lumOff val="5000"/>
                </a:schemeClr>
              </a:solidFill>
              <a:effectLst/>
              <a:latin typeface="Söhne"/>
            </a:endParaRPr>
          </a:p>
          <a:p>
            <a:pPr algn="l"/>
            <a:r>
              <a:rPr lang="en-US" sz="2000" b="1" i="0" dirty="0">
                <a:solidFill>
                  <a:schemeClr val="tx1">
                    <a:lumMod val="95000"/>
                    <a:lumOff val="5000"/>
                  </a:schemeClr>
                </a:solidFill>
                <a:effectLst/>
                <a:latin typeface="Söhne"/>
              </a:rPr>
              <a:t>12</a:t>
            </a:r>
            <a:r>
              <a:rPr lang="en-US" sz="2400" b="1" i="0" dirty="0">
                <a:solidFill>
                  <a:schemeClr val="tx1">
                    <a:lumMod val="95000"/>
                    <a:lumOff val="5000"/>
                  </a:schemeClr>
                </a:solidFill>
                <a:effectLst/>
                <a:latin typeface="Söhne"/>
              </a:rPr>
              <a:t>.Scalability and Accessibility:</a:t>
            </a:r>
            <a:endParaRPr lang="en-US" sz="24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The system is designed to accommodate a large user base and is made accessible to underserved populations, potentially through partnerships with community health clinics.</a:t>
            </a:r>
          </a:p>
          <a:p>
            <a:pPr lvl="1" algn="l"/>
            <a:endParaRPr lang="en-US" sz="2400"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27090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B71F459-3AE2-350E-E1F0-7A14BE58EBD7}"/>
              </a:ext>
            </a:extLst>
          </p:cNvPr>
          <p:cNvSpPr txBox="1"/>
          <p:nvPr/>
        </p:nvSpPr>
        <p:spPr>
          <a:xfrm>
            <a:off x="182880" y="238820"/>
            <a:ext cx="11714480" cy="3785652"/>
          </a:xfrm>
          <a:prstGeom prst="rect">
            <a:avLst/>
          </a:prstGeom>
          <a:noFill/>
        </p:spPr>
        <p:txBody>
          <a:bodyPr wrap="square">
            <a:spAutoFit/>
          </a:bodyPr>
          <a:lstStyle/>
          <a:p>
            <a:pPr algn="l"/>
            <a:r>
              <a:rPr lang="en-US" sz="2800" b="1" i="0" dirty="0">
                <a:solidFill>
                  <a:schemeClr val="tx1">
                    <a:lumMod val="95000"/>
                    <a:lumOff val="5000"/>
                  </a:schemeClr>
                </a:solidFill>
                <a:effectLst/>
                <a:latin typeface="Söhne"/>
              </a:rPr>
              <a:t>13.Research and Validation:</a:t>
            </a:r>
            <a:endParaRPr lang="en-US" sz="2800" b="0" i="0" dirty="0">
              <a:solidFill>
                <a:schemeClr val="tx1">
                  <a:lumMod val="95000"/>
                  <a:lumOff val="5000"/>
                </a:schemeClr>
              </a:solidFill>
              <a:effectLst/>
              <a:latin typeface="Söhne"/>
            </a:endParaRPr>
          </a:p>
          <a:p>
            <a:pPr marL="742950" lvl="1" indent="-285750" algn="l">
              <a:buFont typeface="+mj-lt"/>
              <a:buAutoNum type="arabicPeriod"/>
            </a:pPr>
            <a:r>
              <a:rPr lang="en-US" sz="2400" b="0" i="0" dirty="0">
                <a:solidFill>
                  <a:schemeClr val="tx1">
                    <a:lumMod val="95000"/>
                    <a:lumOff val="5000"/>
                  </a:schemeClr>
                </a:solidFill>
                <a:effectLst/>
                <a:latin typeface="Söhne"/>
              </a:rPr>
              <a:t>Continuous validation of AI model predictions is conducted through clinical studies and real-world data. Research findings are published to demonstrate system effectiveness.</a:t>
            </a:r>
          </a:p>
          <a:p>
            <a:pPr lvl="1" algn="l"/>
            <a:endParaRPr lang="en-US" sz="2400" b="0" i="0" dirty="0">
              <a:solidFill>
                <a:schemeClr val="tx1">
                  <a:lumMod val="95000"/>
                  <a:lumOff val="5000"/>
                </a:schemeClr>
              </a:solidFill>
              <a:effectLst/>
              <a:latin typeface="Söhne"/>
            </a:endParaRPr>
          </a:p>
          <a:p>
            <a:pPr algn="l"/>
            <a:r>
              <a:rPr lang="en-US" sz="2800" b="0" i="0" dirty="0">
                <a:solidFill>
                  <a:schemeClr val="accent6"/>
                </a:solidFill>
                <a:effectLst/>
                <a:latin typeface="Söhne"/>
              </a:rPr>
              <a:t>This architecture provides a comprehensive framework for an AI-based diabetes prediction system, which incorporates data collection, preprocessing, modeling, user interface, privacy, and collaboration with healthcare providers. The system is designed to continuously improve and adapt to changing health conditions and research findings.</a:t>
            </a:r>
          </a:p>
        </p:txBody>
      </p:sp>
    </p:spTree>
    <p:extLst>
      <p:ext uri="{BB962C8B-B14F-4D97-AF65-F5344CB8AC3E}">
        <p14:creationId xmlns:p14="http://schemas.microsoft.com/office/powerpoint/2010/main" val="201317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702</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Open Sans</vt:lpstr>
      <vt:lpstr>Söhne</vt:lpstr>
      <vt:lpstr>Office Theme</vt:lpstr>
      <vt:lpstr>AI-Based Diabetes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Molluru Reddappa reddy</dc:creator>
  <cp:lastModifiedBy>Microsoft account</cp:lastModifiedBy>
  <cp:revision>2</cp:revision>
  <dcterms:created xsi:type="dcterms:W3CDTF">2023-10-04T10:28:18Z</dcterms:created>
  <dcterms:modified xsi:type="dcterms:W3CDTF">2023-10-11T15:24:37Z</dcterms:modified>
</cp:coreProperties>
</file>