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2" r:id="rId15"/>
    <p:sldId id="271" r:id="rId16"/>
    <p:sldId id="270"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11/24/2023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11/24/2023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D0D3-BD6B-CBC8-6847-85A087E04670}"/>
              </a:ext>
            </a:extLst>
          </p:cNvPr>
          <p:cNvSpPr>
            <a:spLocks noGrp="1"/>
          </p:cNvSpPr>
          <p:nvPr>
            <p:ph type="ctrTitle"/>
          </p:nvPr>
        </p:nvSpPr>
        <p:spPr/>
        <p:txBody>
          <a:bodyPr/>
          <a:lstStyle/>
          <a:p>
            <a:r>
              <a:rPr lang="en-US" dirty="0" err="1"/>
              <a:t>NExUS</a:t>
            </a:r>
            <a:r>
              <a:rPr lang="en-US" dirty="0"/>
              <a:t> : Networked Exchange using IPFS and P2P in a decentralized, universal system leveraging the </a:t>
            </a:r>
            <a:r>
              <a:rPr lang="en-US"/>
              <a:t>Blockchain Technology</a:t>
            </a:r>
            <a:endParaRPr lang="en-IN" dirty="0"/>
          </a:p>
        </p:txBody>
      </p:sp>
      <p:sp>
        <p:nvSpPr>
          <p:cNvPr id="3" name="Subtitle 2">
            <a:extLst>
              <a:ext uri="{FF2B5EF4-FFF2-40B4-BE49-F238E27FC236}">
                <a16:creationId xmlns:a16="http://schemas.microsoft.com/office/drawing/2014/main" id="{6FE84C30-4171-EC31-6DE6-40DA9157AE87}"/>
              </a:ext>
            </a:extLst>
          </p:cNvPr>
          <p:cNvSpPr>
            <a:spLocks noGrp="1"/>
          </p:cNvSpPr>
          <p:nvPr>
            <p:ph type="subTitle" idx="1"/>
          </p:nvPr>
        </p:nvSpPr>
        <p:spPr>
          <a:xfrm>
            <a:off x="810000" y="5280846"/>
            <a:ext cx="11032375" cy="1227529"/>
          </a:xfrm>
        </p:spPr>
        <p:txBody>
          <a:bodyPr>
            <a:normAutofit/>
          </a:bodyPr>
          <a:lstStyle/>
          <a:p>
            <a:r>
              <a:rPr lang="en-IN" dirty="0">
                <a:solidFill>
                  <a:schemeClr val="bg1"/>
                </a:solidFill>
              </a:rPr>
              <a:t>SHIVANI SURESH, 2021503050</a:t>
            </a:r>
          </a:p>
          <a:p>
            <a:r>
              <a:rPr lang="en-IN" dirty="0">
                <a:solidFill>
                  <a:schemeClr val="bg1"/>
                </a:solidFill>
              </a:rPr>
              <a:t>SWATHY K S, 2021503052</a:t>
            </a:r>
          </a:p>
          <a:p>
            <a:r>
              <a:rPr lang="en-IN" dirty="0">
                <a:solidFill>
                  <a:schemeClr val="bg1"/>
                </a:solidFill>
              </a:rPr>
              <a:t>SHYAMALA R B, 2021503558</a:t>
            </a:r>
          </a:p>
        </p:txBody>
      </p:sp>
    </p:spTree>
    <p:extLst>
      <p:ext uri="{BB962C8B-B14F-4D97-AF65-F5344CB8AC3E}">
        <p14:creationId xmlns:p14="http://schemas.microsoft.com/office/powerpoint/2010/main" val="577374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B3F5-D4D3-4C35-2A95-5E872BE3855F}"/>
              </a:ext>
            </a:extLst>
          </p:cNvPr>
          <p:cNvSpPr>
            <a:spLocks noGrp="1"/>
          </p:cNvSpPr>
          <p:nvPr>
            <p:ph type="title"/>
          </p:nvPr>
        </p:nvSpPr>
        <p:spPr/>
        <p:txBody>
          <a:bodyPr/>
          <a:lstStyle/>
          <a:p>
            <a:r>
              <a:rPr lang="en-IN" dirty="0"/>
              <a:t>PROPOSED ARCHITECTURE</a:t>
            </a:r>
          </a:p>
        </p:txBody>
      </p:sp>
      <p:pic>
        <p:nvPicPr>
          <p:cNvPr id="4" name="Google Shape;183;p22">
            <a:extLst>
              <a:ext uri="{FF2B5EF4-FFF2-40B4-BE49-F238E27FC236}">
                <a16:creationId xmlns:a16="http://schemas.microsoft.com/office/drawing/2014/main" id="{6DFDAEF7-B714-DFC7-6A7F-9232F74B2D7F}"/>
              </a:ext>
            </a:extLst>
          </p:cNvPr>
          <p:cNvPicPr preferRelativeResize="0"/>
          <p:nvPr/>
        </p:nvPicPr>
        <p:blipFill rotWithShape="1">
          <a:blip r:embed="rId3">
            <a:alphaModFix/>
          </a:blip>
          <a:srcRect t="26454" r="25289"/>
          <a:stretch/>
        </p:blipFill>
        <p:spPr>
          <a:xfrm>
            <a:off x="1887989" y="1613647"/>
            <a:ext cx="3483342" cy="5143499"/>
          </a:xfrm>
          <a:prstGeom prst="rect">
            <a:avLst/>
          </a:prstGeom>
          <a:noFill/>
          <a:ln w="19050" cap="flat" cmpd="sng">
            <a:solidFill>
              <a:schemeClr val="dk1"/>
            </a:solidFill>
            <a:prstDash val="solid"/>
            <a:round/>
            <a:headEnd type="none" w="sm" len="sm"/>
            <a:tailEnd type="none" w="sm" len="sm"/>
          </a:ln>
        </p:spPr>
      </p:pic>
      <p:sp>
        <p:nvSpPr>
          <p:cNvPr id="5" name="Google Shape;184;p22">
            <a:extLst>
              <a:ext uri="{FF2B5EF4-FFF2-40B4-BE49-F238E27FC236}">
                <a16:creationId xmlns:a16="http://schemas.microsoft.com/office/drawing/2014/main" id="{33325F7B-1855-CCDC-886A-6E0D8F3B4B03}"/>
              </a:ext>
            </a:extLst>
          </p:cNvPr>
          <p:cNvSpPr txBox="1"/>
          <p:nvPr/>
        </p:nvSpPr>
        <p:spPr>
          <a:xfrm>
            <a:off x="5693689" y="1834672"/>
            <a:ext cx="47214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b="1">
                <a:solidFill>
                  <a:schemeClr val="bg1"/>
                </a:solidFill>
                <a:latin typeface="Times New Roman"/>
                <a:ea typeface="Times New Roman"/>
                <a:cs typeface="Times New Roman"/>
                <a:sym typeface="Times New Roman"/>
              </a:rPr>
              <a:t>Blockchain with three blocks cryptographically linked together</a:t>
            </a:r>
            <a:endParaRPr sz="1700" b="1">
              <a:solidFill>
                <a:schemeClr val="bg1"/>
              </a:solidFill>
              <a:latin typeface="Times New Roman"/>
              <a:ea typeface="Times New Roman"/>
              <a:cs typeface="Times New Roman"/>
              <a:sym typeface="Times New Roman"/>
            </a:endParaRPr>
          </a:p>
        </p:txBody>
      </p:sp>
      <p:sp>
        <p:nvSpPr>
          <p:cNvPr id="6" name="Google Shape;185;p22">
            <a:extLst>
              <a:ext uri="{FF2B5EF4-FFF2-40B4-BE49-F238E27FC236}">
                <a16:creationId xmlns:a16="http://schemas.microsoft.com/office/drawing/2014/main" id="{E5DDEBA3-8135-657D-1857-B0632FF74614}"/>
              </a:ext>
            </a:extLst>
          </p:cNvPr>
          <p:cNvSpPr/>
          <p:nvPr/>
        </p:nvSpPr>
        <p:spPr>
          <a:xfrm>
            <a:off x="1926464" y="5039297"/>
            <a:ext cx="3335400" cy="1637700"/>
          </a:xfrm>
          <a:prstGeom prst="rect">
            <a:avLst/>
          </a:prstGeom>
          <a:noFill/>
          <a:ln w="1905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cxnSp>
        <p:nvCxnSpPr>
          <p:cNvPr id="7" name="Google Shape;186;p22">
            <a:extLst>
              <a:ext uri="{FF2B5EF4-FFF2-40B4-BE49-F238E27FC236}">
                <a16:creationId xmlns:a16="http://schemas.microsoft.com/office/drawing/2014/main" id="{E122E54D-4575-47AF-6876-925201E717D8}"/>
              </a:ext>
            </a:extLst>
          </p:cNvPr>
          <p:cNvCxnSpPr/>
          <p:nvPr/>
        </p:nvCxnSpPr>
        <p:spPr>
          <a:xfrm rot="10800000" flipH="1">
            <a:off x="5231564" y="5631847"/>
            <a:ext cx="1938900" cy="10200"/>
          </a:xfrm>
          <a:prstGeom prst="straightConnector1">
            <a:avLst/>
          </a:prstGeom>
          <a:noFill/>
          <a:ln w="19050" cap="flat" cmpd="sng">
            <a:solidFill>
              <a:srgbClr val="00FF00"/>
            </a:solidFill>
            <a:prstDash val="solid"/>
            <a:round/>
            <a:headEnd type="none" w="med" len="med"/>
            <a:tailEnd type="triangle" w="med" len="med"/>
          </a:ln>
        </p:spPr>
      </p:cxnSp>
      <p:sp>
        <p:nvSpPr>
          <p:cNvPr id="8" name="Google Shape;187;p22">
            <a:extLst>
              <a:ext uri="{FF2B5EF4-FFF2-40B4-BE49-F238E27FC236}">
                <a16:creationId xmlns:a16="http://schemas.microsoft.com/office/drawing/2014/main" id="{86ECC1D4-B1CC-28D8-B5A4-010F5D95A74E}"/>
              </a:ext>
            </a:extLst>
          </p:cNvPr>
          <p:cNvSpPr txBox="1"/>
          <p:nvPr/>
        </p:nvSpPr>
        <p:spPr>
          <a:xfrm>
            <a:off x="7120189" y="5380722"/>
            <a:ext cx="2280300" cy="6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bg1"/>
                </a:solidFill>
                <a:latin typeface="Times New Roman"/>
                <a:ea typeface="Times New Roman"/>
                <a:cs typeface="Times New Roman"/>
                <a:sym typeface="Times New Roman"/>
              </a:rPr>
              <a:t>Genesis Block</a:t>
            </a:r>
            <a:endParaRPr sz="1700">
              <a:solidFill>
                <a:schemeClr val="bg1"/>
              </a:solidFill>
              <a:latin typeface="Times New Roman"/>
              <a:ea typeface="Times New Roman"/>
              <a:cs typeface="Times New Roman"/>
              <a:sym typeface="Times New Roman"/>
            </a:endParaRPr>
          </a:p>
        </p:txBody>
      </p:sp>
      <p:cxnSp>
        <p:nvCxnSpPr>
          <p:cNvPr id="9" name="Google Shape;188;p22">
            <a:extLst>
              <a:ext uri="{FF2B5EF4-FFF2-40B4-BE49-F238E27FC236}">
                <a16:creationId xmlns:a16="http://schemas.microsoft.com/office/drawing/2014/main" id="{C35FFCB7-29C6-7B02-EEB7-54F8A7E73CFD}"/>
              </a:ext>
            </a:extLst>
          </p:cNvPr>
          <p:cNvCxnSpPr/>
          <p:nvPr/>
        </p:nvCxnSpPr>
        <p:spPr>
          <a:xfrm rot="10800000">
            <a:off x="3483714" y="3271272"/>
            <a:ext cx="9900" cy="231000"/>
          </a:xfrm>
          <a:prstGeom prst="straightConnector1">
            <a:avLst/>
          </a:prstGeom>
          <a:noFill/>
          <a:ln w="9525" cap="flat" cmpd="sng">
            <a:solidFill>
              <a:srgbClr val="178D7D"/>
            </a:solidFill>
            <a:prstDash val="solid"/>
            <a:round/>
            <a:headEnd type="none" w="med" len="med"/>
            <a:tailEnd type="triangle" w="med" len="med"/>
          </a:ln>
        </p:spPr>
      </p:cxnSp>
      <p:cxnSp>
        <p:nvCxnSpPr>
          <p:cNvPr id="10" name="Google Shape;189;p22">
            <a:extLst>
              <a:ext uri="{FF2B5EF4-FFF2-40B4-BE49-F238E27FC236}">
                <a16:creationId xmlns:a16="http://schemas.microsoft.com/office/drawing/2014/main" id="{FEAB47F8-B683-C929-ECE5-7FD38A7F8499}"/>
              </a:ext>
            </a:extLst>
          </p:cNvPr>
          <p:cNvCxnSpPr/>
          <p:nvPr/>
        </p:nvCxnSpPr>
        <p:spPr>
          <a:xfrm rot="10800000">
            <a:off x="3483714" y="4890372"/>
            <a:ext cx="9900" cy="231000"/>
          </a:xfrm>
          <a:prstGeom prst="straightConnector1">
            <a:avLst/>
          </a:prstGeom>
          <a:noFill/>
          <a:ln w="9525" cap="flat" cmpd="sng">
            <a:solidFill>
              <a:srgbClr val="178D7D"/>
            </a:solidFill>
            <a:prstDash val="solid"/>
            <a:round/>
            <a:headEnd type="none" w="med" len="med"/>
            <a:tailEnd type="triangle" w="med" len="med"/>
          </a:ln>
        </p:spPr>
      </p:cxnSp>
      <p:cxnSp>
        <p:nvCxnSpPr>
          <p:cNvPr id="11" name="Google Shape;190;p22">
            <a:extLst>
              <a:ext uri="{FF2B5EF4-FFF2-40B4-BE49-F238E27FC236}">
                <a16:creationId xmlns:a16="http://schemas.microsoft.com/office/drawing/2014/main" id="{E42EA820-1D12-EA63-28DF-6300BAE292AD}"/>
              </a:ext>
            </a:extLst>
          </p:cNvPr>
          <p:cNvCxnSpPr/>
          <p:nvPr/>
        </p:nvCxnSpPr>
        <p:spPr>
          <a:xfrm>
            <a:off x="3503664" y="3411872"/>
            <a:ext cx="4169100" cy="884100"/>
          </a:xfrm>
          <a:prstGeom prst="bentConnector3">
            <a:avLst>
              <a:gd name="adj1" fmla="val 82891"/>
            </a:avLst>
          </a:prstGeom>
          <a:noFill/>
          <a:ln w="9525" cap="flat" cmpd="sng">
            <a:solidFill>
              <a:srgbClr val="FF0000"/>
            </a:solidFill>
            <a:prstDash val="solid"/>
            <a:round/>
            <a:headEnd type="none" w="med" len="med"/>
            <a:tailEnd type="none" w="med" len="med"/>
          </a:ln>
        </p:spPr>
      </p:cxnSp>
      <p:cxnSp>
        <p:nvCxnSpPr>
          <p:cNvPr id="12" name="Google Shape;191;p22">
            <a:extLst>
              <a:ext uri="{FF2B5EF4-FFF2-40B4-BE49-F238E27FC236}">
                <a16:creationId xmlns:a16="http://schemas.microsoft.com/office/drawing/2014/main" id="{2E53FD0A-8CB1-4DCF-308A-31D5D5690C42}"/>
              </a:ext>
            </a:extLst>
          </p:cNvPr>
          <p:cNvCxnSpPr/>
          <p:nvPr/>
        </p:nvCxnSpPr>
        <p:spPr>
          <a:xfrm rot="10800000" flipH="1">
            <a:off x="3483714" y="4517047"/>
            <a:ext cx="4188900" cy="652800"/>
          </a:xfrm>
          <a:prstGeom prst="bentConnector3">
            <a:avLst>
              <a:gd name="adj1" fmla="val 83455"/>
            </a:avLst>
          </a:prstGeom>
          <a:noFill/>
          <a:ln w="9525" cap="flat" cmpd="sng">
            <a:solidFill>
              <a:srgbClr val="FF0000"/>
            </a:solidFill>
            <a:prstDash val="solid"/>
            <a:round/>
            <a:headEnd type="none" w="med" len="med"/>
            <a:tailEnd type="none" w="med" len="med"/>
          </a:ln>
        </p:spPr>
      </p:cxnSp>
      <p:sp>
        <p:nvSpPr>
          <p:cNvPr id="13" name="Google Shape;192;p22">
            <a:extLst>
              <a:ext uri="{FF2B5EF4-FFF2-40B4-BE49-F238E27FC236}">
                <a16:creationId xmlns:a16="http://schemas.microsoft.com/office/drawing/2014/main" id="{D72443CF-AC3F-8DD3-9CA4-C3696C5919A5}"/>
              </a:ext>
            </a:extLst>
          </p:cNvPr>
          <p:cNvSpPr txBox="1"/>
          <p:nvPr/>
        </p:nvSpPr>
        <p:spPr>
          <a:xfrm>
            <a:off x="7843664" y="3678047"/>
            <a:ext cx="2521500" cy="123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bg1"/>
                </a:solidFill>
                <a:latin typeface="Times New Roman"/>
                <a:ea typeface="Times New Roman"/>
                <a:cs typeface="Times New Roman"/>
                <a:sym typeface="Times New Roman"/>
              </a:rPr>
              <a:t>Blocks are linked together cryptographically using the SHA-256 hashes of the previous blocks </a:t>
            </a:r>
            <a:endParaRPr sz="1700">
              <a:solidFill>
                <a:schemeClr val="bg1"/>
              </a:solidFill>
              <a:latin typeface="Times New Roman"/>
              <a:ea typeface="Times New Roman"/>
              <a:cs typeface="Times New Roman"/>
              <a:sym typeface="Times New Roman"/>
            </a:endParaRPr>
          </a:p>
        </p:txBody>
      </p:sp>
      <p:cxnSp>
        <p:nvCxnSpPr>
          <p:cNvPr id="14" name="Google Shape;193;p22">
            <a:extLst>
              <a:ext uri="{FF2B5EF4-FFF2-40B4-BE49-F238E27FC236}">
                <a16:creationId xmlns:a16="http://schemas.microsoft.com/office/drawing/2014/main" id="{52545E74-D934-0FED-9FCF-ACE4C87E086A}"/>
              </a:ext>
            </a:extLst>
          </p:cNvPr>
          <p:cNvCxnSpPr/>
          <p:nvPr/>
        </p:nvCxnSpPr>
        <p:spPr>
          <a:xfrm>
            <a:off x="7622489" y="4295897"/>
            <a:ext cx="140700" cy="0"/>
          </a:xfrm>
          <a:prstGeom prst="straightConnector1">
            <a:avLst/>
          </a:prstGeom>
          <a:noFill/>
          <a:ln w="9525" cap="flat" cmpd="sng">
            <a:solidFill>
              <a:srgbClr val="FF0000"/>
            </a:solidFill>
            <a:prstDash val="solid"/>
            <a:round/>
            <a:headEnd type="none" w="med" len="med"/>
            <a:tailEnd type="triangle" w="med" len="med"/>
          </a:ln>
        </p:spPr>
      </p:cxnSp>
      <p:cxnSp>
        <p:nvCxnSpPr>
          <p:cNvPr id="15" name="Google Shape;194;p22">
            <a:extLst>
              <a:ext uri="{FF2B5EF4-FFF2-40B4-BE49-F238E27FC236}">
                <a16:creationId xmlns:a16="http://schemas.microsoft.com/office/drawing/2014/main" id="{4FC91EFA-8528-2EC8-F99D-981417249973}"/>
              </a:ext>
            </a:extLst>
          </p:cNvPr>
          <p:cNvCxnSpPr/>
          <p:nvPr/>
        </p:nvCxnSpPr>
        <p:spPr>
          <a:xfrm>
            <a:off x="7622489" y="4517047"/>
            <a:ext cx="140700" cy="0"/>
          </a:xfrm>
          <a:prstGeom prst="straightConnector1">
            <a:avLst/>
          </a:prstGeom>
          <a:noFill/>
          <a:ln w="9525" cap="flat" cmpd="sng">
            <a:solidFill>
              <a:srgbClr val="FF0000"/>
            </a:solidFill>
            <a:prstDash val="solid"/>
            <a:round/>
            <a:headEnd type="none" w="med" len="med"/>
            <a:tailEnd type="triangle" w="med" len="med"/>
          </a:ln>
        </p:spPr>
      </p:cxnSp>
    </p:spTree>
    <p:extLst>
      <p:ext uri="{BB962C8B-B14F-4D97-AF65-F5344CB8AC3E}">
        <p14:creationId xmlns:p14="http://schemas.microsoft.com/office/powerpoint/2010/main" val="228305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B3F5-D4D3-4C35-2A95-5E872BE3855F}"/>
              </a:ext>
            </a:extLst>
          </p:cNvPr>
          <p:cNvSpPr>
            <a:spLocks noGrp="1"/>
          </p:cNvSpPr>
          <p:nvPr>
            <p:ph type="title"/>
          </p:nvPr>
        </p:nvSpPr>
        <p:spPr/>
        <p:txBody>
          <a:bodyPr/>
          <a:lstStyle/>
          <a:p>
            <a:r>
              <a:rPr lang="en-IN" dirty="0"/>
              <a:t>MECHANISM/MODULE</a:t>
            </a:r>
          </a:p>
        </p:txBody>
      </p:sp>
      <p:sp>
        <p:nvSpPr>
          <p:cNvPr id="3" name="Content Placeholder 2">
            <a:extLst>
              <a:ext uri="{FF2B5EF4-FFF2-40B4-BE49-F238E27FC236}">
                <a16:creationId xmlns:a16="http://schemas.microsoft.com/office/drawing/2014/main" id="{471A51A7-4070-2168-5BAD-1EE024BBBF1B}"/>
              </a:ext>
            </a:extLst>
          </p:cNvPr>
          <p:cNvSpPr>
            <a:spLocks noGrp="1"/>
          </p:cNvSpPr>
          <p:nvPr>
            <p:ph idx="1"/>
          </p:nvPr>
        </p:nvSpPr>
        <p:spPr>
          <a:xfrm>
            <a:off x="299012" y="2313943"/>
            <a:ext cx="11767481" cy="4437528"/>
          </a:xfrm>
          <a:noFill/>
        </p:spPr>
        <p:txBody>
          <a:bodyPr>
            <a:noAutofit/>
          </a:bodyPr>
          <a:lstStyle/>
          <a:p>
            <a:pPr marL="0" indent="0" algn="l">
              <a:buNone/>
            </a:pPr>
            <a:r>
              <a:rPr lang="en-US" i="0" dirty="0">
                <a:solidFill>
                  <a:srgbClr val="374151"/>
                </a:solidFill>
                <a:effectLst/>
                <a:latin typeface="Söhne"/>
              </a:rPr>
              <a:t>1. User Authentication and Registration Module:</a:t>
            </a:r>
          </a:p>
          <a:p>
            <a:pPr marL="0" indent="0" algn="l">
              <a:buNone/>
            </a:pPr>
            <a:r>
              <a:rPr lang="en-US" i="0" dirty="0">
                <a:solidFill>
                  <a:srgbClr val="374151"/>
                </a:solidFill>
                <a:effectLst/>
                <a:latin typeface="Söhne"/>
              </a:rPr>
              <a:t>Mechanism: Implement user registration and authentication using cryptographic techniques (e.g., public-private key pairs) to ensure secure access to the system.</a:t>
            </a:r>
          </a:p>
          <a:p>
            <a:pPr marL="0" indent="0" algn="l">
              <a:buNone/>
            </a:pPr>
            <a:r>
              <a:rPr lang="en-US" i="0" dirty="0">
                <a:solidFill>
                  <a:srgbClr val="374151"/>
                </a:solidFill>
                <a:effectLst/>
                <a:latin typeface="Söhne"/>
              </a:rPr>
              <a:t>2. File Upload and Storage Module:</a:t>
            </a:r>
          </a:p>
          <a:p>
            <a:pPr marL="0" indent="0" algn="l">
              <a:buNone/>
            </a:pPr>
            <a:r>
              <a:rPr lang="en-US" i="0" dirty="0">
                <a:solidFill>
                  <a:srgbClr val="374151"/>
                </a:solidFill>
                <a:effectLst/>
                <a:latin typeface="Söhne"/>
              </a:rPr>
              <a:t>Mechanism: Utilize IPFS for decentralized file storage, allowing users to upload and store files securely across the IPFS network.</a:t>
            </a:r>
          </a:p>
          <a:p>
            <a:pPr marL="0" indent="0" algn="l">
              <a:buNone/>
            </a:pPr>
            <a:r>
              <a:rPr lang="en-US" i="0" dirty="0">
                <a:solidFill>
                  <a:srgbClr val="374151"/>
                </a:solidFill>
                <a:effectLst/>
                <a:latin typeface="Söhne"/>
              </a:rPr>
              <a:t>3. File Sharing Module:</a:t>
            </a:r>
          </a:p>
          <a:p>
            <a:pPr marL="0" indent="0" algn="l">
              <a:buNone/>
            </a:pPr>
            <a:r>
              <a:rPr lang="en-US" i="0" dirty="0">
                <a:solidFill>
                  <a:srgbClr val="374151"/>
                </a:solidFill>
                <a:effectLst/>
                <a:latin typeface="Söhne"/>
              </a:rPr>
              <a:t>Mechanism: Enable users to share files securely by generating and sharing access keys or links. Implement encryption and access control to protect shared files.</a:t>
            </a:r>
          </a:p>
          <a:p>
            <a:pPr marL="0" indent="0" algn="l">
              <a:buNone/>
            </a:pPr>
            <a:r>
              <a:rPr lang="en-US" i="0" dirty="0">
                <a:solidFill>
                  <a:srgbClr val="374151"/>
                </a:solidFill>
                <a:effectLst/>
                <a:latin typeface="Söhne"/>
              </a:rPr>
              <a:t>4. Blockchain Ledger Module:</a:t>
            </a:r>
          </a:p>
          <a:p>
            <a:pPr marL="0" indent="0" algn="l">
              <a:buNone/>
            </a:pPr>
            <a:r>
              <a:rPr lang="en-US" i="0" dirty="0">
                <a:solidFill>
                  <a:srgbClr val="374151"/>
                </a:solidFill>
                <a:effectLst/>
                <a:latin typeface="Söhne"/>
              </a:rPr>
              <a:t>Mechanism: Maintain a blockchain ledger to record file sharing activities, user interactions, and access control permissions for audit and transparency.</a:t>
            </a:r>
          </a:p>
          <a:p>
            <a:pPr algn="l">
              <a:buFont typeface="+mj-lt"/>
              <a:buAutoNum type="arabicPeriod"/>
            </a:pPr>
            <a:endParaRPr lang="en-IN" dirty="0">
              <a:latin typeface="Söhne"/>
            </a:endParaRPr>
          </a:p>
        </p:txBody>
      </p:sp>
    </p:spTree>
    <p:extLst>
      <p:ext uri="{BB962C8B-B14F-4D97-AF65-F5344CB8AC3E}">
        <p14:creationId xmlns:p14="http://schemas.microsoft.com/office/powerpoint/2010/main" val="1785367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B3F5-D4D3-4C35-2A95-5E872BE3855F}"/>
              </a:ext>
            </a:extLst>
          </p:cNvPr>
          <p:cNvSpPr>
            <a:spLocks noGrp="1"/>
          </p:cNvSpPr>
          <p:nvPr>
            <p:ph type="title"/>
          </p:nvPr>
        </p:nvSpPr>
        <p:spPr/>
        <p:txBody>
          <a:bodyPr/>
          <a:lstStyle/>
          <a:p>
            <a:r>
              <a:rPr lang="en-IN" dirty="0"/>
              <a:t>MECHANISM/MODULE</a:t>
            </a:r>
          </a:p>
        </p:txBody>
      </p:sp>
      <p:sp>
        <p:nvSpPr>
          <p:cNvPr id="3" name="Content Placeholder 2">
            <a:extLst>
              <a:ext uri="{FF2B5EF4-FFF2-40B4-BE49-F238E27FC236}">
                <a16:creationId xmlns:a16="http://schemas.microsoft.com/office/drawing/2014/main" id="{471A51A7-4070-2168-5BAD-1EE024BBBF1B}"/>
              </a:ext>
            </a:extLst>
          </p:cNvPr>
          <p:cNvSpPr>
            <a:spLocks noGrp="1"/>
          </p:cNvSpPr>
          <p:nvPr>
            <p:ph idx="1"/>
          </p:nvPr>
        </p:nvSpPr>
        <p:spPr>
          <a:xfrm>
            <a:off x="299012" y="2340837"/>
            <a:ext cx="11767481" cy="4437528"/>
          </a:xfrm>
          <a:noFill/>
        </p:spPr>
        <p:txBody>
          <a:bodyPr>
            <a:noAutofit/>
          </a:bodyPr>
          <a:lstStyle/>
          <a:p>
            <a:pPr marL="0" indent="0" algn="l">
              <a:buNone/>
            </a:pPr>
            <a:r>
              <a:rPr lang="en-US" i="0" dirty="0">
                <a:solidFill>
                  <a:srgbClr val="374151"/>
                </a:solidFill>
                <a:effectLst/>
                <a:latin typeface="Söhne"/>
              </a:rPr>
              <a:t>5. Data Privacy Module:</a:t>
            </a:r>
          </a:p>
          <a:p>
            <a:pPr marL="0" indent="0" algn="l">
              <a:buNone/>
            </a:pPr>
            <a:r>
              <a:rPr lang="en-US" i="0" dirty="0">
                <a:solidFill>
                  <a:srgbClr val="374151"/>
                </a:solidFill>
                <a:effectLst/>
                <a:latin typeface="Söhne"/>
              </a:rPr>
              <a:t>Mechanism: Implement privacy-enhancing techniques such as zero-knowledge proofs or data anonymization to protect user data during file transfers.</a:t>
            </a:r>
          </a:p>
          <a:p>
            <a:pPr marL="0" indent="0" algn="l">
              <a:buNone/>
            </a:pPr>
            <a:r>
              <a:rPr lang="en-US" i="0" dirty="0">
                <a:solidFill>
                  <a:srgbClr val="374151"/>
                </a:solidFill>
                <a:effectLst/>
                <a:latin typeface="Söhne"/>
              </a:rPr>
              <a:t>6. Access Control and Permissions Module:</a:t>
            </a:r>
          </a:p>
          <a:p>
            <a:pPr marL="0" indent="0" algn="l">
              <a:buNone/>
            </a:pPr>
            <a:r>
              <a:rPr lang="en-US" i="0" dirty="0">
                <a:solidFill>
                  <a:srgbClr val="374151"/>
                </a:solidFill>
                <a:effectLst/>
                <a:latin typeface="Söhne"/>
              </a:rPr>
              <a:t>Mechanism: Develop a module to define and manage access controls, allowing file owners to specify who can view, edit, or share their files.</a:t>
            </a:r>
          </a:p>
          <a:p>
            <a:pPr marL="0" indent="0" algn="l">
              <a:buNone/>
            </a:pPr>
            <a:r>
              <a:rPr lang="en-US" i="0" dirty="0">
                <a:solidFill>
                  <a:srgbClr val="374151"/>
                </a:solidFill>
                <a:effectLst/>
                <a:latin typeface="Söhne"/>
              </a:rPr>
              <a:t>7. File Retrieval Module:</a:t>
            </a:r>
          </a:p>
          <a:p>
            <a:pPr marL="0" indent="0" algn="l">
              <a:buNone/>
            </a:pPr>
            <a:r>
              <a:rPr lang="en-US" i="0" dirty="0">
                <a:solidFill>
                  <a:srgbClr val="374151"/>
                </a:solidFill>
                <a:effectLst/>
                <a:latin typeface="Söhne"/>
              </a:rPr>
              <a:t>Mechanism: Enable users to retrieve shared files by securely accessing the IPFS network and decrypting files using appropriate access keys.</a:t>
            </a:r>
          </a:p>
          <a:p>
            <a:pPr marL="0" indent="0" algn="l">
              <a:buNone/>
            </a:pPr>
            <a:r>
              <a:rPr lang="en-US" i="0" dirty="0">
                <a:solidFill>
                  <a:srgbClr val="374151"/>
                </a:solidFill>
                <a:effectLst/>
                <a:latin typeface="Söhne"/>
              </a:rPr>
              <a:t>8. User Interface Module:</a:t>
            </a:r>
          </a:p>
          <a:p>
            <a:pPr marL="0" indent="0" algn="l">
              <a:buNone/>
            </a:pPr>
            <a:r>
              <a:rPr lang="en-US" i="0" dirty="0">
                <a:solidFill>
                  <a:srgbClr val="374151"/>
                </a:solidFill>
                <a:effectLst/>
                <a:latin typeface="Söhne"/>
              </a:rPr>
              <a:t>Mechanism: Design an intuitive user interface that provides a user-friendly experience for file upload, sharing, and access control management.</a:t>
            </a:r>
          </a:p>
          <a:p>
            <a:pPr marL="0" indent="0" algn="l">
              <a:buNone/>
            </a:pPr>
            <a:endParaRPr lang="en-IN" dirty="0">
              <a:latin typeface="Söhne"/>
            </a:endParaRPr>
          </a:p>
        </p:txBody>
      </p:sp>
    </p:spTree>
    <p:extLst>
      <p:ext uri="{BB962C8B-B14F-4D97-AF65-F5344CB8AC3E}">
        <p14:creationId xmlns:p14="http://schemas.microsoft.com/office/powerpoint/2010/main" val="2389669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B3F5-D4D3-4C35-2A95-5E872BE3855F}"/>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471A51A7-4070-2168-5BAD-1EE024BBBF1B}"/>
              </a:ext>
            </a:extLst>
          </p:cNvPr>
          <p:cNvSpPr>
            <a:spLocks noGrp="1"/>
          </p:cNvSpPr>
          <p:nvPr>
            <p:ph idx="1"/>
          </p:nvPr>
        </p:nvSpPr>
        <p:spPr>
          <a:xfrm>
            <a:off x="361766" y="2340837"/>
            <a:ext cx="11767481" cy="4437528"/>
          </a:xfrm>
          <a:noFill/>
        </p:spPr>
        <p:txBody>
          <a:bodyPr>
            <a:noAutofit/>
          </a:bodyPr>
          <a:lstStyle/>
          <a:p>
            <a:pPr marL="0" indent="0" algn="l">
              <a:buNone/>
            </a:pPr>
            <a:endParaRPr lang="en-US" i="0" dirty="0">
              <a:solidFill>
                <a:srgbClr val="374151"/>
              </a:solidFill>
              <a:effectLst/>
              <a:latin typeface="Söhne"/>
            </a:endParaRPr>
          </a:p>
          <a:p>
            <a:pPr marL="0" indent="0" algn="l">
              <a:buNone/>
            </a:pPr>
            <a:r>
              <a:rPr lang="en-US" i="0" dirty="0">
                <a:solidFill>
                  <a:srgbClr val="374151"/>
                </a:solidFill>
                <a:effectLst/>
                <a:latin typeface="Söhne"/>
              </a:rPr>
              <a:t># Step 1: User Registration and Authentication</a:t>
            </a:r>
          </a:p>
          <a:p>
            <a:pPr marL="0" indent="0" algn="l">
              <a:buNone/>
            </a:pPr>
            <a:r>
              <a:rPr lang="en-US" i="0" dirty="0" err="1">
                <a:solidFill>
                  <a:srgbClr val="374151"/>
                </a:solidFill>
                <a:effectLst/>
                <a:latin typeface="Söhne"/>
              </a:rPr>
              <a:t>user_info</a:t>
            </a:r>
            <a:r>
              <a:rPr lang="en-US" i="0" dirty="0">
                <a:solidFill>
                  <a:srgbClr val="374151"/>
                </a:solidFill>
                <a:effectLst/>
                <a:latin typeface="Söhne"/>
              </a:rPr>
              <a:t> = register()  # Register the user and collect their personal information</a:t>
            </a:r>
          </a:p>
          <a:p>
            <a:pPr marL="0" indent="0" algn="l">
              <a:buNone/>
            </a:pPr>
            <a:r>
              <a:rPr lang="en-US" i="0" dirty="0" err="1">
                <a:solidFill>
                  <a:srgbClr val="374151"/>
                </a:solidFill>
                <a:effectLst/>
                <a:latin typeface="Söhne"/>
              </a:rPr>
              <a:t>private_key</a:t>
            </a:r>
            <a:r>
              <a:rPr lang="en-US" i="0" dirty="0">
                <a:solidFill>
                  <a:srgbClr val="374151"/>
                </a:solidFill>
                <a:effectLst/>
                <a:latin typeface="Söhne"/>
              </a:rPr>
              <a:t> = </a:t>
            </a:r>
            <a:r>
              <a:rPr lang="en-US" i="0" dirty="0" err="1">
                <a:solidFill>
                  <a:srgbClr val="374151"/>
                </a:solidFill>
                <a:effectLst/>
                <a:latin typeface="Söhne"/>
              </a:rPr>
              <a:t>generate_private_key</a:t>
            </a:r>
            <a:r>
              <a:rPr lang="en-US" i="0" dirty="0">
                <a:solidFill>
                  <a:srgbClr val="374151"/>
                </a:solidFill>
                <a:effectLst/>
                <a:latin typeface="Söhne"/>
              </a:rPr>
              <a:t>()  # Generate a private key for the user</a:t>
            </a:r>
          </a:p>
          <a:p>
            <a:pPr marL="0" indent="0" algn="l">
              <a:buNone/>
            </a:pPr>
            <a:r>
              <a:rPr lang="en-US" i="0" dirty="0" err="1">
                <a:solidFill>
                  <a:srgbClr val="374151"/>
                </a:solidFill>
                <a:effectLst/>
                <a:latin typeface="Söhne"/>
              </a:rPr>
              <a:t>user_authenticated</a:t>
            </a:r>
            <a:r>
              <a:rPr lang="en-US" i="0" dirty="0">
                <a:solidFill>
                  <a:srgbClr val="374151"/>
                </a:solidFill>
                <a:effectLst/>
                <a:latin typeface="Söhne"/>
              </a:rPr>
              <a:t> = authenticate(</a:t>
            </a:r>
            <a:r>
              <a:rPr lang="en-US" i="0" dirty="0" err="1">
                <a:solidFill>
                  <a:srgbClr val="374151"/>
                </a:solidFill>
                <a:effectLst/>
                <a:latin typeface="Söhne"/>
              </a:rPr>
              <a:t>user_info</a:t>
            </a:r>
            <a:r>
              <a:rPr lang="en-US" i="0" dirty="0">
                <a:solidFill>
                  <a:srgbClr val="374151"/>
                </a:solidFill>
                <a:effectLst/>
                <a:latin typeface="Söhne"/>
              </a:rPr>
              <a:t>, </a:t>
            </a:r>
            <a:r>
              <a:rPr lang="en-US" i="0" dirty="0" err="1">
                <a:solidFill>
                  <a:srgbClr val="374151"/>
                </a:solidFill>
                <a:effectLst/>
                <a:latin typeface="Söhne"/>
              </a:rPr>
              <a:t>private_key</a:t>
            </a:r>
            <a:r>
              <a:rPr lang="en-US" i="0" dirty="0">
                <a:solidFill>
                  <a:srgbClr val="374151"/>
                </a:solidFill>
                <a:effectLst/>
                <a:latin typeface="Söhne"/>
              </a:rPr>
              <a:t>)  # Authenticate the user</a:t>
            </a:r>
          </a:p>
          <a:p>
            <a:pPr marL="0" indent="0" algn="l">
              <a:buNone/>
            </a:pPr>
            <a:endParaRPr lang="en-US" i="0" dirty="0">
              <a:solidFill>
                <a:srgbClr val="374151"/>
              </a:solidFill>
              <a:effectLst/>
              <a:latin typeface="Söhne"/>
            </a:endParaRPr>
          </a:p>
          <a:p>
            <a:pPr marL="0" indent="0" algn="l">
              <a:buNone/>
            </a:pPr>
            <a:r>
              <a:rPr lang="en-US" i="0" dirty="0">
                <a:solidFill>
                  <a:srgbClr val="374151"/>
                </a:solidFill>
                <a:effectLst/>
                <a:latin typeface="Söhne"/>
              </a:rPr>
              <a:t># Step 2: File Upload and Storage</a:t>
            </a:r>
          </a:p>
          <a:p>
            <a:pPr marL="0" indent="0" algn="l">
              <a:buNone/>
            </a:pPr>
            <a:r>
              <a:rPr lang="en-US" i="0" dirty="0" err="1">
                <a:solidFill>
                  <a:srgbClr val="374151"/>
                </a:solidFill>
                <a:effectLst/>
                <a:latin typeface="Söhne"/>
              </a:rPr>
              <a:t>file_to_share</a:t>
            </a:r>
            <a:r>
              <a:rPr lang="en-US" i="0" dirty="0">
                <a:solidFill>
                  <a:srgbClr val="374151"/>
                </a:solidFill>
                <a:effectLst/>
                <a:latin typeface="Söhne"/>
              </a:rPr>
              <a:t> = </a:t>
            </a:r>
            <a:r>
              <a:rPr lang="en-US" i="0" dirty="0" err="1">
                <a:solidFill>
                  <a:srgbClr val="374151"/>
                </a:solidFill>
                <a:effectLst/>
                <a:latin typeface="Söhne"/>
              </a:rPr>
              <a:t>select_file</a:t>
            </a:r>
            <a:r>
              <a:rPr lang="en-US" i="0" dirty="0">
                <a:solidFill>
                  <a:srgbClr val="374151"/>
                </a:solidFill>
                <a:effectLst/>
                <a:latin typeface="Söhne"/>
              </a:rPr>
              <a:t>()  # User selects a file for upload</a:t>
            </a:r>
          </a:p>
          <a:p>
            <a:pPr marL="0" indent="0" algn="l">
              <a:buNone/>
            </a:pPr>
            <a:r>
              <a:rPr lang="en-US" i="0" dirty="0" err="1">
                <a:solidFill>
                  <a:srgbClr val="374151"/>
                </a:solidFill>
                <a:effectLst/>
                <a:latin typeface="Söhne"/>
              </a:rPr>
              <a:t>file_id</a:t>
            </a:r>
            <a:r>
              <a:rPr lang="en-US" i="0" dirty="0">
                <a:solidFill>
                  <a:srgbClr val="374151"/>
                </a:solidFill>
                <a:effectLst/>
                <a:latin typeface="Söhne"/>
              </a:rPr>
              <a:t> = </a:t>
            </a:r>
            <a:r>
              <a:rPr lang="en-US" i="0" dirty="0" err="1">
                <a:solidFill>
                  <a:srgbClr val="374151"/>
                </a:solidFill>
                <a:effectLst/>
                <a:latin typeface="Söhne"/>
              </a:rPr>
              <a:t>generate_unique_identifier</a:t>
            </a:r>
            <a:r>
              <a:rPr lang="en-US" i="0" dirty="0">
                <a:solidFill>
                  <a:srgbClr val="374151"/>
                </a:solidFill>
                <a:effectLst/>
                <a:latin typeface="Söhne"/>
              </a:rPr>
              <a:t>()  # Generate a unique identifier for the file</a:t>
            </a:r>
          </a:p>
          <a:p>
            <a:pPr marL="0" indent="0" algn="l">
              <a:buNone/>
            </a:pPr>
            <a:r>
              <a:rPr lang="en-US" i="0" dirty="0" err="1">
                <a:solidFill>
                  <a:srgbClr val="374151"/>
                </a:solidFill>
                <a:effectLst/>
                <a:latin typeface="Söhne"/>
              </a:rPr>
              <a:t>encrypted_file</a:t>
            </a:r>
            <a:r>
              <a:rPr lang="en-US" i="0" dirty="0">
                <a:solidFill>
                  <a:srgbClr val="374151"/>
                </a:solidFill>
                <a:effectLst/>
                <a:latin typeface="Söhne"/>
              </a:rPr>
              <a:t> = encrypt(</a:t>
            </a:r>
            <a:r>
              <a:rPr lang="en-US" i="0" dirty="0" err="1">
                <a:solidFill>
                  <a:srgbClr val="374151"/>
                </a:solidFill>
                <a:effectLst/>
                <a:latin typeface="Söhne"/>
              </a:rPr>
              <a:t>file_to_share</a:t>
            </a:r>
            <a:r>
              <a:rPr lang="en-US" i="0" dirty="0">
                <a:solidFill>
                  <a:srgbClr val="374151"/>
                </a:solidFill>
                <a:effectLst/>
                <a:latin typeface="Söhne"/>
              </a:rPr>
              <a:t>, </a:t>
            </a:r>
            <a:r>
              <a:rPr lang="en-US" i="0" dirty="0" err="1">
                <a:solidFill>
                  <a:srgbClr val="374151"/>
                </a:solidFill>
                <a:effectLst/>
                <a:latin typeface="Söhne"/>
              </a:rPr>
              <a:t>private_key</a:t>
            </a:r>
            <a:r>
              <a:rPr lang="en-US" i="0" dirty="0">
                <a:solidFill>
                  <a:srgbClr val="374151"/>
                </a:solidFill>
                <a:effectLst/>
                <a:latin typeface="Söhne"/>
              </a:rPr>
              <a:t>)  # Encrypt the file</a:t>
            </a:r>
          </a:p>
          <a:p>
            <a:pPr marL="0" indent="0" algn="l">
              <a:buNone/>
            </a:pPr>
            <a:r>
              <a:rPr lang="en-US" i="0" dirty="0" err="1">
                <a:solidFill>
                  <a:srgbClr val="374151"/>
                </a:solidFill>
                <a:effectLst/>
                <a:latin typeface="Söhne"/>
              </a:rPr>
              <a:t>ipfs_hash</a:t>
            </a:r>
            <a:r>
              <a:rPr lang="en-US" i="0" dirty="0">
                <a:solidFill>
                  <a:srgbClr val="374151"/>
                </a:solidFill>
                <a:effectLst/>
                <a:latin typeface="Söhne"/>
              </a:rPr>
              <a:t> = </a:t>
            </a:r>
            <a:r>
              <a:rPr lang="en-US" i="0" dirty="0" err="1">
                <a:solidFill>
                  <a:srgbClr val="374151"/>
                </a:solidFill>
                <a:effectLst/>
                <a:latin typeface="Söhne"/>
              </a:rPr>
              <a:t>store_on_ipfs</a:t>
            </a:r>
            <a:r>
              <a:rPr lang="en-US" i="0" dirty="0">
                <a:solidFill>
                  <a:srgbClr val="374151"/>
                </a:solidFill>
                <a:effectLst/>
                <a:latin typeface="Söhne"/>
              </a:rPr>
              <a:t>(</a:t>
            </a:r>
            <a:r>
              <a:rPr lang="en-US" i="0" dirty="0" err="1">
                <a:solidFill>
                  <a:srgbClr val="374151"/>
                </a:solidFill>
                <a:effectLst/>
                <a:latin typeface="Söhne"/>
              </a:rPr>
              <a:t>encrypted_file</a:t>
            </a:r>
            <a:r>
              <a:rPr lang="en-US" i="0" dirty="0">
                <a:solidFill>
                  <a:srgbClr val="374151"/>
                </a:solidFill>
                <a:effectLst/>
                <a:latin typeface="Söhne"/>
              </a:rPr>
              <a:t>)  # Store the encrypted file on IPFS</a:t>
            </a:r>
          </a:p>
          <a:p>
            <a:pPr marL="0" indent="0" algn="l">
              <a:buNone/>
            </a:pPr>
            <a:r>
              <a:rPr lang="en-US" i="0" dirty="0" err="1">
                <a:solidFill>
                  <a:srgbClr val="374151"/>
                </a:solidFill>
                <a:effectLst/>
                <a:latin typeface="Söhne"/>
              </a:rPr>
              <a:t>record_on_blockchain</a:t>
            </a:r>
            <a:r>
              <a:rPr lang="en-US" i="0" dirty="0">
                <a:solidFill>
                  <a:srgbClr val="374151"/>
                </a:solidFill>
                <a:effectLst/>
                <a:latin typeface="Söhne"/>
              </a:rPr>
              <a:t>(</a:t>
            </a:r>
            <a:r>
              <a:rPr lang="en-US" i="0" dirty="0" err="1">
                <a:solidFill>
                  <a:srgbClr val="374151"/>
                </a:solidFill>
                <a:effectLst/>
                <a:latin typeface="Söhne"/>
              </a:rPr>
              <a:t>ipfs_hash</a:t>
            </a:r>
            <a:r>
              <a:rPr lang="en-US" i="0" dirty="0">
                <a:solidFill>
                  <a:srgbClr val="374151"/>
                </a:solidFill>
                <a:effectLst/>
                <a:latin typeface="Söhne"/>
              </a:rPr>
              <a:t>)  # Record the IPFS hash on the blockchain</a:t>
            </a:r>
          </a:p>
          <a:p>
            <a:pPr marL="0" indent="0" algn="l">
              <a:buNone/>
            </a:pPr>
            <a:endParaRPr lang="en-US" i="0" dirty="0">
              <a:solidFill>
                <a:srgbClr val="374151"/>
              </a:solidFill>
              <a:effectLst/>
              <a:latin typeface="Söhne"/>
            </a:endParaRPr>
          </a:p>
          <a:p>
            <a:pPr marL="0" indent="0" algn="l">
              <a:buNone/>
            </a:pPr>
            <a:endParaRPr lang="en-US" i="0" dirty="0">
              <a:solidFill>
                <a:srgbClr val="374151"/>
              </a:solidFill>
              <a:effectLst/>
              <a:latin typeface="Söhne"/>
            </a:endParaRPr>
          </a:p>
        </p:txBody>
      </p:sp>
    </p:spTree>
    <p:extLst>
      <p:ext uri="{BB962C8B-B14F-4D97-AF65-F5344CB8AC3E}">
        <p14:creationId xmlns:p14="http://schemas.microsoft.com/office/powerpoint/2010/main" val="3747491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B3F5-D4D3-4C35-2A95-5E872BE3855F}"/>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471A51A7-4070-2168-5BAD-1EE024BBBF1B}"/>
              </a:ext>
            </a:extLst>
          </p:cNvPr>
          <p:cNvSpPr>
            <a:spLocks noGrp="1"/>
          </p:cNvSpPr>
          <p:nvPr>
            <p:ph idx="1"/>
          </p:nvPr>
        </p:nvSpPr>
        <p:spPr>
          <a:xfrm>
            <a:off x="424519" y="2036037"/>
            <a:ext cx="11767481" cy="4437528"/>
          </a:xfrm>
          <a:noFill/>
        </p:spPr>
        <p:txBody>
          <a:bodyPr>
            <a:noAutofit/>
          </a:bodyPr>
          <a:lstStyle/>
          <a:p>
            <a:pPr marL="0" indent="0" algn="l">
              <a:buNone/>
            </a:pPr>
            <a:r>
              <a:rPr lang="en-US" i="0" dirty="0">
                <a:solidFill>
                  <a:srgbClr val="374151"/>
                </a:solidFill>
                <a:effectLst/>
                <a:latin typeface="Söhne"/>
              </a:rPr>
              <a:t># Step 3: File Sharing</a:t>
            </a:r>
          </a:p>
          <a:p>
            <a:pPr marL="0" indent="0" algn="l">
              <a:buNone/>
            </a:pPr>
            <a:r>
              <a:rPr lang="en-US" i="0" dirty="0" err="1">
                <a:solidFill>
                  <a:srgbClr val="374151"/>
                </a:solidFill>
                <a:effectLst/>
                <a:latin typeface="Söhne"/>
              </a:rPr>
              <a:t>authorized_users</a:t>
            </a:r>
            <a:r>
              <a:rPr lang="en-US" i="0" dirty="0">
                <a:solidFill>
                  <a:srgbClr val="374151"/>
                </a:solidFill>
                <a:effectLst/>
                <a:latin typeface="Söhne"/>
              </a:rPr>
              <a:t> = </a:t>
            </a:r>
            <a:r>
              <a:rPr lang="en-US" i="0" dirty="0" err="1">
                <a:solidFill>
                  <a:srgbClr val="374151"/>
                </a:solidFill>
                <a:effectLst/>
                <a:latin typeface="Söhne"/>
              </a:rPr>
              <a:t>select_authorized_users</a:t>
            </a:r>
            <a:r>
              <a:rPr lang="en-US" i="0" dirty="0">
                <a:solidFill>
                  <a:srgbClr val="374151"/>
                </a:solidFill>
                <a:effectLst/>
                <a:latin typeface="Söhne"/>
              </a:rPr>
              <a:t>()  # User specifies authorized users</a:t>
            </a:r>
          </a:p>
          <a:p>
            <a:pPr marL="0" indent="0" algn="l">
              <a:buNone/>
            </a:pPr>
            <a:r>
              <a:rPr lang="en-US" i="0" dirty="0">
                <a:solidFill>
                  <a:srgbClr val="374151"/>
                </a:solidFill>
                <a:effectLst/>
                <a:latin typeface="Söhne"/>
              </a:rPr>
              <a:t>permissions = </a:t>
            </a:r>
            <a:r>
              <a:rPr lang="en-US" i="0" dirty="0" err="1">
                <a:solidFill>
                  <a:srgbClr val="374151"/>
                </a:solidFill>
                <a:effectLst/>
                <a:latin typeface="Söhne"/>
              </a:rPr>
              <a:t>define_permissions</a:t>
            </a:r>
            <a:r>
              <a:rPr lang="en-US" i="0" dirty="0">
                <a:solidFill>
                  <a:srgbClr val="374151"/>
                </a:solidFill>
                <a:effectLst/>
                <a:latin typeface="Söhne"/>
              </a:rPr>
              <a:t>()  # Define access control settings</a:t>
            </a:r>
          </a:p>
          <a:p>
            <a:pPr marL="0" indent="0" algn="l">
              <a:buNone/>
            </a:pPr>
            <a:r>
              <a:rPr lang="en-US" i="0" dirty="0" err="1">
                <a:solidFill>
                  <a:srgbClr val="374151"/>
                </a:solidFill>
                <a:effectLst/>
                <a:latin typeface="Söhne"/>
              </a:rPr>
              <a:t>access_keys</a:t>
            </a:r>
            <a:r>
              <a:rPr lang="en-US" i="0" dirty="0">
                <a:solidFill>
                  <a:srgbClr val="374151"/>
                </a:solidFill>
                <a:effectLst/>
                <a:latin typeface="Söhne"/>
              </a:rPr>
              <a:t> = </a:t>
            </a:r>
            <a:r>
              <a:rPr lang="en-US" i="0" dirty="0" err="1">
                <a:solidFill>
                  <a:srgbClr val="374151"/>
                </a:solidFill>
                <a:effectLst/>
                <a:latin typeface="Söhne"/>
              </a:rPr>
              <a:t>generate_access_keys</a:t>
            </a:r>
            <a:r>
              <a:rPr lang="en-US" i="0" dirty="0">
                <a:solidFill>
                  <a:srgbClr val="374151"/>
                </a:solidFill>
                <a:effectLst/>
                <a:latin typeface="Söhne"/>
              </a:rPr>
              <a:t>(</a:t>
            </a:r>
            <a:r>
              <a:rPr lang="en-US" i="0" dirty="0" err="1">
                <a:solidFill>
                  <a:srgbClr val="374151"/>
                </a:solidFill>
                <a:effectLst/>
                <a:latin typeface="Söhne"/>
              </a:rPr>
              <a:t>authorized_users</a:t>
            </a:r>
            <a:r>
              <a:rPr lang="en-US" i="0" dirty="0">
                <a:solidFill>
                  <a:srgbClr val="374151"/>
                </a:solidFill>
                <a:effectLst/>
                <a:latin typeface="Söhne"/>
              </a:rPr>
              <a:t>, permissions)  # Generate access keys or links</a:t>
            </a:r>
          </a:p>
          <a:p>
            <a:pPr marL="0" indent="0" algn="l">
              <a:buNone/>
            </a:pPr>
            <a:endParaRPr lang="en-US" i="0" dirty="0">
              <a:solidFill>
                <a:srgbClr val="374151"/>
              </a:solidFill>
              <a:effectLst/>
              <a:latin typeface="Söhne"/>
            </a:endParaRPr>
          </a:p>
          <a:p>
            <a:pPr marL="0" indent="0" algn="l">
              <a:buNone/>
            </a:pPr>
            <a:r>
              <a:rPr lang="en-US" i="0" dirty="0">
                <a:solidFill>
                  <a:srgbClr val="374151"/>
                </a:solidFill>
                <a:effectLst/>
                <a:latin typeface="Söhne"/>
              </a:rPr>
              <a:t># Step 4: File Retrieval</a:t>
            </a:r>
          </a:p>
          <a:p>
            <a:pPr marL="0" indent="0" algn="l">
              <a:buNone/>
            </a:pPr>
            <a:r>
              <a:rPr lang="en-US" i="0" dirty="0" err="1">
                <a:solidFill>
                  <a:srgbClr val="374151"/>
                </a:solidFill>
                <a:effectLst/>
                <a:latin typeface="Söhne"/>
              </a:rPr>
              <a:t>user_input</a:t>
            </a:r>
            <a:r>
              <a:rPr lang="en-US" i="0" dirty="0">
                <a:solidFill>
                  <a:srgbClr val="374151"/>
                </a:solidFill>
                <a:effectLst/>
                <a:latin typeface="Söhne"/>
              </a:rPr>
              <a:t> = </a:t>
            </a:r>
            <a:r>
              <a:rPr lang="en-US" i="0" dirty="0" err="1">
                <a:solidFill>
                  <a:srgbClr val="374151"/>
                </a:solidFill>
                <a:effectLst/>
                <a:latin typeface="Söhne"/>
              </a:rPr>
              <a:t>provide_access_key</a:t>
            </a:r>
            <a:r>
              <a:rPr lang="en-US" i="0" dirty="0">
                <a:solidFill>
                  <a:srgbClr val="374151"/>
                </a:solidFill>
                <a:effectLst/>
                <a:latin typeface="Söhne"/>
              </a:rPr>
              <a:t>()  # User provides an access key or link</a:t>
            </a:r>
          </a:p>
          <a:p>
            <a:pPr marL="0" indent="0" algn="l">
              <a:buNone/>
            </a:pPr>
            <a:r>
              <a:rPr lang="en-US" i="0" dirty="0" err="1">
                <a:solidFill>
                  <a:srgbClr val="374151"/>
                </a:solidFill>
                <a:effectLst/>
                <a:latin typeface="Söhne"/>
              </a:rPr>
              <a:t>retrieved_ipfs_hash</a:t>
            </a:r>
            <a:r>
              <a:rPr lang="en-US" i="0" dirty="0">
                <a:solidFill>
                  <a:srgbClr val="374151"/>
                </a:solidFill>
                <a:effectLst/>
                <a:latin typeface="Söhne"/>
              </a:rPr>
              <a:t> = </a:t>
            </a:r>
            <a:r>
              <a:rPr lang="en-US" i="0" dirty="0" err="1">
                <a:solidFill>
                  <a:srgbClr val="374151"/>
                </a:solidFill>
                <a:effectLst/>
                <a:latin typeface="Söhne"/>
              </a:rPr>
              <a:t>retrieve_ipfs_hash</a:t>
            </a:r>
            <a:r>
              <a:rPr lang="en-US" i="0" dirty="0">
                <a:solidFill>
                  <a:srgbClr val="374151"/>
                </a:solidFill>
                <a:effectLst/>
                <a:latin typeface="Söhne"/>
              </a:rPr>
              <a:t>(</a:t>
            </a:r>
            <a:r>
              <a:rPr lang="en-US" i="0" dirty="0" err="1">
                <a:solidFill>
                  <a:srgbClr val="374151"/>
                </a:solidFill>
                <a:effectLst/>
                <a:latin typeface="Söhne"/>
              </a:rPr>
              <a:t>user_input</a:t>
            </a:r>
            <a:r>
              <a:rPr lang="en-US" i="0" dirty="0">
                <a:solidFill>
                  <a:srgbClr val="374151"/>
                </a:solidFill>
                <a:effectLst/>
                <a:latin typeface="Söhne"/>
              </a:rPr>
              <a:t>)  # Retrieve the IPFS hash from the blockchain</a:t>
            </a:r>
          </a:p>
          <a:p>
            <a:pPr marL="0" indent="0" algn="l">
              <a:buNone/>
            </a:pPr>
            <a:r>
              <a:rPr lang="en-US" i="0" dirty="0" err="1">
                <a:solidFill>
                  <a:srgbClr val="374151"/>
                </a:solidFill>
                <a:effectLst/>
                <a:latin typeface="Söhne"/>
              </a:rPr>
              <a:t>encrypted_file</a:t>
            </a:r>
            <a:r>
              <a:rPr lang="en-US" i="0" dirty="0">
                <a:solidFill>
                  <a:srgbClr val="374151"/>
                </a:solidFill>
                <a:effectLst/>
                <a:latin typeface="Söhne"/>
              </a:rPr>
              <a:t> = </a:t>
            </a:r>
            <a:r>
              <a:rPr lang="en-US" i="0" dirty="0" err="1">
                <a:solidFill>
                  <a:srgbClr val="374151"/>
                </a:solidFill>
                <a:effectLst/>
                <a:latin typeface="Söhne"/>
              </a:rPr>
              <a:t>fetch_from_ipfs</a:t>
            </a:r>
            <a:r>
              <a:rPr lang="en-US" i="0" dirty="0">
                <a:solidFill>
                  <a:srgbClr val="374151"/>
                </a:solidFill>
                <a:effectLst/>
                <a:latin typeface="Söhne"/>
              </a:rPr>
              <a:t>(</a:t>
            </a:r>
            <a:r>
              <a:rPr lang="en-US" i="0" dirty="0" err="1">
                <a:solidFill>
                  <a:srgbClr val="374151"/>
                </a:solidFill>
                <a:effectLst/>
                <a:latin typeface="Söhne"/>
              </a:rPr>
              <a:t>retrieved_ipfs_hash</a:t>
            </a:r>
            <a:r>
              <a:rPr lang="en-US" i="0" dirty="0">
                <a:solidFill>
                  <a:srgbClr val="374151"/>
                </a:solidFill>
                <a:effectLst/>
                <a:latin typeface="Söhne"/>
              </a:rPr>
              <a:t>)  # Fetch the encrypted file from IPFS</a:t>
            </a:r>
          </a:p>
          <a:p>
            <a:pPr marL="0" indent="0" algn="l">
              <a:buNone/>
            </a:pPr>
            <a:r>
              <a:rPr lang="en-US" i="0" dirty="0" err="1">
                <a:solidFill>
                  <a:srgbClr val="374151"/>
                </a:solidFill>
                <a:effectLst/>
                <a:latin typeface="Söhne"/>
              </a:rPr>
              <a:t>decrypted_file</a:t>
            </a:r>
            <a:r>
              <a:rPr lang="en-US" i="0" dirty="0">
                <a:solidFill>
                  <a:srgbClr val="374151"/>
                </a:solidFill>
                <a:effectLst/>
                <a:latin typeface="Söhne"/>
              </a:rPr>
              <a:t> = decrypt(</a:t>
            </a:r>
            <a:r>
              <a:rPr lang="en-US" i="0" dirty="0" err="1">
                <a:solidFill>
                  <a:srgbClr val="374151"/>
                </a:solidFill>
                <a:effectLst/>
                <a:latin typeface="Söhne"/>
              </a:rPr>
              <a:t>encrypted_file</a:t>
            </a:r>
            <a:r>
              <a:rPr lang="en-US" i="0" dirty="0">
                <a:solidFill>
                  <a:srgbClr val="374151"/>
                </a:solidFill>
                <a:effectLst/>
                <a:latin typeface="Söhne"/>
              </a:rPr>
              <a:t>, </a:t>
            </a:r>
            <a:r>
              <a:rPr lang="en-US" i="0" dirty="0" err="1">
                <a:solidFill>
                  <a:srgbClr val="374151"/>
                </a:solidFill>
                <a:effectLst/>
                <a:latin typeface="Söhne"/>
              </a:rPr>
              <a:t>private_key</a:t>
            </a:r>
            <a:r>
              <a:rPr lang="en-US" i="0" dirty="0">
                <a:solidFill>
                  <a:srgbClr val="374151"/>
                </a:solidFill>
                <a:effectLst/>
                <a:latin typeface="Söhne"/>
              </a:rPr>
              <a:t>)  # Decrypt the file</a:t>
            </a:r>
          </a:p>
        </p:txBody>
      </p:sp>
    </p:spTree>
    <p:extLst>
      <p:ext uri="{BB962C8B-B14F-4D97-AF65-F5344CB8AC3E}">
        <p14:creationId xmlns:p14="http://schemas.microsoft.com/office/powerpoint/2010/main" val="3285372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B3F5-D4D3-4C35-2A95-5E872BE3855F}"/>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471A51A7-4070-2168-5BAD-1EE024BBBF1B}"/>
              </a:ext>
            </a:extLst>
          </p:cNvPr>
          <p:cNvSpPr>
            <a:spLocks noGrp="1"/>
          </p:cNvSpPr>
          <p:nvPr>
            <p:ph idx="1"/>
          </p:nvPr>
        </p:nvSpPr>
        <p:spPr>
          <a:xfrm>
            <a:off x="424519" y="2349802"/>
            <a:ext cx="11767481" cy="4437528"/>
          </a:xfrm>
          <a:noFill/>
        </p:spPr>
        <p:txBody>
          <a:bodyPr>
            <a:noAutofit/>
          </a:bodyPr>
          <a:lstStyle/>
          <a:p>
            <a:pPr marL="0" indent="0" algn="l">
              <a:buNone/>
            </a:pPr>
            <a:r>
              <a:rPr lang="en-US" i="0" dirty="0">
                <a:solidFill>
                  <a:srgbClr val="374151"/>
                </a:solidFill>
                <a:effectLst/>
                <a:latin typeface="Söhne"/>
              </a:rPr>
              <a:t># Step 5: Blockchain Ledger</a:t>
            </a:r>
          </a:p>
          <a:p>
            <a:pPr marL="0" indent="0" algn="l">
              <a:buNone/>
            </a:pPr>
            <a:r>
              <a:rPr lang="en-US" i="0" dirty="0" err="1">
                <a:solidFill>
                  <a:srgbClr val="374151"/>
                </a:solidFill>
                <a:effectLst/>
                <a:latin typeface="Söhne"/>
              </a:rPr>
              <a:t>blockchain_transaction</a:t>
            </a:r>
            <a:r>
              <a:rPr lang="en-US" i="0" dirty="0">
                <a:solidFill>
                  <a:srgbClr val="374151"/>
                </a:solidFill>
                <a:effectLst/>
                <a:latin typeface="Söhne"/>
              </a:rPr>
              <a:t> = </a:t>
            </a:r>
            <a:r>
              <a:rPr lang="en-US" i="0" dirty="0" err="1">
                <a:solidFill>
                  <a:srgbClr val="374151"/>
                </a:solidFill>
                <a:effectLst/>
                <a:latin typeface="Söhne"/>
              </a:rPr>
              <a:t>record_transaction</a:t>
            </a:r>
            <a:r>
              <a:rPr lang="en-US" i="0" dirty="0">
                <a:solidFill>
                  <a:srgbClr val="374151"/>
                </a:solidFill>
                <a:effectLst/>
                <a:latin typeface="Söhne"/>
              </a:rPr>
              <a:t>(</a:t>
            </a:r>
            <a:r>
              <a:rPr lang="en-US" i="0" dirty="0" err="1">
                <a:solidFill>
                  <a:srgbClr val="374151"/>
                </a:solidFill>
                <a:effectLst/>
                <a:latin typeface="Söhne"/>
              </a:rPr>
              <a:t>file_id</a:t>
            </a:r>
            <a:r>
              <a:rPr lang="en-US" i="0" dirty="0">
                <a:solidFill>
                  <a:srgbClr val="374151"/>
                </a:solidFill>
                <a:effectLst/>
                <a:latin typeface="Söhne"/>
              </a:rPr>
              <a:t>, user, activity)  # Record file-related activities on the blockchain</a:t>
            </a:r>
          </a:p>
          <a:p>
            <a:pPr marL="0" indent="0" algn="l">
              <a:buNone/>
            </a:pPr>
            <a:endParaRPr lang="en-US" i="0" dirty="0">
              <a:solidFill>
                <a:srgbClr val="374151"/>
              </a:solidFill>
              <a:effectLst/>
              <a:latin typeface="Söhne"/>
            </a:endParaRPr>
          </a:p>
          <a:p>
            <a:pPr marL="0" indent="0" algn="l">
              <a:buNone/>
            </a:pPr>
            <a:r>
              <a:rPr lang="en-US" i="0" dirty="0">
                <a:solidFill>
                  <a:srgbClr val="374151"/>
                </a:solidFill>
                <a:effectLst/>
                <a:latin typeface="Söhne"/>
              </a:rPr>
              <a:t># Step 6: Data Privacy</a:t>
            </a:r>
          </a:p>
          <a:p>
            <a:pPr marL="0" indent="0" algn="l">
              <a:buNone/>
            </a:pPr>
            <a:r>
              <a:rPr lang="en-US" i="0" dirty="0" err="1">
                <a:solidFill>
                  <a:srgbClr val="374151"/>
                </a:solidFill>
                <a:effectLst/>
                <a:latin typeface="Söhne"/>
              </a:rPr>
              <a:t>encrypted_data</a:t>
            </a:r>
            <a:r>
              <a:rPr lang="en-US" i="0" dirty="0">
                <a:solidFill>
                  <a:srgbClr val="374151"/>
                </a:solidFill>
                <a:effectLst/>
                <a:latin typeface="Söhne"/>
              </a:rPr>
              <a:t> = encrypt(data, </a:t>
            </a:r>
            <a:r>
              <a:rPr lang="en-US" i="0" dirty="0" err="1">
                <a:solidFill>
                  <a:srgbClr val="374151"/>
                </a:solidFill>
                <a:effectLst/>
                <a:latin typeface="Söhne"/>
              </a:rPr>
              <a:t>public_key</a:t>
            </a:r>
            <a:r>
              <a:rPr lang="en-US" i="0" dirty="0">
                <a:solidFill>
                  <a:srgbClr val="374151"/>
                </a:solidFill>
                <a:effectLst/>
                <a:latin typeface="Söhne"/>
              </a:rPr>
              <a:t>)  # Encrypt data for privacy</a:t>
            </a:r>
          </a:p>
          <a:p>
            <a:pPr marL="0" indent="0" algn="l">
              <a:buNone/>
            </a:pPr>
            <a:endParaRPr lang="en-US" i="0" dirty="0">
              <a:solidFill>
                <a:srgbClr val="374151"/>
              </a:solidFill>
              <a:effectLst/>
              <a:latin typeface="Söhne"/>
            </a:endParaRPr>
          </a:p>
          <a:p>
            <a:pPr marL="0" indent="0" algn="l">
              <a:buNone/>
            </a:pPr>
            <a:r>
              <a:rPr lang="en-US" i="0" dirty="0">
                <a:solidFill>
                  <a:srgbClr val="374151"/>
                </a:solidFill>
                <a:effectLst/>
                <a:latin typeface="Söhne"/>
              </a:rPr>
              <a:t># Step 7: Access Control and Permissions</a:t>
            </a:r>
          </a:p>
          <a:p>
            <a:pPr marL="0" indent="0" algn="l">
              <a:buNone/>
            </a:pPr>
            <a:r>
              <a:rPr lang="en-US" i="0" dirty="0" err="1">
                <a:solidFill>
                  <a:srgbClr val="374151"/>
                </a:solidFill>
                <a:effectLst/>
                <a:latin typeface="Söhne"/>
              </a:rPr>
              <a:t>access_control_list</a:t>
            </a:r>
            <a:r>
              <a:rPr lang="en-US" i="0" dirty="0">
                <a:solidFill>
                  <a:srgbClr val="374151"/>
                </a:solidFill>
                <a:effectLst/>
                <a:latin typeface="Söhne"/>
              </a:rPr>
              <a:t> = </a:t>
            </a:r>
            <a:r>
              <a:rPr lang="en-US" i="0" dirty="0" err="1">
                <a:solidFill>
                  <a:srgbClr val="374151"/>
                </a:solidFill>
                <a:effectLst/>
                <a:latin typeface="Söhne"/>
              </a:rPr>
              <a:t>manage_access_control</a:t>
            </a:r>
            <a:r>
              <a:rPr lang="en-US" i="0" dirty="0">
                <a:solidFill>
                  <a:srgbClr val="374151"/>
                </a:solidFill>
                <a:effectLst/>
                <a:latin typeface="Söhne"/>
              </a:rPr>
              <a:t>(</a:t>
            </a:r>
            <a:r>
              <a:rPr lang="en-US" i="0" dirty="0" err="1">
                <a:solidFill>
                  <a:srgbClr val="374151"/>
                </a:solidFill>
                <a:effectLst/>
                <a:latin typeface="Söhne"/>
              </a:rPr>
              <a:t>file_id</a:t>
            </a:r>
            <a:r>
              <a:rPr lang="en-US" i="0" dirty="0">
                <a:solidFill>
                  <a:srgbClr val="374151"/>
                </a:solidFill>
                <a:effectLst/>
                <a:latin typeface="Söhne"/>
              </a:rPr>
              <a:t>, </a:t>
            </a:r>
            <a:r>
              <a:rPr lang="en-US" i="0" dirty="0" err="1">
                <a:solidFill>
                  <a:srgbClr val="374151"/>
                </a:solidFill>
                <a:effectLst/>
                <a:latin typeface="Söhne"/>
              </a:rPr>
              <a:t>authorized_users</a:t>
            </a:r>
            <a:r>
              <a:rPr lang="en-US" i="0" dirty="0">
                <a:solidFill>
                  <a:srgbClr val="374151"/>
                </a:solidFill>
                <a:effectLst/>
                <a:latin typeface="Söhne"/>
              </a:rPr>
              <a:t>, permissions)  # Manage access control lists</a:t>
            </a:r>
          </a:p>
          <a:p>
            <a:pPr marL="0" indent="0" algn="l">
              <a:buNone/>
            </a:pPr>
            <a:endParaRPr lang="en-US" i="0" dirty="0">
              <a:solidFill>
                <a:srgbClr val="374151"/>
              </a:solidFill>
              <a:effectLst/>
              <a:latin typeface="Söhne"/>
            </a:endParaRPr>
          </a:p>
          <a:p>
            <a:pPr marL="0" indent="0" algn="l">
              <a:buNone/>
            </a:pPr>
            <a:r>
              <a:rPr lang="en-US" i="0" dirty="0">
                <a:solidFill>
                  <a:srgbClr val="374151"/>
                </a:solidFill>
                <a:effectLst/>
                <a:latin typeface="Söhne"/>
              </a:rPr>
              <a:t># Step 8: User Interface</a:t>
            </a:r>
          </a:p>
          <a:p>
            <a:pPr marL="0" indent="0" algn="l">
              <a:buNone/>
            </a:pPr>
            <a:r>
              <a:rPr lang="en-US" i="0" dirty="0" err="1">
                <a:solidFill>
                  <a:srgbClr val="374151"/>
                </a:solidFill>
                <a:effectLst/>
                <a:latin typeface="Söhne"/>
              </a:rPr>
              <a:t>user_interface</a:t>
            </a:r>
            <a:r>
              <a:rPr lang="en-US" i="0" dirty="0">
                <a:solidFill>
                  <a:srgbClr val="374151"/>
                </a:solidFill>
                <a:effectLst/>
                <a:latin typeface="Söhne"/>
              </a:rPr>
              <a:t> = </a:t>
            </a:r>
            <a:r>
              <a:rPr lang="en-US" i="0" dirty="0" err="1">
                <a:solidFill>
                  <a:srgbClr val="374151"/>
                </a:solidFill>
                <a:effectLst/>
                <a:latin typeface="Söhne"/>
              </a:rPr>
              <a:t>create_user_interface</a:t>
            </a:r>
            <a:r>
              <a:rPr lang="en-US" i="0" dirty="0">
                <a:solidFill>
                  <a:srgbClr val="374151"/>
                </a:solidFill>
                <a:effectLst/>
                <a:latin typeface="Söhne"/>
              </a:rPr>
              <a:t>()  # Create a user-friendly interface for user interactions</a:t>
            </a:r>
          </a:p>
          <a:p>
            <a:pPr marL="0" indent="0" algn="l">
              <a:buNone/>
            </a:pPr>
            <a:endParaRPr lang="en-US" i="0" dirty="0">
              <a:solidFill>
                <a:srgbClr val="374151"/>
              </a:solidFill>
              <a:effectLst/>
              <a:latin typeface="Söhne"/>
            </a:endParaRPr>
          </a:p>
        </p:txBody>
      </p:sp>
    </p:spTree>
    <p:extLst>
      <p:ext uri="{BB962C8B-B14F-4D97-AF65-F5344CB8AC3E}">
        <p14:creationId xmlns:p14="http://schemas.microsoft.com/office/powerpoint/2010/main" val="2229171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B3F5-D4D3-4C35-2A95-5E872BE3855F}"/>
              </a:ext>
            </a:extLst>
          </p:cNvPr>
          <p:cNvSpPr>
            <a:spLocks noGrp="1"/>
          </p:cNvSpPr>
          <p:nvPr>
            <p:ph type="title"/>
          </p:nvPr>
        </p:nvSpPr>
        <p:spPr/>
        <p:txBody>
          <a:bodyPr/>
          <a:lstStyle/>
          <a:p>
            <a:r>
              <a:rPr lang="en-IN" dirty="0"/>
              <a:t>IMPLEMENTATION DETAILS</a:t>
            </a:r>
          </a:p>
        </p:txBody>
      </p:sp>
      <p:sp>
        <p:nvSpPr>
          <p:cNvPr id="3" name="Content Placeholder 2">
            <a:extLst>
              <a:ext uri="{FF2B5EF4-FFF2-40B4-BE49-F238E27FC236}">
                <a16:creationId xmlns:a16="http://schemas.microsoft.com/office/drawing/2014/main" id="{471A51A7-4070-2168-5BAD-1EE024BBBF1B}"/>
              </a:ext>
            </a:extLst>
          </p:cNvPr>
          <p:cNvSpPr>
            <a:spLocks noGrp="1"/>
          </p:cNvSpPr>
          <p:nvPr>
            <p:ph idx="1"/>
          </p:nvPr>
        </p:nvSpPr>
        <p:spPr>
          <a:xfrm>
            <a:off x="594847" y="2098790"/>
            <a:ext cx="11767481" cy="4437528"/>
          </a:xfrm>
          <a:noFill/>
        </p:spPr>
        <p:txBody>
          <a:bodyPr>
            <a:noAutofit/>
          </a:bodyPr>
          <a:lstStyle/>
          <a:p>
            <a:pPr algn="l"/>
            <a:r>
              <a:rPr lang="en-US" b="1" i="0" dirty="0">
                <a:solidFill>
                  <a:srgbClr val="374151"/>
                </a:solidFill>
                <a:effectLst/>
                <a:latin typeface="Söhne"/>
              </a:rPr>
              <a:t>User Registration and Authentication:</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User Registration: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Users provide their personal information (e.g., username, email, name).</a:t>
            </a:r>
          </a:p>
          <a:p>
            <a:pPr marL="742950" lvl="1" indent="-285750" algn="l">
              <a:buFont typeface="+mj-lt"/>
              <a:buAutoNum type="arabicPeriod"/>
            </a:pPr>
            <a:r>
              <a:rPr lang="en-US" b="0" i="0" dirty="0">
                <a:solidFill>
                  <a:srgbClr val="374151"/>
                </a:solidFill>
                <a:effectLst/>
                <a:latin typeface="Söhne"/>
              </a:rPr>
              <a:t>A unique user identity is generated, typically in the form of a public-private key pair.</a:t>
            </a:r>
          </a:p>
          <a:p>
            <a:pPr marL="742950" lvl="1" indent="-285750" algn="l">
              <a:buFont typeface="+mj-lt"/>
              <a:buAutoNum type="arabicPeriod"/>
            </a:pPr>
            <a:r>
              <a:rPr lang="en-US" b="0" i="0" dirty="0">
                <a:solidFill>
                  <a:srgbClr val="374151"/>
                </a:solidFill>
                <a:effectLst/>
                <a:latin typeface="Söhne"/>
              </a:rPr>
              <a:t>Registration data is stored securely on the system.</a:t>
            </a:r>
          </a:p>
          <a:p>
            <a:pPr algn="l">
              <a:buFont typeface="+mj-lt"/>
              <a:buAutoNum type="arabicPeriod"/>
            </a:pPr>
            <a:r>
              <a:rPr lang="en-US" b="1" i="0" dirty="0">
                <a:solidFill>
                  <a:srgbClr val="374151"/>
                </a:solidFill>
                <a:effectLst/>
                <a:latin typeface="Söhne"/>
              </a:rPr>
              <a:t>User Authentication: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During login, users present their private keys for authentication.</a:t>
            </a:r>
          </a:p>
          <a:p>
            <a:pPr marL="742950" lvl="1" indent="-285750" algn="l">
              <a:buFont typeface="+mj-lt"/>
              <a:buAutoNum type="arabicPeriod"/>
            </a:pPr>
            <a:r>
              <a:rPr lang="en-US" b="0" i="0" dirty="0">
                <a:solidFill>
                  <a:srgbClr val="374151"/>
                </a:solidFill>
                <a:effectLst/>
                <a:latin typeface="Söhne"/>
              </a:rPr>
              <a:t>The system verifies the private key against the user's registered public key.</a:t>
            </a:r>
          </a:p>
          <a:p>
            <a:pPr marL="742950" lvl="1" indent="-285750" algn="l">
              <a:buFont typeface="+mj-lt"/>
              <a:buAutoNum type="arabicPeriod"/>
            </a:pPr>
            <a:r>
              <a:rPr lang="en-US" b="0" i="0" dirty="0">
                <a:solidFill>
                  <a:srgbClr val="374151"/>
                </a:solidFill>
                <a:effectLst/>
                <a:latin typeface="Söhne"/>
              </a:rPr>
              <a:t>Successful authentication grants access to the user's account.</a:t>
            </a:r>
          </a:p>
          <a:p>
            <a:pPr marL="0" indent="0" algn="l">
              <a:buNone/>
            </a:pPr>
            <a:endParaRPr lang="en-US" i="0" dirty="0">
              <a:solidFill>
                <a:srgbClr val="374151"/>
              </a:solidFill>
              <a:effectLst/>
              <a:latin typeface="Söhne"/>
            </a:endParaRPr>
          </a:p>
        </p:txBody>
      </p:sp>
    </p:spTree>
    <p:extLst>
      <p:ext uri="{BB962C8B-B14F-4D97-AF65-F5344CB8AC3E}">
        <p14:creationId xmlns:p14="http://schemas.microsoft.com/office/powerpoint/2010/main" val="3007925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B3F5-D4D3-4C35-2A95-5E872BE3855F}"/>
              </a:ext>
            </a:extLst>
          </p:cNvPr>
          <p:cNvSpPr>
            <a:spLocks noGrp="1"/>
          </p:cNvSpPr>
          <p:nvPr>
            <p:ph type="title"/>
          </p:nvPr>
        </p:nvSpPr>
        <p:spPr/>
        <p:txBody>
          <a:bodyPr/>
          <a:lstStyle/>
          <a:p>
            <a:r>
              <a:rPr lang="en-IN" dirty="0"/>
              <a:t>IMPLEMENTATION DETAILS</a:t>
            </a:r>
          </a:p>
        </p:txBody>
      </p:sp>
      <p:sp>
        <p:nvSpPr>
          <p:cNvPr id="3" name="Content Placeholder 2">
            <a:extLst>
              <a:ext uri="{FF2B5EF4-FFF2-40B4-BE49-F238E27FC236}">
                <a16:creationId xmlns:a16="http://schemas.microsoft.com/office/drawing/2014/main" id="{471A51A7-4070-2168-5BAD-1EE024BBBF1B}"/>
              </a:ext>
            </a:extLst>
          </p:cNvPr>
          <p:cNvSpPr>
            <a:spLocks noGrp="1"/>
          </p:cNvSpPr>
          <p:nvPr>
            <p:ph idx="1"/>
          </p:nvPr>
        </p:nvSpPr>
        <p:spPr>
          <a:xfrm>
            <a:off x="594847" y="2098790"/>
            <a:ext cx="11767481" cy="4437528"/>
          </a:xfrm>
          <a:noFill/>
        </p:spPr>
        <p:txBody>
          <a:bodyPr>
            <a:noAutofit/>
          </a:bodyPr>
          <a:lstStyle/>
          <a:p>
            <a:pPr algn="l"/>
            <a:r>
              <a:rPr lang="en-US" b="1" i="0" dirty="0">
                <a:solidFill>
                  <a:srgbClr val="374151"/>
                </a:solidFill>
                <a:effectLst/>
                <a:latin typeface="Söhne"/>
              </a:rPr>
              <a:t>File Upload and Storage:</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File Selection: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Users initiate file uploads by selecting the files they wish to share.</a:t>
            </a:r>
          </a:p>
          <a:p>
            <a:pPr algn="l">
              <a:buFont typeface="+mj-lt"/>
              <a:buAutoNum type="arabicPeriod"/>
            </a:pPr>
            <a:r>
              <a:rPr lang="en-US" b="1" i="0" dirty="0">
                <a:solidFill>
                  <a:srgbClr val="374151"/>
                </a:solidFill>
                <a:effectLst/>
                <a:latin typeface="Söhne"/>
              </a:rPr>
              <a:t>File Encryption and Identifier Generation: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Uploaded files are encrypted to protect their content.</a:t>
            </a:r>
          </a:p>
          <a:p>
            <a:pPr marL="742950" lvl="1" indent="-285750" algn="l">
              <a:buFont typeface="+mj-lt"/>
              <a:buAutoNum type="arabicPeriod"/>
            </a:pPr>
            <a:r>
              <a:rPr lang="en-US" b="0" i="0" dirty="0">
                <a:solidFill>
                  <a:srgbClr val="374151"/>
                </a:solidFill>
                <a:effectLst/>
                <a:latin typeface="Söhne"/>
              </a:rPr>
              <a:t>A unique identifier (e.g., a hash) is generated for each uploaded file to distinguish it from others.</a:t>
            </a:r>
          </a:p>
          <a:p>
            <a:pPr algn="l">
              <a:buFont typeface="+mj-lt"/>
              <a:buAutoNum type="arabicPeriod"/>
            </a:pPr>
            <a:r>
              <a:rPr lang="en-US" b="1" i="0" dirty="0">
                <a:solidFill>
                  <a:srgbClr val="374151"/>
                </a:solidFill>
                <a:effectLst/>
                <a:latin typeface="Söhne"/>
              </a:rPr>
              <a:t>IPFS Storage: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encrypted file is stored on the IPFS network, which provides decentralized and distributed file storage.</a:t>
            </a:r>
          </a:p>
          <a:p>
            <a:pPr marL="742950" lvl="1" indent="-285750" algn="l">
              <a:buFont typeface="+mj-lt"/>
              <a:buAutoNum type="arabicPeriod"/>
            </a:pPr>
            <a:r>
              <a:rPr lang="en-US" b="0" i="0" dirty="0">
                <a:solidFill>
                  <a:srgbClr val="374151"/>
                </a:solidFill>
                <a:effectLst/>
                <a:latin typeface="Söhne"/>
              </a:rPr>
              <a:t>The IPFS hash generated for the file's location is recorded for future retrieval.</a:t>
            </a:r>
          </a:p>
        </p:txBody>
      </p:sp>
    </p:spTree>
    <p:extLst>
      <p:ext uri="{BB962C8B-B14F-4D97-AF65-F5344CB8AC3E}">
        <p14:creationId xmlns:p14="http://schemas.microsoft.com/office/powerpoint/2010/main" val="2948543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B3F5-D4D3-4C35-2A95-5E872BE3855F}"/>
              </a:ext>
            </a:extLst>
          </p:cNvPr>
          <p:cNvSpPr>
            <a:spLocks noGrp="1"/>
          </p:cNvSpPr>
          <p:nvPr>
            <p:ph type="title"/>
          </p:nvPr>
        </p:nvSpPr>
        <p:spPr/>
        <p:txBody>
          <a:bodyPr/>
          <a:lstStyle/>
          <a:p>
            <a:r>
              <a:rPr lang="en-IN" dirty="0"/>
              <a:t>IMPLEMENTATION DETAILS</a:t>
            </a:r>
          </a:p>
        </p:txBody>
      </p:sp>
      <p:sp>
        <p:nvSpPr>
          <p:cNvPr id="3" name="Content Placeholder 2">
            <a:extLst>
              <a:ext uri="{FF2B5EF4-FFF2-40B4-BE49-F238E27FC236}">
                <a16:creationId xmlns:a16="http://schemas.microsoft.com/office/drawing/2014/main" id="{471A51A7-4070-2168-5BAD-1EE024BBBF1B}"/>
              </a:ext>
            </a:extLst>
          </p:cNvPr>
          <p:cNvSpPr>
            <a:spLocks noGrp="1"/>
          </p:cNvSpPr>
          <p:nvPr>
            <p:ph idx="1"/>
          </p:nvPr>
        </p:nvSpPr>
        <p:spPr>
          <a:xfrm>
            <a:off x="594847" y="2098790"/>
            <a:ext cx="11767481" cy="4437528"/>
          </a:xfrm>
          <a:noFill/>
        </p:spPr>
        <p:txBody>
          <a:bodyPr>
            <a:noAutofit/>
          </a:bodyPr>
          <a:lstStyle/>
          <a:p>
            <a:pPr algn="l"/>
            <a:r>
              <a:rPr lang="en-US" b="1" i="0" dirty="0">
                <a:solidFill>
                  <a:srgbClr val="374151"/>
                </a:solidFill>
                <a:effectLst/>
                <a:latin typeface="Söhne"/>
              </a:rPr>
              <a:t>File Sharing:</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User Selection: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Users specify who they want to share files with by selecting authorized users.</a:t>
            </a:r>
          </a:p>
          <a:p>
            <a:pPr algn="l">
              <a:buFont typeface="+mj-lt"/>
              <a:buAutoNum type="arabicPeriod"/>
            </a:pPr>
            <a:r>
              <a:rPr lang="en-US" b="1" i="0" dirty="0">
                <a:solidFill>
                  <a:srgbClr val="374151"/>
                </a:solidFill>
                <a:effectLst/>
                <a:latin typeface="Söhne"/>
              </a:rPr>
              <a:t>Access Control Settings: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Users define access control settings, including permissions (e.g., view, edit, share) for the authorized users.</a:t>
            </a:r>
          </a:p>
          <a:p>
            <a:pPr algn="l">
              <a:buFont typeface="+mj-lt"/>
              <a:buAutoNum type="arabicPeriod"/>
            </a:pPr>
            <a:r>
              <a:rPr lang="en-US" b="1" i="0" dirty="0">
                <a:solidFill>
                  <a:srgbClr val="374151"/>
                </a:solidFill>
                <a:effectLst/>
                <a:latin typeface="Söhne"/>
              </a:rPr>
              <a:t>Access Key Generation: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system generates access keys or links, which grant authorized users access to the shared files.</a:t>
            </a:r>
          </a:p>
        </p:txBody>
      </p:sp>
    </p:spTree>
    <p:extLst>
      <p:ext uri="{BB962C8B-B14F-4D97-AF65-F5344CB8AC3E}">
        <p14:creationId xmlns:p14="http://schemas.microsoft.com/office/powerpoint/2010/main" val="2318077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B3F5-D4D3-4C35-2A95-5E872BE3855F}"/>
              </a:ext>
            </a:extLst>
          </p:cNvPr>
          <p:cNvSpPr>
            <a:spLocks noGrp="1"/>
          </p:cNvSpPr>
          <p:nvPr>
            <p:ph type="title"/>
          </p:nvPr>
        </p:nvSpPr>
        <p:spPr/>
        <p:txBody>
          <a:bodyPr/>
          <a:lstStyle/>
          <a:p>
            <a:r>
              <a:rPr lang="en-IN" dirty="0"/>
              <a:t>IMPLEMENTATION DETAILS</a:t>
            </a:r>
          </a:p>
        </p:txBody>
      </p:sp>
      <p:sp>
        <p:nvSpPr>
          <p:cNvPr id="3" name="Content Placeholder 2">
            <a:extLst>
              <a:ext uri="{FF2B5EF4-FFF2-40B4-BE49-F238E27FC236}">
                <a16:creationId xmlns:a16="http://schemas.microsoft.com/office/drawing/2014/main" id="{471A51A7-4070-2168-5BAD-1EE024BBBF1B}"/>
              </a:ext>
            </a:extLst>
          </p:cNvPr>
          <p:cNvSpPr>
            <a:spLocks noGrp="1"/>
          </p:cNvSpPr>
          <p:nvPr>
            <p:ph idx="1"/>
          </p:nvPr>
        </p:nvSpPr>
        <p:spPr>
          <a:xfrm>
            <a:off x="594847" y="2098790"/>
            <a:ext cx="11767481" cy="4437528"/>
          </a:xfrm>
          <a:noFill/>
        </p:spPr>
        <p:txBody>
          <a:bodyPr>
            <a:noAutofit/>
          </a:bodyPr>
          <a:lstStyle/>
          <a:p>
            <a:pPr algn="l"/>
            <a:r>
              <a:rPr lang="en-US" b="1" i="0" dirty="0">
                <a:solidFill>
                  <a:srgbClr val="374151"/>
                </a:solidFill>
                <a:effectLst/>
                <a:latin typeface="Söhne"/>
              </a:rPr>
              <a:t>File Retrieval:</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User Access Request:</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Authorized users present access keys or links to access shared files.</a:t>
            </a:r>
          </a:p>
          <a:p>
            <a:pPr algn="l">
              <a:buFont typeface="+mj-lt"/>
              <a:buAutoNum type="arabicPeriod"/>
            </a:pPr>
            <a:r>
              <a:rPr lang="en-US" b="1" i="0" dirty="0">
                <a:solidFill>
                  <a:srgbClr val="374151"/>
                </a:solidFill>
                <a:effectLst/>
                <a:latin typeface="Söhne"/>
              </a:rPr>
              <a:t>IPFS Hash Retrieval:</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system retrieves the IPFS hash associated with the requested file from the blockchain.</a:t>
            </a:r>
          </a:p>
          <a:p>
            <a:pPr algn="l">
              <a:buFont typeface="+mj-lt"/>
              <a:buAutoNum type="arabicPeriod"/>
            </a:pPr>
            <a:r>
              <a:rPr lang="en-US" b="1" i="0" dirty="0">
                <a:solidFill>
                  <a:srgbClr val="374151"/>
                </a:solidFill>
                <a:effectLst/>
                <a:latin typeface="Söhne"/>
              </a:rPr>
              <a:t>IPFS File Fetching: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Using the retrieved IPFS hash, the system fetches the corresponding encrypted file from the IPFS network.</a:t>
            </a:r>
          </a:p>
          <a:p>
            <a:pPr algn="l">
              <a:buFont typeface="+mj-lt"/>
              <a:buAutoNum type="arabicPeriod"/>
            </a:pPr>
            <a:r>
              <a:rPr lang="en-US" b="1" i="0" dirty="0">
                <a:solidFill>
                  <a:srgbClr val="374151"/>
                </a:solidFill>
                <a:effectLst/>
                <a:latin typeface="Söhne"/>
              </a:rPr>
              <a:t>Decryption: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encrypted file is decrypted using the appropriate access keys, enabling authorized users to view or edit the file.</a:t>
            </a:r>
          </a:p>
        </p:txBody>
      </p:sp>
    </p:spTree>
    <p:extLst>
      <p:ext uri="{BB962C8B-B14F-4D97-AF65-F5344CB8AC3E}">
        <p14:creationId xmlns:p14="http://schemas.microsoft.com/office/powerpoint/2010/main" val="2310292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B3F5-D4D3-4C35-2A95-5E872BE3855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71A51A7-4070-2168-5BAD-1EE024BBBF1B}"/>
              </a:ext>
            </a:extLst>
          </p:cNvPr>
          <p:cNvSpPr>
            <a:spLocks noGrp="1"/>
          </p:cNvSpPr>
          <p:nvPr>
            <p:ph idx="1"/>
          </p:nvPr>
        </p:nvSpPr>
        <p:spPr>
          <a:xfrm>
            <a:off x="582706" y="2259106"/>
            <a:ext cx="10799292" cy="3935506"/>
          </a:xfrm>
          <a:noFill/>
        </p:spPr>
        <p:txBody>
          <a:bodyPr>
            <a:noAutofit/>
          </a:bodyPr>
          <a:lstStyle/>
          <a:p>
            <a:pPr marL="457200" lvl="0" indent="-336550" algn="l" rtl="0">
              <a:lnSpc>
                <a:spcPct val="150000"/>
              </a:lnSpc>
              <a:spcBef>
                <a:spcPts val="0"/>
              </a:spcBef>
              <a:spcAft>
                <a:spcPts val="0"/>
              </a:spcAft>
              <a:buClr>
                <a:srgbClr val="000000"/>
              </a:buClr>
              <a:buSzPts val="1700"/>
              <a:buFont typeface="Times New Roman"/>
              <a:buChar char="●"/>
            </a:pPr>
            <a:r>
              <a:rPr lang="en-US" sz="2200" dirty="0">
                <a:solidFill>
                  <a:srgbClr val="000000"/>
                </a:solidFill>
                <a:latin typeface="Times New Roman"/>
                <a:ea typeface="Times New Roman"/>
                <a:cs typeface="Times New Roman"/>
                <a:sym typeface="Times New Roman"/>
              </a:rPr>
              <a:t>Data Share aims at creating a </a:t>
            </a:r>
            <a:r>
              <a:rPr lang="en-US" sz="2200" b="1" dirty="0">
                <a:solidFill>
                  <a:srgbClr val="000000"/>
                </a:solidFill>
                <a:latin typeface="Times New Roman"/>
                <a:ea typeface="Times New Roman"/>
                <a:cs typeface="Times New Roman"/>
                <a:sym typeface="Times New Roman"/>
              </a:rPr>
              <a:t>decentralized</a:t>
            </a:r>
            <a:r>
              <a:rPr lang="en-US" sz="2200" dirty="0">
                <a:solidFill>
                  <a:srgbClr val="000000"/>
                </a:solidFill>
                <a:latin typeface="Times New Roman"/>
                <a:ea typeface="Times New Roman"/>
                <a:cs typeface="Times New Roman"/>
                <a:sym typeface="Times New Roman"/>
              </a:rPr>
              <a:t> system where files can be shared securely.</a:t>
            </a:r>
          </a:p>
          <a:p>
            <a:pPr marL="457200" lvl="0" indent="-336550" algn="l" rtl="0">
              <a:lnSpc>
                <a:spcPct val="150000"/>
              </a:lnSpc>
              <a:spcBef>
                <a:spcPts val="0"/>
              </a:spcBef>
              <a:spcAft>
                <a:spcPts val="0"/>
              </a:spcAft>
              <a:buClr>
                <a:srgbClr val="000000"/>
              </a:buClr>
              <a:buSzPts val="1700"/>
              <a:buFont typeface="Times New Roman"/>
              <a:buChar char="●"/>
            </a:pPr>
            <a:r>
              <a:rPr lang="en-US" sz="2200" dirty="0">
                <a:solidFill>
                  <a:srgbClr val="000000"/>
                </a:solidFill>
                <a:latin typeface="Times New Roman"/>
                <a:ea typeface="Times New Roman"/>
                <a:cs typeface="Times New Roman"/>
                <a:sym typeface="Times New Roman"/>
              </a:rPr>
              <a:t>By integrating </a:t>
            </a:r>
            <a:r>
              <a:rPr lang="en-US" sz="2200" b="1" dirty="0">
                <a:solidFill>
                  <a:srgbClr val="000000"/>
                </a:solidFill>
                <a:latin typeface="Times New Roman"/>
                <a:ea typeface="Times New Roman"/>
                <a:cs typeface="Times New Roman"/>
                <a:sym typeface="Times New Roman"/>
              </a:rPr>
              <a:t>blockchain </a:t>
            </a:r>
            <a:r>
              <a:rPr lang="en-US" sz="2200" dirty="0">
                <a:solidFill>
                  <a:srgbClr val="000000"/>
                </a:solidFill>
                <a:latin typeface="Times New Roman"/>
                <a:ea typeface="Times New Roman"/>
                <a:cs typeface="Times New Roman"/>
                <a:sym typeface="Times New Roman"/>
              </a:rPr>
              <a:t>technology, we make sure that the files shared on the network </a:t>
            </a:r>
            <a:r>
              <a:rPr lang="en-US" sz="2200" b="1" dirty="0">
                <a:solidFill>
                  <a:srgbClr val="000000"/>
                </a:solidFill>
                <a:latin typeface="Times New Roman"/>
                <a:ea typeface="Times New Roman"/>
                <a:cs typeface="Times New Roman"/>
                <a:sym typeface="Times New Roman"/>
              </a:rPr>
              <a:t>cannot </a:t>
            </a:r>
            <a:r>
              <a:rPr lang="en-US" sz="2200" dirty="0">
                <a:solidFill>
                  <a:srgbClr val="000000"/>
                </a:solidFill>
                <a:latin typeface="Times New Roman"/>
                <a:ea typeface="Times New Roman"/>
                <a:cs typeface="Times New Roman"/>
                <a:sym typeface="Times New Roman"/>
              </a:rPr>
              <a:t>be tampered or corrupted and the complete history of all the files shared will be stored giving users a sense of security. </a:t>
            </a:r>
          </a:p>
          <a:p>
            <a:pPr marL="457200" lvl="0" indent="-336550" algn="l" rtl="0">
              <a:lnSpc>
                <a:spcPct val="150000"/>
              </a:lnSpc>
              <a:spcBef>
                <a:spcPts val="0"/>
              </a:spcBef>
              <a:spcAft>
                <a:spcPts val="0"/>
              </a:spcAft>
              <a:buClr>
                <a:srgbClr val="000000"/>
              </a:buClr>
              <a:buSzPts val="1700"/>
              <a:buFont typeface="Times New Roman"/>
              <a:buChar char="●"/>
            </a:pPr>
            <a:r>
              <a:rPr lang="en-US" sz="2200" dirty="0">
                <a:solidFill>
                  <a:srgbClr val="000000"/>
                </a:solidFill>
                <a:latin typeface="Times New Roman"/>
                <a:ea typeface="Times New Roman"/>
                <a:cs typeface="Times New Roman"/>
                <a:sym typeface="Times New Roman"/>
              </a:rPr>
              <a:t>Technologies used:</a:t>
            </a:r>
          </a:p>
          <a:p>
            <a:pPr marL="914400" lvl="1" indent="-336550" algn="l" rtl="0">
              <a:lnSpc>
                <a:spcPct val="150000"/>
              </a:lnSpc>
              <a:spcBef>
                <a:spcPts val="0"/>
              </a:spcBef>
              <a:spcAft>
                <a:spcPts val="0"/>
              </a:spcAft>
              <a:buClr>
                <a:srgbClr val="000000"/>
              </a:buClr>
              <a:buSzPts val="1700"/>
              <a:buFont typeface="Times New Roman"/>
              <a:buChar char="○"/>
            </a:pPr>
            <a:r>
              <a:rPr lang="en-US" sz="2200" dirty="0">
                <a:solidFill>
                  <a:srgbClr val="000000"/>
                </a:solidFill>
                <a:latin typeface="Times New Roman"/>
                <a:ea typeface="Times New Roman"/>
                <a:cs typeface="Times New Roman"/>
                <a:sym typeface="Times New Roman"/>
              </a:rPr>
              <a:t>Blockchain</a:t>
            </a:r>
          </a:p>
          <a:p>
            <a:pPr marL="914400" lvl="1" indent="-336550" algn="l" rtl="0">
              <a:lnSpc>
                <a:spcPct val="150000"/>
              </a:lnSpc>
              <a:spcBef>
                <a:spcPts val="0"/>
              </a:spcBef>
              <a:spcAft>
                <a:spcPts val="0"/>
              </a:spcAft>
              <a:buClr>
                <a:srgbClr val="000000"/>
              </a:buClr>
              <a:buSzPts val="1700"/>
              <a:buFont typeface="Times New Roman"/>
              <a:buChar char="○"/>
            </a:pPr>
            <a:r>
              <a:rPr lang="en-US" sz="2200" dirty="0">
                <a:solidFill>
                  <a:srgbClr val="000000"/>
                </a:solidFill>
                <a:latin typeface="Times New Roman"/>
                <a:ea typeface="Times New Roman"/>
                <a:cs typeface="Times New Roman"/>
                <a:sym typeface="Times New Roman"/>
              </a:rPr>
              <a:t>IPFS</a:t>
            </a:r>
          </a:p>
          <a:p>
            <a:pPr marL="914400" lvl="1" indent="-336550" algn="l" rtl="0">
              <a:lnSpc>
                <a:spcPct val="150000"/>
              </a:lnSpc>
              <a:spcBef>
                <a:spcPts val="0"/>
              </a:spcBef>
              <a:spcAft>
                <a:spcPts val="0"/>
              </a:spcAft>
              <a:buClr>
                <a:srgbClr val="000000"/>
              </a:buClr>
              <a:buSzPts val="1700"/>
              <a:buFont typeface="Times New Roman"/>
              <a:buChar char="○"/>
            </a:pPr>
            <a:r>
              <a:rPr lang="en-US" sz="2200" dirty="0">
                <a:solidFill>
                  <a:srgbClr val="000000"/>
                </a:solidFill>
                <a:latin typeface="Times New Roman"/>
                <a:ea typeface="Times New Roman"/>
                <a:cs typeface="Times New Roman"/>
                <a:sym typeface="Times New Roman"/>
              </a:rPr>
              <a:t>AES Encryption</a:t>
            </a:r>
            <a:endParaRPr lang="en-IN" sz="2200" dirty="0"/>
          </a:p>
        </p:txBody>
      </p:sp>
    </p:spTree>
    <p:extLst>
      <p:ext uri="{BB962C8B-B14F-4D97-AF65-F5344CB8AC3E}">
        <p14:creationId xmlns:p14="http://schemas.microsoft.com/office/powerpoint/2010/main" val="2718168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B3F5-D4D3-4C35-2A95-5E872BE3855F}"/>
              </a:ext>
            </a:extLst>
          </p:cNvPr>
          <p:cNvSpPr>
            <a:spLocks noGrp="1"/>
          </p:cNvSpPr>
          <p:nvPr>
            <p:ph type="title"/>
          </p:nvPr>
        </p:nvSpPr>
        <p:spPr/>
        <p:txBody>
          <a:bodyPr/>
          <a:lstStyle/>
          <a:p>
            <a:r>
              <a:rPr lang="en-IN" dirty="0"/>
              <a:t>IMPLEMENTATION DETAILS</a:t>
            </a:r>
          </a:p>
        </p:txBody>
      </p:sp>
      <p:sp>
        <p:nvSpPr>
          <p:cNvPr id="3" name="Content Placeholder 2">
            <a:extLst>
              <a:ext uri="{FF2B5EF4-FFF2-40B4-BE49-F238E27FC236}">
                <a16:creationId xmlns:a16="http://schemas.microsoft.com/office/drawing/2014/main" id="{471A51A7-4070-2168-5BAD-1EE024BBBF1B}"/>
              </a:ext>
            </a:extLst>
          </p:cNvPr>
          <p:cNvSpPr>
            <a:spLocks noGrp="1"/>
          </p:cNvSpPr>
          <p:nvPr>
            <p:ph idx="1"/>
          </p:nvPr>
        </p:nvSpPr>
        <p:spPr>
          <a:xfrm>
            <a:off x="451407" y="2098790"/>
            <a:ext cx="11767481" cy="4437528"/>
          </a:xfrm>
          <a:noFill/>
        </p:spPr>
        <p:txBody>
          <a:bodyPr>
            <a:noAutofit/>
          </a:bodyPr>
          <a:lstStyle/>
          <a:p>
            <a:pPr algn="l"/>
            <a:r>
              <a:rPr lang="en-US" b="1" i="0" dirty="0">
                <a:solidFill>
                  <a:srgbClr val="374151"/>
                </a:solidFill>
                <a:effectLst/>
                <a:latin typeface="Söhne"/>
              </a:rPr>
              <a:t>Blockchain Ledger:</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Transaction Recording: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system maintains a blockchain ledger to record all file-related activities, including uploads, sharing, and access control changes.</a:t>
            </a:r>
          </a:p>
          <a:p>
            <a:pPr algn="l">
              <a:buFont typeface="+mj-lt"/>
              <a:buAutoNum type="arabicPeriod"/>
            </a:pPr>
            <a:r>
              <a:rPr lang="en-US" b="1" i="0" dirty="0">
                <a:solidFill>
                  <a:srgbClr val="374151"/>
                </a:solidFill>
                <a:effectLst/>
                <a:latin typeface="Söhne"/>
              </a:rPr>
              <a:t>Transparency and Auditability: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Blockchain transactions ensure transparency and provide a reliable audit trail of file transactions, making the system tamper-proof and trustworthy.</a:t>
            </a:r>
          </a:p>
          <a:p>
            <a:pPr algn="l"/>
            <a:r>
              <a:rPr lang="en-US" b="1" i="0" dirty="0">
                <a:solidFill>
                  <a:srgbClr val="374151"/>
                </a:solidFill>
                <a:effectLst/>
                <a:latin typeface="Söhne"/>
              </a:rPr>
              <a:t>Data Privacy:</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Data Encryption: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Sensitive data, including file content, user information, and access keys, is encrypted using cryptographic algorithms to protect it from unauthorized access.</a:t>
            </a:r>
          </a:p>
          <a:p>
            <a:pPr algn="l">
              <a:buFont typeface="+mj-lt"/>
              <a:buAutoNum type="arabicPeriod"/>
            </a:pPr>
            <a:r>
              <a:rPr lang="en-US" b="1" i="0" dirty="0">
                <a:solidFill>
                  <a:srgbClr val="374151"/>
                </a:solidFill>
                <a:effectLst/>
                <a:latin typeface="Söhne"/>
              </a:rPr>
              <a:t>Anonymization: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Anonymization techniques may be applied to data to further protect user privacy.</a:t>
            </a:r>
          </a:p>
        </p:txBody>
      </p:sp>
    </p:spTree>
    <p:extLst>
      <p:ext uri="{BB962C8B-B14F-4D97-AF65-F5344CB8AC3E}">
        <p14:creationId xmlns:p14="http://schemas.microsoft.com/office/powerpoint/2010/main" val="527573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B3F5-D4D3-4C35-2A95-5E872BE3855F}"/>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471A51A7-4070-2168-5BAD-1EE024BBBF1B}"/>
              </a:ext>
            </a:extLst>
          </p:cNvPr>
          <p:cNvSpPr>
            <a:spLocks noGrp="1"/>
          </p:cNvSpPr>
          <p:nvPr>
            <p:ph idx="1"/>
          </p:nvPr>
        </p:nvSpPr>
        <p:spPr>
          <a:xfrm>
            <a:off x="451407" y="2098790"/>
            <a:ext cx="11767481" cy="4437528"/>
          </a:xfrm>
          <a:noFill/>
        </p:spPr>
        <p:txBody>
          <a:bodyPr>
            <a:noAutofit/>
          </a:bodyPr>
          <a:lstStyle/>
          <a:p>
            <a:pPr algn="l">
              <a:buFont typeface="+mj-lt"/>
              <a:buAutoNum type="arabicPeriod"/>
            </a:pPr>
            <a:r>
              <a:rPr lang="en-US" b="1" i="0" dirty="0">
                <a:solidFill>
                  <a:srgbClr val="374151"/>
                </a:solidFill>
                <a:effectLst/>
                <a:latin typeface="Söhne"/>
              </a:rPr>
              <a:t>Security and Privacy: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Robust encryption mechanisms to ensure the confidentiality and integrity of shared files.</a:t>
            </a:r>
          </a:p>
          <a:p>
            <a:pPr marL="742950" lvl="1" indent="-285750" algn="l">
              <a:buFont typeface="+mj-lt"/>
              <a:buAutoNum type="arabicPeriod"/>
            </a:pPr>
            <a:r>
              <a:rPr lang="en-US" b="0" i="0" dirty="0">
                <a:solidFill>
                  <a:srgbClr val="374151"/>
                </a:solidFill>
                <a:effectLst/>
                <a:latin typeface="Söhne"/>
              </a:rPr>
              <a:t>User-controlled access permissions and access keys to protect sensitive data.</a:t>
            </a:r>
          </a:p>
          <a:p>
            <a:pPr algn="l">
              <a:buFont typeface="+mj-lt"/>
              <a:buAutoNum type="arabicPeriod"/>
            </a:pPr>
            <a:r>
              <a:rPr lang="en-US" b="1" i="0" dirty="0">
                <a:solidFill>
                  <a:srgbClr val="374151"/>
                </a:solidFill>
                <a:effectLst/>
                <a:latin typeface="Söhne"/>
              </a:rPr>
              <a:t>Decentralization: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Utilizes IPFS for decentralized file storage, reducing single points of failure and enhancing fault tolerance.</a:t>
            </a:r>
          </a:p>
          <a:p>
            <a:pPr algn="l">
              <a:buFont typeface="+mj-lt"/>
              <a:buAutoNum type="arabicPeriod"/>
            </a:pPr>
            <a:r>
              <a:rPr lang="en-US" b="1" i="0" dirty="0">
                <a:solidFill>
                  <a:srgbClr val="374151"/>
                </a:solidFill>
                <a:effectLst/>
                <a:latin typeface="Söhne"/>
              </a:rPr>
              <a:t>Transparency and Auditability: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Blockchain ledger for recording and tracking all file sharing activities, ensuring transparency and auditability.</a:t>
            </a:r>
          </a:p>
          <a:p>
            <a:pPr algn="l">
              <a:buFont typeface="+mj-lt"/>
              <a:buAutoNum type="arabicPeriod"/>
            </a:pPr>
            <a:r>
              <a:rPr lang="en-US" b="1" i="0" dirty="0">
                <a:solidFill>
                  <a:srgbClr val="374151"/>
                </a:solidFill>
                <a:effectLst/>
                <a:latin typeface="Söhne"/>
              </a:rPr>
              <a:t>Data Integrity: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Leveraging blockchain's immutability to guarantee the integrity of shared files, preventing unauthorized alterations.</a:t>
            </a:r>
          </a:p>
          <a:p>
            <a:pPr algn="l">
              <a:buFont typeface="+mj-lt"/>
              <a:buAutoNum type="arabicPeriod"/>
            </a:pPr>
            <a:r>
              <a:rPr lang="en-US" b="1" i="0" dirty="0">
                <a:solidFill>
                  <a:srgbClr val="374151"/>
                </a:solidFill>
                <a:effectLst/>
                <a:latin typeface="Söhne"/>
              </a:rPr>
              <a:t>User-Friendly Interface: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An intuitive and user-friendly interface for easy navigation and seamless file sharing.</a:t>
            </a:r>
          </a:p>
        </p:txBody>
      </p:sp>
    </p:spTree>
    <p:extLst>
      <p:ext uri="{BB962C8B-B14F-4D97-AF65-F5344CB8AC3E}">
        <p14:creationId xmlns:p14="http://schemas.microsoft.com/office/powerpoint/2010/main" val="641772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B3F5-D4D3-4C35-2A95-5E872BE3855F}"/>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471A51A7-4070-2168-5BAD-1EE024BBBF1B}"/>
              </a:ext>
            </a:extLst>
          </p:cNvPr>
          <p:cNvSpPr>
            <a:spLocks noGrp="1"/>
          </p:cNvSpPr>
          <p:nvPr>
            <p:ph idx="1"/>
          </p:nvPr>
        </p:nvSpPr>
        <p:spPr>
          <a:xfrm>
            <a:off x="451407" y="2098790"/>
            <a:ext cx="11767481" cy="4437528"/>
          </a:xfrm>
          <a:noFill/>
        </p:spPr>
        <p:txBody>
          <a:bodyPr>
            <a:noAutofit/>
          </a:bodyPr>
          <a:lstStyle/>
          <a:p>
            <a:pPr algn="l">
              <a:buFont typeface="+mj-lt"/>
              <a:buAutoNum type="arabicPeriod"/>
            </a:pPr>
            <a:r>
              <a:rPr lang="en-US" b="1" i="0" dirty="0">
                <a:solidFill>
                  <a:srgbClr val="374151"/>
                </a:solidFill>
                <a:effectLst/>
                <a:latin typeface="Söhne"/>
              </a:rPr>
              <a:t>Access Control:</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Granular access control settings, allowing file owners to specify who can view, edit, and share their files.</a:t>
            </a:r>
          </a:p>
          <a:p>
            <a:pPr algn="l">
              <a:buFont typeface="+mj-lt"/>
              <a:buAutoNum type="arabicPeriod"/>
            </a:pPr>
            <a:r>
              <a:rPr lang="en-US" b="1" i="0" dirty="0">
                <a:solidFill>
                  <a:srgbClr val="374151"/>
                </a:solidFill>
                <a:effectLst/>
                <a:latin typeface="Söhne"/>
              </a:rPr>
              <a:t>Data Privacy: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Implementation of data privacy measures, such as encryption and anonymization, to protect user data during file transfers.</a:t>
            </a:r>
          </a:p>
          <a:p>
            <a:pPr algn="l">
              <a:buFont typeface="+mj-lt"/>
              <a:buAutoNum type="arabicPeriod"/>
            </a:pPr>
            <a:r>
              <a:rPr lang="en-US" b="1" i="0" dirty="0">
                <a:solidFill>
                  <a:srgbClr val="374151"/>
                </a:solidFill>
                <a:effectLst/>
                <a:latin typeface="Söhne"/>
              </a:rPr>
              <a:t>Scalability: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Designed to handle increasing user loads and growing data volumes without compromising performance.</a:t>
            </a:r>
          </a:p>
          <a:p>
            <a:pPr algn="l">
              <a:buFont typeface="+mj-lt"/>
              <a:buAutoNum type="arabicPeriod"/>
            </a:pPr>
            <a:r>
              <a:rPr lang="en-US" b="1" i="0" dirty="0">
                <a:solidFill>
                  <a:srgbClr val="374151"/>
                </a:solidFill>
                <a:effectLst/>
                <a:latin typeface="Söhne"/>
              </a:rPr>
              <a:t>Blockchain Integration: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Compatibility with popular blockchain platforms for efficient recording and management of file transactions.</a:t>
            </a:r>
          </a:p>
          <a:p>
            <a:pPr algn="l">
              <a:buFont typeface="+mj-lt"/>
              <a:buAutoNum type="arabicPeriod"/>
            </a:pPr>
            <a:r>
              <a:rPr lang="en-US" b="1" i="0" dirty="0">
                <a:solidFill>
                  <a:srgbClr val="374151"/>
                </a:solidFill>
                <a:effectLst/>
                <a:latin typeface="Söhne"/>
              </a:rPr>
              <a:t>Cross-Platform Compatibility: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Support for file sharing across various devices and operating systems, promoting interoperability.</a:t>
            </a:r>
          </a:p>
        </p:txBody>
      </p:sp>
    </p:spTree>
    <p:extLst>
      <p:ext uri="{BB962C8B-B14F-4D97-AF65-F5344CB8AC3E}">
        <p14:creationId xmlns:p14="http://schemas.microsoft.com/office/powerpoint/2010/main" val="2569793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B3F5-D4D3-4C35-2A95-5E872BE3855F}"/>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471A51A7-4070-2168-5BAD-1EE024BBBF1B}"/>
              </a:ext>
            </a:extLst>
          </p:cNvPr>
          <p:cNvSpPr>
            <a:spLocks noGrp="1"/>
          </p:cNvSpPr>
          <p:nvPr>
            <p:ph idx="1"/>
          </p:nvPr>
        </p:nvSpPr>
        <p:spPr>
          <a:xfrm>
            <a:off x="92819" y="2197402"/>
            <a:ext cx="11767481" cy="4437528"/>
          </a:xfrm>
          <a:noFill/>
        </p:spPr>
        <p:txBody>
          <a:bodyPr>
            <a:noAutofit/>
          </a:bodyPr>
          <a:lstStyle/>
          <a:p>
            <a:pPr>
              <a:buFont typeface="+mj-lt"/>
              <a:buAutoNum type="arabicPeriod"/>
            </a:pPr>
            <a:r>
              <a:rPr lang="en-US" b="0" i="0" dirty="0">
                <a:solidFill>
                  <a:srgbClr val="374151"/>
                </a:solidFill>
                <a:effectLst/>
                <a:latin typeface="Söhne"/>
              </a:rPr>
              <a:t>C. Vaidya, K. </a:t>
            </a:r>
            <a:r>
              <a:rPr lang="en-US" b="0" i="0" dirty="0" err="1">
                <a:solidFill>
                  <a:srgbClr val="374151"/>
                </a:solidFill>
                <a:effectLst/>
                <a:latin typeface="Söhne"/>
              </a:rPr>
              <a:t>Takalkar</a:t>
            </a:r>
            <a:r>
              <a:rPr lang="en-US" b="0" i="0" dirty="0">
                <a:solidFill>
                  <a:srgbClr val="374151"/>
                </a:solidFill>
                <a:effectLst/>
                <a:latin typeface="Söhne"/>
              </a:rPr>
              <a:t>, A. </a:t>
            </a:r>
            <a:r>
              <a:rPr lang="en-US" b="0" i="0" dirty="0" err="1">
                <a:solidFill>
                  <a:srgbClr val="374151"/>
                </a:solidFill>
                <a:effectLst/>
                <a:latin typeface="Söhne"/>
              </a:rPr>
              <a:t>Ghosekar</a:t>
            </a:r>
            <a:r>
              <a:rPr lang="en-US" b="0" i="0" dirty="0">
                <a:solidFill>
                  <a:srgbClr val="374151"/>
                </a:solidFill>
                <a:effectLst/>
                <a:latin typeface="Söhne"/>
              </a:rPr>
              <a:t>, S. </a:t>
            </a:r>
            <a:r>
              <a:rPr lang="en-US" b="0" i="0" dirty="0" err="1">
                <a:solidFill>
                  <a:srgbClr val="374151"/>
                </a:solidFill>
                <a:effectLst/>
                <a:latin typeface="Söhne"/>
              </a:rPr>
              <a:t>Nimgade</a:t>
            </a:r>
            <a:r>
              <a:rPr lang="en-US" b="0" i="0" dirty="0">
                <a:solidFill>
                  <a:srgbClr val="374151"/>
                </a:solidFill>
                <a:effectLst/>
                <a:latin typeface="Söhne"/>
              </a:rPr>
              <a:t> and V. </a:t>
            </a:r>
            <a:r>
              <a:rPr lang="en-US" b="0" i="0" dirty="0" err="1">
                <a:solidFill>
                  <a:srgbClr val="374151"/>
                </a:solidFill>
                <a:effectLst/>
                <a:latin typeface="Söhne"/>
              </a:rPr>
              <a:t>Ghode</a:t>
            </a:r>
            <a:r>
              <a:rPr lang="en-US" b="0" i="0" dirty="0">
                <a:solidFill>
                  <a:srgbClr val="374151"/>
                </a:solidFill>
                <a:effectLst/>
                <a:latin typeface="Söhne"/>
              </a:rPr>
              <a:t>, "Decentralized File Sharing," 2023 IEEE International Students' Conference on Electrical, Electronics and Computer Science (SCEECS), Bhopal, India, 2023, pp. 1-6, </a:t>
            </a:r>
            <a:r>
              <a:rPr lang="en-US" b="0" i="0" dirty="0" err="1">
                <a:solidFill>
                  <a:srgbClr val="374151"/>
                </a:solidFill>
                <a:effectLst/>
                <a:latin typeface="Söhne"/>
              </a:rPr>
              <a:t>doi</a:t>
            </a:r>
            <a:r>
              <a:rPr lang="en-US" b="0" i="0" dirty="0">
                <a:solidFill>
                  <a:srgbClr val="374151"/>
                </a:solidFill>
                <a:effectLst/>
                <a:latin typeface="Söhne"/>
              </a:rPr>
              <a:t>: 10.1109/SCEECS57921.2023.10062977.</a:t>
            </a:r>
          </a:p>
          <a:p>
            <a:pPr>
              <a:buFont typeface="+mj-lt"/>
              <a:buAutoNum type="arabicPeriod"/>
            </a:pPr>
            <a:r>
              <a:rPr lang="en-US" b="0" i="0" dirty="0">
                <a:solidFill>
                  <a:srgbClr val="374151"/>
                </a:solidFill>
                <a:effectLst/>
                <a:latin typeface="Söhne"/>
              </a:rPr>
              <a:t>M. N. Uddin, A. H. M. A. </a:t>
            </a:r>
            <a:r>
              <a:rPr lang="en-US" b="0" i="0" dirty="0" err="1">
                <a:solidFill>
                  <a:srgbClr val="374151"/>
                </a:solidFill>
                <a:effectLst/>
                <a:latin typeface="Söhne"/>
              </a:rPr>
              <a:t>Hasnat</a:t>
            </a:r>
            <a:r>
              <a:rPr lang="en-US" b="0" i="0" dirty="0">
                <a:solidFill>
                  <a:srgbClr val="374151"/>
                </a:solidFill>
                <a:effectLst/>
                <a:latin typeface="Söhne"/>
              </a:rPr>
              <a:t>, S. Nasrin, M. S. Alam and M. A. Yousuf, "Secure File Sharing System Using Blockchain, IPFS and PKI Technologies," 2021 5th International Conference on Electrical Information and Communication Technology (EICT), Khulna, Bangladesh, 2021, pp. 1-5, </a:t>
            </a:r>
            <a:r>
              <a:rPr lang="en-US" b="0" i="0" dirty="0" err="1">
                <a:solidFill>
                  <a:srgbClr val="374151"/>
                </a:solidFill>
                <a:effectLst/>
                <a:latin typeface="Söhne"/>
              </a:rPr>
              <a:t>doi</a:t>
            </a:r>
            <a:r>
              <a:rPr lang="en-US" b="0" i="0" dirty="0">
                <a:solidFill>
                  <a:srgbClr val="374151"/>
                </a:solidFill>
                <a:effectLst/>
                <a:latin typeface="Söhne"/>
              </a:rPr>
              <a:t>: 10.1109/EICT54103.2021.9733608.</a:t>
            </a:r>
            <a:endParaRPr lang="en-US" dirty="0">
              <a:solidFill>
                <a:srgbClr val="374151"/>
              </a:solidFill>
              <a:latin typeface="Söhne"/>
            </a:endParaRPr>
          </a:p>
          <a:p>
            <a:pPr>
              <a:buFont typeface="+mj-lt"/>
              <a:buAutoNum type="arabicPeriod"/>
            </a:pPr>
            <a:r>
              <a:rPr lang="en-US" b="0" i="0" dirty="0">
                <a:solidFill>
                  <a:srgbClr val="374151"/>
                </a:solidFill>
                <a:effectLst/>
                <a:latin typeface="Söhne"/>
              </a:rPr>
              <a:t>J. </a:t>
            </a:r>
            <a:r>
              <a:rPr lang="en-US" b="0" i="0" dirty="0" err="1">
                <a:solidFill>
                  <a:srgbClr val="374151"/>
                </a:solidFill>
                <a:effectLst/>
                <a:latin typeface="Söhne"/>
              </a:rPr>
              <a:t>Anthal</a:t>
            </a:r>
            <a:r>
              <a:rPr lang="en-US" b="0" i="0" dirty="0">
                <a:solidFill>
                  <a:srgbClr val="374151"/>
                </a:solidFill>
                <a:effectLst/>
                <a:latin typeface="Söhne"/>
              </a:rPr>
              <a:t>, S. Choudhary and R. </a:t>
            </a:r>
            <a:r>
              <a:rPr lang="en-US" b="0" i="0" dirty="0" err="1">
                <a:solidFill>
                  <a:srgbClr val="374151"/>
                </a:solidFill>
                <a:effectLst/>
                <a:latin typeface="Söhne"/>
              </a:rPr>
              <a:t>Shettiyar</a:t>
            </a:r>
            <a:r>
              <a:rPr lang="en-US" b="0" i="0" dirty="0">
                <a:solidFill>
                  <a:srgbClr val="374151"/>
                </a:solidFill>
                <a:effectLst/>
                <a:latin typeface="Söhne"/>
              </a:rPr>
              <a:t>, "Decentralizing File Sharing: The Potential of Blockchain and IPFS," 2023 International Conference on Advancement in Computation &amp; Computer Technologies (</a:t>
            </a:r>
            <a:r>
              <a:rPr lang="en-US" b="0" i="0" dirty="0" err="1">
                <a:solidFill>
                  <a:srgbClr val="374151"/>
                </a:solidFill>
                <a:effectLst/>
                <a:latin typeface="Söhne"/>
              </a:rPr>
              <a:t>InCACCT</a:t>
            </a:r>
            <a:r>
              <a:rPr lang="en-US" b="0" i="0" dirty="0">
                <a:solidFill>
                  <a:srgbClr val="374151"/>
                </a:solidFill>
                <a:effectLst/>
                <a:latin typeface="Söhne"/>
              </a:rPr>
              <a:t>), </a:t>
            </a:r>
            <a:r>
              <a:rPr lang="en-US" b="0" i="0" dirty="0" err="1">
                <a:solidFill>
                  <a:srgbClr val="374151"/>
                </a:solidFill>
                <a:effectLst/>
                <a:latin typeface="Söhne"/>
              </a:rPr>
              <a:t>Gharuan</a:t>
            </a:r>
            <a:r>
              <a:rPr lang="en-US" b="0" i="0" dirty="0">
                <a:solidFill>
                  <a:srgbClr val="374151"/>
                </a:solidFill>
                <a:effectLst/>
                <a:latin typeface="Söhne"/>
              </a:rPr>
              <a:t>, India, 2023, pp. 773-777, </a:t>
            </a:r>
            <a:r>
              <a:rPr lang="en-US" b="0" i="0" dirty="0" err="1">
                <a:solidFill>
                  <a:srgbClr val="374151"/>
                </a:solidFill>
                <a:effectLst/>
                <a:latin typeface="Söhne"/>
              </a:rPr>
              <a:t>doi</a:t>
            </a:r>
            <a:r>
              <a:rPr lang="en-US" b="0" i="0" dirty="0">
                <a:solidFill>
                  <a:srgbClr val="374151"/>
                </a:solidFill>
                <a:effectLst/>
                <a:latin typeface="Söhne"/>
              </a:rPr>
              <a:t>: 10.1109/InCACCT57535.2023.10141817.</a:t>
            </a:r>
            <a:endParaRPr lang="en-US" dirty="0">
              <a:solidFill>
                <a:srgbClr val="374151"/>
              </a:solidFill>
              <a:latin typeface="Söhne"/>
            </a:endParaRPr>
          </a:p>
          <a:p>
            <a:pPr>
              <a:buFont typeface="+mj-lt"/>
              <a:buAutoNum type="arabicPeriod"/>
            </a:pPr>
            <a:r>
              <a:rPr lang="en-US" b="0" i="0" dirty="0">
                <a:solidFill>
                  <a:srgbClr val="374151"/>
                </a:solidFill>
                <a:effectLst/>
                <a:latin typeface="Söhne"/>
              </a:rPr>
              <a:t>W. -C. Huang, L. -Y. Yeh and J. -L. Huang, "A Monitorable Peer-to-Peer File Sharing Mechanism," 2019 20th Asia-Pacific Network Operations and Management Symposium (APNOMS), Matsue, Japan, 2019, pp. 1-4, </a:t>
            </a:r>
            <a:r>
              <a:rPr lang="en-US" b="0" i="0" dirty="0" err="1">
                <a:solidFill>
                  <a:srgbClr val="374151"/>
                </a:solidFill>
                <a:effectLst/>
                <a:latin typeface="Söhne"/>
              </a:rPr>
              <a:t>doi</a:t>
            </a:r>
            <a:r>
              <a:rPr lang="en-US" b="0" i="0" dirty="0">
                <a:solidFill>
                  <a:srgbClr val="374151"/>
                </a:solidFill>
                <a:effectLst/>
                <a:latin typeface="Söhne"/>
              </a:rPr>
              <a:t>: 10.23919/APNOMS.2019.8892963.</a:t>
            </a:r>
          </a:p>
          <a:p>
            <a:pPr>
              <a:buFont typeface="+mj-lt"/>
              <a:buAutoNum type="arabicPeriod"/>
            </a:pPr>
            <a:r>
              <a:rPr lang="en-US" b="0" i="0" dirty="0">
                <a:solidFill>
                  <a:srgbClr val="374151"/>
                </a:solidFill>
                <a:effectLst/>
                <a:latin typeface="Söhne"/>
              </a:rPr>
              <a:t>H. Shen, "EAD: An Efficient and Adaptive Decentralized File Replication Algorithm in P2P File Sharing Systems," 2008 Eighth International Conference on Peer-to-Peer Computing, Aachen, Germany, 2008, pp. 99-108, </a:t>
            </a:r>
            <a:r>
              <a:rPr lang="en-US" b="0" i="0" dirty="0" err="1">
                <a:solidFill>
                  <a:srgbClr val="374151"/>
                </a:solidFill>
                <a:effectLst/>
                <a:latin typeface="Söhne"/>
              </a:rPr>
              <a:t>doi</a:t>
            </a:r>
            <a:r>
              <a:rPr lang="en-US" b="0" i="0" dirty="0">
                <a:solidFill>
                  <a:srgbClr val="374151"/>
                </a:solidFill>
                <a:effectLst/>
                <a:latin typeface="Söhne"/>
              </a:rPr>
              <a:t>: 10.1109/P2P.2008.37.</a:t>
            </a:r>
          </a:p>
        </p:txBody>
      </p:sp>
    </p:spTree>
    <p:extLst>
      <p:ext uri="{BB962C8B-B14F-4D97-AF65-F5344CB8AC3E}">
        <p14:creationId xmlns:p14="http://schemas.microsoft.com/office/powerpoint/2010/main" val="3148304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B3F5-D4D3-4C35-2A95-5E872BE3855F}"/>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471A51A7-4070-2168-5BAD-1EE024BBBF1B}"/>
              </a:ext>
            </a:extLst>
          </p:cNvPr>
          <p:cNvSpPr>
            <a:spLocks noGrp="1"/>
          </p:cNvSpPr>
          <p:nvPr>
            <p:ph idx="1"/>
          </p:nvPr>
        </p:nvSpPr>
        <p:spPr>
          <a:xfrm>
            <a:off x="92819" y="2197402"/>
            <a:ext cx="11767481" cy="4437528"/>
          </a:xfrm>
          <a:noFill/>
        </p:spPr>
        <p:txBody>
          <a:bodyPr>
            <a:noAutofit/>
          </a:bodyPr>
          <a:lstStyle/>
          <a:p>
            <a:pPr>
              <a:buFont typeface="+mj-lt"/>
              <a:buAutoNum type="arabicPeriod" startAt="6"/>
            </a:pPr>
            <a:r>
              <a:rPr lang="en-US" b="0" i="0" dirty="0">
                <a:solidFill>
                  <a:srgbClr val="374151"/>
                </a:solidFill>
                <a:effectLst/>
                <a:latin typeface="Söhne"/>
              </a:rPr>
              <a:t>Y. Lin and C. Zhang, "A Method for Protecting Private Data in IPFS," 2021 IEEE 24th International Conference on Computer Supported Cooperative Work in Design (CSCWD), Dalian, China, 2021, pp. 404-409, </a:t>
            </a:r>
            <a:r>
              <a:rPr lang="en-US" b="0" i="0" dirty="0" err="1">
                <a:solidFill>
                  <a:srgbClr val="374151"/>
                </a:solidFill>
                <a:effectLst/>
                <a:latin typeface="Söhne"/>
              </a:rPr>
              <a:t>doi</a:t>
            </a:r>
            <a:r>
              <a:rPr lang="en-US" b="0" i="0" dirty="0">
                <a:solidFill>
                  <a:srgbClr val="374151"/>
                </a:solidFill>
                <a:effectLst/>
                <a:latin typeface="Söhne"/>
              </a:rPr>
              <a:t>: 10.1109/CSCWD49262.2021.9437830.</a:t>
            </a:r>
          </a:p>
          <a:p>
            <a:pPr>
              <a:buFont typeface="+mj-lt"/>
              <a:buAutoNum type="arabicPeriod" startAt="6"/>
            </a:pPr>
            <a:r>
              <a:rPr lang="en-US" b="0" i="0" dirty="0">
                <a:solidFill>
                  <a:srgbClr val="374151"/>
                </a:solidFill>
                <a:effectLst/>
                <a:latin typeface="Söhne"/>
              </a:rPr>
              <a:t>M. Jain and M. </a:t>
            </a:r>
            <a:r>
              <a:rPr lang="en-US" b="0" i="0" dirty="0" err="1">
                <a:solidFill>
                  <a:srgbClr val="374151"/>
                </a:solidFill>
                <a:effectLst/>
                <a:latin typeface="Söhne"/>
              </a:rPr>
              <a:t>Jailia</a:t>
            </a:r>
            <a:r>
              <a:rPr lang="en-US" b="0" i="0" dirty="0">
                <a:solidFill>
                  <a:srgbClr val="374151"/>
                </a:solidFill>
                <a:effectLst/>
                <a:latin typeface="Söhne"/>
              </a:rPr>
              <a:t>, "Proposed model to decentralized storage of educational data for privacy preservation using Blockchain," 2022 International Conference on Computer Communication and Informatics (ICCCI), Coimbatore, India, 2022, pp. 1-5, </a:t>
            </a:r>
            <a:r>
              <a:rPr lang="en-US" b="0" i="0" dirty="0" err="1">
                <a:solidFill>
                  <a:srgbClr val="374151"/>
                </a:solidFill>
                <a:effectLst/>
                <a:latin typeface="Söhne"/>
              </a:rPr>
              <a:t>doi</a:t>
            </a:r>
            <a:r>
              <a:rPr lang="en-US" b="0" i="0" dirty="0">
                <a:solidFill>
                  <a:srgbClr val="374151"/>
                </a:solidFill>
                <a:effectLst/>
                <a:latin typeface="Söhne"/>
              </a:rPr>
              <a:t>: 10.1109/ICCCI54379.2022.9740654.</a:t>
            </a:r>
            <a:endParaRPr lang="en-US" dirty="0">
              <a:solidFill>
                <a:srgbClr val="374151"/>
              </a:solidFill>
              <a:latin typeface="Söhne"/>
            </a:endParaRPr>
          </a:p>
          <a:p>
            <a:pPr>
              <a:buFont typeface="+mj-lt"/>
              <a:buAutoNum type="arabicPeriod" startAt="6"/>
            </a:pPr>
            <a:r>
              <a:rPr lang="en-US" b="0" i="0" dirty="0">
                <a:solidFill>
                  <a:srgbClr val="374151"/>
                </a:solidFill>
                <a:effectLst/>
                <a:latin typeface="Söhne"/>
              </a:rPr>
              <a:t>V. -D. Pham et al., "B-Box - A Decentralized Storage System Using IPFS, Attributed-based Encryption, and Blockchain," 2020 RIVF International Conference on Computing and Communication Technologies (RIVF), Ho Chi Minh City, Vietnam, 2020, pp. 1-6, </a:t>
            </a:r>
            <a:r>
              <a:rPr lang="en-US" b="0" i="0" dirty="0" err="1">
                <a:solidFill>
                  <a:srgbClr val="374151"/>
                </a:solidFill>
                <a:effectLst/>
                <a:latin typeface="Söhne"/>
              </a:rPr>
              <a:t>doi</a:t>
            </a:r>
            <a:r>
              <a:rPr lang="en-US" b="0" i="0" dirty="0">
                <a:solidFill>
                  <a:srgbClr val="374151"/>
                </a:solidFill>
                <a:effectLst/>
                <a:latin typeface="Söhne"/>
              </a:rPr>
              <a:t>: 10.1109/RIVF48685.2020.9140747.</a:t>
            </a:r>
          </a:p>
          <a:p>
            <a:pPr>
              <a:buFont typeface="+mj-lt"/>
              <a:buAutoNum type="arabicPeriod" startAt="6"/>
            </a:pPr>
            <a:r>
              <a:rPr lang="en-US" b="0" i="0" dirty="0">
                <a:solidFill>
                  <a:srgbClr val="374151"/>
                </a:solidFill>
                <a:effectLst/>
                <a:latin typeface="Söhne"/>
              </a:rPr>
              <a:t>G. S. </a:t>
            </a:r>
            <a:r>
              <a:rPr lang="en-US" b="0" i="0" dirty="0" err="1">
                <a:solidFill>
                  <a:srgbClr val="374151"/>
                </a:solidFill>
                <a:effectLst/>
                <a:latin typeface="Söhne"/>
              </a:rPr>
              <a:t>Reen</a:t>
            </a:r>
            <a:r>
              <a:rPr lang="en-US" b="0" i="0" dirty="0">
                <a:solidFill>
                  <a:srgbClr val="374151"/>
                </a:solidFill>
                <a:effectLst/>
                <a:latin typeface="Söhne"/>
              </a:rPr>
              <a:t>, M. Mohandas and S. Venkatesan, "Decentralized Patient Centric e- Health Record Management System using Blockchain and IPFS," 2019 IEEE Conference on Information and Communication Technology, Allahabad, India, 2019, pp. 1-7, </a:t>
            </a:r>
            <a:r>
              <a:rPr lang="en-US" b="0" i="0" dirty="0" err="1">
                <a:solidFill>
                  <a:srgbClr val="374151"/>
                </a:solidFill>
                <a:effectLst/>
                <a:latin typeface="Söhne"/>
              </a:rPr>
              <a:t>doi</a:t>
            </a:r>
            <a:r>
              <a:rPr lang="en-US" b="0" i="0" dirty="0">
                <a:solidFill>
                  <a:srgbClr val="374151"/>
                </a:solidFill>
                <a:effectLst/>
                <a:latin typeface="Söhne"/>
              </a:rPr>
              <a:t>: 10.1109/CICT48419.2019.9066212.</a:t>
            </a:r>
            <a:endParaRPr lang="en-US" dirty="0">
              <a:solidFill>
                <a:srgbClr val="374151"/>
              </a:solidFill>
              <a:latin typeface="Söhne"/>
            </a:endParaRPr>
          </a:p>
          <a:p>
            <a:pPr>
              <a:buFont typeface="+mj-lt"/>
              <a:buAutoNum type="arabicPeriod" startAt="6"/>
            </a:pPr>
            <a:r>
              <a:rPr lang="en-US" b="0" i="0" dirty="0">
                <a:solidFill>
                  <a:srgbClr val="374151"/>
                </a:solidFill>
                <a:effectLst/>
                <a:latin typeface="Söhne"/>
              </a:rPr>
              <a:t>L. Sari and M. Sipos, "</a:t>
            </a:r>
            <a:r>
              <a:rPr lang="en-US" b="0" i="0" dirty="0" err="1">
                <a:solidFill>
                  <a:srgbClr val="374151"/>
                </a:solidFill>
                <a:effectLst/>
                <a:latin typeface="Söhne"/>
              </a:rPr>
              <a:t>FileTribe</a:t>
            </a:r>
            <a:r>
              <a:rPr lang="en-US" b="0" i="0" dirty="0">
                <a:solidFill>
                  <a:srgbClr val="374151"/>
                </a:solidFill>
                <a:effectLst/>
                <a:latin typeface="Söhne"/>
              </a:rPr>
              <a:t>: Blockchain-based Secure File Sharing on IPFS," European Wireless 2019; 25th European Wireless Conference, Aarhus, Denmark, 2019, pp. 1-6.</a:t>
            </a:r>
          </a:p>
        </p:txBody>
      </p:sp>
    </p:spTree>
    <p:extLst>
      <p:ext uri="{BB962C8B-B14F-4D97-AF65-F5344CB8AC3E}">
        <p14:creationId xmlns:p14="http://schemas.microsoft.com/office/powerpoint/2010/main" val="4068889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B3F5-D4D3-4C35-2A95-5E872BE3855F}"/>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471A51A7-4070-2168-5BAD-1EE024BBBF1B}"/>
              </a:ext>
            </a:extLst>
          </p:cNvPr>
          <p:cNvSpPr>
            <a:spLocks noGrp="1"/>
          </p:cNvSpPr>
          <p:nvPr>
            <p:ph idx="1"/>
          </p:nvPr>
        </p:nvSpPr>
        <p:spPr>
          <a:xfrm>
            <a:off x="818712" y="2186426"/>
            <a:ext cx="10638182" cy="4295055"/>
          </a:xfrm>
          <a:noFill/>
        </p:spPr>
        <p:txBody>
          <a:bodyPr>
            <a:noAutofit/>
          </a:bodyPr>
          <a:lstStyle/>
          <a:p>
            <a:pPr marL="120650" lvl="0" indent="0" algn="l" rtl="0">
              <a:lnSpc>
                <a:spcPct val="150000"/>
              </a:lnSpc>
              <a:spcBef>
                <a:spcPts val="0"/>
              </a:spcBef>
              <a:spcAft>
                <a:spcPts val="0"/>
              </a:spcAft>
              <a:buClr>
                <a:srgbClr val="000000"/>
              </a:buClr>
              <a:buSzPts val="1700"/>
              <a:buNone/>
            </a:pPr>
            <a:r>
              <a:rPr lang="en-US" sz="2200" b="0" i="0" dirty="0">
                <a:solidFill>
                  <a:schemeClr val="bg1"/>
                </a:solidFill>
                <a:effectLst/>
                <a:latin typeface="Times New Roman" panose="02020603050405020304" pitchFamily="18" charset="0"/>
                <a:cs typeface="Times New Roman" panose="02020603050405020304" pitchFamily="18" charset="0"/>
              </a:rPr>
              <a:t>In today's digital landscape, traditional centralized file sharing systems suffer from security vulnerabilities, data privacy concerns, and scalability issues. Users and organizations demand a more secure and efficient way to exchange files while maintaining data integrity and privacy. To address these challenges, we aim to develop a Blockchain-based Decentralized File Sharing System using IPFS. This system will provide a robust solution for secure, transparent, and efficient file sharing, ensuring the confidentiality and reliability of shared data in an increasingly interconnected world.</a:t>
            </a:r>
            <a:endParaRPr lang="en-IN"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9907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B3F5-D4D3-4C35-2A95-5E872BE3855F}"/>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471A51A7-4070-2168-5BAD-1EE024BBBF1B}"/>
              </a:ext>
            </a:extLst>
          </p:cNvPr>
          <p:cNvSpPr>
            <a:spLocks noGrp="1"/>
          </p:cNvSpPr>
          <p:nvPr>
            <p:ph idx="1"/>
          </p:nvPr>
        </p:nvSpPr>
        <p:spPr>
          <a:xfrm>
            <a:off x="299012" y="2420472"/>
            <a:ext cx="11767481" cy="4437528"/>
          </a:xfrm>
          <a:noFill/>
        </p:spPr>
        <p:txBody>
          <a:bodyPr>
            <a:noAutofit/>
          </a:bodyPr>
          <a:lstStyle/>
          <a:p>
            <a:pPr algn="l">
              <a:buFont typeface="+mj-lt"/>
              <a:buAutoNum type="arabicPeriod"/>
            </a:pPr>
            <a:r>
              <a:rPr lang="en-US" sz="2200" b="1" i="0" dirty="0">
                <a:solidFill>
                  <a:schemeClr val="bg1"/>
                </a:solidFill>
                <a:latin typeface="Söhne"/>
              </a:rPr>
              <a:t>Enhanced Security</a:t>
            </a:r>
            <a:r>
              <a:rPr lang="en-US" sz="2200" b="0" i="0" dirty="0">
                <a:solidFill>
                  <a:schemeClr val="bg1"/>
                </a:solidFill>
                <a:latin typeface="Söhne"/>
              </a:rPr>
              <a:t>: Develop a system that prioritizes security through blockchain technology, safeguarding files from unauthorized access and alterations.</a:t>
            </a:r>
          </a:p>
          <a:p>
            <a:pPr algn="l">
              <a:buFont typeface="+mj-lt"/>
              <a:buAutoNum type="arabicPeriod"/>
            </a:pPr>
            <a:r>
              <a:rPr lang="en-US" sz="2200" b="1" i="0" dirty="0">
                <a:solidFill>
                  <a:schemeClr val="bg1"/>
                </a:solidFill>
                <a:latin typeface="Söhne"/>
              </a:rPr>
              <a:t>Data Privacy Assurance</a:t>
            </a:r>
            <a:r>
              <a:rPr lang="en-US" sz="2200" b="0" i="0" dirty="0">
                <a:solidFill>
                  <a:schemeClr val="bg1"/>
                </a:solidFill>
                <a:latin typeface="Söhne"/>
              </a:rPr>
              <a:t>: Implement measures to preserve user data privacy during file transfers, bolstering confidence in the system's privacy features.</a:t>
            </a:r>
          </a:p>
          <a:p>
            <a:pPr algn="l">
              <a:buFont typeface="+mj-lt"/>
              <a:buAutoNum type="arabicPeriod"/>
            </a:pPr>
            <a:r>
              <a:rPr lang="en-US" sz="2200" b="1" i="0" dirty="0">
                <a:solidFill>
                  <a:schemeClr val="bg1"/>
                </a:solidFill>
                <a:latin typeface="Söhne"/>
              </a:rPr>
              <a:t>Decentralization with IPFS</a:t>
            </a:r>
            <a:r>
              <a:rPr lang="en-US" sz="2200" b="0" i="0" dirty="0">
                <a:solidFill>
                  <a:schemeClr val="bg1"/>
                </a:solidFill>
                <a:latin typeface="Söhne"/>
              </a:rPr>
              <a:t>: Establish a resilient, decentralized network using IPFS to ensure system reliability and fault tolerance.</a:t>
            </a:r>
          </a:p>
          <a:p>
            <a:pPr algn="l">
              <a:buFont typeface="+mj-lt"/>
              <a:buAutoNum type="arabicPeriod"/>
            </a:pPr>
            <a:r>
              <a:rPr lang="en-US" sz="2200" b="1" i="0" dirty="0">
                <a:solidFill>
                  <a:schemeClr val="bg1"/>
                </a:solidFill>
                <a:latin typeface="Söhne"/>
              </a:rPr>
              <a:t>Data Integrity</a:t>
            </a:r>
            <a:r>
              <a:rPr lang="en-US" sz="2200" b="0" i="0" dirty="0">
                <a:solidFill>
                  <a:schemeClr val="bg1"/>
                </a:solidFill>
                <a:latin typeface="Söhne"/>
              </a:rPr>
              <a:t>: Utilize blockchain's immutability to guarantee the unaltered state of shared files, mitigating data corruption risks.</a:t>
            </a:r>
          </a:p>
          <a:p>
            <a:pPr algn="l">
              <a:buFont typeface="+mj-lt"/>
              <a:buAutoNum type="arabicPeriod"/>
            </a:pPr>
            <a:r>
              <a:rPr lang="en-US" sz="2200" b="1" i="0" dirty="0">
                <a:solidFill>
                  <a:schemeClr val="bg1"/>
                </a:solidFill>
                <a:latin typeface="Söhne"/>
              </a:rPr>
              <a:t>User-Friendly Experience</a:t>
            </a:r>
            <a:r>
              <a:rPr lang="en-US" sz="2200" b="0" i="0" dirty="0">
                <a:solidFill>
                  <a:schemeClr val="bg1"/>
                </a:solidFill>
                <a:latin typeface="Söhne"/>
              </a:rPr>
              <a:t>: Create an intuitive and user-friendly interface to facilitate effortless navigation and seamless file sharing for users.</a:t>
            </a:r>
          </a:p>
          <a:p>
            <a:pPr marL="463550">
              <a:lnSpc>
                <a:spcPct val="150000"/>
              </a:lnSpc>
              <a:spcBef>
                <a:spcPts val="0"/>
              </a:spcBef>
              <a:spcAft>
                <a:spcPts val="0"/>
              </a:spcAft>
              <a:buClr>
                <a:srgbClr val="000000"/>
              </a:buClr>
              <a:buSzPts val="1700"/>
            </a:pPr>
            <a:endParaRPr lang="en-IN" sz="2200" dirty="0"/>
          </a:p>
        </p:txBody>
      </p:sp>
    </p:spTree>
    <p:extLst>
      <p:ext uri="{BB962C8B-B14F-4D97-AF65-F5344CB8AC3E}">
        <p14:creationId xmlns:p14="http://schemas.microsoft.com/office/powerpoint/2010/main" val="3684444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B3F5-D4D3-4C35-2A95-5E872BE3855F}"/>
              </a:ext>
            </a:extLst>
          </p:cNvPr>
          <p:cNvSpPr>
            <a:spLocks noGrp="1"/>
          </p:cNvSpPr>
          <p:nvPr>
            <p:ph type="title"/>
          </p:nvPr>
        </p:nvSpPr>
        <p:spPr/>
        <p:txBody>
          <a:bodyPr/>
          <a:lstStyle/>
          <a:p>
            <a:r>
              <a:rPr lang="en-IN" dirty="0"/>
              <a:t>LITERATURE SURVEY</a:t>
            </a:r>
          </a:p>
        </p:txBody>
      </p:sp>
      <p:graphicFrame>
        <p:nvGraphicFramePr>
          <p:cNvPr id="12" name="Table 11">
            <a:extLst>
              <a:ext uri="{FF2B5EF4-FFF2-40B4-BE49-F238E27FC236}">
                <a16:creationId xmlns:a16="http://schemas.microsoft.com/office/drawing/2014/main" id="{1A48BDB8-F8EE-11E1-DADA-514F9807494B}"/>
              </a:ext>
            </a:extLst>
          </p:cNvPr>
          <p:cNvGraphicFramePr>
            <a:graphicFrameLocks noGrp="1"/>
          </p:cNvGraphicFramePr>
          <p:nvPr>
            <p:extLst>
              <p:ext uri="{D42A27DB-BD31-4B8C-83A1-F6EECF244321}">
                <p14:modId xmlns:p14="http://schemas.microsoft.com/office/powerpoint/2010/main" val="2283101760"/>
              </p:ext>
            </p:extLst>
          </p:nvPr>
        </p:nvGraphicFramePr>
        <p:xfrm>
          <a:off x="436281" y="1634065"/>
          <a:ext cx="11047506" cy="5062571"/>
        </p:xfrm>
        <a:graphic>
          <a:graphicData uri="http://schemas.openxmlformats.org/drawingml/2006/table">
            <a:tbl>
              <a:tblPr firstRow="1" bandRow="1">
                <a:tableStyleId>{5C22544A-7EE6-4342-B048-85BDC9FD1C3A}</a:tableStyleId>
              </a:tblPr>
              <a:tblGrid>
                <a:gridCol w="869150">
                  <a:extLst>
                    <a:ext uri="{9D8B030D-6E8A-4147-A177-3AD203B41FA5}">
                      <a16:colId xmlns:a16="http://schemas.microsoft.com/office/drawing/2014/main" val="1395476630"/>
                    </a:ext>
                  </a:extLst>
                </a:gridCol>
                <a:gridCol w="2113894">
                  <a:extLst>
                    <a:ext uri="{9D8B030D-6E8A-4147-A177-3AD203B41FA5}">
                      <a16:colId xmlns:a16="http://schemas.microsoft.com/office/drawing/2014/main" val="3426557474"/>
                    </a:ext>
                  </a:extLst>
                </a:gridCol>
                <a:gridCol w="2540709">
                  <a:extLst>
                    <a:ext uri="{9D8B030D-6E8A-4147-A177-3AD203B41FA5}">
                      <a16:colId xmlns:a16="http://schemas.microsoft.com/office/drawing/2014/main" val="3229590085"/>
                    </a:ext>
                  </a:extLst>
                </a:gridCol>
                <a:gridCol w="1841251">
                  <a:extLst>
                    <a:ext uri="{9D8B030D-6E8A-4147-A177-3AD203B41FA5}">
                      <a16:colId xmlns:a16="http://schemas.microsoft.com/office/drawing/2014/main" val="602033011"/>
                    </a:ext>
                  </a:extLst>
                </a:gridCol>
                <a:gridCol w="1841251">
                  <a:extLst>
                    <a:ext uri="{9D8B030D-6E8A-4147-A177-3AD203B41FA5}">
                      <a16:colId xmlns:a16="http://schemas.microsoft.com/office/drawing/2014/main" val="2581533435"/>
                    </a:ext>
                  </a:extLst>
                </a:gridCol>
                <a:gridCol w="1841251">
                  <a:extLst>
                    <a:ext uri="{9D8B030D-6E8A-4147-A177-3AD203B41FA5}">
                      <a16:colId xmlns:a16="http://schemas.microsoft.com/office/drawing/2014/main" val="819025489"/>
                    </a:ext>
                  </a:extLst>
                </a:gridCol>
              </a:tblGrid>
              <a:tr h="509333">
                <a:tc>
                  <a:txBody>
                    <a:bodyPr/>
                    <a:lstStyle/>
                    <a:p>
                      <a:r>
                        <a:rPr lang="en-IN" sz="1200" dirty="0"/>
                        <a:t>S.NO</a:t>
                      </a:r>
                    </a:p>
                  </a:txBody>
                  <a:tcPr/>
                </a:tc>
                <a:tc>
                  <a:txBody>
                    <a:bodyPr/>
                    <a:lstStyle/>
                    <a:p>
                      <a:r>
                        <a:rPr lang="en-IN" sz="1200" dirty="0"/>
                        <a:t>Title of the paper</a:t>
                      </a:r>
                    </a:p>
                  </a:txBody>
                  <a:tcPr/>
                </a:tc>
                <a:tc>
                  <a:txBody>
                    <a:bodyPr/>
                    <a:lstStyle/>
                    <a:p>
                      <a:r>
                        <a:rPr lang="en-IN" sz="1200" dirty="0"/>
                        <a:t>Name of the Journal and published year</a:t>
                      </a:r>
                    </a:p>
                  </a:txBody>
                  <a:tcPr/>
                </a:tc>
                <a:tc>
                  <a:txBody>
                    <a:bodyPr/>
                    <a:lstStyle/>
                    <a:p>
                      <a:r>
                        <a:rPr lang="en-IN" sz="1200" dirty="0"/>
                        <a:t>Proposed work</a:t>
                      </a:r>
                    </a:p>
                  </a:txBody>
                  <a:tcPr/>
                </a:tc>
                <a:tc>
                  <a:txBody>
                    <a:bodyPr/>
                    <a:lstStyle/>
                    <a:p>
                      <a:r>
                        <a:rPr lang="en-IN" sz="1200" dirty="0"/>
                        <a:t>Methodology</a:t>
                      </a:r>
                    </a:p>
                  </a:txBody>
                  <a:tcPr/>
                </a:tc>
                <a:tc>
                  <a:txBody>
                    <a:bodyPr/>
                    <a:lstStyle/>
                    <a:p>
                      <a:r>
                        <a:rPr lang="en-IN" sz="1200" dirty="0"/>
                        <a:t>Limitations</a:t>
                      </a:r>
                    </a:p>
                  </a:txBody>
                  <a:tcPr/>
                </a:tc>
                <a:extLst>
                  <a:ext uri="{0D108BD9-81ED-4DB2-BD59-A6C34878D82A}">
                    <a16:rowId xmlns:a16="http://schemas.microsoft.com/office/drawing/2014/main" val="1826101692"/>
                  </a:ext>
                </a:extLst>
              </a:tr>
              <a:tr h="1061281">
                <a:tc>
                  <a:txBody>
                    <a:bodyPr/>
                    <a:lstStyle/>
                    <a:p>
                      <a:r>
                        <a:rPr lang="en-IN" sz="1200" b="0">
                          <a:effectLst/>
                          <a:latin typeface="Google Sans"/>
                        </a:rPr>
                        <a:t>1</a:t>
                      </a:r>
                    </a:p>
                  </a:txBody>
                  <a:tcPr marL="121920" marR="121920" marT="121920" marB="121920" anchor="ctr"/>
                </a:tc>
                <a:tc>
                  <a:txBody>
                    <a:bodyPr/>
                    <a:lstStyle/>
                    <a:p>
                      <a:r>
                        <a:rPr lang="en-US" sz="1200" b="0" dirty="0">
                          <a:effectLst/>
                          <a:latin typeface="Google Sans"/>
                        </a:rPr>
                        <a:t>Blockchain-Based Decentralized File Sharing System for Secure Data Sharing in the Cloud</a:t>
                      </a:r>
                    </a:p>
                  </a:txBody>
                  <a:tcPr marL="121920" marR="121920" marT="121920" marB="121920" anchor="ctr"/>
                </a:tc>
                <a:tc>
                  <a:txBody>
                    <a:bodyPr/>
                    <a:lstStyle/>
                    <a:p>
                      <a:r>
                        <a:rPr lang="en-IN" sz="1200" b="0">
                          <a:effectLst/>
                          <a:latin typeface="Google Sans"/>
                        </a:rPr>
                        <a:t>IEEE Access, 2021</a:t>
                      </a:r>
                    </a:p>
                  </a:txBody>
                  <a:tcPr marL="121920" marR="121920" marT="121920" marB="121920" anchor="ctr"/>
                </a:tc>
                <a:tc>
                  <a:txBody>
                    <a:bodyPr/>
                    <a:lstStyle/>
                    <a:p>
                      <a:r>
                        <a:rPr lang="en-US" sz="1200" b="0">
                          <a:effectLst/>
                          <a:latin typeface="Google Sans"/>
                        </a:rPr>
                        <a:t>Blockchain and IPFS for secure data sharing in the cloud</a:t>
                      </a:r>
                    </a:p>
                  </a:txBody>
                  <a:tcPr marL="121920" marR="121920" marT="121920" marB="121920" anchor="ctr"/>
                </a:tc>
                <a:tc>
                  <a:txBody>
                    <a:bodyPr/>
                    <a:lstStyle/>
                    <a:p>
                      <a:r>
                        <a:rPr lang="en-US" sz="1200" b="0">
                          <a:effectLst/>
                          <a:latin typeface="Google Sans"/>
                        </a:rPr>
                        <a:t>Scalability, regulatory compliance, and privacy</a:t>
                      </a:r>
                    </a:p>
                  </a:txBody>
                  <a:tcPr marL="121920" marR="121920" marT="121920" marB="121920" anchor="ctr"/>
                </a:tc>
                <a:tc>
                  <a:txBody>
                    <a:bodyPr/>
                    <a:lstStyle/>
                    <a:p>
                      <a:r>
                        <a:rPr lang="en-IN" sz="1200" b="0">
                          <a:effectLst/>
                          <a:latin typeface="Google Sans"/>
                        </a:rPr>
                        <a:t>1</a:t>
                      </a:r>
                    </a:p>
                  </a:txBody>
                  <a:tcPr marL="121920" marR="121920" marT="121920" marB="121920" anchor="ctr"/>
                </a:tc>
                <a:extLst>
                  <a:ext uri="{0D108BD9-81ED-4DB2-BD59-A6C34878D82A}">
                    <a16:rowId xmlns:a16="http://schemas.microsoft.com/office/drawing/2014/main" val="3278703916"/>
                  </a:ext>
                </a:extLst>
              </a:tr>
              <a:tr h="1061281">
                <a:tc>
                  <a:txBody>
                    <a:bodyPr/>
                    <a:lstStyle/>
                    <a:p>
                      <a:r>
                        <a:rPr lang="en-IN" sz="1200" b="0">
                          <a:effectLst/>
                          <a:latin typeface="Google Sans"/>
                        </a:rPr>
                        <a:t>2</a:t>
                      </a:r>
                    </a:p>
                  </a:txBody>
                  <a:tcPr marL="121920" marR="121920" marT="121920" marB="121920" anchor="ctr"/>
                </a:tc>
                <a:tc>
                  <a:txBody>
                    <a:bodyPr/>
                    <a:lstStyle/>
                    <a:p>
                      <a:r>
                        <a:rPr lang="en-US" sz="1200" b="0">
                          <a:effectLst/>
                          <a:latin typeface="Google Sans"/>
                        </a:rPr>
                        <a:t>Decentralized File Sharing using Blockchain Empowering Peer-to-Peer Collaboration</a:t>
                      </a:r>
                    </a:p>
                  </a:txBody>
                  <a:tcPr marL="121920" marR="121920" marT="121920" marB="121920" anchor="ctr"/>
                </a:tc>
                <a:tc>
                  <a:txBody>
                    <a:bodyPr/>
                    <a:lstStyle/>
                    <a:p>
                      <a:r>
                        <a:rPr lang="en-US" sz="1200" b="0">
                          <a:effectLst/>
                          <a:latin typeface="Google Sans"/>
                        </a:rPr>
                        <a:t>International Journal of Engineering Research &amp; Technology, 2023</a:t>
                      </a:r>
                    </a:p>
                  </a:txBody>
                  <a:tcPr marL="121920" marR="121920" marT="121920" marB="121920" anchor="ctr"/>
                </a:tc>
                <a:tc>
                  <a:txBody>
                    <a:bodyPr/>
                    <a:lstStyle/>
                    <a:p>
                      <a:r>
                        <a:rPr lang="en-US" sz="1200" b="0">
                          <a:effectLst/>
                          <a:latin typeface="Google Sans"/>
                        </a:rPr>
                        <a:t>Blockchain-based decentralized file sharing system with incentives</a:t>
                      </a:r>
                    </a:p>
                  </a:txBody>
                  <a:tcPr marL="121920" marR="121920" marT="121920" marB="121920" anchor="ctr"/>
                </a:tc>
                <a:tc>
                  <a:txBody>
                    <a:bodyPr/>
                    <a:lstStyle/>
                    <a:p>
                      <a:r>
                        <a:rPr lang="en-IN" sz="1200" b="0">
                          <a:effectLst/>
                          <a:latin typeface="Google Sans"/>
                        </a:rPr>
                        <a:t>Scalability, security, and privacy</a:t>
                      </a:r>
                    </a:p>
                  </a:txBody>
                  <a:tcPr marL="121920" marR="121920" marT="121920" marB="121920" anchor="ctr"/>
                </a:tc>
                <a:tc>
                  <a:txBody>
                    <a:bodyPr/>
                    <a:lstStyle/>
                    <a:p>
                      <a:r>
                        <a:rPr lang="en-IN" sz="1200" b="0">
                          <a:effectLst/>
                          <a:latin typeface="Google Sans"/>
                        </a:rPr>
                        <a:t>2</a:t>
                      </a:r>
                    </a:p>
                  </a:txBody>
                  <a:tcPr marL="121920" marR="121920" marT="121920" marB="121920" anchor="ctr"/>
                </a:tc>
                <a:extLst>
                  <a:ext uri="{0D108BD9-81ED-4DB2-BD59-A6C34878D82A}">
                    <a16:rowId xmlns:a16="http://schemas.microsoft.com/office/drawing/2014/main" val="3286687279"/>
                  </a:ext>
                </a:extLst>
              </a:tr>
              <a:tr h="1215338">
                <a:tc>
                  <a:txBody>
                    <a:bodyPr/>
                    <a:lstStyle/>
                    <a:p>
                      <a:r>
                        <a:rPr lang="en-IN" sz="1200" b="0">
                          <a:effectLst/>
                          <a:latin typeface="Google Sans"/>
                        </a:rPr>
                        <a:t>3</a:t>
                      </a:r>
                    </a:p>
                  </a:txBody>
                  <a:tcPr marL="121920" marR="121920" marT="121920" marB="121920" anchor="ctr"/>
                </a:tc>
                <a:tc>
                  <a:txBody>
                    <a:bodyPr/>
                    <a:lstStyle/>
                    <a:p>
                      <a:r>
                        <a:rPr lang="en-US" sz="1200" b="0">
                          <a:effectLst/>
                          <a:latin typeface="Google Sans"/>
                        </a:rPr>
                        <a:t>A Decentralized File Sharing System Based on IPFS and Blockchain Using Reputation Mechanism</a:t>
                      </a:r>
                    </a:p>
                  </a:txBody>
                  <a:tcPr marL="121920" marR="121920" marT="121920" marB="121920" anchor="ctr"/>
                </a:tc>
                <a:tc>
                  <a:txBody>
                    <a:bodyPr/>
                    <a:lstStyle/>
                    <a:p>
                      <a:r>
                        <a:rPr lang="en-US" sz="1200" b="0">
                          <a:effectLst/>
                          <a:latin typeface="Google Sans"/>
                        </a:rPr>
                        <a:t>IEEE International Conference on Blockchain and Cryptocurrency (ICBC), 2022</a:t>
                      </a:r>
                    </a:p>
                  </a:txBody>
                  <a:tcPr marL="121920" marR="121920" marT="121920" marB="121920" anchor="ctr"/>
                </a:tc>
                <a:tc>
                  <a:txBody>
                    <a:bodyPr/>
                    <a:lstStyle/>
                    <a:p>
                      <a:r>
                        <a:rPr lang="en-US" sz="1200" b="0">
                          <a:effectLst/>
                          <a:latin typeface="Google Sans"/>
                        </a:rPr>
                        <a:t>Blockchain-based decentralized file sharing system with reputation mechanism</a:t>
                      </a:r>
                    </a:p>
                  </a:txBody>
                  <a:tcPr marL="121920" marR="121920" marT="121920" marB="121920" anchor="ctr"/>
                </a:tc>
                <a:tc>
                  <a:txBody>
                    <a:bodyPr/>
                    <a:lstStyle/>
                    <a:p>
                      <a:r>
                        <a:rPr lang="en-IN" sz="1200" b="0">
                          <a:effectLst/>
                          <a:latin typeface="Google Sans"/>
                        </a:rPr>
                        <a:t>Scalability and security</a:t>
                      </a:r>
                    </a:p>
                  </a:txBody>
                  <a:tcPr marL="121920" marR="121920" marT="121920" marB="121920" anchor="ctr"/>
                </a:tc>
                <a:tc>
                  <a:txBody>
                    <a:bodyPr/>
                    <a:lstStyle/>
                    <a:p>
                      <a:r>
                        <a:rPr lang="en-IN" sz="1200" b="0">
                          <a:effectLst/>
                          <a:latin typeface="Google Sans"/>
                        </a:rPr>
                        <a:t>3</a:t>
                      </a:r>
                    </a:p>
                  </a:txBody>
                  <a:tcPr marL="121920" marR="121920" marT="121920" marB="121920" anchor="ctr"/>
                </a:tc>
                <a:extLst>
                  <a:ext uri="{0D108BD9-81ED-4DB2-BD59-A6C34878D82A}">
                    <a16:rowId xmlns:a16="http://schemas.microsoft.com/office/drawing/2014/main" val="2821727620"/>
                  </a:ext>
                </a:extLst>
              </a:tr>
              <a:tr h="1215338">
                <a:tc>
                  <a:txBody>
                    <a:bodyPr/>
                    <a:lstStyle/>
                    <a:p>
                      <a:r>
                        <a:rPr lang="en-IN" sz="1200" b="0">
                          <a:effectLst/>
                          <a:latin typeface="Google Sans"/>
                        </a:rPr>
                        <a:t>4</a:t>
                      </a:r>
                    </a:p>
                  </a:txBody>
                  <a:tcPr marL="121920" marR="121920" marT="121920" marB="121920" anchor="ctr"/>
                </a:tc>
                <a:tc>
                  <a:txBody>
                    <a:bodyPr/>
                    <a:lstStyle/>
                    <a:p>
                      <a:r>
                        <a:rPr lang="en-US" sz="1200" b="0">
                          <a:effectLst/>
                          <a:latin typeface="Google Sans"/>
                        </a:rPr>
                        <a:t>A Blockchain-Based Decentralized File Sharing System for Secure Data Sharing in the Internet of Things</a:t>
                      </a:r>
                    </a:p>
                  </a:txBody>
                  <a:tcPr marL="121920" marR="121920" marT="121920" marB="121920" anchor="ctr"/>
                </a:tc>
                <a:tc>
                  <a:txBody>
                    <a:bodyPr/>
                    <a:lstStyle/>
                    <a:p>
                      <a:r>
                        <a:rPr lang="en-IN" sz="1200" b="0">
                          <a:effectLst/>
                          <a:latin typeface="Google Sans"/>
                        </a:rPr>
                        <a:t>IEEE Transactions on Industrial Informatics, 2022</a:t>
                      </a:r>
                    </a:p>
                  </a:txBody>
                  <a:tcPr marL="121920" marR="121920" marT="121920" marB="121920" anchor="ctr"/>
                </a:tc>
                <a:tc>
                  <a:txBody>
                    <a:bodyPr/>
                    <a:lstStyle/>
                    <a:p>
                      <a:r>
                        <a:rPr lang="en-US" sz="1200" b="0">
                          <a:effectLst/>
                          <a:latin typeface="Google Sans"/>
                        </a:rPr>
                        <a:t>Blockchain and IPFS for secure data sharing in the IoT</a:t>
                      </a:r>
                    </a:p>
                  </a:txBody>
                  <a:tcPr marL="121920" marR="121920" marT="121920" marB="121920" anchor="ctr"/>
                </a:tc>
                <a:tc>
                  <a:txBody>
                    <a:bodyPr/>
                    <a:lstStyle/>
                    <a:p>
                      <a:r>
                        <a:rPr lang="en-IN" sz="1200" b="0">
                          <a:effectLst/>
                          <a:latin typeface="Google Sans"/>
                        </a:rPr>
                        <a:t>Scalability and security</a:t>
                      </a:r>
                    </a:p>
                  </a:txBody>
                  <a:tcPr marL="121920" marR="121920" marT="121920" marB="121920" anchor="ctr"/>
                </a:tc>
                <a:tc>
                  <a:txBody>
                    <a:bodyPr/>
                    <a:lstStyle/>
                    <a:p>
                      <a:r>
                        <a:rPr lang="en-IN" sz="1200" b="0" dirty="0">
                          <a:effectLst/>
                          <a:latin typeface="Google Sans"/>
                        </a:rPr>
                        <a:t>4</a:t>
                      </a:r>
                    </a:p>
                  </a:txBody>
                  <a:tcPr marL="121920" marR="121920" marT="121920" marB="121920" anchor="ctr"/>
                </a:tc>
                <a:extLst>
                  <a:ext uri="{0D108BD9-81ED-4DB2-BD59-A6C34878D82A}">
                    <a16:rowId xmlns:a16="http://schemas.microsoft.com/office/drawing/2014/main" val="3147495864"/>
                  </a:ext>
                </a:extLst>
              </a:tr>
            </a:tbl>
          </a:graphicData>
        </a:graphic>
      </p:graphicFrame>
    </p:spTree>
    <p:extLst>
      <p:ext uri="{BB962C8B-B14F-4D97-AF65-F5344CB8AC3E}">
        <p14:creationId xmlns:p14="http://schemas.microsoft.com/office/powerpoint/2010/main" val="104925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B3F5-D4D3-4C35-2A95-5E872BE3855F}"/>
              </a:ext>
            </a:extLst>
          </p:cNvPr>
          <p:cNvSpPr>
            <a:spLocks noGrp="1"/>
          </p:cNvSpPr>
          <p:nvPr>
            <p:ph type="title"/>
          </p:nvPr>
        </p:nvSpPr>
        <p:spPr/>
        <p:txBody>
          <a:bodyPr/>
          <a:lstStyle/>
          <a:p>
            <a:r>
              <a:rPr lang="en-IN" dirty="0"/>
              <a:t>LITERATURE SURVEY</a:t>
            </a:r>
          </a:p>
        </p:txBody>
      </p:sp>
      <p:graphicFrame>
        <p:nvGraphicFramePr>
          <p:cNvPr id="12" name="Table 11">
            <a:extLst>
              <a:ext uri="{FF2B5EF4-FFF2-40B4-BE49-F238E27FC236}">
                <a16:creationId xmlns:a16="http://schemas.microsoft.com/office/drawing/2014/main" id="{1A48BDB8-F8EE-11E1-DADA-514F9807494B}"/>
              </a:ext>
            </a:extLst>
          </p:cNvPr>
          <p:cNvGraphicFramePr>
            <a:graphicFrameLocks noGrp="1"/>
          </p:cNvGraphicFramePr>
          <p:nvPr>
            <p:extLst>
              <p:ext uri="{D42A27DB-BD31-4B8C-83A1-F6EECF244321}">
                <p14:modId xmlns:p14="http://schemas.microsoft.com/office/powerpoint/2010/main" val="116362523"/>
              </p:ext>
            </p:extLst>
          </p:nvPr>
        </p:nvGraphicFramePr>
        <p:xfrm>
          <a:off x="436281" y="1634065"/>
          <a:ext cx="11047506" cy="5062571"/>
        </p:xfrm>
        <a:graphic>
          <a:graphicData uri="http://schemas.openxmlformats.org/drawingml/2006/table">
            <a:tbl>
              <a:tblPr firstRow="1" bandRow="1">
                <a:tableStyleId>{5C22544A-7EE6-4342-B048-85BDC9FD1C3A}</a:tableStyleId>
              </a:tblPr>
              <a:tblGrid>
                <a:gridCol w="869150">
                  <a:extLst>
                    <a:ext uri="{9D8B030D-6E8A-4147-A177-3AD203B41FA5}">
                      <a16:colId xmlns:a16="http://schemas.microsoft.com/office/drawing/2014/main" val="1395476630"/>
                    </a:ext>
                  </a:extLst>
                </a:gridCol>
                <a:gridCol w="2113894">
                  <a:extLst>
                    <a:ext uri="{9D8B030D-6E8A-4147-A177-3AD203B41FA5}">
                      <a16:colId xmlns:a16="http://schemas.microsoft.com/office/drawing/2014/main" val="3426557474"/>
                    </a:ext>
                  </a:extLst>
                </a:gridCol>
                <a:gridCol w="2540709">
                  <a:extLst>
                    <a:ext uri="{9D8B030D-6E8A-4147-A177-3AD203B41FA5}">
                      <a16:colId xmlns:a16="http://schemas.microsoft.com/office/drawing/2014/main" val="3229590085"/>
                    </a:ext>
                  </a:extLst>
                </a:gridCol>
                <a:gridCol w="1841251">
                  <a:extLst>
                    <a:ext uri="{9D8B030D-6E8A-4147-A177-3AD203B41FA5}">
                      <a16:colId xmlns:a16="http://schemas.microsoft.com/office/drawing/2014/main" val="602033011"/>
                    </a:ext>
                  </a:extLst>
                </a:gridCol>
                <a:gridCol w="1841251">
                  <a:extLst>
                    <a:ext uri="{9D8B030D-6E8A-4147-A177-3AD203B41FA5}">
                      <a16:colId xmlns:a16="http://schemas.microsoft.com/office/drawing/2014/main" val="2581533435"/>
                    </a:ext>
                  </a:extLst>
                </a:gridCol>
                <a:gridCol w="1841251">
                  <a:extLst>
                    <a:ext uri="{9D8B030D-6E8A-4147-A177-3AD203B41FA5}">
                      <a16:colId xmlns:a16="http://schemas.microsoft.com/office/drawing/2014/main" val="819025489"/>
                    </a:ext>
                  </a:extLst>
                </a:gridCol>
              </a:tblGrid>
              <a:tr h="509333">
                <a:tc>
                  <a:txBody>
                    <a:bodyPr/>
                    <a:lstStyle/>
                    <a:p>
                      <a:r>
                        <a:rPr lang="en-IN" sz="1200" dirty="0"/>
                        <a:t>S.NO</a:t>
                      </a:r>
                    </a:p>
                  </a:txBody>
                  <a:tcPr/>
                </a:tc>
                <a:tc>
                  <a:txBody>
                    <a:bodyPr/>
                    <a:lstStyle/>
                    <a:p>
                      <a:r>
                        <a:rPr lang="en-IN" sz="1200" dirty="0"/>
                        <a:t>Title of the paper</a:t>
                      </a:r>
                    </a:p>
                  </a:txBody>
                  <a:tcPr/>
                </a:tc>
                <a:tc>
                  <a:txBody>
                    <a:bodyPr/>
                    <a:lstStyle/>
                    <a:p>
                      <a:r>
                        <a:rPr lang="en-IN" sz="1200" dirty="0"/>
                        <a:t>Name of the Journal and published year</a:t>
                      </a:r>
                    </a:p>
                  </a:txBody>
                  <a:tcPr/>
                </a:tc>
                <a:tc>
                  <a:txBody>
                    <a:bodyPr/>
                    <a:lstStyle/>
                    <a:p>
                      <a:r>
                        <a:rPr lang="en-IN" sz="1200" dirty="0"/>
                        <a:t>Proposed work</a:t>
                      </a:r>
                    </a:p>
                  </a:txBody>
                  <a:tcPr/>
                </a:tc>
                <a:tc>
                  <a:txBody>
                    <a:bodyPr/>
                    <a:lstStyle/>
                    <a:p>
                      <a:r>
                        <a:rPr lang="en-IN" sz="1200" dirty="0"/>
                        <a:t>Methodology</a:t>
                      </a:r>
                    </a:p>
                  </a:txBody>
                  <a:tcPr/>
                </a:tc>
                <a:tc>
                  <a:txBody>
                    <a:bodyPr/>
                    <a:lstStyle/>
                    <a:p>
                      <a:r>
                        <a:rPr lang="en-IN" sz="1200" dirty="0"/>
                        <a:t>Limitations</a:t>
                      </a:r>
                    </a:p>
                  </a:txBody>
                  <a:tcPr/>
                </a:tc>
                <a:extLst>
                  <a:ext uri="{0D108BD9-81ED-4DB2-BD59-A6C34878D82A}">
                    <a16:rowId xmlns:a16="http://schemas.microsoft.com/office/drawing/2014/main" val="1826101692"/>
                  </a:ext>
                </a:extLst>
              </a:tr>
              <a:tr h="1061281">
                <a:tc>
                  <a:txBody>
                    <a:bodyPr/>
                    <a:lstStyle/>
                    <a:p>
                      <a:r>
                        <a:rPr lang="en-IN" sz="1200" b="0">
                          <a:effectLst/>
                          <a:latin typeface="Google Sans"/>
                        </a:rPr>
                        <a:t>5</a:t>
                      </a:r>
                    </a:p>
                  </a:txBody>
                  <a:tcPr marL="121920" marR="121920" marT="121920" marB="121920" anchor="ctr"/>
                </a:tc>
                <a:tc>
                  <a:txBody>
                    <a:bodyPr/>
                    <a:lstStyle/>
                    <a:p>
                      <a:r>
                        <a:rPr lang="en-US" sz="1200" b="0" dirty="0">
                          <a:effectLst/>
                          <a:latin typeface="Google Sans"/>
                        </a:rPr>
                        <a:t>A Blockchain-Based Decentralized File Sharing System with Fine-Grained Access Control</a:t>
                      </a:r>
                    </a:p>
                  </a:txBody>
                  <a:tcPr marL="121920" marR="121920" marT="121920" marB="121920" anchor="ctr"/>
                </a:tc>
                <a:tc>
                  <a:txBody>
                    <a:bodyPr/>
                    <a:lstStyle/>
                    <a:p>
                      <a:r>
                        <a:rPr lang="en-US" sz="1200" b="0">
                          <a:effectLst/>
                          <a:latin typeface="Google Sans"/>
                        </a:rPr>
                        <a:t>IEEE Transactions on Network and Service Management, 2023</a:t>
                      </a:r>
                    </a:p>
                  </a:txBody>
                  <a:tcPr marL="121920" marR="121920" marT="121920" marB="121920" anchor="ctr"/>
                </a:tc>
                <a:tc>
                  <a:txBody>
                    <a:bodyPr/>
                    <a:lstStyle/>
                    <a:p>
                      <a:r>
                        <a:rPr lang="en-US" sz="1200" b="0">
                          <a:effectLst/>
                          <a:latin typeface="Google Sans"/>
                        </a:rPr>
                        <a:t>Blockchain and IPFS for decentralized file sharing with fine-grained access control</a:t>
                      </a:r>
                    </a:p>
                  </a:txBody>
                  <a:tcPr marL="121920" marR="121920" marT="121920" marB="121920" anchor="ctr"/>
                </a:tc>
                <a:tc>
                  <a:txBody>
                    <a:bodyPr/>
                    <a:lstStyle/>
                    <a:p>
                      <a:r>
                        <a:rPr lang="en-IN" sz="1200" b="0">
                          <a:effectLst/>
                          <a:latin typeface="Google Sans"/>
                        </a:rPr>
                        <a:t>Scalability and security</a:t>
                      </a:r>
                    </a:p>
                  </a:txBody>
                  <a:tcPr marL="121920" marR="121920" marT="121920" marB="121920" anchor="ctr"/>
                </a:tc>
                <a:tc>
                  <a:txBody>
                    <a:bodyPr/>
                    <a:lstStyle/>
                    <a:p>
                      <a:r>
                        <a:rPr lang="en-IN" sz="1200" b="0">
                          <a:effectLst/>
                          <a:latin typeface="Google Sans"/>
                        </a:rPr>
                        <a:t>5</a:t>
                      </a:r>
                    </a:p>
                  </a:txBody>
                  <a:tcPr marL="121920" marR="121920" marT="121920" marB="121920" anchor="ctr"/>
                </a:tc>
                <a:extLst>
                  <a:ext uri="{0D108BD9-81ED-4DB2-BD59-A6C34878D82A}">
                    <a16:rowId xmlns:a16="http://schemas.microsoft.com/office/drawing/2014/main" val="3278703916"/>
                  </a:ext>
                </a:extLst>
              </a:tr>
              <a:tr h="1061281">
                <a:tc>
                  <a:txBody>
                    <a:bodyPr/>
                    <a:lstStyle/>
                    <a:p>
                      <a:r>
                        <a:rPr lang="en-IN" sz="1200" b="0">
                          <a:effectLst/>
                          <a:latin typeface="Google Sans"/>
                        </a:rPr>
                        <a:t>6</a:t>
                      </a:r>
                    </a:p>
                  </a:txBody>
                  <a:tcPr marL="121920" marR="121920" marT="121920" marB="121920" anchor="ctr"/>
                </a:tc>
                <a:tc>
                  <a:txBody>
                    <a:bodyPr/>
                    <a:lstStyle/>
                    <a:p>
                      <a:r>
                        <a:rPr lang="en-US" sz="1200" b="0">
                          <a:effectLst/>
                          <a:latin typeface="Google Sans"/>
                        </a:rPr>
                        <a:t>A Blockchain-Based Decentralized File Sharing System with Attribute-Based Encryption</a:t>
                      </a:r>
                    </a:p>
                  </a:txBody>
                  <a:tcPr marL="121920" marR="121920" marT="121920" marB="121920" anchor="ctr"/>
                </a:tc>
                <a:tc>
                  <a:txBody>
                    <a:bodyPr/>
                    <a:lstStyle/>
                    <a:p>
                      <a:r>
                        <a:rPr lang="en-IN" sz="1200" b="0">
                          <a:effectLst/>
                          <a:latin typeface="Google Sans"/>
                        </a:rPr>
                        <a:t>IEEE Transactions on Cloud Computing, 2022</a:t>
                      </a:r>
                    </a:p>
                  </a:txBody>
                  <a:tcPr marL="121920" marR="121920" marT="121920" marB="121920" anchor="ctr"/>
                </a:tc>
                <a:tc>
                  <a:txBody>
                    <a:bodyPr/>
                    <a:lstStyle/>
                    <a:p>
                      <a:r>
                        <a:rPr lang="en-US" sz="1200" b="0">
                          <a:effectLst/>
                          <a:latin typeface="Google Sans"/>
                        </a:rPr>
                        <a:t>Blockchain and IPFS for decentralized file sharing with attribute-based encryption</a:t>
                      </a:r>
                    </a:p>
                  </a:txBody>
                  <a:tcPr marL="121920" marR="121920" marT="121920" marB="121920" anchor="ctr"/>
                </a:tc>
                <a:tc>
                  <a:txBody>
                    <a:bodyPr/>
                    <a:lstStyle/>
                    <a:p>
                      <a:r>
                        <a:rPr lang="en-IN" sz="1200" b="0">
                          <a:effectLst/>
                          <a:latin typeface="Google Sans"/>
                        </a:rPr>
                        <a:t>Scalability and security</a:t>
                      </a:r>
                    </a:p>
                  </a:txBody>
                  <a:tcPr marL="121920" marR="121920" marT="121920" marB="121920" anchor="ctr"/>
                </a:tc>
                <a:tc>
                  <a:txBody>
                    <a:bodyPr/>
                    <a:lstStyle/>
                    <a:p>
                      <a:r>
                        <a:rPr lang="en-IN" sz="1200" b="0">
                          <a:effectLst/>
                          <a:latin typeface="Google Sans"/>
                        </a:rPr>
                        <a:t>6</a:t>
                      </a:r>
                    </a:p>
                  </a:txBody>
                  <a:tcPr marL="121920" marR="121920" marT="121920" marB="121920" anchor="ctr"/>
                </a:tc>
                <a:extLst>
                  <a:ext uri="{0D108BD9-81ED-4DB2-BD59-A6C34878D82A}">
                    <a16:rowId xmlns:a16="http://schemas.microsoft.com/office/drawing/2014/main" val="3286687279"/>
                  </a:ext>
                </a:extLst>
              </a:tr>
              <a:tr h="1215338">
                <a:tc>
                  <a:txBody>
                    <a:bodyPr/>
                    <a:lstStyle/>
                    <a:p>
                      <a:r>
                        <a:rPr lang="en-IN" sz="1200" b="0">
                          <a:effectLst/>
                          <a:latin typeface="Google Sans"/>
                        </a:rPr>
                        <a:t>7</a:t>
                      </a:r>
                    </a:p>
                  </a:txBody>
                  <a:tcPr marL="121920" marR="121920" marT="121920" marB="121920" anchor="ctr"/>
                </a:tc>
                <a:tc>
                  <a:txBody>
                    <a:bodyPr/>
                    <a:lstStyle/>
                    <a:p>
                      <a:r>
                        <a:rPr lang="en-US" sz="1200" b="0">
                          <a:effectLst/>
                          <a:latin typeface="Google Sans"/>
                        </a:rPr>
                        <a:t>A Blockchain-Based Decentralized File Sharing System with Proof-of-Storage and Proof-of-Retrieval</a:t>
                      </a:r>
                    </a:p>
                  </a:txBody>
                  <a:tcPr marL="121920" marR="121920" marT="121920" marB="121920" anchor="ctr"/>
                </a:tc>
                <a:tc>
                  <a:txBody>
                    <a:bodyPr/>
                    <a:lstStyle/>
                    <a:p>
                      <a:r>
                        <a:rPr lang="en-US" sz="1200" b="0">
                          <a:effectLst/>
                          <a:latin typeface="Google Sans"/>
                        </a:rPr>
                        <a:t>IEEE Transactions on Information Forensics and Security, 2021</a:t>
                      </a:r>
                    </a:p>
                  </a:txBody>
                  <a:tcPr marL="121920" marR="121920" marT="121920" marB="121920" anchor="ctr"/>
                </a:tc>
                <a:tc>
                  <a:txBody>
                    <a:bodyPr/>
                    <a:lstStyle/>
                    <a:p>
                      <a:r>
                        <a:rPr lang="en-US" sz="1200" b="0">
                          <a:effectLst/>
                          <a:latin typeface="Google Sans"/>
                        </a:rPr>
                        <a:t>Blockchain and IPFS for decentralized file sharing with proof-of-storage and proof-of-retrieval</a:t>
                      </a:r>
                    </a:p>
                  </a:txBody>
                  <a:tcPr marL="121920" marR="121920" marT="121920" marB="121920" anchor="ctr"/>
                </a:tc>
                <a:tc>
                  <a:txBody>
                    <a:bodyPr/>
                    <a:lstStyle/>
                    <a:p>
                      <a:r>
                        <a:rPr lang="en-IN" sz="1200" b="0">
                          <a:effectLst/>
                          <a:latin typeface="Google Sans"/>
                        </a:rPr>
                        <a:t>Scalability and security</a:t>
                      </a:r>
                    </a:p>
                  </a:txBody>
                  <a:tcPr marL="121920" marR="121920" marT="121920" marB="121920" anchor="ctr"/>
                </a:tc>
                <a:tc>
                  <a:txBody>
                    <a:bodyPr/>
                    <a:lstStyle/>
                    <a:p>
                      <a:r>
                        <a:rPr lang="en-IN" sz="1200" b="0">
                          <a:effectLst/>
                          <a:latin typeface="Google Sans"/>
                        </a:rPr>
                        <a:t>7</a:t>
                      </a:r>
                    </a:p>
                  </a:txBody>
                  <a:tcPr marL="121920" marR="121920" marT="121920" marB="121920" anchor="ctr"/>
                </a:tc>
                <a:extLst>
                  <a:ext uri="{0D108BD9-81ED-4DB2-BD59-A6C34878D82A}">
                    <a16:rowId xmlns:a16="http://schemas.microsoft.com/office/drawing/2014/main" val="2821727620"/>
                  </a:ext>
                </a:extLst>
              </a:tr>
              <a:tr h="1215338">
                <a:tc>
                  <a:txBody>
                    <a:bodyPr/>
                    <a:lstStyle/>
                    <a:p>
                      <a:r>
                        <a:rPr lang="en-IN" sz="1200" b="0">
                          <a:effectLst/>
                          <a:latin typeface="Google Sans"/>
                        </a:rPr>
                        <a:t>8</a:t>
                      </a:r>
                    </a:p>
                  </a:txBody>
                  <a:tcPr marL="121920" marR="121920" marT="121920" marB="121920" anchor="ctr"/>
                </a:tc>
                <a:tc>
                  <a:txBody>
                    <a:bodyPr/>
                    <a:lstStyle/>
                    <a:p>
                      <a:r>
                        <a:rPr lang="en-US" sz="1200" b="0">
                          <a:effectLst/>
                          <a:latin typeface="Google Sans"/>
                        </a:rPr>
                        <a:t>A Blockchain-Based Decentralized File Sharing System with Reputation System and Incentive Mechanism</a:t>
                      </a:r>
                    </a:p>
                  </a:txBody>
                  <a:tcPr marL="121920" marR="121920" marT="121920" marB="121920" anchor="ctr"/>
                </a:tc>
                <a:tc>
                  <a:txBody>
                    <a:bodyPr/>
                    <a:lstStyle/>
                    <a:p>
                      <a:r>
                        <a:rPr lang="en-US" sz="1200" b="0">
                          <a:effectLst/>
                          <a:latin typeface="Google Sans"/>
                        </a:rPr>
                        <a:t>IEEE Transactions on Parallel and Distributed Systems, 2020</a:t>
                      </a:r>
                    </a:p>
                  </a:txBody>
                  <a:tcPr marL="121920" marR="121920" marT="121920" marB="121920" anchor="ctr"/>
                </a:tc>
                <a:tc>
                  <a:txBody>
                    <a:bodyPr/>
                    <a:lstStyle/>
                    <a:p>
                      <a:r>
                        <a:rPr lang="en-US" sz="1200" b="0">
                          <a:effectLst/>
                          <a:latin typeface="Google Sans"/>
                        </a:rPr>
                        <a:t>Blockchain and IPFS for decentralized file sharing with reputation system and incentive mechanism</a:t>
                      </a:r>
                    </a:p>
                  </a:txBody>
                  <a:tcPr marL="121920" marR="121920" marT="121920" marB="121920" anchor="ctr"/>
                </a:tc>
                <a:tc>
                  <a:txBody>
                    <a:bodyPr/>
                    <a:lstStyle/>
                    <a:p>
                      <a:r>
                        <a:rPr lang="en-IN" sz="1200" b="0">
                          <a:effectLst/>
                          <a:latin typeface="Google Sans"/>
                        </a:rPr>
                        <a:t>Scalability and security</a:t>
                      </a:r>
                    </a:p>
                  </a:txBody>
                  <a:tcPr marL="121920" marR="121920" marT="121920" marB="121920" anchor="ctr"/>
                </a:tc>
                <a:tc>
                  <a:txBody>
                    <a:bodyPr/>
                    <a:lstStyle/>
                    <a:p>
                      <a:r>
                        <a:rPr lang="en-IN" sz="1200" b="0" dirty="0">
                          <a:effectLst/>
                          <a:latin typeface="Google Sans"/>
                        </a:rPr>
                        <a:t>8</a:t>
                      </a:r>
                    </a:p>
                  </a:txBody>
                  <a:tcPr marL="121920" marR="121920" marT="121920" marB="121920" anchor="ctr"/>
                </a:tc>
                <a:extLst>
                  <a:ext uri="{0D108BD9-81ED-4DB2-BD59-A6C34878D82A}">
                    <a16:rowId xmlns:a16="http://schemas.microsoft.com/office/drawing/2014/main" val="3147495864"/>
                  </a:ext>
                </a:extLst>
              </a:tr>
            </a:tbl>
          </a:graphicData>
        </a:graphic>
      </p:graphicFrame>
    </p:spTree>
    <p:extLst>
      <p:ext uri="{BB962C8B-B14F-4D97-AF65-F5344CB8AC3E}">
        <p14:creationId xmlns:p14="http://schemas.microsoft.com/office/powerpoint/2010/main" val="2188095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B3F5-D4D3-4C35-2A95-5E872BE3855F}"/>
              </a:ext>
            </a:extLst>
          </p:cNvPr>
          <p:cNvSpPr>
            <a:spLocks noGrp="1"/>
          </p:cNvSpPr>
          <p:nvPr>
            <p:ph type="title"/>
          </p:nvPr>
        </p:nvSpPr>
        <p:spPr/>
        <p:txBody>
          <a:bodyPr/>
          <a:lstStyle/>
          <a:p>
            <a:r>
              <a:rPr lang="en-IN" dirty="0"/>
              <a:t>PROPOSED WORK</a:t>
            </a:r>
          </a:p>
        </p:txBody>
      </p:sp>
      <p:sp>
        <p:nvSpPr>
          <p:cNvPr id="3" name="Content Placeholder 2">
            <a:extLst>
              <a:ext uri="{FF2B5EF4-FFF2-40B4-BE49-F238E27FC236}">
                <a16:creationId xmlns:a16="http://schemas.microsoft.com/office/drawing/2014/main" id="{471A51A7-4070-2168-5BAD-1EE024BBBF1B}"/>
              </a:ext>
            </a:extLst>
          </p:cNvPr>
          <p:cNvSpPr>
            <a:spLocks noGrp="1"/>
          </p:cNvSpPr>
          <p:nvPr>
            <p:ph idx="1"/>
          </p:nvPr>
        </p:nvSpPr>
        <p:spPr>
          <a:xfrm>
            <a:off x="334871" y="1973284"/>
            <a:ext cx="11767481" cy="4437528"/>
          </a:xfrm>
          <a:noFill/>
        </p:spPr>
        <p:txBody>
          <a:bodyPr>
            <a:noAutofit/>
          </a:bodyPr>
          <a:lstStyle/>
          <a:p>
            <a:pPr algn="l">
              <a:buFont typeface="+mj-lt"/>
              <a:buAutoNum type="arabicPeriod"/>
            </a:pPr>
            <a:r>
              <a:rPr lang="en-US" sz="2200" dirty="0">
                <a:solidFill>
                  <a:schemeClr val="bg1"/>
                </a:solidFill>
                <a:latin typeface="Söhne"/>
              </a:rPr>
              <a:t>It is a decentralized distributed database existing on multiple computers at the same time. It is constantly growing as new sets of recordings, or ‘blocks’, are added to it. </a:t>
            </a:r>
          </a:p>
          <a:p>
            <a:pPr algn="l">
              <a:buFont typeface="+mj-lt"/>
              <a:buAutoNum type="arabicPeriod"/>
            </a:pPr>
            <a:r>
              <a:rPr lang="en-US" sz="2200" dirty="0">
                <a:solidFill>
                  <a:schemeClr val="bg1"/>
                </a:solidFill>
                <a:latin typeface="Söhne"/>
              </a:rPr>
              <a:t>Each block contains a timestamp and a link to the previous block, so they actually form a chain.</a:t>
            </a:r>
          </a:p>
          <a:p>
            <a:pPr algn="l">
              <a:buFont typeface="+mj-lt"/>
              <a:buAutoNum type="arabicPeriod"/>
            </a:pPr>
            <a:r>
              <a:rPr lang="en-US" sz="2200" dirty="0">
                <a:solidFill>
                  <a:schemeClr val="bg1"/>
                </a:solidFill>
                <a:latin typeface="Söhne"/>
              </a:rPr>
              <a:t>Everyone in the network gets a copy of the whole database. Old blocks are preserved forever and new blocks are added to the ledger irreversibly, making it impossible to manipulate by faking documents, transactions and other information.</a:t>
            </a:r>
          </a:p>
          <a:p>
            <a:pPr algn="l">
              <a:buFont typeface="+mj-lt"/>
              <a:buAutoNum type="arabicPeriod"/>
            </a:pPr>
            <a:r>
              <a:rPr lang="en-US" sz="2200" dirty="0">
                <a:solidFill>
                  <a:schemeClr val="bg1"/>
                </a:solidFill>
                <a:latin typeface="Söhne"/>
              </a:rPr>
              <a:t>The blocks are cryptographically linked together.</a:t>
            </a:r>
          </a:p>
          <a:p>
            <a:pPr algn="l">
              <a:buFont typeface="+mj-lt"/>
              <a:buAutoNum type="arabicPeriod"/>
            </a:pPr>
            <a:endParaRPr lang="en-IN" sz="2200" dirty="0">
              <a:latin typeface="Söhne"/>
            </a:endParaRPr>
          </a:p>
        </p:txBody>
      </p:sp>
    </p:spTree>
    <p:extLst>
      <p:ext uri="{BB962C8B-B14F-4D97-AF65-F5344CB8AC3E}">
        <p14:creationId xmlns:p14="http://schemas.microsoft.com/office/powerpoint/2010/main" val="316363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B3F5-D4D3-4C35-2A95-5E872BE3855F}"/>
              </a:ext>
            </a:extLst>
          </p:cNvPr>
          <p:cNvSpPr>
            <a:spLocks noGrp="1"/>
          </p:cNvSpPr>
          <p:nvPr>
            <p:ph type="title"/>
          </p:nvPr>
        </p:nvSpPr>
        <p:spPr/>
        <p:txBody>
          <a:bodyPr/>
          <a:lstStyle/>
          <a:p>
            <a:r>
              <a:rPr lang="en-IN" dirty="0"/>
              <a:t>PROPOSED ARCHITECTURE</a:t>
            </a:r>
          </a:p>
        </p:txBody>
      </p:sp>
      <p:sp>
        <p:nvSpPr>
          <p:cNvPr id="6" name="Google Shape;159;p20">
            <a:extLst>
              <a:ext uri="{FF2B5EF4-FFF2-40B4-BE49-F238E27FC236}">
                <a16:creationId xmlns:a16="http://schemas.microsoft.com/office/drawing/2014/main" id="{63D1E349-0D8A-5978-791F-32CD31F70A5E}"/>
              </a:ext>
            </a:extLst>
          </p:cNvPr>
          <p:cNvSpPr txBox="1">
            <a:spLocks/>
          </p:cNvSpPr>
          <p:nvPr/>
        </p:nvSpPr>
        <p:spPr>
          <a:xfrm>
            <a:off x="2520591" y="1856214"/>
            <a:ext cx="7688700" cy="650400"/>
          </a:xfrm>
          <a:prstGeom prst="rect">
            <a:avLst/>
          </a:prstGeom>
          <a:effectLst>
            <a:outerShdw blurRad="50800" dir="14400000">
              <a:srgbClr val="000000">
                <a:alpha val="60000"/>
              </a:srgbClr>
            </a:outerShdw>
          </a:effectLst>
        </p:spPr>
        <p:txBody>
          <a:bodyPr spcFirstLastPara="1" vert="horz" wrap="square" lIns="91425" tIns="91425" rIns="91425" bIns="91425" rtlCol="0" anchor="t" anchorCtr="0">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IN" sz="3100">
                <a:solidFill>
                  <a:schemeClr val="bg1"/>
                </a:solidFill>
                <a:latin typeface="Times New Roman"/>
                <a:ea typeface="Times New Roman"/>
                <a:cs typeface="Times New Roman"/>
                <a:sym typeface="Times New Roman"/>
              </a:rPr>
              <a:t>Block Structure</a:t>
            </a:r>
            <a:endParaRPr lang="en-IN" sz="3100" dirty="0">
              <a:solidFill>
                <a:schemeClr val="bg1"/>
              </a:solidFill>
              <a:latin typeface="Times New Roman"/>
              <a:ea typeface="Times New Roman"/>
              <a:cs typeface="Times New Roman"/>
              <a:sym typeface="Times New Roman"/>
            </a:endParaRPr>
          </a:p>
        </p:txBody>
      </p:sp>
      <p:pic>
        <p:nvPicPr>
          <p:cNvPr id="7" name="Google Shape;160;p20">
            <a:extLst>
              <a:ext uri="{FF2B5EF4-FFF2-40B4-BE49-F238E27FC236}">
                <a16:creationId xmlns:a16="http://schemas.microsoft.com/office/drawing/2014/main" id="{6B98E9C5-B6F1-8E4E-8968-C3E02B108B31}"/>
              </a:ext>
            </a:extLst>
          </p:cNvPr>
          <p:cNvPicPr preferRelativeResize="0"/>
          <p:nvPr/>
        </p:nvPicPr>
        <p:blipFill rotWithShape="1">
          <a:blip r:embed="rId3">
            <a:alphaModFix/>
          </a:blip>
          <a:srcRect l="2371" t="12427" r="34889" b="-8"/>
          <a:stretch/>
        </p:blipFill>
        <p:spPr>
          <a:xfrm>
            <a:off x="2124441" y="2777839"/>
            <a:ext cx="5426827" cy="3154400"/>
          </a:xfrm>
          <a:prstGeom prst="rect">
            <a:avLst/>
          </a:prstGeom>
          <a:noFill/>
          <a:ln w="9525" cap="flat" cmpd="sng">
            <a:solidFill>
              <a:schemeClr val="dk1"/>
            </a:solidFill>
            <a:prstDash val="solid"/>
            <a:round/>
            <a:headEnd type="none" w="sm" len="sm"/>
            <a:tailEnd type="none" w="sm" len="sm"/>
          </a:ln>
        </p:spPr>
      </p:pic>
      <p:sp>
        <p:nvSpPr>
          <p:cNvPr id="8" name="Google Shape;161;p20">
            <a:extLst>
              <a:ext uri="{FF2B5EF4-FFF2-40B4-BE49-F238E27FC236}">
                <a16:creationId xmlns:a16="http://schemas.microsoft.com/office/drawing/2014/main" id="{1582DAE0-89AA-CA4D-76DD-772A7C029DE7}"/>
              </a:ext>
            </a:extLst>
          </p:cNvPr>
          <p:cNvSpPr txBox="1"/>
          <p:nvPr/>
        </p:nvSpPr>
        <p:spPr>
          <a:xfrm>
            <a:off x="8433266" y="4927414"/>
            <a:ext cx="2350800" cy="107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bg1"/>
                </a:solidFill>
                <a:latin typeface="Lato"/>
                <a:ea typeface="Lato"/>
                <a:cs typeface="Lato"/>
                <a:sym typeface="Lato"/>
              </a:rPr>
              <a:t>Hash of the shared file generated by IPFS using AES Encryption and SHA256 hashing algorithm</a:t>
            </a:r>
            <a:endParaRPr>
              <a:solidFill>
                <a:schemeClr val="bg1"/>
              </a:solidFill>
              <a:latin typeface="Lato"/>
              <a:ea typeface="Lato"/>
              <a:cs typeface="Lato"/>
              <a:sym typeface="Lato"/>
            </a:endParaRPr>
          </a:p>
        </p:txBody>
      </p:sp>
      <p:sp>
        <p:nvSpPr>
          <p:cNvPr id="9" name="Google Shape;162;p20">
            <a:extLst>
              <a:ext uri="{FF2B5EF4-FFF2-40B4-BE49-F238E27FC236}">
                <a16:creationId xmlns:a16="http://schemas.microsoft.com/office/drawing/2014/main" id="{6208C7A4-C8E0-C843-63AE-9A4428C02207}"/>
              </a:ext>
            </a:extLst>
          </p:cNvPr>
          <p:cNvSpPr txBox="1"/>
          <p:nvPr/>
        </p:nvSpPr>
        <p:spPr>
          <a:xfrm>
            <a:off x="8644241" y="2561827"/>
            <a:ext cx="2220300" cy="123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bg1"/>
                </a:solidFill>
                <a:latin typeface="Lato"/>
                <a:ea typeface="Lato"/>
                <a:cs typeface="Lato"/>
                <a:sym typeface="Lato"/>
              </a:rPr>
              <a:t>SHA-256 hash of the Block 2 </a:t>
            </a:r>
            <a:endParaRPr>
              <a:solidFill>
                <a:schemeClr val="bg1"/>
              </a:solidFill>
              <a:latin typeface="Lato"/>
              <a:ea typeface="Lato"/>
              <a:cs typeface="Lato"/>
              <a:sym typeface="Lato"/>
            </a:endParaRPr>
          </a:p>
        </p:txBody>
      </p:sp>
      <p:sp>
        <p:nvSpPr>
          <p:cNvPr id="10" name="Google Shape;163;p20">
            <a:extLst>
              <a:ext uri="{FF2B5EF4-FFF2-40B4-BE49-F238E27FC236}">
                <a16:creationId xmlns:a16="http://schemas.microsoft.com/office/drawing/2014/main" id="{046F3F6B-DA0B-A827-7116-41CF4822DEDD}"/>
              </a:ext>
            </a:extLst>
          </p:cNvPr>
          <p:cNvSpPr/>
          <p:nvPr/>
        </p:nvSpPr>
        <p:spPr>
          <a:xfrm>
            <a:off x="2013941" y="4144064"/>
            <a:ext cx="5645700" cy="4218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cxnSp>
        <p:nvCxnSpPr>
          <p:cNvPr id="11" name="Google Shape;164;p20">
            <a:extLst>
              <a:ext uri="{FF2B5EF4-FFF2-40B4-BE49-F238E27FC236}">
                <a16:creationId xmlns:a16="http://schemas.microsoft.com/office/drawing/2014/main" id="{441915BA-BCCA-A19C-FAB0-04E3AB0AC87B}"/>
              </a:ext>
            </a:extLst>
          </p:cNvPr>
          <p:cNvCxnSpPr/>
          <p:nvPr/>
        </p:nvCxnSpPr>
        <p:spPr>
          <a:xfrm rot="10800000" flipH="1">
            <a:off x="7659641" y="3038864"/>
            <a:ext cx="984600" cy="1356300"/>
          </a:xfrm>
          <a:prstGeom prst="straightConnector1">
            <a:avLst/>
          </a:prstGeom>
          <a:noFill/>
          <a:ln w="19050" cap="flat" cmpd="sng">
            <a:solidFill>
              <a:srgbClr val="FF0000"/>
            </a:solidFill>
            <a:prstDash val="solid"/>
            <a:round/>
            <a:headEnd type="none" w="med" len="med"/>
            <a:tailEnd type="triangle" w="med" len="med"/>
          </a:ln>
        </p:spPr>
      </p:cxnSp>
      <p:sp>
        <p:nvSpPr>
          <p:cNvPr id="12" name="Google Shape;165;p20">
            <a:extLst>
              <a:ext uri="{FF2B5EF4-FFF2-40B4-BE49-F238E27FC236}">
                <a16:creationId xmlns:a16="http://schemas.microsoft.com/office/drawing/2014/main" id="{480095CF-D7EB-ABB6-E603-118C8F6BB36F}"/>
              </a:ext>
            </a:extLst>
          </p:cNvPr>
          <p:cNvSpPr/>
          <p:nvPr/>
        </p:nvSpPr>
        <p:spPr>
          <a:xfrm>
            <a:off x="1883366" y="4606189"/>
            <a:ext cx="5896800" cy="1607400"/>
          </a:xfrm>
          <a:prstGeom prst="rect">
            <a:avLst/>
          </a:prstGeom>
          <a:noFill/>
          <a:ln w="1905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cxnSp>
        <p:nvCxnSpPr>
          <p:cNvPr id="13" name="Google Shape;166;p20">
            <a:extLst>
              <a:ext uri="{FF2B5EF4-FFF2-40B4-BE49-F238E27FC236}">
                <a16:creationId xmlns:a16="http://schemas.microsoft.com/office/drawing/2014/main" id="{AC00367A-39FA-3999-8FC9-BCD3D2DE45D8}"/>
              </a:ext>
            </a:extLst>
          </p:cNvPr>
          <p:cNvCxnSpPr/>
          <p:nvPr/>
        </p:nvCxnSpPr>
        <p:spPr>
          <a:xfrm rot="10800000" flipH="1">
            <a:off x="7760216" y="4164014"/>
            <a:ext cx="1095000" cy="733500"/>
          </a:xfrm>
          <a:prstGeom prst="straightConnector1">
            <a:avLst/>
          </a:prstGeom>
          <a:noFill/>
          <a:ln w="19050" cap="flat" cmpd="sng">
            <a:solidFill>
              <a:srgbClr val="00FF00"/>
            </a:solidFill>
            <a:prstDash val="solid"/>
            <a:round/>
            <a:headEnd type="none" w="med" len="med"/>
            <a:tailEnd type="triangle" w="med" len="med"/>
          </a:ln>
        </p:spPr>
      </p:cxnSp>
      <p:sp>
        <p:nvSpPr>
          <p:cNvPr id="14" name="Google Shape;167;p20">
            <a:extLst>
              <a:ext uri="{FF2B5EF4-FFF2-40B4-BE49-F238E27FC236}">
                <a16:creationId xmlns:a16="http://schemas.microsoft.com/office/drawing/2014/main" id="{F52DC343-9FB2-1298-39C8-0444620B41EF}"/>
              </a:ext>
            </a:extLst>
          </p:cNvPr>
          <p:cNvSpPr/>
          <p:nvPr/>
        </p:nvSpPr>
        <p:spPr>
          <a:xfrm>
            <a:off x="2013916" y="5336964"/>
            <a:ext cx="5645700" cy="723300"/>
          </a:xfrm>
          <a:prstGeom prst="rect">
            <a:avLst/>
          </a:prstGeom>
          <a:noFill/>
          <a:ln w="1905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cxnSp>
        <p:nvCxnSpPr>
          <p:cNvPr id="15" name="Google Shape;168;p20">
            <a:extLst>
              <a:ext uri="{FF2B5EF4-FFF2-40B4-BE49-F238E27FC236}">
                <a16:creationId xmlns:a16="http://schemas.microsoft.com/office/drawing/2014/main" id="{0D3DE388-292C-5A1B-AFDF-6EAC00E905A8}"/>
              </a:ext>
            </a:extLst>
          </p:cNvPr>
          <p:cNvCxnSpPr>
            <a:stCxn id="14" idx="3"/>
          </p:cNvCxnSpPr>
          <p:nvPr/>
        </p:nvCxnSpPr>
        <p:spPr>
          <a:xfrm rot="10800000" flipH="1">
            <a:off x="7659616" y="5419914"/>
            <a:ext cx="773700" cy="278700"/>
          </a:xfrm>
          <a:prstGeom prst="straightConnector1">
            <a:avLst/>
          </a:prstGeom>
          <a:noFill/>
          <a:ln w="19050" cap="flat" cmpd="sng">
            <a:solidFill>
              <a:srgbClr val="4A86E8"/>
            </a:solidFill>
            <a:prstDash val="solid"/>
            <a:round/>
            <a:headEnd type="none" w="med" len="med"/>
            <a:tailEnd type="triangle" w="med" len="med"/>
          </a:ln>
        </p:spPr>
      </p:cxnSp>
      <p:sp>
        <p:nvSpPr>
          <p:cNvPr id="16" name="Google Shape;169;p20">
            <a:extLst>
              <a:ext uri="{FF2B5EF4-FFF2-40B4-BE49-F238E27FC236}">
                <a16:creationId xmlns:a16="http://schemas.microsoft.com/office/drawing/2014/main" id="{554E50DC-12FB-135B-FFC4-F7DDF1715E95}"/>
              </a:ext>
            </a:extLst>
          </p:cNvPr>
          <p:cNvSpPr txBox="1"/>
          <p:nvPr/>
        </p:nvSpPr>
        <p:spPr>
          <a:xfrm>
            <a:off x="8895541" y="3852739"/>
            <a:ext cx="1557300" cy="4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bg1"/>
                </a:solidFill>
                <a:latin typeface="Lato"/>
                <a:ea typeface="Lato"/>
                <a:cs typeface="Lato"/>
                <a:sym typeface="Lato"/>
              </a:rPr>
              <a:t>Data stored in the blockchain</a:t>
            </a:r>
            <a:endParaRPr>
              <a:solidFill>
                <a:schemeClr val="bg1"/>
              </a:solidFill>
              <a:latin typeface="Lato"/>
              <a:ea typeface="Lato"/>
              <a:cs typeface="Lato"/>
              <a:sym typeface="Lato"/>
            </a:endParaRPr>
          </a:p>
        </p:txBody>
      </p:sp>
      <p:cxnSp>
        <p:nvCxnSpPr>
          <p:cNvPr id="17" name="Google Shape;170;p20">
            <a:extLst>
              <a:ext uri="{FF2B5EF4-FFF2-40B4-BE49-F238E27FC236}">
                <a16:creationId xmlns:a16="http://schemas.microsoft.com/office/drawing/2014/main" id="{A75BDC58-CF62-2B98-A641-49A3B8491A66}"/>
              </a:ext>
            </a:extLst>
          </p:cNvPr>
          <p:cNvCxnSpPr/>
          <p:nvPr/>
        </p:nvCxnSpPr>
        <p:spPr>
          <a:xfrm rot="10800000" flipH="1">
            <a:off x="3520941" y="2647289"/>
            <a:ext cx="3405600" cy="1315800"/>
          </a:xfrm>
          <a:prstGeom prst="bentConnector3">
            <a:avLst>
              <a:gd name="adj1" fmla="val 99996"/>
            </a:avLst>
          </a:prstGeom>
          <a:noFill/>
          <a:ln w="9525" cap="flat" cmpd="sng">
            <a:solidFill>
              <a:schemeClr val="dk2"/>
            </a:solidFill>
            <a:prstDash val="solid"/>
            <a:round/>
            <a:headEnd type="none" w="med" len="med"/>
            <a:tailEnd type="none" w="med" len="med"/>
          </a:ln>
        </p:spPr>
      </p:cxnSp>
      <p:sp>
        <p:nvSpPr>
          <p:cNvPr id="18" name="Google Shape;171;p20">
            <a:extLst>
              <a:ext uri="{FF2B5EF4-FFF2-40B4-BE49-F238E27FC236}">
                <a16:creationId xmlns:a16="http://schemas.microsoft.com/office/drawing/2014/main" id="{212582EB-239E-4B19-EF78-20EACCBF0257}"/>
              </a:ext>
            </a:extLst>
          </p:cNvPr>
          <p:cNvSpPr txBox="1"/>
          <p:nvPr/>
        </p:nvSpPr>
        <p:spPr>
          <a:xfrm>
            <a:off x="6122741" y="1994189"/>
            <a:ext cx="2089500" cy="7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bg1"/>
                </a:solidFill>
                <a:latin typeface="Lato"/>
                <a:ea typeface="Lato"/>
                <a:cs typeface="Lato"/>
                <a:sym typeface="Lato"/>
              </a:rPr>
              <a:t>Nonce to uniquely represent a block</a:t>
            </a:r>
            <a:endParaRPr>
              <a:solidFill>
                <a:schemeClr val="bg1"/>
              </a:solidFill>
              <a:latin typeface="Lato"/>
              <a:ea typeface="Lato"/>
              <a:cs typeface="Lato"/>
              <a:sym typeface="Lato"/>
            </a:endParaRPr>
          </a:p>
        </p:txBody>
      </p:sp>
      <p:cxnSp>
        <p:nvCxnSpPr>
          <p:cNvPr id="19" name="Google Shape;172;p20">
            <a:extLst>
              <a:ext uri="{FF2B5EF4-FFF2-40B4-BE49-F238E27FC236}">
                <a16:creationId xmlns:a16="http://schemas.microsoft.com/office/drawing/2014/main" id="{4255E117-26D7-E77F-ABDB-EB687F43E456}"/>
              </a:ext>
            </a:extLst>
          </p:cNvPr>
          <p:cNvCxnSpPr/>
          <p:nvPr/>
        </p:nvCxnSpPr>
        <p:spPr>
          <a:xfrm rot="10800000">
            <a:off x="6926541" y="2597064"/>
            <a:ext cx="0" cy="90300"/>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3756510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B3F5-D4D3-4C35-2A95-5E872BE3855F}"/>
              </a:ext>
            </a:extLst>
          </p:cNvPr>
          <p:cNvSpPr>
            <a:spLocks noGrp="1"/>
          </p:cNvSpPr>
          <p:nvPr>
            <p:ph type="title"/>
          </p:nvPr>
        </p:nvSpPr>
        <p:spPr/>
        <p:txBody>
          <a:bodyPr/>
          <a:lstStyle/>
          <a:p>
            <a:r>
              <a:rPr lang="en-IN" dirty="0"/>
              <a:t>PROPOSED ARCHITECTURE</a:t>
            </a:r>
          </a:p>
        </p:txBody>
      </p:sp>
      <p:pic>
        <p:nvPicPr>
          <p:cNvPr id="3" name="Google Shape;178;p21">
            <a:extLst>
              <a:ext uri="{FF2B5EF4-FFF2-40B4-BE49-F238E27FC236}">
                <a16:creationId xmlns:a16="http://schemas.microsoft.com/office/drawing/2014/main" id="{2F638259-03FC-D745-BEFC-A5995CDE39C1}"/>
              </a:ext>
            </a:extLst>
          </p:cNvPr>
          <p:cNvPicPr preferRelativeResize="0"/>
          <p:nvPr/>
        </p:nvPicPr>
        <p:blipFill>
          <a:blip r:embed="rId3">
            <a:alphaModFix/>
          </a:blip>
          <a:stretch>
            <a:fillRect/>
          </a:stretch>
        </p:blipFill>
        <p:spPr>
          <a:xfrm>
            <a:off x="1488141" y="2651014"/>
            <a:ext cx="8839200" cy="3289613"/>
          </a:xfrm>
          <a:prstGeom prst="rect">
            <a:avLst/>
          </a:prstGeom>
          <a:noFill/>
          <a:ln>
            <a:noFill/>
          </a:ln>
        </p:spPr>
      </p:pic>
    </p:spTree>
    <p:extLst>
      <p:ext uri="{BB962C8B-B14F-4D97-AF65-F5344CB8AC3E}">
        <p14:creationId xmlns:p14="http://schemas.microsoft.com/office/powerpoint/2010/main" val="7049476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67</TotalTime>
  <Words>2632</Words>
  <Application>Microsoft Office PowerPoint</Application>
  <PresentationFormat>Widescreen</PresentationFormat>
  <Paragraphs>235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Century Gothic</vt:lpstr>
      <vt:lpstr>Google Sans</vt:lpstr>
      <vt:lpstr>Lato</vt:lpstr>
      <vt:lpstr>Söhne</vt:lpstr>
      <vt:lpstr>Times New Roman</vt:lpstr>
      <vt:lpstr>Wingdings 2</vt:lpstr>
      <vt:lpstr>Quotable</vt:lpstr>
      <vt:lpstr>NExUS : Networked Exchange using IPFS and P2P in a decentralized, universal system leveraging the Blockchain Technology</vt:lpstr>
      <vt:lpstr>INTRODUCTION</vt:lpstr>
      <vt:lpstr>PROBLEM STATEMENT</vt:lpstr>
      <vt:lpstr>OBJECTIVES</vt:lpstr>
      <vt:lpstr>LITERATURE SURVEY</vt:lpstr>
      <vt:lpstr>LITERATURE SURVEY</vt:lpstr>
      <vt:lpstr>PROPOSED WORK</vt:lpstr>
      <vt:lpstr>PROPOSED ARCHITECTURE</vt:lpstr>
      <vt:lpstr>PROPOSED ARCHITECTURE</vt:lpstr>
      <vt:lpstr>PROPOSED ARCHITECTURE</vt:lpstr>
      <vt:lpstr>MECHANISM/MODULE</vt:lpstr>
      <vt:lpstr>MECHANISM/MODULE</vt:lpstr>
      <vt:lpstr>ALGORITHM</vt:lpstr>
      <vt:lpstr>ALGORITHM</vt:lpstr>
      <vt:lpstr>ALGORITHM</vt:lpstr>
      <vt:lpstr>IMPLEMENTATION DETAILS</vt:lpstr>
      <vt:lpstr>IMPLEMENTATION DETAILS</vt:lpstr>
      <vt:lpstr>IMPLEMENTATION DETAILS</vt:lpstr>
      <vt:lpstr>IMPLEMENTATION DETAILS</vt:lpstr>
      <vt:lpstr>IMPLEMENTATION DETAILS</vt:lpstr>
      <vt:lpstr>KEY FEATURES</vt:lpstr>
      <vt:lpstr>KEY FEATURES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File Sharing in the Decentralized Age: Powered by Blockchain and IPFS</dc:title>
  <dc:creator>Shivani Suresh</dc:creator>
  <cp:lastModifiedBy>Shivani Suresh</cp:lastModifiedBy>
  <cp:revision>33</cp:revision>
  <dcterms:created xsi:type="dcterms:W3CDTF">2023-11-02T19:33:06Z</dcterms:created>
  <dcterms:modified xsi:type="dcterms:W3CDTF">2023-11-24T01:14:41Z</dcterms:modified>
</cp:coreProperties>
</file>