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3"/>
    <p:sldId id="257" r:id="rId4"/>
    <p:sldId id="258" r:id="rId5"/>
    <p:sldId id="259" r:id="rId6"/>
    <p:sldId id="260" r:id="rId7"/>
    <p:sldId id="261" r:id="rId8"/>
    <p:sldId id="262" r:id="rId9"/>
    <p:sldId id="266" r:id="rId10"/>
    <p:sldId id="268" r:id="rId11"/>
    <p:sldId id="263" r:id="rId12"/>
    <p:sldId id="264" r:id="rId13"/>
    <p:sldId id="269" r:id="rId14"/>
    <p:sldId id="265" r:id="rId15"/>
    <p:sldId id="270" r:id="rId16"/>
    <p:sldId id="271"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2819400" y="11049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4290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4716780" y="1600200"/>
            <a:ext cx="5276215" cy="1543685"/>
          </a:xfrm>
          <a:prstGeom prst="rect">
            <a:avLst/>
          </a:prstGeom>
        </p:spPr>
        <p:txBody>
          <a:bodyPr vert="horz" wrap="square" lIns="0" tIns="16510" rIns="0" bIns="0" rtlCol="0">
            <a:spAutoFit/>
          </a:bodyPr>
          <a:lstStyle/>
          <a:p>
            <a:pPr marL="12700">
              <a:lnSpc>
                <a:spcPct val="100000"/>
              </a:lnSpc>
              <a:spcBef>
                <a:spcPts val="130"/>
              </a:spcBef>
            </a:pPr>
            <a:r>
              <a:rPr lang="en-IN" altLang="" sz="2400" dirty="0">
                <a:latin typeface="Trebuchet MS" panose="020B0603020202020204"/>
                <a:cs typeface="Trebuchet MS" panose="020B0603020202020204"/>
              </a:rPr>
              <a:t>R B Shyamala (2021503558)</a:t>
            </a:r>
            <a:endParaRPr lang="en-IN" altLang="" sz="2400" dirty="0">
              <a:latin typeface="Trebuchet MS" panose="020B0603020202020204"/>
              <a:cs typeface="Trebuchet MS" panose="020B0603020202020204"/>
            </a:endParaRPr>
          </a:p>
          <a:p>
            <a:pPr marL="12700">
              <a:lnSpc>
                <a:spcPct val="100000"/>
              </a:lnSpc>
              <a:spcBef>
                <a:spcPts val="130"/>
              </a:spcBef>
            </a:pPr>
            <a:r>
              <a:rPr lang="en-IN" altLang="" sz="2400">
                <a:latin typeface="Trebuchet MS" panose="020B0603020202020204"/>
                <a:cs typeface="Trebuchet MS" panose="020B0603020202020204"/>
              </a:rPr>
              <a:t>Department of Computer Technology</a:t>
            </a:r>
            <a:endParaRPr lang="en-IN" altLang="" sz="2400">
              <a:latin typeface="Trebuchet MS" panose="020B0603020202020204"/>
              <a:cs typeface="Trebuchet MS" panose="020B0603020202020204"/>
            </a:endParaRPr>
          </a:p>
          <a:p>
            <a:pPr marL="12700">
              <a:lnSpc>
                <a:spcPct val="100000"/>
              </a:lnSpc>
              <a:spcBef>
                <a:spcPts val="130"/>
              </a:spcBef>
            </a:pPr>
            <a:r>
              <a:rPr lang="en-IN" altLang="" sz="2400">
                <a:latin typeface="Trebuchet MS" panose="020B0603020202020204"/>
                <a:cs typeface="Trebuchet MS" panose="020B0603020202020204"/>
              </a:rPr>
              <a:t>Madras Institute of Technology</a:t>
            </a:r>
            <a:endParaRPr lang="en-IN" altLang="" sz="2400">
              <a:latin typeface="Trebuchet MS" panose="020B0603020202020204"/>
              <a:cs typeface="Trebuchet MS" panose="020B0603020202020204"/>
            </a:endParaRPr>
          </a:p>
          <a:p>
            <a:pPr marL="12700">
              <a:lnSpc>
                <a:spcPct val="100000"/>
              </a:lnSpc>
              <a:spcBef>
                <a:spcPts val="130"/>
              </a:spcBef>
            </a:pPr>
            <a:r>
              <a:rPr lang="en-IN" altLang="" sz="2400">
                <a:latin typeface="Trebuchet MS" panose="020B0603020202020204"/>
                <a:cs typeface="Trebuchet MS" panose="020B0603020202020204"/>
              </a:rPr>
              <a:t>Anna University, Zone - IV</a:t>
            </a:r>
            <a:endParaRPr lang="en-IN" altLang="" sz="2400">
              <a:latin typeface="Trebuchet MS" panose="020B0603020202020204"/>
              <a:cs typeface="Trebuchet MS" panose="020B0603020202020204"/>
            </a:endParaRPr>
          </a:p>
        </p:txBody>
      </p:sp>
      <p:sp>
        <p:nvSpPr>
          <p:cNvPr id="8" name="object 8"/>
          <p:cNvSpPr txBox="1"/>
          <p:nvPr/>
        </p:nvSpPr>
        <p:spPr>
          <a:xfrm>
            <a:off x="4724400" y="3352800"/>
            <a:ext cx="2757170" cy="50482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2D936B"/>
                </a:solidFill>
                <a:latin typeface="Trebuchet MS" panose="020B0603020202020204"/>
                <a:cs typeface="Trebuchet MS" panose="020B0603020202020204"/>
              </a:rPr>
              <a:t>Final</a:t>
            </a:r>
            <a:r>
              <a:rPr sz="3200" b="1" spc="-40" dirty="0">
                <a:solidFill>
                  <a:srgbClr val="2D936B"/>
                </a:solidFill>
                <a:latin typeface="Trebuchet MS" panose="020B0603020202020204"/>
                <a:cs typeface="Trebuchet MS" panose="020B0603020202020204"/>
              </a:rPr>
              <a:t> </a:t>
            </a:r>
            <a:r>
              <a:rPr sz="3200" b="1" spc="-10" dirty="0">
                <a:solidFill>
                  <a:srgbClr val="2D936B"/>
                </a:solidFill>
                <a:latin typeface="Trebuchet MS" panose="020B0603020202020204"/>
                <a:cs typeface="Trebuchet MS" panose="020B0603020202020204"/>
              </a:rPr>
              <a:t>Project</a:t>
            </a:r>
            <a:endParaRPr sz="3200" b="1" spc="-10" dirty="0">
              <a:solidFill>
                <a:srgbClr val="2D936B"/>
              </a:solidFill>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 Box 8"/>
          <p:cNvSpPr txBox="1"/>
          <p:nvPr/>
        </p:nvSpPr>
        <p:spPr>
          <a:xfrm>
            <a:off x="2644775" y="3352800"/>
            <a:ext cx="6953250" cy="3412490"/>
          </a:xfrm>
          <a:prstGeom prst="rect">
            <a:avLst/>
          </a:prstGeom>
          <a:noFill/>
        </p:spPr>
        <p:txBody>
          <a:bodyPr wrap="square" rtlCol="0">
            <a:noAutofit/>
          </a:bodyPr>
          <a:p>
            <a:r>
              <a:rPr lang="en-US"/>
              <a:t>3. Visualization techniques to understand data distribution, model predictions, and activation maps, providing valuable insights into the model's behavior.</a:t>
            </a:r>
            <a:endParaRPr lang="en-US"/>
          </a:p>
          <a:p>
            <a:r>
              <a:rPr lang="en-US"/>
              <a:t>4. Modular and well-organized code, enhancing readability and maintainability.</a:t>
            </a:r>
            <a:endParaRPr lang="en-US"/>
          </a:p>
          <a:p>
            <a:r>
              <a:rPr lang="en-US"/>
              <a:t>5. Flexibility to handle different datasets and scenarios, including the option for a test split.</a:t>
            </a:r>
            <a:endParaRPr lang="en-US"/>
          </a:p>
          <a:p>
            <a:r>
              <a:rPr lang="en-US"/>
              <a:t>6. Integration with Plotly for interactive and informative visualizations, enhancing the user experience.</a:t>
            </a:r>
            <a:endParaRPr lang="en-US"/>
          </a:p>
          <a:p>
            <a:r>
              <a:rPr lang="en-US"/>
              <a:t>7. Activation maps generation, offering deeper insights into how the model makes predictions, contributing to understanding its internal workings</a:t>
            </a:r>
            <a:r>
              <a:rPr lang="en-IN" altLang="en-US"/>
              <a:t>.</a:t>
            </a:r>
            <a:endParaRPr lang="en-IN" altLang="en-US"/>
          </a:p>
        </p:txBody>
      </p:sp>
      <p:sp>
        <p:nvSpPr>
          <p:cNvPr id="10" name="Text Box 9"/>
          <p:cNvSpPr txBox="1"/>
          <p:nvPr/>
        </p:nvSpPr>
        <p:spPr>
          <a:xfrm>
            <a:off x="838200" y="1371600"/>
            <a:ext cx="8874760" cy="2030095"/>
          </a:xfrm>
          <a:prstGeom prst="rect">
            <a:avLst/>
          </a:prstGeom>
          <a:noFill/>
        </p:spPr>
        <p:txBody>
          <a:bodyPr wrap="square" rtlCol="0">
            <a:spAutoFit/>
          </a:bodyPr>
          <a:p>
            <a:r>
              <a:rPr lang="en-US">
                <a:sym typeface="+mn-ea"/>
              </a:rPr>
              <a:t>The wow factor in the solution lies in its ability to effectively train a deep learning model for image classification with TensorFlow and Keras. It achieves this by:</a:t>
            </a:r>
            <a:endParaRPr lang="en-US"/>
          </a:p>
          <a:p>
            <a:endParaRPr lang="en-US"/>
          </a:p>
          <a:p>
            <a:r>
              <a:rPr lang="en-US">
                <a:sym typeface="+mn-ea"/>
              </a:rPr>
              <a:t>1. Proper data preprocessing, including splitting data into training, validation, and optionally test sets.</a:t>
            </a:r>
            <a:endParaRPr lang="en-US">
              <a:sym typeface="+mn-ea"/>
            </a:endParaRPr>
          </a:p>
          <a:p>
            <a:r>
              <a:rPr lang="en-US">
                <a:sym typeface="+mn-ea"/>
              </a:rPr>
              <a:t>2. Implementation of a convolutional neural network (CNN) architecture suitable for image classification tasks.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
        <p:nvSpPr>
          <p:cNvPr id="14" name="Text Box 13"/>
          <p:cNvSpPr txBox="1"/>
          <p:nvPr/>
        </p:nvSpPr>
        <p:spPr>
          <a:xfrm>
            <a:off x="715010" y="1507490"/>
            <a:ext cx="8638540" cy="5077460"/>
          </a:xfrm>
          <a:prstGeom prst="rect">
            <a:avLst/>
          </a:prstGeom>
          <a:noFill/>
        </p:spPr>
        <p:txBody>
          <a:bodyPr wrap="square" rtlCol="0">
            <a:spAutoFit/>
          </a:bodyPr>
          <a:p>
            <a:r>
              <a:rPr lang="en-US"/>
              <a:t>The project utilizes several frameworks and libraries for various tasks in deep learning and data preprocessing. Here's a list of frameworks and libraries used:</a:t>
            </a:r>
            <a:endParaRPr lang="en-US"/>
          </a:p>
          <a:p>
            <a:endParaRPr lang="en-US"/>
          </a:p>
          <a:p>
            <a:r>
              <a:rPr lang="en-US" b="0" i="1" u="none"/>
              <a:t>1. </a:t>
            </a:r>
            <a:r>
              <a:rPr lang="en-US" b="0" i="1" u="sng"/>
              <a:t>TensorFlow:</a:t>
            </a:r>
            <a:r>
              <a:rPr lang="en-US"/>
              <a:t> TensorFlow is a powerful open-source machine learning library developed by Google. It's widely used for building and training deep learning models, including convolutional neural networks (CNNs) for image classification.</a:t>
            </a:r>
            <a:endParaRPr lang="en-US"/>
          </a:p>
          <a:p>
            <a:endParaRPr lang="en-US"/>
          </a:p>
          <a:p>
            <a:r>
              <a:rPr lang="en-US"/>
              <a:t>2. </a:t>
            </a:r>
            <a:r>
              <a:rPr lang="en-US" i="1" u="sng"/>
              <a:t>Keras:</a:t>
            </a:r>
            <a:r>
              <a:rPr lang="en-US"/>
              <a:t> Keras is a high-level neural networks API written in Python and compatible with TensorFlow. It provides a user-friendly interface for building and training deep learning models, making it easier to prototype and experiment with different architectures.</a:t>
            </a:r>
            <a:endParaRPr lang="en-US"/>
          </a:p>
          <a:p>
            <a:endParaRPr lang="en-US"/>
          </a:p>
          <a:p>
            <a:r>
              <a:rPr lang="en-US"/>
              <a:t>3. </a:t>
            </a:r>
            <a:r>
              <a:rPr lang="en-US" i="1" u="sng"/>
              <a:t>NumPy:</a:t>
            </a:r>
            <a:r>
              <a:rPr lang="en-US"/>
              <a:t> NumPy is a fundamental package for scientific computing with Python. It provides support for multi-dimensional arrays and matrices, along with a collection of mathematical functions to operate on these arrays, making it essential for data manipulation and numerical computations.</a:t>
            </a:r>
            <a:endParaRPr lang="en-US"/>
          </a:p>
          <a:p>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
        <p:nvSpPr>
          <p:cNvPr id="14" name="Text Box 13"/>
          <p:cNvSpPr txBox="1"/>
          <p:nvPr/>
        </p:nvSpPr>
        <p:spPr>
          <a:xfrm>
            <a:off x="533400" y="1386840"/>
            <a:ext cx="8638540" cy="5354320"/>
          </a:xfrm>
          <a:prstGeom prst="rect">
            <a:avLst/>
          </a:prstGeom>
          <a:noFill/>
        </p:spPr>
        <p:txBody>
          <a:bodyPr wrap="square" rtlCol="0">
            <a:spAutoFit/>
          </a:bodyPr>
          <a:p>
            <a:r>
              <a:rPr lang="en-US">
                <a:sym typeface="+mn-ea"/>
              </a:rPr>
              <a:t>4. </a:t>
            </a:r>
            <a:r>
              <a:rPr lang="en-US" i="1" u="sng">
                <a:sym typeface="+mn-ea"/>
              </a:rPr>
              <a:t>Pandas:</a:t>
            </a:r>
            <a:r>
              <a:rPr lang="en-US">
                <a:sym typeface="+mn-ea"/>
              </a:rPr>
              <a:t> Pandas is a fast, powerful, and flexible open-source data analysis and manipulation library built on top of NumPy. It provides data structures like DataFrame for handling structured data and tools for data cleaning, reshaping, and analysis.</a:t>
            </a:r>
            <a:endParaRPr lang="en-US"/>
          </a:p>
          <a:p>
            <a:endParaRPr lang="en-US"/>
          </a:p>
          <a:p>
            <a:r>
              <a:rPr lang="en-US">
                <a:sym typeface="+mn-ea"/>
              </a:rPr>
              <a:t>5. </a:t>
            </a:r>
            <a:r>
              <a:rPr lang="en-US" i="1" u="sng">
                <a:sym typeface="+mn-ea"/>
              </a:rPr>
              <a:t>Matplotlib:</a:t>
            </a:r>
            <a:r>
              <a:rPr lang="en-US">
                <a:sym typeface="+mn-ea"/>
              </a:rPr>
              <a:t> Matplotlib is a comprehensive library for creating static, animated, and interactive visualizations in Python. It's commonly used for plotting graphs, histograms, scatter plots, etc., to visualize data and model performance.</a:t>
            </a:r>
            <a:endParaRPr lang="en-US"/>
          </a:p>
          <a:p>
            <a:endParaRPr lang="en-US"/>
          </a:p>
          <a:p>
            <a:r>
              <a:rPr lang="en-US">
                <a:sym typeface="+mn-ea"/>
              </a:rPr>
              <a:t>6. </a:t>
            </a:r>
            <a:r>
              <a:rPr lang="en-US" i="1" u="sng">
                <a:sym typeface="+mn-ea"/>
              </a:rPr>
              <a:t>Plotly Express:</a:t>
            </a:r>
            <a:r>
              <a:rPr lang="en-US">
                <a:sym typeface="+mn-ea"/>
              </a:rPr>
              <a:t> Plotly Express is a high-level interface for creating expressive and interactive visualizations using Plotly. It provides easy-to-use functions for generating various types of plots, including pie charts, line plots, scatter plots, etc.</a:t>
            </a:r>
            <a:endParaRPr lang="en-US"/>
          </a:p>
          <a:p>
            <a:endParaRPr lang="en-US"/>
          </a:p>
          <a:p>
            <a:r>
              <a:rPr lang="en-US">
                <a:sym typeface="+mn-ea"/>
              </a:rPr>
              <a:t>7. </a:t>
            </a:r>
            <a:r>
              <a:rPr lang="en-US" i="1" u="sng">
                <a:sym typeface="+mn-ea"/>
              </a:rPr>
              <a:t>SciPy:</a:t>
            </a:r>
            <a:r>
              <a:rPr lang="en-US">
                <a:sym typeface="+mn-ea"/>
              </a:rPr>
              <a:t> SciPy is a library used for scientific and technical computing in Python. It provides modules for optimization, integration, interpolation, linear algebra, and more, making it useful for various numerical computations and statistical analysis.</a:t>
            </a:r>
            <a:endParaRPr lang="en-US"/>
          </a:p>
          <a:p>
            <a:endParaRPr lang="en-US"/>
          </a:p>
          <a:p>
            <a:r>
              <a:rPr lang="en-US">
                <a:sym typeface="+mn-ea"/>
              </a:rPr>
              <a:t>These frameworks and libraries collectively provide a robust ecosystem for building, training, and analyzing deep learning models for image classification tasks.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pic>
        <p:nvPicPr>
          <p:cNvPr id="10" name="Content Placeholder 9"/>
          <p:cNvPicPr>
            <a:picLocks noChangeAspect="1"/>
          </p:cNvPicPr>
          <p:nvPr>
            <p:ph sz="half" idx="2"/>
          </p:nvPr>
        </p:nvPicPr>
        <p:blipFill>
          <a:blip r:embed="rId1"/>
          <a:stretch>
            <a:fillRect/>
          </a:stretch>
        </p:blipFill>
        <p:spPr>
          <a:xfrm>
            <a:off x="2534285" y="1256030"/>
            <a:ext cx="5822950" cy="5057140"/>
          </a:xfrm>
          <a:prstGeom prst="rect">
            <a:avLst/>
          </a:prstGeom>
        </p:spPr>
      </p:pic>
      <p:sp>
        <p:nvSpPr>
          <p:cNvPr id="12" name="Text Box 11"/>
          <p:cNvSpPr txBox="1"/>
          <p:nvPr/>
        </p:nvSpPr>
        <p:spPr>
          <a:xfrm>
            <a:off x="683260" y="2057400"/>
            <a:ext cx="1774190" cy="3692525"/>
          </a:xfrm>
          <a:prstGeom prst="rect">
            <a:avLst/>
          </a:prstGeom>
          <a:noFill/>
        </p:spPr>
        <p:txBody>
          <a:bodyPr wrap="square" rtlCol="0">
            <a:spAutoFit/>
          </a:bodyPr>
          <a:p>
            <a:r>
              <a:rPr lang="en-IN" altLang="en-US" i="1"/>
              <a:t>Results of testing on Random Samples.</a:t>
            </a:r>
            <a:endParaRPr lang="en-IN" altLang="en-US" i="1"/>
          </a:p>
          <a:p>
            <a:r>
              <a:rPr lang="en-IN" altLang="en-US" i="1"/>
              <a:t>The labels in green have a probability factor of above 90%, while the red labels have a probability lesser than 90%</a:t>
            </a:r>
            <a:endParaRPr lang="en-IN" altLang="en-US" i="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pic>
        <p:nvPicPr>
          <p:cNvPr id="10" name="Content Placeholder 9"/>
          <p:cNvPicPr>
            <a:picLocks noChangeAspect="1"/>
          </p:cNvPicPr>
          <p:nvPr>
            <p:ph sz="half" idx="2"/>
          </p:nvPr>
        </p:nvPicPr>
        <p:blipFill>
          <a:blip r:embed="rId1"/>
          <a:stretch>
            <a:fillRect/>
          </a:stretch>
        </p:blipFill>
        <p:spPr>
          <a:xfrm>
            <a:off x="762000" y="1379855"/>
            <a:ext cx="8070850" cy="3640455"/>
          </a:xfrm>
          <a:prstGeom prst="rect">
            <a:avLst/>
          </a:prstGeom>
        </p:spPr>
      </p:pic>
      <p:sp>
        <p:nvSpPr>
          <p:cNvPr id="12" name="Text Box 11"/>
          <p:cNvSpPr txBox="1"/>
          <p:nvPr/>
        </p:nvSpPr>
        <p:spPr>
          <a:xfrm>
            <a:off x="1600200" y="5020310"/>
            <a:ext cx="7060565" cy="337185"/>
          </a:xfrm>
          <a:prstGeom prst="rect">
            <a:avLst/>
          </a:prstGeom>
          <a:noFill/>
        </p:spPr>
        <p:txBody>
          <a:bodyPr wrap="square" rtlCol="0">
            <a:spAutoFit/>
          </a:bodyPr>
          <a:p>
            <a:r>
              <a:rPr lang="en-IN" altLang="en-US" sz="1600" i="1"/>
              <a:t>A graph on epochs vs value to evaluate the accuracy of the model</a:t>
            </a:r>
            <a:endParaRPr lang="en-IN" altLang="en-US" sz="1600" i="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615055" y="2667317"/>
            <a:ext cx="3304540" cy="738505"/>
          </a:xfrm>
        </p:spPr>
        <p:txBody>
          <a:bodyPr/>
          <a:p>
            <a:r>
              <a:rPr lang="en-IN" altLang="en-US"/>
              <a:t>Thank you!</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object 8"/>
          <p:cNvSpPr txBox="1"/>
          <p:nvPr/>
        </p:nvSpPr>
        <p:spPr>
          <a:xfrm>
            <a:off x="762000" y="1828800"/>
            <a:ext cx="6403975" cy="997585"/>
          </a:xfrm>
          <a:prstGeom prst="rect">
            <a:avLst/>
          </a:prstGeom>
        </p:spPr>
        <p:txBody>
          <a:bodyPr vert="horz" wrap="square" lIns="0" tIns="12700" rIns="0" bIns="0" rtlCol="0">
            <a:spAutoFit/>
          </a:bodyPr>
          <a:p>
            <a:pPr marL="12700">
              <a:lnSpc>
                <a:spcPct val="100000"/>
              </a:lnSpc>
              <a:spcBef>
                <a:spcPts val="100"/>
              </a:spcBef>
            </a:pPr>
            <a:r>
              <a:rPr lang="en-IN" altLang="" sz="3200" b="1" spc="-10" dirty="0">
                <a:solidFill>
                  <a:srgbClr val="2D936B"/>
                </a:solidFill>
                <a:latin typeface="Trebuchet MS" panose="020B0603020202020204"/>
                <a:cs typeface="Trebuchet MS" panose="020B0603020202020204"/>
              </a:rPr>
              <a:t>Image Classification using Convolutional Neural Network</a:t>
            </a:r>
            <a:endParaRPr lang="en-IN" altLang="" sz="3200" b="1" spc="-10" dirty="0">
              <a:solidFill>
                <a:srgbClr val="2D936B"/>
              </a:solidFill>
              <a:latin typeface="Trebuchet MS" panose="020B0603020202020204"/>
              <a:cs typeface="Trebuchet MS" panose="020B0603020202020204"/>
            </a:endParaRPr>
          </a:p>
        </p:txBody>
      </p:sp>
      <p:pic>
        <p:nvPicPr>
          <p:cNvPr id="100" name="Content Placeholder 99"/>
          <p:cNvPicPr>
            <a:picLocks noChangeAspect="1"/>
          </p:cNvPicPr>
          <p:nvPr>
            <p:ph sz="half" idx="2"/>
          </p:nvPr>
        </p:nvPicPr>
        <p:blipFill>
          <a:blip r:embed="rId3"/>
          <a:stretch>
            <a:fillRect/>
          </a:stretch>
        </p:blipFill>
        <p:spPr>
          <a:xfrm>
            <a:off x="762000" y="3235325"/>
            <a:ext cx="7010400" cy="268160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lum bright="6000"/>
            </a:blip>
            <a:stretch>
              <a:fillRect/>
            </a:stretch>
          </p:blipFill>
          <p:spPr>
            <a:xfrm>
              <a:off x="466725" y="6410325"/>
              <a:ext cx="3705225" cy="295275"/>
            </a:xfrm>
            <a:prstGeom prst="rect">
              <a:avLst/>
            </a:prstGeom>
          </p:spPr>
        </p:pic>
        <p:pic>
          <p:nvPicPr>
            <p:cNvPr id="20" name="object 20"/>
            <p:cNvPicPr/>
            <p:nvPr/>
          </p:nvPicPr>
          <p:blipFill>
            <a:blip r:embed="rId3" cstate="print">
              <a:lum bright="6000"/>
            </a:blip>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881380" y="1546225"/>
            <a:ext cx="8551545" cy="1938020"/>
          </a:xfrm>
          <a:prstGeom prst="rect">
            <a:avLst/>
          </a:prstGeom>
          <a:noFill/>
        </p:spPr>
        <p:txBody>
          <a:bodyPr wrap="square" rtlCol="0">
            <a:spAutoFit/>
          </a:bodyPr>
          <a:p>
            <a:pPr algn="just"/>
            <a:r>
              <a:rPr lang="en-US" sz="2000">
                <a:latin typeface="Calibri" panose="020F0502020204030204" charset="0"/>
                <a:cs typeface="Calibri" panose="020F0502020204030204" charset="0"/>
              </a:rPr>
              <a:t>The agenda for this project centers on image classification, particularly in discerning between dogs and cats. It entails preprocessing steps like resizing and normalization, followed by the design and training of Convolutional Neural Networks (CNNs) with optimization algorithms such as Adam. Evaluation metrics, notably accuracy, assess model effectiveness, complemented by visualizations for interpretation</a:t>
            </a:r>
            <a:r>
              <a:rPr lang="en-IN" altLang="en-US" sz="2000">
                <a:latin typeface="Calibri" panose="020F0502020204030204" charset="0"/>
                <a:cs typeface="Calibri" panose="020F0502020204030204" charset="0"/>
              </a:rPr>
              <a:t>.</a:t>
            </a:r>
            <a:endParaRPr lang="en-IN" altLang="en-US" sz="2000">
              <a:latin typeface="Calibri" panose="020F0502020204030204" charset="0"/>
              <a:cs typeface="Calibri" panose="020F0502020204030204" charset="0"/>
            </a:endParaRPr>
          </a:p>
        </p:txBody>
      </p:sp>
      <p:sp>
        <p:nvSpPr>
          <p:cNvPr id="24" name="Text Box 23"/>
          <p:cNvSpPr txBox="1"/>
          <p:nvPr/>
        </p:nvSpPr>
        <p:spPr>
          <a:xfrm>
            <a:off x="1676400" y="3554730"/>
            <a:ext cx="7701915" cy="1630045"/>
          </a:xfrm>
          <a:prstGeom prst="rect">
            <a:avLst/>
          </a:prstGeom>
          <a:noFill/>
        </p:spPr>
        <p:txBody>
          <a:bodyPr wrap="square" rtlCol="0">
            <a:spAutoFit/>
          </a:bodyPr>
          <a:p>
            <a:pPr algn="just"/>
            <a:r>
              <a:rPr sz="2000">
                <a:latin typeface="Calibri" panose="020F0502020204030204" charset="0"/>
                <a:cs typeface="Calibri" panose="020F0502020204030204" charset="0"/>
              </a:rPr>
              <a:t>This project integrates deep learning methodologies, model architectures, optimization algorithms, and evaluation metrics to achieve accurate classification of images as either dogs or cats, with documentation playing a crucial role in maintaining transparency and supporting further development.</a:t>
            </a:r>
            <a:endParaRPr sz="200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767715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838200" y="1905000"/>
            <a:ext cx="6874510" cy="2553335"/>
          </a:xfrm>
          <a:prstGeom prst="rect">
            <a:avLst/>
          </a:prstGeom>
          <a:noFill/>
        </p:spPr>
        <p:txBody>
          <a:bodyPr wrap="square" rtlCol="0">
            <a:spAutoFit/>
          </a:bodyPr>
          <a:p>
            <a:pPr algn="just"/>
            <a:r>
              <a:rPr lang="en-US" sz="2000">
                <a:latin typeface="Calibri" panose="020F0502020204030204" charset="0"/>
                <a:cs typeface="Calibri" panose="020F0502020204030204" charset="0"/>
              </a:rPr>
              <a:t>The problem statement is to create an accurate image classification system that can differentiate between images of cats and dogs. The system should handle diverse images, considering variations in breed, pose, and environmental conditions. It aims to leverage machine learning and deep learning techniques to automate this classification process, providing a reliable tool for various applications in veterinary medicine, animal behavior research, and pet-related industries.</a:t>
            </a:r>
            <a:endParaRPr lang="en-US" sz="200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762000" y="2133600"/>
            <a:ext cx="8073390" cy="3784600"/>
          </a:xfrm>
          <a:prstGeom prst="rect">
            <a:avLst/>
          </a:prstGeom>
          <a:noFill/>
        </p:spPr>
        <p:txBody>
          <a:bodyPr wrap="square" rtlCol="0">
            <a:spAutoFit/>
          </a:bodyPr>
          <a:p>
            <a:pPr algn="just"/>
            <a:r>
              <a:rPr lang="en-US" sz="2000">
                <a:latin typeface="Calibri" panose="020F0502020204030204" charset="0"/>
                <a:cs typeface="Calibri" panose="020F0502020204030204" charset="0"/>
              </a:rPr>
              <a:t>The project aims to develop a robust image classification system capable of accurately distinguishing between images of cats and dogs. Leveraging convolutional neural networks (CNNs) and deep learning techniques, the system will automate the classification process, saving time and resources compared to manual categorization. Key steps include data acquisition, preprocessing, model development, training, evaluation, and documentation. The system's success will be measured by its ability to handle diverse images with varying poses, backgrounds, and lighting conditions, achieving high accuracy and robustness. Ultimately, the project seeks to provide a reliable tool for automating cat and dog image classification in veterinary medicine, animal behavior research, and related industries.</a:t>
            </a:r>
            <a:endParaRPr lang="en-US" sz="200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 Box 8"/>
          <p:cNvSpPr txBox="1"/>
          <p:nvPr/>
        </p:nvSpPr>
        <p:spPr>
          <a:xfrm>
            <a:off x="685800" y="1752600"/>
            <a:ext cx="9290685" cy="4523105"/>
          </a:xfrm>
          <a:prstGeom prst="rect">
            <a:avLst/>
          </a:prstGeom>
          <a:noFill/>
        </p:spPr>
        <p:txBody>
          <a:bodyPr wrap="square" rtlCol="0">
            <a:spAutoFit/>
          </a:bodyPr>
          <a:p>
            <a:r>
              <a:rPr lang="en-US">
                <a:latin typeface="Calibri" panose="020F0502020204030204" charset="0"/>
                <a:cs typeface="Calibri" panose="020F0502020204030204" charset="0"/>
              </a:rPr>
              <a:t>1. </a:t>
            </a:r>
            <a:r>
              <a:rPr lang="en-US" b="1" i="1">
                <a:latin typeface="Calibri" panose="020F0502020204030204" charset="0"/>
                <a:cs typeface="Calibri" panose="020F0502020204030204" charset="0"/>
              </a:rPr>
              <a:t>Veterinarians: </a:t>
            </a:r>
            <a:r>
              <a:rPr lang="en-US">
                <a:latin typeface="Calibri" panose="020F0502020204030204" charset="0"/>
                <a:cs typeface="Calibri" panose="020F0502020204030204" charset="0"/>
              </a:rPr>
              <a:t>For diagnosing and monitoring conditions in pets based on images.</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2. </a:t>
            </a:r>
            <a:r>
              <a:rPr lang="en-US" b="1" i="1">
                <a:latin typeface="Calibri" panose="020F0502020204030204" charset="0"/>
                <a:cs typeface="Calibri" panose="020F0502020204030204" charset="0"/>
              </a:rPr>
              <a:t>Animal shelters:</a:t>
            </a:r>
            <a:r>
              <a:rPr lang="en-US">
                <a:latin typeface="Calibri" panose="020F0502020204030204" charset="0"/>
                <a:cs typeface="Calibri" panose="020F0502020204030204" charset="0"/>
              </a:rPr>
              <a:t> To efficiently categorize animals for adoption listings and reunification efforts.</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3. </a:t>
            </a:r>
            <a:r>
              <a:rPr lang="en-US" b="1" i="1">
                <a:latin typeface="Calibri" panose="020F0502020204030204" charset="0"/>
                <a:cs typeface="Calibri" panose="020F0502020204030204" charset="0"/>
              </a:rPr>
              <a:t>Pet owners:</a:t>
            </a:r>
            <a:r>
              <a:rPr lang="en-US">
                <a:latin typeface="Calibri" panose="020F0502020204030204" charset="0"/>
                <a:cs typeface="Calibri" panose="020F0502020204030204" charset="0"/>
              </a:rPr>
              <a:t> To organize and categorize their pet photos for personal use.</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4. </a:t>
            </a:r>
            <a:r>
              <a:rPr lang="en-US" b="1" i="1">
                <a:latin typeface="Calibri" panose="020F0502020204030204" charset="0"/>
                <a:cs typeface="Calibri" panose="020F0502020204030204" charset="0"/>
              </a:rPr>
              <a:t>Pet insurance companies:</a:t>
            </a:r>
            <a:r>
              <a:rPr lang="en-US">
                <a:latin typeface="Calibri" panose="020F0502020204030204" charset="0"/>
                <a:cs typeface="Calibri" panose="020F0502020204030204" charset="0"/>
              </a:rPr>
              <a:t> For automating claim processes by analyzing images of pets.</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5. </a:t>
            </a:r>
            <a:r>
              <a:rPr lang="en-US" b="1" i="1">
                <a:latin typeface="Calibri" panose="020F0502020204030204" charset="0"/>
                <a:cs typeface="Calibri" panose="020F0502020204030204" charset="0"/>
              </a:rPr>
              <a:t>Animal behavior researchers:</a:t>
            </a:r>
            <a:r>
              <a:rPr lang="en-US">
                <a:latin typeface="Calibri" panose="020F0502020204030204" charset="0"/>
                <a:cs typeface="Calibri" panose="020F0502020204030204" charset="0"/>
              </a:rPr>
              <a:t> For studying patterns and behaviors of cats and dogs in various environments.</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6. </a:t>
            </a:r>
            <a:r>
              <a:rPr lang="en-US" b="1" i="1">
                <a:latin typeface="Calibri" panose="020F0502020204030204" charset="0"/>
                <a:cs typeface="Calibri" panose="020F0502020204030204" charset="0"/>
              </a:rPr>
              <a:t>Pet grooming services:</a:t>
            </a:r>
            <a:r>
              <a:rPr lang="en-US">
                <a:latin typeface="Calibri" panose="020F0502020204030204" charset="0"/>
                <a:cs typeface="Calibri" panose="020F0502020204030204" charset="0"/>
              </a:rPr>
              <a:t> To identify specific breeds and tailor grooming services accordingly.</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7. </a:t>
            </a:r>
            <a:r>
              <a:rPr lang="en-US" b="1" i="1">
                <a:latin typeface="Calibri" panose="020F0502020204030204" charset="0"/>
                <a:cs typeface="Calibri" panose="020F0502020204030204" charset="0"/>
              </a:rPr>
              <a:t>Pet food and product companies:</a:t>
            </a:r>
            <a:r>
              <a:rPr lang="en-US">
                <a:latin typeface="Calibri" panose="020F0502020204030204" charset="0"/>
                <a:cs typeface="Calibri" panose="020F0502020204030204" charset="0"/>
              </a:rPr>
              <a:t> For market research and product development based on pet preferences.</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8. </a:t>
            </a:r>
            <a:r>
              <a:rPr lang="en-US" b="1" i="1">
                <a:latin typeface="Calibri" panose="020F0502020204030204" charset="0"/>
                <a:cs typeface="Calibri" panose="020F0502020204030204" charset="0"/>
              </a:rPr>
              <a:t>Wildlife conservation organizations:</a:t>
            </a:r>
            <a:r>
              <a:rPr lang="en-US">
                <a:latin typeface="Calibri" panose="020F0502020204030204" charset="0"/>
                <a:cs typeface="Calibri" panose="020F0502020204030204" charset="0"/>
              </a:rPr>
              <a:t> For monitoring and identifying wild cats and dogs in natural habitats.</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9. </a:t>
            </a:r>
            <a:r>
              <a:rPr lang="en-US" b="1" i="1">
                <a:latin typeface="Calibri" panose="020F0502020204030204" charset="0"/>
                <a:cs typeface="Calibri" panose="020F0502020204030204" charset="0"/>
              </a:rPr>
              <a:t>Animal control authorities:</a:t>
            </a:r>
            <a:r>
              <a:rPr lang="en-US">
                <a:latin typeface="Calibri" panose="020F0502020204030204" charset="0"/>
                <a:cs typeface="Calibri" panose="020F0502020204030204" charset="0"/>
              </a:rPr>
              <a:t> To identify lost or stray pets more efficiently.</a:t>
            </a: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10. </a:t>
            </a:r>
            <a:r>
              <a:rPr lang="en-US" b="1" i="1">
                <a:latin typeface="Calibri" panose="020F0502020204030204" charset="0"/>
                <a:cs typeface="Calibri" panose="020F0502020204030204" charset="0"/>
              </a:rPr>
              <a:t>Pet photography studios:</a:t>
            </a:r>
            <a:r>
              <a:rPr lang="en-US">
                <a:latin typeface="Calibri" panose="020F0502020204030204" charset="0"/>
                <a:cs typeface="Calibri" panose="020F0502020204030204" charset="0"/>
              </a:rPr>
              <a:t> To assist in categorizing and organizing client photo collections. </a:t>
            </a:r>
            <a:endParaRPr lang="en-US">
              <a:latin typeface="Calibri" panose="020F0502020204030204" charset="0"/>
              <a:cs typeface="Calibri" panose="020F0502020204030204" charset="0"/>
            </a:endParaRPr>
          </a:p>
          <a:p>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These end users span various industries and sectors, highlighting the potential widespread application of the image classification system.</a:t>
            </a:r>
            <a:endParaRPr lang="en-US">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2971800" y="2362200"/>
            <a:ext cx="6410960" cy="2861310"/>
          </a:xfrm>
          <a:prstGeom prst="rect">
            <a:avLst/>
          </a:prstGeom>
          <a:noFill/>
        </p:spPr>
        <p:txBody>
          <a:bodyPr wrap="square" rtlCol="0">
            <a:spAutoFit/>
          </a:bodyPr>
          <a:p>
            <a:r>
              <a:rPr lang="en-US" sz="2000" b="1" i="1"/>
              <a:t>Solution:</a:t>
            </a:r>
            <a:endParaRPr lang="en-US" sz="2000"/>
          </a:p>
          <a:p>
            <a:r>
              <a:rPr lang="en-US" sz="2000"/>
              <a:t>The solution is an advanced image classification system utilizing convolutional neural networks (CNNs) to accurately distinguish between images of cats and dogs. It incorporates state-of-the-art deep learning techniques for robust and efficient classification, handling diverse image variations.</a:t>
            </a:r>
            <a:endParaRPr lang="en-US" sz="2000"/>
          </a:p>
          <a:p>
            <a:endParaRPr lang="en-US" sz="2000"/>
          </a:p>
          <a:p>
            <a:r>
              <a:rPr lang="en-US" sz="2000"/>
              <a:t>.</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2895600" y="1447800"/>
            <a:ext cx="6861175" cy="5323205"/>
          </a:xfrm>
          <a:prstGeom prst="rect">
            <a:avLst/>
          </a:prstGeom>
          <a:noFill/>
        </p:spPr>
        <p:txBody>
          <a:bodyPr wrap="square" rtlCol="0">
            <a:spAutoFit/>
          </a:bodyPr>
          <a:p>
            <a:pPr>
              <a:lnSpc>
                <a:spcPct val="100000"/>
              </a:lnSpc>
              <a:spcBef>
                <a:spcPts val="0"/>
              </a:spcBef>
              <a:spcAft>
                <a:spcPts val="0"/>
              </a:spcAft>
            </a:pPr>
            <a:r>
              <a:rPr lang="en-IN" altLang="en-US" sz="2000" b="1" i="1">
                <a:sym typeface="+mn-ea"/>
              </a:rPr>
              <a:t>Value Proposition:</a:t>
            </a:r>
            <a:endParaRPr lang="en-US" sz="2000">
              <a:sym typeface="+mn-ea"/>
            </a:endParaRPr>
          </a:p>
          <a:p>
            <a:pPr>
              <a:lnSpc>
                <a:spcPct val="100000"/>
              </a:lnSpc>
              <a:spcBef>
                <a:spcPts val="0"/>
              </a:spcBef>
              <a:spcAft>
                <a:spcPts val="0"/>
              </a:spcAft>
            </a:pPr>
            <a:endParaRPr lang="en-US" sz="2000">
              <a:sym typeface="+mn-ea"/>
            </a:endParaRPr>
          </a:p>
          <a:p>
            <a:pPr>
              <a:lnSpc>
                <a:spcPct val="100000"/>
              </a:lnSpc>
              <a:spcBef>
                <a:spcPts val="0"/>
              </a:spcBef>
              <a:spcAft>
                <a:spcPts val="0"/>
              </a:spcAft>
            </a:pPr>
            <a:r>
              <a:rPr lang="en-US" sz="2000" i="1" u="sng">
                <a:sym typeface="+mn-ea"/>
              </a:rPr>
              <a:t>Effective:</a:t>
            </a:r>
            <a:r>
              <a:rPr lang="en-US" sz="2000">
                <a:sym typeface="+mn-ea"/>
              </a:rPr>
              <a:t> The solution achieves satisfactory accuracy on both training and validation/test datasets, indicating its effectiveness in learning meaningful patterns from the data.</a:t>
            </a:r>
            <a:endParaRPr lang="en-US" sz="2000">
              <a:sym typeface="+mn-ea"/>
            </a:endParaRPr>
          </a:p>
          <a:p>
            <a:pPr>
              <a:lnSpc>
                <a:spcPct val="100000"/>
              </a:lnSpc>
              <a:spcBef>
                <a:spcPts val="0"/>
              </a:spcBef>
              <a:spcAft>
                <a:spcPts val="0"/>
              </a:spcAft>
            </a:pPr>
            <a:endParaRPr lang="en-US" sz="2000">
              <a:sym typeface="+mn-ea"/>
            </a:endParaRPr>
          </a:p>
          <a:p>
            <a:pPr>
              <a:lnSpc>
                <a:spcPct val="100000"/>
              </a:lnSpc>
              <a:spcBef>
                <a:spcPts val="0"/>
              </a:spcBef>
              <a:spcAft>
                <a:spcPts val="0"/>
              </a:spcAft>
            </a:pPr>
            <a:r>
              <a:rPr lang="en-US" sz="2000" i="1" u="sng">
                <a:sym typeface="+mn-ea"/>
              </a:rPr>
              <a:t>Generalizable:</a:t>
            </a:r>
            <a:r>
              <a:rPr lang="en-US" sz="2000">
                <a:sym typeface="+mn-ea"/>
              </a:rPr>
              <a:t> The model generalizes well to unseen data, demonstrating its ability to recognize patterns in new images rather than memorizing the training data.</a:t>
            </a:r>
            <a:endParaRPr lang="en-US" sz="2000">
              <a:sym typeface="+mn-ea"/>
            </a:endParaRPr>
          </a:p>
          <a:p>
            <a:pPr>
              <a:lnSpc>
                <a:spcPct val="100000"/>
              </a:lnSpc>
              <a:spcBef>
                <a:spcPts val="0"/>
              </a:spcBef>
              <a:spcAft>
                <a:spcPts val="0"/>
              </a:spcAft>
            </a:pPr>
            <a:endParaRPr lang="en-US" sz="2000">
              <a:sym typeface="+mn-ea"/>
            </a:endParaRPr>
          </a:p>
          <a:p>
            <a:pPr>
              <a:lnSpc>
                <a:spcPct val="100000"/>
              </a:lnSpc>
              <a:spcBef>
                <a:spcPts val="0"/>
              </a:spcBef>
              <a:spcAft>
                <a:spcPts val="0"/>
              </a:spcAft>
            </a:pPr>
            <a:r>
              <a:rPr lang="en-US" sz="2000" i="1" u="sng">
                <a:sym typeface="+mn-ea"/>
              </a:rPr>
              <a:t>Robust:</a:t>
            </a:r>
            <a:r>
              <a:rPr lang="en-US" sz="2000">
                <a:sym typeface="+mn-ea"/>
              </a:rPr>
              <a:t> The model performs reliably under different conditions, such as varying input data, noise, or perturbations, indicating its robustness.</a:t>
            </a:r>
            <a:endParaRPr lang="en-US" sz="2000">
              <a:sym typeface="+mn-ea"/>
            </a:endParaRPr>
          </a:p>
          <a:p>
            <a:pPr>
              <a:lnSpc>
                <a:spcPct val="100000"/>
              </a:lnSpc>
              <a:spcBef>
                <a:spcPts val="0"/>
              </a:spcBef>
              <a:spcAft>
                <a:spcPts val="0"/>
              </a:spcAft>
            </a:pPr>
            <a:endParaRPr lang="en-US" sz="2000">
              <a:sym typeface="+mn-ea"/>
            </a:endParaRPr>
          </a:p>
          <a:p>
            <a:pPr>
              <a:lnSpc>
                <a:spcPct val="100000"/>
              </a:lnSpc>
              <a:spcBef>
                <a:spcPts val="0"/>
              </a:spcBef>
              <a:spcAft>
                <a:spcPts val="0"/>
              </a:spcAft>
            </a:pPr>
            <a:r>
              <a:rPr lang="en-US" sz="2000" i="1" u="sng">
                <a:sym typeface="+mn-ea"/>
              </a:rPr>
              <a:t>Efficient:</a:t>
            </a:r>
            <a:r>
              <a:rPr lang="en-US" sz="2000">
                <a:sym typeface="+mn-ea"/>
              </a:rPr>
              <a:t> The training process is efficient in terms of computational resources and time, allowing for scalability to handle larger datasets or more complex tasks.</a:t>
            </a:r>
            <a:endParaRPr lang="en-US" sz="20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2895600" y="1676400"/>
            <a:ext cx="6970395" cy="4399915"/>
          </a:xfrm>
          <a:prstGeom prst="rect">
            <a:avLst/>
          </a:prstGeom>
          <a:noFill/>
        </p:spPr>
        <p:txBody>
          <a:bodyPr wrap="square" rtlCol="0">
            <a:spAutoFit/>
          </a:bodyPr>
          <a:p>
            <a:r>
              <a:rPr lang="en-IN" altLang="en-US" sz="2000" b="1" i="1">
                <a:sym typeface="+mn-ea"/>
              </a:rPr>
              <a:t>Value Proposition:</a:t>
            </a:r>
            <a:endParaRPr lang="en-US" sz="2000">
              <a:sym typeface="+mn-ea"/>
            </a:endParaRPr>
          </a:p>
          <a:p>
            <a:endParaRPr lang="en-US" sz="2000">
              <a:sym typeface="+mn-ea"/>
            </a:endParaRPr>
          </a:p>
          <a:p>
            <a:r>
              <a:rPr lang="en-US" sz="2000" i="1" u="sng">
                <a:sym typeface="+mn-ea"/>
              </a:rPr>
              <a:t>Maintainable:</a:t>
            </a:r>
            <a:r>
              <a:rPr lang="en-US" sz="2000">
                <a:sym typeface="+mn-ea"/>
              </a:rPr>
              <a:t> The code is well-organized, documented, and easy to understand and maintain, ensuring its long-term viability.</a:t>
            </a:r>
            <a:endParaRPr lang="en-US" sz="2000">
              <a:sym typeface="+mn-ea"/>
            </a:endParaRPr>
          </a:p>
          <a:p>
            <a:endParaRPr lang="en-US" sz="2000">
              <a:sym typeface="+mn-ea"/>
            </a:endParaRPr>
          </a:p>
          <a:p>
            <a:r>
              <a:rPr lang="en-US" sz="2000" i="1" u="sng">
                <a:sym typeface="+mn-ea"/>
              </a:rPr>
              <a:t>Scalable:</a:t>
            </a:r>
            <a:r>
              <a:rPr lang="en-US" sz="2000">
                <a:sym typeface="+mn-ea"/>
              </a:rPr>
              <a:t> The solution can be scaled to handle larger datasets or more complex tasks without significant modifications, demonstrating its scalability.</a:t>
            </a:r>
            <a:endParaRPr lang="en-US" sz="2000">
              <a:sym typeface="+mn-ea"/>
            </a:endParaRPr>
          </a:p>
          <a:p>
            <a:endParaRPr lang="en-US" sz="2000">
              <a:sym typeface="+mn-ea"/>
            </a:endParaRPr>
          </a:p>
          <a:p>
            <a:r>
              <a:rPr lang="en-US" sz="2000" i="1" u="sng">
                <a:sym typeface="+mn-ea"/>
              </a:rPr>
              <a:t>Reproducible:</a:t>
            </a:r>
            <a:r>
              <a:rPr lang="en-US" sz="2000">
                <a:sym typeface="+mn-ea"/>
              </a:rPr>
              <a:t> The results obtained from the solution are reproducible consistently across different runs or environments, ensuring reliability and trustworthiness.</a:t>
            </a:r>
            <a:endParaRPr lang="en-US" sz="2000">
              <a:sym typeface="+mn-ea"/>
            </a:endParaRPr>
          </a:p>
          <a:p>
            <a:endParaRPr lang="en-US" sz="200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8527</Words>
  <Application>WPS Presentation</Application>
  <PresentationFormat>On-screen Show (4:3)</PresentationFormat>
  <Paragraphs>172</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Trebuchet MS</vt:lpstr>
      <vt:lpstr>Microsoft YaHei</vt:lpstr>
      <vt:lpstr>Arial Unicode MS</vt:lpstr>
      <vt:lpstr>Calibri</vt:lpstr>
      <vt:lpstr>Office Theme</vt:lpstr>
      <vt:lpstr>PowerPoint 演示文稿</vt:lpstr>
      <vt:lpstr>PROJECT TITLE</vt:lpstr>
      <vt:lpstr>AGENDA</vt:lpstr>
      <vt:lpstr>PROBLEM	STATEMENT</vt:lpstr>
      <vt:lpstr>PROJECT	OVERVIEW</vt:lpstr>
      <vt:lpstr>WHO ARE THE END USERS?</vt:lpstr>
      <vt:lpstr>YOUR SOLUTION AND ITS VALUE PROPOSITION</vt:lpstr>
      <vt:lpstr>YOUR SOLUTION AND ITS VALUE PROPOSITION</vt:lpstr>
      <vt:lpstr>YOUR SOLUTION AND ITS VALUE PROPOSITION</vt:lpstr>
      <vt:lpstr>THE WOW IN YOUR SOLUTION</vt:lpstr>
      <vt:lpstr>MODELLING</vt:lpstr>
      <vt:lpstr>MODELLING</vt:lpstr>
      <vt:lpstr>RESULTS</vt:lpstr>
      <vt:lpstr>RESULTS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Shyamala</cp:lastModifiedBy>
  <cp:revision>6</cp:revision>
  <dcterms:created xsi:type="dcterms:W3CDTF">2024-04-01T11:13:56Z</dcterms:created>
  <dcterms:modified xsi:type="dcterms:W3CDTF">2024-04-01T12:45:54Z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2024-04-01T05:30:00Z</vt:filetime>
  </property>
  <property fmtid="{D5CDD505-2E9C-101B-9397-08002B2CF9AE}" pid="4" name="Producer">
    <vt:lpwstr>3-Heights(TM) PDF Security Shell 4.8.25.2 (http://www.pdf-tools.com)</vt:lpwstr>
  </property>
  <property fmtid="{D5CDD505-2E9C-101B-9397-08002B2CF9AE}" pid="5" name="ICV">
    <vt:lpwstr>5E342CF4E6434C0DBC12AD1DC255A89C_12</vt:lpwstr>
  </property>
  <property fmtid="{D5CDD505-2E9C-101B-9397-08002B2CF9AE}" pid="6" name="KSOProductBuildVer">
    <vt:lpwstr>1033-12.2.0.13472</vt:lpwstr>
  </property>
</Properties>
</file>