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7" r:id="rId9"/>
    <p:sldId id="268" r:id="rId10"/>
    <p:sldId id="262" r:id="rId11"/>
    <p:sldId id="263" r:id="rId12"/>
    <p:sldId id="264" r:id="rId13"/>
    <p:sldId id="265" r:id="rId14"/>
    <p:sldId id="26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a:solidFill>
                  <a:srgbClr val="FFFBF0"/>
                </a:solidFill>
                <a:latin typeface="Times New Roman"/>
                <a:ea typeface="Times New Roman"/>
              </a:rPr>
              <a:t>Computer Engineering Department</a:t>
            </a:r>
            <a:br/>
            <a:r>
              <a:rPr lang="en" sz="2400" b="0" strike="noStrike" spc="-1">
                <a:solidFill>
                  <a:srgbClr val="FFFBF0"/>
                </a:solidFill>
                <a:latin typeface="Times New Roman"/>
                <a:ea typeface="Times New Roman"/>
              </a:rPr>
              <a:t>A.P. Shah Institute of Technology</a:t>
            </a:r>
            <a:br/>
            <a:r>
              <a:rPr lang="en" sz="2400" b="0" strike="noStrike" spc="-1">
                <a:solidFill>
                  <a:srgbClr val="FFFBF0"/>
                </a:solidFill>
                <a:latin typeface="Times New Roman"/>
                <a:ea typeface="Times New Roman"/>
              </a:rPr>
              <a:t>G.B.Road,Kasarvadavli, Thane(W), Mumbai-400615</a:t>
            </a:r>
            <a:br/>
            <a:r>
              <a:rPr lang="en" sz="2400" b="0" strike="noStrike" spc="-1">
                <a:solidFill>
                  <a:srgbClr val="FFFBF0"/>
                </a:solidFill>
                <a:latin typeface="Times New Roman"/>
                <a:ea typeface="Times New Roman"/>
              </a:rPr>
              <a:t>UNIVERSITY OF MUMBAI</a:t>
            </a:r>
            <a:br/>
            <a:r>
              <a:rPr lang="en" sz="2400" b="0" strike="noStrike" spc="-1">
                <a:solidFill>
                  <a:srgbClr val="FFFBF0"/>
                </a:solidFill>
                <a:latin typeface="Times New Roman"/>
                <a:ea typeface="Times New Roman"/>
              </a:rPr>
              <a:t>Academic Year 2020-2021</a:t>
            </a: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1.5 Scope</a:t>
            </a:r>
            <a:endParaRPr lang="en-IN" sz="3000" b="0" strike="noStrike" spc="-1">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main implication of image captioning is automating the job of some person who interprets the image (in many different fields). Probably, will be useful in cases/fields where text is most used and with the use of this, you can infer/generate text from images.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Social media platforms like Facebook can infer directly from the image, where you are ( beach, cafe </a:t>
            </a:r>
            <a:r>
              <a:rPr lang="en-US" sz="1800" b="0" strike="noStrike" spc="-1" dirty="0" err="1">
                <a:solidFill>
                  <a:srgbClr val="000000"/>
                </a:solidFill>
                <a:latin typeface="Old Standard TT"/>
                <a:ea typeface="Old Standard TT"/>
              </a:rPr>
              <a:t>etc</a:t>
            </a:r>
            <a:r>
              <a:rPr lang="en-US" sz="1800" b="0" strike="noStrike" spc="-1" dirty="0">
                <a:solidFill>
                  <a:srgbClr val="000000"/>
                </a:solidFill>
                <a:latin typeface="Old Standard TT"/>
                <a:ea typeface="Old Standard TT"/>
              </a:rPr>
              <a:t>), what you wear (</a:t>
            </a:r>
            <a:r>
              <a:rPr lang="en-US" sz="1800" b="0" strike="noStrike" spc="-1" dirty="0" err="1">
                <a:solidFill>
                  <a:srgbClr val="000000"/>
                </a:solidFill>
                <a:latin typeface="Old Standard TT"/>
                <a:ea typeface="Old Standard TT"/>
              </a:rPr>
              <a:t>colour</a:t>
            </a:r>
            <a:r>
              <a:rPr lang="en-US" sz="1800" b="0" strike="noStrike" spc="-1" dirty="0">
                <a:solidFill>
                  <a:srgbClr val="000000"/>
                </a:solidFill>
                <a:latin typeface="Old Standard TT"/>
                <a:ea typeface="Old Standard TT"/>
              </a:rPr>
              <a:t>) and more importantly what you’re doing also (in a way).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It will also be helpful to improve search results of google image search.</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1.6 Technology stack</a:t>
            </a:r>
            <a:endParaRPr lang="en-IN" sz="3000" b="0" strike="noStrike" spc="-1">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lstStyle/>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Keras</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Tenserflow</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Pandas – To load the dataset and perform various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Numpy</a:t>
            </a:r>
            <a:r>
              <a:rPr lang="en-IN" sz="1800" kern="100" dirty="0">
                <a:effectLst/>
                <a:latin typeface="Times New Roman" panose="02020603050405020304" pitchFamily="18" charset="0"/>
                <a:ea typeface="Noto Serif CJK SC"/>
                <a:cs typeface="Lohit Devanagari"/>
              </a:rPr>
              <a:t> – To do mathematical functions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Flask – For Hosting on Web</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OpenCV – For Handling Images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Matplotlib and Seaborn – For plotting and visualization purposes</a:t>
            </a:r>
            <a:endParaRPr lang="en-IN" sz="1800" kern="100" dirty="0">
              <a:effectLst/>
              <a:latin typeface="Liberation Serif"/>
              <a:ea typeface="Noto Serif CJK SC"/>
              <a:cs typeface="Lohit Devanaga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1.7 Benefits for environment &amp; Society</a:t>
            </a:r>
            <a:endParaRPr lang="en-IN" sz="3000" b="0" strike="noStrike" spc="-1">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Image Captioning can play a big role for society.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project can be used for educational purpose for teaching pre-primary children to make them aware with what all entities are present within a picture.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image captioning model can be used for enhancement of products like Google Lens. Google Lens is used by users to identify objects and provide relative e-commerce links. With our project imbibed, Lens can also explain the scenario to a confused user.</a:t>
            </a:r>
            <a:endParaRPr lang="en-IN" sz="1800" kern="100" dirty="0">
              <a:effectLst/>
              <a:latin typeface="Liberation Serif"/>
              <a:ea typeface="Noto Serif CJK SC"/>
              <a:cs typeface="Lohit Devanaga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 sz="2400" b="1" strike="noStrike" spc="-1" dirty="0">
                <a:solidFill>
                  <a:srgbClr val="FFFBF0"/>
                </a:solidFill>
                <a:latin typeface="Times New Roman"/>
                <a:ea typeface="Times New Roman"/>
              </a:rPr>
              <a:t>Image Captioning</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Engineering(Sem-7)</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IN" sz="1800" b="0" strike="noStrike" spc="-1" dirty="0" err="1">
                <a:solidFill>
                  <a:srgbClr val="FFFBF0"/>
                </a:solidFill>
                <a:latin typeface="Times New Roman"/>
                <a:ea typeface="Times New Roman"/>
              </a:rPr>
              <a:t>Shyamkrishna</a:t>
            </a:r>
            <a:r>
              <a:rPr lang="en-IN" sz="1800" b="0" strike="noStrike" spc="-1" dirty="0">
                <a:solidFill>
                  <a:srgbClr val="FFFBF0"/>
                </a:solidFill>
                <a:latin typeface="Times New Roman"/>
                <a:ea typeface="Times New Roman"/>
              </a:rPr>
              <a:t> Menon – 18102014</a:t>
            </a:r>
          </a:p>
          <a:p>
            <a:pPr algn="ctr">
              <a:lnSpc>
                <a:spcPct val="100000"/>
              </a:lnSpc>
              <a:tabLst>
                <a:tab pos="0" algn="l"/>
              </a:tabLst>
            </a:pPr>
            <a:r>
              <a:rPr lang="en-IN" sz="1800" b="0" strike="noStrike" spc="-1" dirty="0">
                <a:solidFill>
                  <a:srgbClr val="FFFBF0"/>
                </a:solidFill>
                <a:latin typeface="Times New Roman"/>
                <a:ea typeface="Times New Roman"/>
              </a:rPr>
              <a:t>Siddharth Nair – 18102044</a:t>
            </a:r>
          </a:p>
          <a:p>
            <a:pPr algn="ctr">
              <a:lnSpc>
                <a:spcPct val="100000"/>
              </a:lnSpc>
              <a:tabLst>
                <a:tab pos="0" algn="l"/>
              </a:tabLst>
            </a:pPr>
            <a:r>
              <a:rPr lang="en-IN" sz="1800" b="0" strike="noStrike" spc="-1" dirty="0">
                <a:solidFill>
                  <a:srgbClr val="FFFBF0"/>
                </a:solidFill>
                <a:latin typeface="Times New Roman"/>
                <a:ea typeface="Times New Roman"/>
              </a:rPr>
              <a:t>Atharva Ranade - 18102016</a:t>
            </a:r>
          </a:p>
          <a:p>
            <a:pPr algn="ctr">
              <a:lnSpc>
                <a:spcPct val="100000"/>
              </a:lnSpc>
              <a:tabLst>
                <a:tab pos="0" algn="l"/>
              </a:tabLst>
            </a:pPr>
            <a:r>
              <a:rPr lang="en-IN" sz="1800" b="0" strike="noStrike" spc="-1" dirty="0">
                <a:solidFill>
                  <a:srgbClr val="FFFBF0"/>
                </a:solidFill>
                <a:latin typeface="Times New Roman"/>
                <a:ea typeface="Times New Roman"/>
              </a:rPr>
              <a:t>Omkar </a:t>
            </a:r>
            <a:r>
              <a:rPr lang="en-IN" sz="1800" b="0" strike="noStrike" spc="-1" dirty="0" err="1">
                <a:solidFill>
                  <a:srgbClr val="FFFBF0"/>
                </a:solidFill>
                <a:latin typeface="Times New Roman"/>
                <a:ea typeface="Times New Roman"/>
              </a:rPr>
              <a:t>Thavai</a:t>
            </a:r>
            <a:r>
              <a:rPr lang="en-IN" sz="1800" b="0" strike="noStrike" spc="-1" dirty="0">
                <a:solidFill>
                  <a:srgbClr val="FFFBF0"/>
                </a:solidFill>
                <a:latin typeface="Times New Roman"/>
                <a:ea typeface="Times New Roman"/>
              </a:rPr>
              <a:t> – 18102061</a:t>
            </a:r>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pc="-1" dirty="0">
                <a:solidFill>
                  <a:srgbClr val="FFFBF0"/>
                </a:solidFill>
                <a:latin typeface="Times New Roman"/>
              </a:rPr>
              <a:t>Prof. S.S. Mujawar</a:t>
            </a:r>
            <a:br>
              <a:rPr dirty="0"/>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dirty="0">
                <a:solidFill>
                  <a:srgbClr val="FFFBF0"/>
                </a:solidFill>
                <a:latin typeface="Times New Roman"/>
                <a:ea typeface="Times New Roman"/>
              </a:rPr>
              <a:t>1.Project Conception and Initiation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1.1 Abstract</a:t>
            </a:r>
            <a:endParaRPr lang="en-IN" sz="3000" b="0" strike="noStrike" spc="-1">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This project aims at generating automated captions by learning the contents of the image. At present images are annotated with human intervention and it becomes nearly impossible task for huge commercial databases. The image database is given as input to a deep neural network (Convolutional Neural Network (CNN)) encoder for generating “thought vector” which extracts the features and nuances out of our image and RNN (Recurrent Neural Network) decoder is used to translate the features and objects given by our image to obtain sequential, meaningful description of the image. In this project, we systematically analyze different deep neural network-based image caption generation approaches and pretrained models to conclude on the most efficient model with fine-tuning.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goal of image captioning is to automatically generate descriptions for a given image, i.e., to capture the relationship between the objects present in the image, generate natural language expressions , and judge the quality of the generated descriptions.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To implement a transfer learning approach to generate automated captions for any given image. In this model the encoder used is pre-trained VGG16 model</a:t>
            </a: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434343"/>
                </a:solidFill>
                <a:latin typeface="Times New Roman"/>
                <a:ea typeface="Times New Roman"/>
              </a:rPr>
              <a:t>1.3 Literature Review</a:t>
            </a:r>
            <a:endParaRPr lang="en-IN" sz="3000" b="0" strike="noStrike" spc="-1">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2000" b="0" strike="noStrike" spc="-1" dirty="0">
                <a:solidFill>
                  <a:srgbClr val="000000"/>
                </a:solidFill>
                <a:latin typeface="Old Standard TT"/>
                <a:ea typeface="Old Standard TT"/>
              </a:rPr>
              <a:t>Deep Learning based Automatic Image Caption Generation</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The aim of the paper is to generate captions to the image which is normally, manually annotated by data annotators. It first creates feature vectors with the help of CNN and later uses RNN for creation of sentences with the help of features gained before.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For the purpose of automated captioning, a pre-trained model called VGG16 model is being used. This model makes use of a recurrent neural network which encodes the variable length input into a fixed dimensional vector and uses this representation to “decode” it to the desired output sentence. An encoder is a process of extracting vectors which describe contents of an image. A decoder reverses the process of encoding. Decoder process uses layers like tokenizer, embedding, GRU and dense layer.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This paper uses 2 approaches for obtaining image captioning with the same dataset i.e. MS-COCO, one without using Attention Model and one using Attention Model. Finally, the paper concludes with important points like different epochs used for different models, deeper network constitutes to easier image captioning, etc.</a:t>
            </a:r>
            <a:r>
              <a:rPr lang="en" sz="1400" b="0" strike="noStrike" spc="-1" dirty="0">
                <a:solidFill>
                  <a:srgbClr val="000000"/>
                </a:solidFill>
                <a:latin typeface="Old Standard TT"/>
                <a:ea typeface="Old Standard TT"/>
              </a:rPr>
              <a:t>                              </a:t>
            </a:r>
            <a:endParaRPr lang="en-IN" sz="1400" b="0" strike="noStrike" spc="-1" dirty="0">
              <a:solidFill>
                <a:srgbClr val="000000"/>
              </a:solidFill>
              <a:latin typeface="Old Standard TT"/>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359899"/>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Literature Review (contd..)</a:t>
            </a:r>
            <a:endParaRPr lang="en-IN" sz="3000" b="0" strike="noStrike" spc="-1" dirty="0">
              <a:solidFill>
                <a:srgbClr val="000000"/>
              </a:solidFill>
              <a:latin typeface="Arial"/>
            </a:endParaRPr>
          </a:p>
        </p:txBody>
      </p:sp>
      <p:sp>
        <p:nvSpPr>
          <p:cNvPr id="91" name="TextShape 2"/>
          <p:cNvSpPr txBox="1"/>
          <p:nvPr/>
        </p:nvSpPr>
        <p:spPr>
          <a:xfrm>
            <a:off x="311760" y="972618"/>
            <a:ext cx="8520120" cy="3670265"/>
          </a:xfrm>
          <a:prstGeom prst="rect">
            <a:avLst/>
          </a:prstGeom>
          <a:noFill/>
          <a:ln>
            <a:noFill/>
          </a:ln>
        </p:spPr>
        <p:txBody>
          <a:bodyPr tIns="91440" bIns="91440">
            <a:noAutofit/>
          </a:bodyPr>
          <a:lstStyle/>
          <a:p>
            <a:pPr>
              <a:lnSpc>
                <a:spcPct val="115000"/>
              </a:lnSpc>
            </a:pPr>
            <a:r>
              <a:rPr lang="en-US" b="0" strike="noStrike" spc="-1" dirty="0">
                <a:solidFill>
                  <a:srgbClr val="000000"/>
                </a:solidFill>
                <a:latin typeface="Old Standard TT"/>
              </a:rPr>
              <a:t>Image Annotation via deep neural network</a:t>
            </a:r>
          </a:p>
          <a:p>
            <a:pPr marL="285750" indent="-285750">
              <a:lnSpc>
                <a:spcPct val="115000"/>
              </a:lnSpc>
              <a:buFont typeface="Arial" panose="020B0604020202020204" pitchFamily="34" charset="0"/>
              <a:buChar char="•"/>
            </a:pPr>
            <a:r>
              <a:rPr lang="en-US" sz="1600" b="0" strike="noStrike" spc="-1" dirty="0">
                <a:solidFill>
                  <a:srgbClr val="000000"/>
                </a:solidFill>
                <a:latin typeface="Old Standard TT"/>
              </a:rPr>
              <a:t>This paper proposes a novel framework of multimodal deep learning where the convolutional neural networks (CNN) with unlabeled data is utilized to pre-train the multimodal deep neural network to learn intermediate representations and provide a good initialization for the network then use backpropagation to optimize the distance metric functions on individual modality.</a:t>
            </a:r>
          </a:p>
          <a:p>
            <a:pPr marL="285750" indent="-285750">
              <a:lnSpc>
                <a:spcPct val="115000"/>
              </a:lnSpc>
              <a:buFont typeface="Arial" panose="020B0604020202020204" pitchFamily="34" charset="0"/>
              <a:buChar char="•"/>
            </a:pPr>
            <a:endParaRPr lang="en-US" sz="1600" b="0" strike="noStrike" spc="-1" dirty="0">
              <a:solidFill>
                <a:srgbClr val="000000"/>
              </a:solidFill>
              <a:latin typeface="Old Standard TT"/>
            </a:endParaRPr>
          </a:p>
          <a:p>
            <a:pPr>
              <a:lnSpc>
                <a:spcPct val="115000"/>
              </a:lnSpc>
            </a:pPr>
            <a:r>
              <a:rPr lang="en-US" b="0" strike="noStrike" spc="-1" dirty="0">
                <a:solidFill>
                  <a:srgbClr val="000000"/>
                </a:solidFill>
                <a:latin typeface="Old Standard TT"/>
              </a:rPr>
              <a:t>Automatic image annotation using DL representation</a:t>
            </a:r>
          </a:p>
          <a:p>
            <a:pPr marL="285750" indent="-285750">
              <a:lnSpc>
                <a:spcPct val="115000"/>
              </a:lnSpc>
              <a:buFont typeface="Arial" panose="020B0604020202020204" pitchFamily="34" charset="0"/>
              <a:buChar char="•"/>
            </a:pPr>
            <a:r>
              <a:rPr lang="en-US" sz="1600" b="0" strike="noStrike" spc="-1" dirty="0">
                <a:solidFill>
                  <a:srgbClr val="000000"/>
                </a:solidFill>
                <a:latin typeface="Old Standard TT"/>
              </a:rPr>
              <a:t>In this paper, the last layer of </a:t>
            </a:r>
            <a:r>
              <a:rPr lang="en-US" sz="1600" b="0" strike="noStrike" spc="-1" dirty="0" err="1">
                <a:solidFill>
                  <a:srgbClr val="000000"/>
                </a:solidFill>
                <a:latin typeface="Old Standard TT"/>
              </a:rPr>
              <a:t>CaffeNet</a:t>
            </a:r>
            <a:r>
              <a:rPr lang="en-US" sz="1600" b="0" strike="noStrike" spc="-1" dirty="0">
                <a:solidFill>
                  <a:srgbClr val="000000"/>
                </a:solidFill>
                <a:latin typeface="Old Standard TT"/>
              </a:rPr>
              <a:t> of the CNN based model is replaced with a projection layer to perform regression and the resulting network is trained for mapping images to semantically meaningful word embedding vectors. Advantage of this modelling is: firstly, it does not require dozens of handcrafted features and secondly, the approach is simpler to formulate than any other generative or discriminative models</a:t>
            </a:r>
            <a:r>
              <a:rPr lang="en-US" sz="1600" b="0" strike="noStrike" spc="-1" dirty="0">
                <a:solidFill>
                  <a:srgbClr val="000000"/>
                </a:solidFill>
                <a:latin typeface="Arial"/>
              </a:rPr>
              <a:t>.</a:t>
            </a:r>
          </a:p>
          <a:p>
            <a:pPr>
              <a:lnSpc>
                <a:spcPct val="115000"/>
              </a:lnSpc>
            </a:pPr>
            <a:endParaRPr lang="en-US"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252183645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567070"/>
            <a:ext cx="8520120" cy="723013"/>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Literature Review (contd..)</a:t>
            </a:r>
            <a:endParaRPr lang="en-IN" sz="3000" b="0" strike="noStrike" spc="-1" dirty="0">
              <a:solidFill>
                <a:srgbClr val="000000"/>
              </a:solidFill>
              <a:latin typeface="Arial"/>
            </a:endParaRPr>
          </a:p>
        </p:txBody>
      </p:sp>
      <p:sp>
        <p:nvSpPr>
          <p:cNvPr id="91" name="TextShape 2"/>
          <p:cNvSpPr txBox="1"/>
          <p:nvPr/>
        </p:nvSpPr>
        <p:spPr>
          <a:xfrm>
            <a:off x="311760" y="1290084"/>
            <a:ext cx="8520120" cy="3352799"/>
          </a:xfrm>
          <a:prstGeom prst="rect">
            <a:avLst/>
          </a:prstGeom>
          <a:noFill/>
          <a:ln>
            <a:noFill/>
          </a:ln>
        </p:spPr>
        <p:txBody>
          <a:bodyPr tIns="91440" bIns="91440">
            <a:noAutofit/>
          </a:bodyPr>
          <a:lstStyle/>
          <a:p>
            <a:pPr>
              <a:lnSpc>
                <a:spcPct val="115000"/>
              </a:lnSpc>
            </a:pPr>
            <a:r>
              <a:rPr lang="en-US" sz="2000" b="0" strike="noStrike" spc="-1" dirty="0">
                <a:solidFill>
                  <a:srgbClr val="000000"/>
                </a:solidFill>
                <a:latin typeface="Old Standard TT"/>
              </a:rPr>
              <a:t>Show and Tell: A Neural Image Caption Generator</a:t>
            </a:r>
          </a:p>
          <a:p>
            <a:pPr marL="285750" indent="-285750">
              <a:lnSpc>
                <a:spcPct val="115000"/>
              </a:lnSpc>
              <a:buFont typeface="Arial" panose="020B0604020202020204" pitchFamily="34" charset="0"/>
              <a:buChar char="•"/>
            </a:pPr>
            <a:r>
              <a:rPr lang="en-US" b="0" strike="noStrike" spc="-1" dirty="0">
                <a:solidFill>
                  <a:srgbClr val="000000"/>
                </a:solidFill>
                <a:latin typeface="Old Standard TT"/>
              </a:rPr>
              <a:t>This paper proposes a network of the same name. In this network, deep convolutional network is used for image classification and sentence generation is done by a powerful Recurrent Neural Network which is trained with the visual input so that RNN can keep track of the objects explained by the text.</a:t>
            </a:r>
          </a:p>
          <a:p>
            <a:pPr>
              <a:lnSpc>
                <a:spcPct val="115000"/>
              </a:lnSpc>
            </a:pPr>
            <a:endParaRPr lang="en-US"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399671408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1.4 Problem Definition</a:t>
            </a:r>
            <a:endParaRPr lang="en-IN" sz="3000" b="0" strike="noStrike" spc="-1">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The problem introduces a captioning task, which requires a computer vision system to both localize and describe salient regions in images in natural language. The image captioning task generalizes object detection when the descriptions consist of a single word. Given a set of images and prior knowledge about the content find the correct semantic label for the entire images. First, it is necessary to detect objects on the scene and determine the relationships between them and then, express the image content correctly with properly formed sentences. The generated description is still much different from the way people describe images because people rely on common sense and experience, point out important details and ignore objects and relationships that they imply .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On-screen Show (16:9)</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Liberation Serif</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Geetha Jayaraj</cp:lastModifiedBy>
  <cp:revision>7</cp:revision>
  <dcterms:modified xsi:type="dcterms:W3CDTF">2021-09-09T07:42:23Z</dcterms:modified>
  <dc:language>en-IN</dc:language>
</cp:coreProperties>
</file>