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58"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12640" y="1893240"/>
            <a:ext cx="8118360" cy="70585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12640" y="1893240"/>
            <a:ext cx="8118360" cy="70585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CustomShape 1"/>
          <p:cNvSpPr/>
          <p:nvPr/>
        </p:nvSpPr>
        <p:spPr>
          <a:xfrm>
            <a:off x="0" y="0"/>
            <a:ext cx="9143640" cy="171144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6" name="CustomShape 2"/>
          <p:cNvSpPr/>
          <p:nvPr/>
        </p:nvSpPr>
        <p:spPr>
          <a:xfrm>
            <a:off x="641880" y="3597480"/>
            <a:ext cx="38988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360" cy="1522440"/>
          </a:xfrm>
          <a:prstGeom prst="rect">
            <a:avLst/>
          </a:prstGeom>
        </p:spPr>
        <p:txBody>
          <a:bodyPr tIns="91440" bIns="91440" anchor="b">
            <a:noAutofit/>
          </a:bodyPr>
          <a:lstStyle/>
          <a:p>
            <a:r>
              <a:rPr lang="en-IN" sz="4200" b="0" strike="noStrike" spc="-1">
                <a:solidFill>
                  <a:srgbClr val="000000"/>
                </a:solidFill>
                <a:latin typeface="Arial"/>
              </a:rPr>
              <a:t>Click to edit the title text format</a:t>
            </a:r>
          </a:p>
        </p:txBody>
      </p:sp>
      <p:sp>
        <p:nvSpPr>
          <p:cNvPr id="3"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71D6CC6B-F2BF-496C-97CF-956D35F41284}" type="slidenum">
              <a:rPr lang="en" sz="1000" b="0" strike="noStrike" spc="-1">
                <a:solidFill>
                  <a:srgbClr val="FFFBF0"/>
                </a:solidFill>
                <a:latin typeface="Old Standard TT"/>
                <a:ea typeface="Old Standard TT"/>
              </a:rPr>
              <a:t>‹#›</a:t>
            </a:fld>
            <a:endParaRPr lang="en-IN" sz="1000" b="0" strike="noStrike" spc="-1">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1" name="CustomShape 1"/>
          <p:cNvSpPr/>
          <p:nvPr/>
        </p:nvSpPr>
        <p:spPr>
          <a:xfrm>
            <a:off x="0" y="5045760"/>
            <a:ext cx="9143640" cy="9756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2" name="PlaceHolder 2"/>
          <p:cNvSpPr>
            <a:spLocks noGrp="1"/>
          </p:cNvSpPr>
          <p:nvPr>
            <p:ph type="title"/>
          </p:nvPr>
        </p:nvSpPr>
        <p:spPr>
          <a:xfrm>
            <a:off x="311760" y="444960"/>
            <a:ext cx="8520120" cy="612720"/>
          </a:xfrm>
          <a:prstGeom prst="rect">
            <a:avLst/>
          </a:prstGeom>
        </p:spPr>
        <p:txBody>
          <a:bodyPr tIns="91440" bIns="91440">
            <a:noAutofit/>
          </a:bodyPr>
          <a:lstStyle/>
          <a:p>
            <a:r>
              <a:rPr lang="en-IN" sz="3000" b="0" strike="noStrike" spc="-1">
                <a:solidFill>
                  <a:srgbClr val="000000"/>
                </a:solidFill>
                <a:latin typeface="Arial"/>
              </a:rPr>
              <a:t>Click to edit the title text format</a:t>
            </a:r>
          </a:p>
        </p:txBody>
      </p:sp>
      <p:sp>
        <p:nvSpPr>
          <p:cNvPr id="43" name="PlaceHolder 3"/>
          <p:cNvSpPr>
            <a:spLocks noGrp="1"/>
          </p:cNvSpPr>
          <p:nvPr>
            <p:ph type="body"/>
          </p:nvPr>
        </p:nvSpPr>
        <p:spPr>
          <a:xfrm>
            <a:off x="311760" y="1171440"/>
            <a:ext cx="8520120" cy="339696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44"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C632D6F9-680B-497D-94F0-5D8CE280F443}" type="slidenum">
              <a:rPr lang="en" sz="1000" b="0" strike="noStrike" spc="-1">
                <a:solidFill>
                  <a:srgbClr val="000000"/>
                </a:solidFill>
                <a:latin typeface="Old Standard TT"/>
                <a:ea typeface="Old Standard TT"/>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Google Shape;59;p13"/>
          <p:cNvPicPr/>
          <p:nvPr/>
        </p:nvPicPr>
        <p:blipFill>
          <a:blip r:embed="rId2"/>
          <a:stretch/>
        </p:blipFill>
        <p:spPr>
          <a:xfrm>
            <a:off x="3071880" y="170640"/>
            <a:ext cx="2999520" cy="1993680"/>
          </a:xfrm>
          <a:prstGeom prst="rect">
            <a:avLst/>
          </a:prstGeom>
          <a:ln>
            <a:noFill/>
          </a:ln>
        </p:spPr>
      </p:pic>
      <p:sp>
        <p:nvSpPr>
          <p:cNvPr id="82" name="TextShape 1"/>
          <p:cNvSpPr txBox="1"/>
          <p:nvPr/>
        </p:nvSpPr>
        <p:spPr>
          <a:xfrm>
            <a:off x="512640" y="2230200"/>
            <a:ext cx="8118360" cy="2347920"/>
          </a:xfrm>
          <a:prstGeom prst="rect">
            <a:avLst/>
          </a:prstGeom>
          <a:noFill/>
          <a:ln>
            <a:noFill/>
          </a:ln>
        </p:spPr>
        <p:txBody>
          <a:bodyPr tIns="91440" bIns="91440" anchor="b">
            <a:noAutofit/>
          </a:bodyPr>
          <a:lstStyle/>
          <a:p>
            <a:pPr algn="ctr">
              <a:lnSpc>
                <a:spcPct val="100000"/>
              </a:lnSpc>
              <a:tabLst>
                <a:tab pos="0" algn="l"/>
              </a:tabLst>
            </a:pPr>
            <a:r>
              <a:rPr lang="en" sz="3000" b="1" strike="noStrike" spc="-1">
                <a:solidFill>
                  <a:srgbClr val="FFFBF0"/>
                </a:solidFill>
                <a:latin typeface="Times New Roman"/>
                <a:ea typeface="Times New Roman"/>
              </a:rPr>
              <a:t>Computer Engineering Department</a:t>
            </a:r>
            <a:br/>
            <a:r>
              <a:rPr lang="en" sz="2400" b="0" strike="noStrike" spc="-1">
                <a:solidFill>
                  <a:srgbClr val="FFFBF0"/>
                </a:solidFill>
                <a:latin typeface="Times New Roman"/>
                <a:ea typeface="Times New Roman"/>
              </a:rPr>
              <a:t>A.P. Shah Institute of Technology</a:t>
            </a:r>
            <a:br/>
            <a:r>
              <a:rPr lang="en" sz="2400" b="0" strike="noStrike" spc="-1">
                <a:solidFill>
                  <a:srgbClr val="FFFBF0"/>
                </a:solidFill>
                <a:latin typeface="Times New Roman"/>
                <a:ea typeface="Times New Roman"/>
              </a:rPr>
              <a:t>G.B.Road,Kasarvadavli, Thane(W), Mumbai-400615</a:t>
            </a:r>
            <a:br/>
            <a:r>
              <a:rPr lang="en" sz="2400" b="0" strike="noStrike" spc="-1">
                <a:solidFill>
                  <a:srgbClr val="FFFBF0"/>
                </a:solidFill>
                <a:latin typeface="Times New Roman"/>
                <a:ea typeface="Times New Roman"/>
              </a:rPr>
              <a:t>UNIVERSITY OF MUMBAI</a:t>
            </a:r>
            <a:br/>
            <a:r>
              <a:rPr lang="en" sz="2400" b="0" strike="noStrike" spc="-1">
                <a:solidFill>
                  <a:srgbClr val="FFFBF0"/>
                </a:solidFill>
                <a:latin typeface="Times New Roman"/>
                <a:ea typeface="Times New Roman"/>
              </a:rPr>
              <a:t>Academic Year 2020-2021</a:t>
            </a:r>
            <a:endParaRPr lang="en-IN" sz="24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1.7 Benefits for environment &amp; Society</a:t>
            </a:r>
            <a:endParaRPr lang="en-IN" sz="3000" b="0" strike="noStrike" spc="-1">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IN" sz="1800" kern="100" dirty="0">
                <a:effectLst/>
                <a:latin typeface="Times New Roman" panose="02020603050405020304" pitchFamily="18" charset="0"/>
                <a:ea typeface="Noto Serif CJK SC"/>
                <a:cs typeface="Lohit Devanagari"/>
              </a:rPr>
              <a:t>Image Captioning can play a big role for society. </a:t>
            </a:r>
          </a:p>
          <a:p>
            <a:pPr marL="457200" indent="-342720">
              <a:lnSpc>
                <a:spcPct val="115000"/>
              </a:lnSpc>
              <a:buClr>
                <a:srgbClr val="000000"/>
              </a:buClr>
              <a:buFont typeface="Old Standard TT"/>
              <a:buChar char="●"/>
            </a:pPr>
            <a:r>
              <a:rPr lang="en-IN" sz="1800" kern="100" dirty="0">
                <a:effectLst/>
                <a:latin typeface="Times New Roman" panose="02020603050405020304" pitchFamily="18" charset="0"/>
                <a:ea typeface="Noto Serif CJK SC"/>
                <a:cs typeface="Lohit Devanagari"/>
              </a:rPr>
              <a:t>Our project can be used for educational purpose for teaching pre-primary children to make them aware with what all entities are present within a picture. </a:t>
            </a:r>
          </a:p>
          <a:p>
            <a:pPr marL="457200" indent="-342720">
              <a:lnSpc>
                <a:spcPct val="115000"/>
              </a:lnSpc>
              <a:buClr>
                <a:srgbClr val="000000"/>
              </a:buClr>
              <a:buFont typeface="Old Standard TT"/>
              <a:buChar char="●"/>
            </a:pPr>
            <a:r>
              <a:rPr lang="en-IN" sz="1800" kern="100" dirty="0">
                <a:effectLst/>
                <a:latin typeface="Times New Roman" panose="02020603050405020304" pitchFamily="18" charset="0"/>
                <a:ea typeface="Noto Serif CJK SC"/>
                <a:cs typeface="Lohit Devanagari"/>
              </a:rPr>
              <a:t>Our image captioning model can be used for enhancement of products like Google Lens. Google Lens is used by users to identify objects and provide relative e-commerce links. With our project imbibed, Lens can also explain the scenario to a confused user.</a:t>
            </a:r>
            <a:endParaRPr lang="en-IN" sz="1800" kern="100" dirty="0">
              <a:effectLst/>
              <a:latin typeface="Liberation Serif"/>
              <a:ea typeface="Noto Serif CJK SC"/>
              <a:cs typeface="Lohit Devanaga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12640" y="1893240"/>
            <a:ext cx="8118360" cy="1522440"/>
          </a:xfrm>
          <a:prstGeom prst="rect">
            <a:avLst/>
          </a:prstGeom>
          <a:noFill/>
          <a:ln>
            <a:noFill/>
          </a:ln>
        </p:spPr>
        <p:txBody>
          <a:bodyPr tIns="91440" bIns="91440" anchor="b">
            <a:noAutofit/>
          </a:bodyPr>
          <a:lstStyle/>
          <a:p>
            <a:pPr algn="ctr">
              <a:lnSpc>
                <a:spcPct val="100000"/>
              </a:lnSpc>
              <a:tabLst>
                <a:tab pos="0" algn="l"/>
              </a:tabLst>
            </a:pPr>
            <a:r>
              <a:rPr lang="en" sz="4200" b="1" strike="noStrike" spc="-1">
                <a:solidFill>
                  <a:srgbClr val="FFFBF0"/>
                </a:solidFill>
                <a:latin typeface="Times New Roman"/>
                <a:ea typeface="Times New Roman"/>
              </a:rPr>
              <a:t>Thank You</a:t>
            </a:r>
            <a:endParaRPr lang="en-IN" sz="4200" b="0" strike="noStrike" spc="-1">
              <a:solidFill>
                <a:srgbClr val="000000"/>
              </a:solidFill>
              <a:latin typeface="Arial"/>
            </a:endParaRPr>
          </a:p>
        </p:txBody>
      </p:sp>
      <p:sp>
        <p:nvSpPr>
          <p:cNvPr id="101"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12640" y="275400"/>
            <a:ext cx="8118360" cy="4761720"/>
          </a:xfrm>
          <a:prstGeom prst="rect">
            <a:avLst/>
          </a:prstGeom>
          <a:noFill/>
          <a:ln>
            <a:noFill/>
          </a:ln>
        </p:spPr>
        <p:txBody>
          <a:bodyPr tIns="91440" bIns="91440">
            <a:noAutofit/>
          </a:bodyPr>
          <a:lstStyle/>
          <a:p>
            <a:pPr algn="ctr">
              <a:lnSpc>
                <a:spcPct val="100000"/>
              </a:lnSpc>
              <a:tabLst>
                <a:tab pos="0" algn="l"/>
              </a:tabLst>
            </a:pPr>
            <a:r>
              <a:rPr lang="en" sz="1800" b="0" strike="noStrike" spc="-1" dirty="0">
                <a:solidFill>
                  <a:srgbClr val="FFFBF0"/>
                </a:solidFill>
                <a:latin typeface="Times New Roman"/>
                <a:ea typeface="Times New Roman"/>
              </a:rPr>
              <a:t> Synopsis on</a:t>
            </a:r>
            <a:br>
              <a:rPr dirty="0"/>
            </a:br>
            <a:r>
              <a:rPr lang="en" sz="2400" b="1" strike="noStrike" spc="-1" dirty="0">
                <a:solidFill>
                  <a:srgbClr val="FFFBF0"/>
                </a:solidFill>
                <a:latin typeface="Times New Roman"/>
                <a:ea typeface="Times New Roman"/>
              </a:rPr>
              <a:t>Image Captioning</a:t>
            </a:r>
            <a:br>
              <a:rPr dirty="0"/>
            </a:br>
            <a:r>
              <a:rPr lang="en" sz="1800" b="0" strike="noStrike" spc="-1" dirty="0">
                <a:solidFill>
                  <a:srgbClr val="FFFBF0"/>
                </a:solidFill>
                <a:latin typeface="Times New Roman"/>
                <a:ea typeface="Times New Roman"/>
              </a:rPr>
              <a:t>Submitted in partial fulfillment of the degree of</a:t>
            </a:r>
            <a:br>
              <a:rPr dirty="0"/>
            </a:br>
            <a:r>
              <a:rPr lang="en" sz="1800" b="0" strike="noStrike" spc="-1" dirty="0">
                <a:solidFill>
                  <a:srgbClr val="FFFBF0"/>
                </a:solidFill>
                <a:latin typeface="Times New Roman"/>
                <a:ea typeface="Times New Roman"/>
              </a:rPr>
              <a:t>Bachelor of Engineering(Sem-7)</a:t>
            </a:r>
            <a:br>
              <a:rPr dirty="0"/>
            </a:br>
            <a:r>
              <a:rPr lang="en" sz="1800" b="0" strike="noStrike" spc="-1" dirty="0">
                <a:solidFill>
                  <a:srgbClr val="FFFBF0"/>
                </a:solidFill>
                <a:latin typeface="Times New Roman"/>
                <a:ea typeface="Times New Roman"/>
              </a:rPr>
              <a:t>in</a:t>
            </a:r>
            <a:br>
              <a:rPr dirty="0"/>
            </a:br>
            <a:r>
              <a:rPr lang="en" sz="1800" b="1" strike="noStrike" spc="-1" dirty="0">
                <a:solidFill>
                  <a:srgbClr val="FFFBF0"/>
                </a:solidFill>
                <a:latin typeface="Times New Roman"/>
                <a:ea typeface="Times New Roman"/>
              </a:rPr>
              <a:t>Computer Engineering</a:t>
            </a:r>
            <a:br>
              <a:rPr dirty="0"/>
            </a:br>
            <a:r>
              <a:rPr lang="en" sz="1800" b="0" strike="noStrike" spc="-1" dirty="0">
                <a:solidFill>
                  <a:srgbClr val="FFFBF0"/>
                </a:solidFill>
                <a:latin typeface="Times New Roman"/>
                <a:ea typeface="Times New Roman"/>
              </a:rPr>
              <a:t>By</a:t>
            </a:r>
            <a:br>
              <a:rPr dirty="0"/>
            </a:br>
            <a:r>
              <a:rPr lang="en-IN" sz="1800" b="0" strike="noStrike" spc="-1" dirty="0" err="1">
                <a:solidFill>
                  <a:srgbClr val="FFFBF0"/>
                </a:solidFill>
                <a:latin typeface="Times New Roman"/>
                <a:ea typeface="Times New Roman"/>
              </a:rPr>
              <a:t>Shyamkrishna</a:t>
            </a:r>
            <a:r>
              <a:rPr lang="en-IN" sz="1800" b="0" strike="noStrike" spc="-1" dirty="0">
                <a:solidFill>
                  <a:srgbClr val="FFFBF0"/>
                </a:solidFill>
                <a:latin typeface="Times New Roman"/>
                <a:ea typeface="Times New Roman"/>
              </a:rPr>
              <a:t> Menon – 18102014</a:t>
            </a:r>
          </a:p>
          <a:p>
            <a:pPr algn="ctr">
              <a:lnSpc>
                <a:spcPct val="100000"/>
              </a:lnSpc>
              <a:tabLst>
                <a:tab pos="0" algn="l"/>
              </a:tabLst>
            </a:pPr>
            <a:r>
              <a:rPr lang="en-IN" sz="1800" b="0" strike="noStrike" spc="-1" dirty="0">
                <a:solidFill>
                  <a:srgbClr val="FFFBF0"/>
                </a:solidFill>
                <a:latin typeface="Times New Roman"/>
                <a:ea typeface="Times New Roman"/>
              </a:rPr>
              <a:t>Siddharth Nair – 18102044</a:t>
            </a:r>
          </a:p>
          <a:p>
            <a:pPr algn="ctr">
              <a:lnSpc>
                <a:spcPct val="100000"/>
              </a:lnSpc>
              <a:tabLst>
                <a:tab pos="0" algn="l"/>
              </a:tabLst>
            </a:pPr>
            <a:r>
              <a:rPr lang="en-IN" sz="1800" b="0" strike="noStrike" spc="-1" dirty="0">
                <a:solidFill>
                  <a:srgbClr val="FFFBF0"/>
                </a:solidFill>
                <a:latin typeface="Times New Roman"/>
                <a:ea typeface="Times New Roman"/>
              </a:rPr>
              <a:t>Atharva Ranade - 18102016</a:t>
            </a:r>
          </a:p>
          <a:p>
            <a:pPr algn="ctr">
              <a:lnSpc>
                <a:spcPct val="100000"/>
              </a:lnSpc>
              <a:tabLst>
                <a:tab pos="0" algn="l"/>
              </a:tabLst>
            </a:pPr>
            <a:r>
              <a:rPr lang="en-IN" sz="1800" b="0" strike="noStrike" spc="-1" dirty="0">
                <a:solidFill>
                  <a:srgbClr val="FFFBF0"/>
                </a:solidFill>
                <a:latin typeface="Times New Roman"/>
                <a:ea typeface="Times New Roman"/>
              </a:rPr>
              <a:t>Omkar </a:t>
            </a:r>
            <a:r>
              <a:rPr lang="en-IN" sz="1800" b="0" strike="noStrike" spc="-1" dirty="0" err="1">
                <a:solidFill>
                  <a:srgbClr val="FFFBF0"/>
                </a:solidFill>
                <a:latin typeface="Times New Roman"/>
                <a:ea typeface="Times New Roman"/>
              </a:rPr>
              <a:t>Thavai</a:t>
            </a:r>
            <a:r>
              <a:rPr lang="en-IN" sz="1800" b="0" strike="noStrike" spc="-1" dirty="0">
                <a:solidFill>
                  <a:srgbClr val="FFFBF0"/>
                </a:solidFill>
                <a:latin typeface="Times New Roman"/>
                <a:ea typeface="Times New Roman"/>
              </a:rPr>
              <a:t> – 18102061</a:t>
            </a:r>
          </a:p>
          <a:p>
            <a:pPr algn="ctr">
              <a:lnSpc>
                <a:spcPct val="100000"/>
              </a:lnSpc>
              <a:tabLst>
                <a:tab pos="0" algn="l"/>
              </a:tabLst>
            </a:pPr>
            <a:br>
              <a:rPr dirty="0"/>
            </a:br>
            <a:r>
              <a:rPr lang="en" sz="1800" b="0" strike="noStrike" spc="-1" dirty="0">
                <a:solidFill>
                  <a:srgbClr val="FFFBF0"/>
                </a:solidFill>
                <a:latin typeface="Times New Roman"/>
                <a:ea typeface="Times New Roman"/>
              </a:rPr>
              <a:t>Under the Guidance of</a:t>
            </a:r>
            <a:br>
              <a:rPr dirty="0"/>
            </a:br>
            <a:r>
              <a:rPr lang="en" spc="-1" dirty="0">
                <a:solidFill>
                  <a:srgbClr val="FFFBF0"/>
                </a:solidFill>
                <a:latin typeface="Times New Roman"/>
              </a:rPr>
              <a:t>Prof. S.S. Mujawar</a:t>
            </a:r>
            <a:br>
              <a:rPr dirty="0"/>
            </a:br>
            <a:br>
              <a:rPr dirty="0"/>
            </a:br>
            <a:br>
              <a:rPr dirty="0"/>
            </a:br>
            <a:br>
              <a:rPr dirty="0"/>
            </a:br>
            <a:br>
              <a:rPr dirty="0"/>
            </a:br>
            <a:endParaRPr lang="en-IN" sz="18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12640" y="1893240"/>
            <a:ext cx="8118360" cy="1522440"/>
          </a:xfrm>
          <a:prstGeom prst="rect">
            <a:avLst/>
          </a:prstGeom>
          <a:noFill/>
          <a:ln>
            <a:noFill/>
          </a:ln>
        </p:spPr>
        <p:txBody>
          <a:bodyPr tIns="91440" bIns="91440" anchor="b">
            <a:noAutofit/>
          </a:bodyPr>
          <a:lstStyle/>
          <a:p>
            <a:pPr algn="ctr">
              <a:lnSpc>
                <a:spcPct val="100000"/>
              </a:lnSpc>
              <a:tabLst>
                <a:tab pos="0" algn="l"/>
              </a:tabLst>
            </a:pPr>
            <a:r>
              <a:rPr lang="en" sz="4000" b="1" strike="noStrike" spc="-1">
                <a:solidFill>
                  <a:srgbClr val="FFFBF0"/>
                </a:solidFill>
                <a:latin typeface="Times New Roman"/>
                <a:ea typeface="Times New Roman"/>
              </a:rPr>
              <a:t>1.Project Conception and Initiation</a:t>
            </a:r>
            <a:endParaRPr lang="en-IN" sz="4000" b="0" strike="noStrike" spc="-1">
              <a:solidFill>
                <a:srgbClr val="000000"/>
              </a:solidFill>
              <a:latin typeface="Arial"/>
            </a:endParaRPr>
          </a:p>
        </p:txBody>
      </p:sp>
      <p:sp>
        <p:nvSpPr>
          <p:cNvPr id="85"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1.1 Abstract</a:t>
            </a:r>
            <a:endParaRPr lang="en-IN" sz="3000" b="0" strike="noStrike" spc="-1">
              <a:solidFill>
                <a:srgbClr val="000000"/>
              </a:solidFill>
              <a:latin typeface="Arial"/>
            </a:endParaRPr>
          </a:p>
        </p:txBody>
      </p:sp>
      <p:sp>
        <p:nvSpPr>
          <p:cNvPr id="87" name="TextShape 2"/>
          <p:cNvSpPr txBox="1"/>
          <p:nvPr/>
        </p:nvSpPr>
        <p:spPr>
          <a:xfrm>
            <a:off x="311760" y="1171440"/>
            <a:ext cx="8520120" cy="3396960"/>
          </a:xfrm>
          <a:prstGeom prst="rect">
            <a:avLst/>
          </a:prstGeom>
          <a:noFill/>
          <a:ln>
            <a:noFill/>
          </a:ln>
        </p:spPr>
        <p:txBody>
          <a:bodyPr tIns="91440" bIns="91440">
            <a:noAutofit/>
          </a:bodyPr>
          <a:lstStyle/>
          <a:p>
            <a:pPr marL="114480">
              <a:lnSpc>
                <a:spcPct val="115000"/>
              </a:lnSpc>
              <a:buClr>
                <a:srgbClr val="000000"/>
              </a:buClr>
            </a:pPr>
            <a:r>
              <a:rPr lang="en-US" sz="1800" b="0" strike="noStrike" spc="-1" dirty="0">
                <a:solidFill>
                  <a:srgbClr val="000000"/>
                </a:solidFill>
                <a:latin typeface="Old Standard TT"/>
                <a:ea typeface="Old Standard TT"/>
              </a:rPr>
              <a:t>This project aims at generating automated captions by learning the contents of the image. At present images are annotated with human intervention and it becomes nearly impossible task for huge commercial databases. The image database is given as input to a deep neural network (Convolutional Neural Network (CNN)) encoder for generating “thought vector” which extracts the features and nuances out of our image and RNN (Recurrent Neural Network) decoder is used to translate the features and objects given by our image to obtain sequential, meaningful description of the image. In this project, we systematically analyze different deep neural network-based image caption generation approaches and pretrained models to conclude on the most efficient model with fine-tuning. </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1.2 Objectives</a:t>
            </a:r>
            <a:endParaRPr lang="en-IN" sz="3000" b="0" strike="noStrike" spc="-1">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marL="400230" indent="-285750">
              <a:lnSpc>
                <a:spcPct val="115000"/>
              </a:lnSpc>
              <a:buClr>
                <a:srgbClr val="000000"/>
              </a:buClr>
              <a:buFont typeface="Arial" panose="020B0604020202020204" pitchFamily="34" charset="0"/>
              <a:buChar char="•"/>
            </a:pPr>
            <a:r>
              <a:rPr lang="en-US" sz="1800" b="0" strike="noStrike" spc="-1" dirty="0">
                <a:solidFill>
                  <a:srgbClr val="000000"/>
                </a:solidFill>
                <a:latin typeface="Old Standard TT"/>
                <a:ea typeface="Old Standard TT"/>
              </a:rPr>
              <a:t>The goal of image captioning is to automatically generate descriptions for a given image, i.e., to capture the relationship between the objects present in the image, generate natural language expressions , and judge the quality of the generated descriptions. </a:t>
            </a:r>
          </a:p>
          <a:p>
            <a:pPr marL="400230" indent="-285750">
              <a:lnSpc>
                <a:spcPct val="115000"/>
              </a:lnSpc>
              <a:buClr>
                <a:srgbClr val="000000"/>
              </a:buClr>
              <a:buFont typeface="Arial" panose="020B0604020202020204" pitchFamily="34" charset="0"/>
              <a:buChar char="•"/>
            </a:pPr>
            <a:r>
              <a:rPr lang="en-US" sz="1800" b="0" strike="noStrike" spc="-1" dirty="0">
                <a:solidFill>
                  <a:srgbClr val="000000"/>
                </a:solidFill>
                <a:latin typeface="Old Standard TT"/>
                <a:ea typeface="Old Standard TT"/>
              </a:rPr>
              <a:t>To implement a transfer learning approach to generate automated captions for any given image. In this model the encoder used is pre-trained VGG16 model</a:t>
            </a:r>
            <a:endParaRPr lang="en-IN" sz="18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434343"/>
                </a:solidFill>
                <a:latin typeface="Times New Roman"/>
                <a:ea typeface="Times New Roman"/>
              </a:rPr>
              <a:t>1.3 Literature Review</a:t>
            </a:r>
            <a:endParaRPr lang="en-IN" sz="3000" b="0" strike="noStrike" spc="-1">
              <a:solidFill>
                <a:srgbClr val="000000"/>
              </a:solidFill>
              <a:latin typeface="Arial"/>
            </a:endParaRPr>
          </a:p>
        </p:txBody>
      </p:sp>
      <p:sp>
        <p:nvSpPr>
          <p:cNvPr id="91" name="TextShape 2"/>
          <p:cNvSpPr txBox="1"/>
          <p:nvPr/>
        </p:nvSpPr>
        <p:spPr>
          <a:xfrm>
            <a:off x="311760" y="1171440"/>
            <a:ext cx="8520120" cy="3396960"/>
          </a:xfrm>
          <a:prstGeom prst="rect">
            <a:avLst/>
          </a:prstGeom>
          <a:noFill/>
          <a:ln>
            <a:noFill/>
          </a:ln>
        </p:spPr>
        <p:txBody>
          <a:bodyPr tIns="91440" bIns="91440">
            <a:noAutofit/>
          </a:bodyPr>
          <a:lstStyle/>
          <a:p>
            <a:pPr marL="114480">
              <a:lnSpc>
                <a:spcPct val="115000"/>
              </a:lnSpc>
              <a:buClr>
                <a:srgbClr val="000000"/>
              </a:buClr>
            </a:pPr>
            <a:r>
              <a:rPr lang="en-US" sz="1800" b="0" strike="noStrike" spc="-1" dirty="0">
                <a:solidFill>
                  <a:srgbClr val="000000"/>
                </a:solidFill>
                <a:latin typeface="Old Standard TT"/>
                <a:ea typeface="Old Standard TT"/>
              </a:rPr>
              <a:t>Deep Learning based Automatic Image Caption Generation</a:t>
            </a:r>
          </a:p>
          <a:p>
            <a:pPr marL="400230" indent="-285750">
              <a:lnSpc>
                <a:spcPct val="115000"/>
              </a:lnSpc>
              <a:buClr>
                <a:srgbClr val="000000"/>
              </a:buClr>
              <a:buFont typeface="Arial" panose="020B0604020202020204" pitchFamily="34" charset="0"/>
              <a:buChar char="•"/>
            </a:pPr>
            <a:r>
              <a:rPr lang="en-US" sz="1400" b="0" strike="noStrike" spc="-1" dirty="0">
                <a:solidFill>
                  <a:srgbClr val="000000"/>
                </a:solidFill>
                <a:latin typeface="Old Standard TT"/>
                <a:ea typeface="Old Standard TT"/>
              </a:rPr>
              <a:t>The aim of the paper is to generate captions to the image which is normally, manually annotated by data annotators. It first creates feature vectors with the help of CNN and later uses RNN for creation of sentences with the help of features gained before. </a:t>
            </a:r>
          </a:p>
          <a:p>
            <a:pPr marL="400230" indent="-285750">
              <a:lnSpc>
                <a:spcPct val="115000"/>
              </a:lnSpc>
              <a:buClr>
                <a:srgbClr val="000000"/>
              </a:buClr>
              <a:buFont typeface="Arial" panose="020B0604020202020204" pitchFamily="34" charset="0"/>
              <a:buChar char="•"/>
            </a:pPr>
            <a:r>
              <a:rPr lang="en-US" sz="1400" b="0" strike="noStrike" spc="-1" dirty="0">
                <a:solidFill>
                  <a:srgbClr val="000000"/>
                </a:solidFill>
                <a:latin typeface="Old Standard TT"/>
                <a:ea typeface="Old Standard TT"/>
              </a:rPr>
              <a:t>For the purpose of automated captioning, a pre-trained model called VGG16 model is being used. This model makes use of a recurrent neural network which encodes the variable length input into a fixed dimensional vector and uses this representation to “decode” it to the desired output sentence. An encoder is a process of extracting vectors which describe contents of an image. A decoder reverses the process of encoding. Decoder process uses layers like tokenizer, embedding, GRU and dense layer. </a:t>
            </a:r>
          </a:p>
          <a:p>
            <a:pPr marL="400230" indent="-285750">
              <a:lnSpc>
                <a:spcPct val="115000"/>
              </a:lnSpc>
              <a:buClr>
                <a:srgbClr val="000000"/>
              </a:buClr>
              <a:buFont typeface="Arial" panose="020B0604020202020204" pitchFamily="34" charset="0"/>
              <a:buChar char="•"/>
            </a:pPr>
            <a:r>
              <a:rPr lang="en-US" sz="1400" b="0" strike="noStrike" spc="-1" dirty="0">
                <a:solidFill>
                  <a:srgbClr val="000000"/>
                </a:solidFill>
                <a:latin typeface="Old Standard TT"/>
                <a:ea typeface="Old Standard TT"/>
              </a:rPr>
              <a:t>This paper uses 2 approaches for obtaining image captioning with the same dataset i.e. MS-COCO, one without using Attention Model and one using Attention Model. Finally, the paper concludes with important points like different epochs used for different models, deeper network constitutes to easier image captioning, etc.</a:t>
            </a:r>
            <a:r>
              <a:rPr lang="en" sz="1400" b="0" strike="noStrike" spc="-1" dirty="0">
                <a:solidFill>
                  <a:srgbClr val="000000"/>
                </a:solidFill>
                <a:latin typeface="Old Standard TT"/>
                <a:ea typeface="Old Standard TT"/>
              </a:rPr>
              <a:t>                              </a:t>
            </a:r>
            <a:endParaRPr lang="en-IN" sz="14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1.4 Problem Definition</a:t>
            </a:r>
            <a:endParaRPr lang="en-IN" sz="3000" b="0" strike="noStrike" spc="-1">
              <a:solidFill>
                <a:srgbClr val="000000"/>
              </a:solidFill>
              <a:latin typeface="Arial"/>
            </a:endParaRPr>
          </a:p>
        </p:txBody>
      </p:sp>
      <p:sp>
        <p:nvSpPr>
          <p:cNvPr id="93" name="TextShape 2"/>
          <p:cNvSpPr txBox="1"/>
          <p:nvPr/>
        </p:nvSpPr>
        <p:spPr>
          <a:xfrm>
            <a:off x="311760" y="1171440"/>
            <a:ext cx="8520120" cy="3396960"/>
          </a:xfrm>
          <a:prstGeom prst="rect">
            <a:avLst/>
          </a:prstGeom>
          <a:noFill/>
          <a:ln>
            <a:noFill/>
          </a:ln>
        </p:spPr>
        <p:txBody>
          <a:bodyPr tIns="91440" bIns="91440">
            <a:noAutofit/>
          </a:bodyPr>
          <a:lstStyle/>
          <a:p>
            <a:pPr marL="114480">
              <a:lnSpc>
                <a:spcPct val="115000"/>
              </a:lnSpc>
              <a:buClr>
                <a:srgbClr val="000000"/>
              </a:buClr>
            </a:pPr>
            <a:r>
              <a:rPr lang="en-US" sz="1800" b="0" strike="noStrike" spc="-1" dirty="0">
                <a:solidFill>
                  <a:srgbClr val="000000"/>
                </a:solidFill>
                <a:latin typeface="Old Standard TT"/>
                <a:ea typeface="Old Standard TT"/>
              </a:rPr>
              <a:t>The problem introduces a captioning task, which requires a computer vision system to both localize and describe salient regions in images in natural language. The image captioning task generalizes object detection when the descriptions consist of a single word. Given a set of images and prior knowledge about the content find the correct semantic label for the entire images. First, it is necessary to detect objects on the scene and determine the relationships between them and then, express the image content correctly with properly formed sentences. The generated description is still much different from the way people describe images because people rely on common sense and experience, point out important details and ignore objects and relationships that they imply . </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1.5 Scope</a:t>
            </a:r>
            <a:endParaRPr lang="en-IN" sz="3000" b="0" strike="noStrike" spc="-1">
              <a:solidFill>
                <a:srgbClr val="000000"/>
              </a:solidFill>
              <a:latin typeface="Arial"/>
            </a:endParaRPr>
          </a:p>
        </p:txBody>
      </p:sp>
      <p:sp>
        <p:nvSpPr>
          <p:cNvPr id="95" name="TextShape 2"/>
          <p:cNvSpPr txBox="1"/>
          <p:nvPr/>
        </p:nvSpPr>
        <p:spPr>
          <a:xfrm>
            <a:off x="311760" y="1171440"/>
            <a:ext cx="8520120" cy="3396960"/>
          </a:xfrm>
          <a:prstGeom prst="rect">
            <a:avLst/>
          </a:prstGeom>
          <a:noFill/>
          <a:ln>
            <a:noFill/>
          </a:ln>
        </p:spPr>
        <p:txBody>
          <a:bodyPr tIns="91440" bIns="91440">
            <a:noAutofit/>
          </a:bodyPr>
          <a:lstStyle/>
          <a:p>
            <a:pPr marL="400230" indent="-285750">
              <a:lnSpc>
                <a:spcPct val="115000"/>
              </a:lnSpc>
              <a:buClr>
                <a:srgbClr val="000000"/>
              </a:buClr>
              <a:buFont typeface="Arial" panose="020B0604020202020204" pitchFamily="34" charset="0"/>
              <a:buChar char="•"/>
            </a:pPr>
            <a:r>
              <a:rPr lang="en-US" sz="1800" b="0" strike="noStrike" spc="-1" dirty="0">
                <a:solidFill>
                  <a:srgbClr val="000000"/>
                </a:solidFill>
                <a:latin typeface="Old Standard TT"/>
                <a:ea typeface="Old Standard TT"/>
              </a:rPr>
              <a:t>The main implication of image captioning is automating the job of some person who interprets the image (in many different fields). Probably, will be useful in cases/fields where text is most used and with the use of this, you can infer/generate text from images. </a:t>
            </a:r>
          </a:p>
          <a:p>
            <a:pPr marL="400230" indent="-285750">
              <a:lnSpc>
                <a:spcPct val="115000"/>
              </a:lnSpc>
              <a:buClr>
                <a:srgbClr val="000000"/>
              </a:buClr>
              <a:buFont typeface="Arial" panose="020B0604020202020204" pitchFamily="34" charset="0"/>
              <a:buChar char="•"/>
            </a:pPr>
            <a:r>
              <a:rPr lang="en-US" sz="1800" b="0" strike="noStrike" spc="-1" dirty="0">
                <a:solidFill>
                  <a:srgbClr val="000000"/>
                </a:solidFill>
                <a:latin typeface="Old Standard TT"/>
                <a:ea typeface="Old Standard TT"/>
              </a:rPr>
              <a:t>Social media platforms like Facebook can infer directly from the image, where you are ( beach, cafe </a:t>
            </a:r>
            <a:r>
              <a:rPr lang="en-US" sz="1800" b="0" strike="noStrike" spc="-1" dirty="0" err="1">
                <a:solidFill>
                  <a:srgbClr val="000000"/>
                </a:solidFill>
                <a:latin typeface="Old Standard TT"/>
                <a:ea typeface="Old Standard TT"/>
              </a:rPr>
              <a:t>etc</a:t>
            </a:r>
            <a:r>
              <a:rPr lang="en-US" sz="1800" b="0" strike="noStrike" spc="-1" dirty="0">
                <a:solidFill>
                  <a:srgbClr val="000000"/>
                </a:solidFill>
                <a:latin typeface="Old Standard TT"/>
                <a:ea typeface="Old Standard TT"/>
              </a:rPr>
              <a:t>), what you wear (</a:t>
            </a:r>
            <a:r>
              <a:rPr lang="en-US" sz="1800" b="0" strike="noStrike" spc="-1" dirty="0" err="1">
                <a:solidFill>
                  <a:srgbClr val="000000"/>
                </a:solidFill>
                <a:latin typeface="Old Standard TT"/>
                <a:ea typeface="Old Standard TT"/>
              </a:rPr>
              <a:t>colour</a:t>
            </a:r>
            <a:r>
              <a:rPr lang="en-US" sz="1800" b="0" strike="noStrike" spc="-1" dirty="0">
                <a:solidFill>
                  <a:srgbClr val="000000"/>
                </a:solidFill>
                <a:latin typeface="Old Standard TT"/>
                <a:ea typeface="Old Standard TT"/>
              </a:rPr>
              <a:t>) and more importantly what you’re doing also (in a way). </a:t>
            </a:r>
          </a:p>
          <a:p>
            <a:pPr marL="400230" indent="-285750">
              <a:lnSpc>
                <a:spcPct val="115000"/>
              </a:lnSpc>
              <a:buClr>
                <a:srgbClr val="000000"/>
              </a:buClr>
              <a:buFont typeface="Arial" panose="020B0604020202020204" pitchFamily="34" charset="0"/>
              <a:buChar char="•"/>
            </a:pPr>
            <a:r>
              <a:rPr lang="en-US" sz="1800" b="0" strike="noStrike" spc="-1" dirty="0">
                <a:solidFill>
                  <a:srgbClr val="000000"/>
                </a:solidFill>
                <a:latin typeface="Old Standard TT"/>
                <a:ea typeface="Old Standard TT"/>
              </a:rPr>
              <a:t>It will also be helpful to improve search results of google image search.</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1.6 Technology stack</a:t>
            </a:r>
            <a:endParaRPr lang="en-IN" sz="3000" b="0" strike="noStrike" spc="-1">
              <a:solidFill>
                <a:srgbClr val="000000"/>
              </a:solidFill>
              <a:latin typeface="Arial"/>
            </a:endParaRPr>
          </a:p>
        </p:txBody>
      </p:sp>
      <p:sp>
        <p:nvSpPr>
          <p:cNvPr id="97" name="TextShape 2"/>
          <p:cNvSpPr txBox="1"/>
          <p:nvPr/>
        </p:nvSpPr>
        <p:spPr>
          <a:xfrm>
            <a:off x="311760" y="1171440"/>
            <a:ext cx="8520120" cy="3396960"/>
          </a:xfrm>
          <a:prstGeom prst="rect">
            <a:avLst/>
          </a:prstGeom>
          <a:noFill/>
          <a:ln>
            <a:noFill/>
          </a:ln>
        </p:spPr>
        <p:txBody>
          <a:bodyPr tIns="91440" bIns="91440">
            <a:noAutofit/>
          </a:bodyPr>
          <a:lstStyle/>
          <a:p>
            <a:pPr marL="342900" lvl="0" indent="-342900" algn="just">
              <a:lnSpc>
                <a:spcPct val="115000"/>
              </a:lnSpc>
              <a:spcAft>
                <a:spcPts val="150"/>
              </a:spcAft>
              <a:buFont typeface="+mj-lt"/>
              <a:buAutoNum type="arabicParenR"/>
              <a:tabLst>
                <a:tab pos="228600" algn="l"/>
              </a:tabLst>
            </a:pPr>
            <a:r>
              <a:rPr lang="en-IN" sz="1800" kern="100" dirty="0" err="1">
                <a:effectLst/>
                <a:latin typeface="Times New Roman" panose="02020603050405020304" pitchFamily="18" charset="0"/>
                <a:ea typeface="Noto Serif CJK SC"/>
                <a:cs typeface="Lohit Devanagari"/>
              </a:rPr>
              <a:t>Keras</a:t>
            </a:r>
            <a:r>
              <a:rPr lang="en-IN" sz="1800" kern="100" dirty="0">
                <a:effectLst/>
                <a:latin typeface="Times New Roman" panose="02020603050405020304" pitchFamily="18" charset="0"/>
                <a:ea typeface="Noto Serif CJK SC"/>
                <a:cs typeface="Lohit Devanagari"/>
              </a:rPr>
              <a:t> – For Deep Learning Tasks</a:t>
            </a:r>
            <a:endParaRPr lang="en-IN" sz="1800" kern="100" dirty="0">
              <a:effectLst/>
              <a:latin typeface="Liberation Serif"/>
              <a:ea typeface="Noto Serif CJK SC"/>
              <a:cs typeface="Lohit Devanagari"/>
            </a:endParaRPr>
          </a:p>
          <a:p>
            <a:pPr marL="342900" lvl="0" indent="-342900" algn="just">
              <a:lnSpc>
                <a:spcPct val="115000"/>
              </a:lnSpc>
              <a:spcAft>
                <a:spcPts val="150"/>
              </a:spcAft>
              <a:buFont typeface="+mj-lt"/>
              <a:buAutoNum type="arabicParenR"/>
              <a:tabLst>
                <a:tab pos="228600" algn="l"/>
              </a:tabLst>
            </a:pPr>
            <a:r>
              <a:rPr lang="en-IN" sz="1800" kern="100" dirty="0" err="1">
                <a:effectLst/>
                <a:latin typeface="Times New Roman" panose="02020603050405020304" pitchFamily="18" charset="0"/>
                <a:ea typeface="Noto Serif CJK SC"/>
                <a:cs typeface="Lohit Devanagari"/>
              </a:rPr>
              <a:t>Tenserflow</a:t>
            </a:r>
            <a:r>
              <a:rPr lang="en-IN" sz="1800" kern="100" dirty="0">
                <a:effectLst/>
                <a:latin typeface="Times New Roman" panose="02020603050405020304" pitchFamily="18" charset="0"/>
                <a:ea typeface="Noto Serif CJK SC"/>
                <a:cs typeface="Lohit Devanagari"/>
              </a:rPr>
              <a:t> – For Deep learning Tasks</a:t>
            </a:r>
            <a:endParaRPr lang="en-IN" sz="1800" kern="100" dirty="0">
              <a:effectLst/>
              <a:latin typeface="Liberation Serif"/>
              <a:ea typeface="Noto Serif CJK SC"/>
              <a:cs typeface="Lohit Devanagari"/>
            </a:endParaRPr>
          </a:p>
          <a:p>
            <a:pPr marL="342900" lvl="0" indent="-342900" algn="just">
              <a:lnSpc>
                <a:spcPct val="115000"/>
              </a:lnSpc>
              <a:spcAft>
                <a:spcPts val="150"/>
              </a:spcAft>
              <a:buFont typeface="+mj-lt"/>
              <a:buAutoNum type="arabicParenR"/>
              <a:tabLst>
                <a:tab pos="228600" algn="l"/>
              </a:tabLst>
            </a:pPr>
            <a:r>
              <a:rPr lang="en-IN" sz="1800" kern="100" dirty="0">
                <a:effectLst/>
                <a:latin typeface="Times New Roman" panose="02020603050405020304" pitchFamily="18" charset="0"/>
                <a:ea typeface="Noto Serif CJK SC"/>
                <a:cs typeface="Lohit Devanagari"/>
              </a:rPr>
              <a:t>Pandas – To load the dataset and perform various tasks</a:t>
            </a:r>
            <a:endParaRPr lang="en-IN" sz="1800" kern="100" dirty="0">
              <a:effectLst/>
              <a:latin typeface="Liberation Serif"/>
              <a:ea typeface="Noto Serif CJK SC"/>
              <a:cs typeface="Lohit Devanagari"/>
            </a:endParaRPr>
          </a:p>
          <a:p>
            <a:pPr marL="342900" lvl="0" indent="-342900" algn="just">
              <a:lnSpc>
                <a:spcPct val="115000"/>
              </a:lnSpc>
              <a:spcAft>
                <a:spcPts val="150"/>
              </a:spcAft>
              <a:buFont typeface="+mj-lt"/>
              <a:buAutoNum type="arabicParenR"/>
              <a:tabLst>
                <a:tab pos="228600" algn="l"/>
              </a:tabLst>
            </a:pPr>
            <a:r>
              <a:rPr lang="en-IN" sz="1800" kern="100" dirty="0" err="1">
                <a:effectLst/>
                <a:latin typeface="Times New Roman" panose="02020603050405020304" pitchFamily="18" charset="0"/>
                <a:ea typeface="Noto Serif CJK SC"/>
                <a:cs typeface="Lohit Devanagari"/>
              </a:rPr>
              <a:t>Numpy</a:t>
            </a:r>
            <a:r>
              <a:rPr lang="en-IN" sz="1800" kern="100" dirty="0">
                <a:effectLst/>
                <a:latin typeface="Times New Roman" panose="02020603050405020304" pitchFamily="18" charset="0"/>
                <a:ea typeface="Noto Serif CJK SC"/>
                <a:cs typeface="Lohit Devanagari"/>
              </a:rPr>
              <a:t> – To do mathematical functions</a:t>
            </a:r>
            <a:endParaRPr lang="en-IN" sz="1800" kern="100" dirty="0">
              <a:effectLst/>
              <a:latin typeface="Liberation Serif"/>
              <a:ea typeface="Noto Serif CJK SC"/>
              <a:cs typeface="Lohit Devanagari"/>
            </a:endParaRPr>
          </a:p>
          <a:p>
            <a:pPr marL="342900" lvl="0" indent="-342900" algn="just">
              <a:lnSpc>
                <a:spcPct val="115000"/>
              </a:lnSpc>
              <a:spcAft>
                <a:spcPts val="150"/>
              </a:spcAft>
              <a:buFont typeface="+mj-lt"/>
              <a:buAutoNum type="arabicParenR"/>
              <a:tabLst>
                <a:tab pos="228600" algn="l"/>
              </a:tabLst>
            </a:pPr>
            <a:r>
              <a:rPr lang="en-IN" sz="1800" kern="100" dirty="0">
                <a:effectLst/>
                <a:latin typeface="Times New Roman" panose="02020603050405020304" pitchFamily="18" charset="0"/>
                <a:ea typeface="Noto Serif CJK SC"/>
                <a:cs typeface="Lohit Devanagari"/>
              </a:rPr>
              <a:t>Flask – For Hosting on Web</a:t>
            </a:r>
            <a:endParaRPr lang="en-IN" sz="1800" kern="100" dirty="0">
              <a:effectLst/>
              <a:latin typeface="Liberation Serif"/>
              <a:ea typeface="Noto Serif CJK SC"/>
              <a:cs typeface="Lohit Devanagari"/>
            </a:endParaRPr>
          </a:p>
          <a:p>
            <a:pPr marL="342900" lvl="0" indent="-342900" algn="just">
              <a:lnSpc>
                <a:spcPct val="115000"/>
              </a:lnSpc>
              <a:spcAft>
                <a:spcPts val="150"/>
              </a:spcAft>
              <a:buFont typeface="+mj-lt"/>
              <a:buAutoNum type="arabicParenR"/>
              <a:tabLst>
                <a:tab pos="228600" algn="l"/>
              </a:tabLst>
            </a:pPr>
            <a:r>
              <a:rPr lang="en-IN" sz="1800" kern="100" dirty="0">
                <a:effectLst/>
                <a:latin typeface="Times New Roman" panose="02020603050405020304" pitchFamily="18" charset="0"/>
                <a:ea typeface="Noto Serif CJK SC"/>
                <a:cs typeface="Lohit Devanagari"/>
              </a:rPr>
              <a:t>OpenCV – For Handling Images</a:t>
            </a:r>
            <a:endParaRPr lang="en-IN" sz="1800" kern="100" dirty="0">
              <a:effectLst/>
              <a:latin typeface="Liberation Serif"/>
              <a:ea typeface="Noto Serif CJK SC"/>
              <a:cs typeface="Lohit Devanagari"/>
            </a:endParaRPr>
          </a:p>
          <a:p>
            <a:pPr marL="342900" lvl="0" indent="-342900" algn="just">
              <a:lnSpc>
                <a:spcPct val="115000"/>
              </a:lnSpc>
              <a:spcAft>
                <a:spcPts val="150"/>
              </a:spcAft>
              <a:buFont typeface="+mj-lt"/>
              <a:buAutoNum type="arabicParenR"/>
              <a:tabLst>
                <a:tab pos="228600" algn="l"/>
              </a:tabLst>
            </a:pPr>
            <a:r>
              <a:rPr lang="en-IN" sz="1800" kern="100" dirty="0">
                <a:effectLst/>
                <a:latin typeface="Times New Roman" panose="02020603050405020304" pitchFamily="18" charset="0"/>
                <a:ea typeface="Noto Serif CJK SC"/>
                <a:cs typeface="Lohit Devanagari"/>
              </a:rPr>
              <a:t>Matplotlib and Seaborn – For plotting and visualization purposes</a:t>
            </a:r>
            <a:endParaRPr lang="en-IN" sz="1800" kern="100" dirty="0">
              <a:effectLst/>
              <a:latin typeface="Liberation Serif"/>
              <a:ea typeface="Noto Serif CJK SC"/>
              <a:cs typeface="Lohit Devanaga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889</Words>
  <Application>Microsoft Office PowerPoint</Application>
  <PresentationFormat>On-screen Show (16:9)</PresentationFormat>
  <Paragraphs>36</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Liberation Serif</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Geetha Jayaraj</cp:lastModifiedBy>
  <cp:revision>5</cp:revision>
  <dcterms:modified xsi:type="dcterms:W3CDTF">2021-09-08T14:21:49Z</dcterms:modified>
  <dc:language>en-IN</dc:language>
</cp:coreProperties>
</file>