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7" r:id="rId4"/>
    <p:sldId id="258" r:id="rId5"/>
    <p:sldId id="259" r:id="rId6"/>
    <p:sldId id="260" r:id="rId7"/>
    <p:sldId id="261" r:id="rId8"/>
    <p:sldId id="267" r:id="rId9"/>
    <p:sldId id="268" r:id="rId10"/>
    <p:sldId id="262" r:id="rId11"/>
    <p:sldId id="263" r:id="rId12"/>
    <p:sldId id="264" r:id="rId13"/>
    <p:sldId id="265" r:id="rId14"/>
    <p:sldId id="276" r:id="rId15"/>
    <p:sldId id="277" r:id="rId16"/>
    <p:sldId id="286" r:id="rId17"/>
    <p:sldId id="287" r:id="rId18"/>
    <p:sldId id="289" r:id="rId19"/>
    <p:sldId id="279" r:id="rId20"/>
    <p:sldId id="280" r:id="rId21"/>
    <p:sldId id="283" r:id="rId22"/>
    <p:sldId id="284" r:id="rId23"/>
    <p:sldId id="281" r:id="rId24"/>
    <p:sldId id="282" r:id="rId25"/>
    <p:sldId id="288" r:id="rId26"/>
    <p:sldId id="274" r:id="rId27"/>
    <p:sldId id="275" r:id="rId28"/>
    <p:sldId id="266"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25" autoAdjust="0"/>
    <p:restoredTop sz="94660"/>
  </p:normalViewPr>
  <p:slideViewPr>
    <p:cSldViewPr snapToGrid="0">
      <p:cViewPr varScale="1">
        <p:scale>
          <a:sx n="108" d="100"/>
          <a:sy n="108" d="100"/>
        </p:scale>
        <p:origin x="2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F6924-E57B-4EB0-8849-A324AA5A4E8C}" type="datetimeFigureOut">
              <a:rPr lang="en-IN" smtClean="0"/>
              <a:t>25-10-2021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6132A-8CA4-474E-B3A6-374604875508}" type="slidenum">
              <a:rPr lang="en-IN" smtClean="0"/>
              <a:t>‹#›</a:t>
            </a:fld>
            <a:endParaRPr lang="en-IN"/>
          </a:p>
        </p:txBody>
      </p:sp>
    </p:spTree>
    <p:extLst>
      <p:ext uri="{BB962C8B-B14F-4D97-AF65-F5344CB8AC3E}">
        <p14:creationId xmlns:p14="http://schemas.microsoft.com/office/powerpoint/2010/main" val="144244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89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89189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353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632D6F9-680B-497D-94F0-5D8CE280F443}" type="slidenum">
              <a:rPr lang="en" sz="1000" b="0" strike="noStrike" spc="-1">
                <a:solidFill>
                  <a:srgbClr val="000000"/>
                </a:solidFill>
                <a:latin typeface="Old Standard TT"/>
                <a:ea typeface="Old Standard T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a:solidFill>
                  <a:srgbClr val="FFFBF0"/>
                </a:solidFill>
                <a:latin typeface="Times New Roman"/>
                <a:ea typeface="Times New Roman"/>
              </a:rPr>
              <a:t>Computer Engineering Department</a:t>
            </a:r>
            <a:br/>
            <a:r>
              <a:rPr lang="en" sz="2400" b="0" strike="noStrike" spc="-1">
                <a:solidFill>
                  <a:srgbClr val="FFFBF0"/>
                </a:solidFill>
                <a:latin typeface="Times New Roman"/>
                <a:ea typeface="Times New Roman"/>
              </a:rPr>
              <a:t>A.P. Shah Institute of Technology</a:t>
            </a:r>
            <a:br/>
            <a:r>
              <a:rPr lang="en" sz="2400" b="0" strike="noStrike" spc="-1">
                <a:solidFill>
                  <a:srgbClr val="FFFBF0"/>
                </a:solidFill>
                <a:latin typeface="Times New Roman"/>
                <a:ea typeface="Times New Roman"/>
              </a:rPr>
              <a:t>G.B.Road,Kasarvadavli, Thane(W), Mumbai-400615</a:t>
            </a:r>
            <a:br/>
            <a:r>
              <a:rPr lang="en" sz="2400" b="0" strike="noStrike" spc="-1">
                <a:solidFill>
                  <a:srgbClr val="FFFBF0"/>
                </a:solidFill>
                <a:latin typeface="Times New Roman"/>
                <a:ea typeface="Times New Roman"/>
              </a:rPr>
              <a:t>UNIVERSITY OF MUMBAI</a:t>
            </a:r>
            <a:br/>
            <a:r>
              <a:rPr lang="en" sz="2400" b="0" strike="noStrike" spc="-1">
                <a:solidFill>
                  <a:srgbClr val="FFFBF0"/>
                </a:solidFill>
                <a:latin typeface="Times New Roman"/>
                <a:ea typeface="Times New Roman"/>
              </a:rPr>
              <a:t>Academic Year 2020-2021</a:t>
            </a:r>
            <a:endParaRPr lang="en-IN" sz="2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1.5 Scope</a:t>
            </a:r>
            <a:endParaRPr lang="en-IN" sz="3000" b="0" strike="noStrike" spc="-1">
              <a:solidFill>
                <a:srgbClr val="000000"/>
              </a:solidFill>
              <a:latin typeface="Arial"/>
            </a:endParaRPr>
          </a:p>
        </p:txBody>
      </p:sp>
      <p:sp>
        <p:nvSpPr>
          <p:cNvPr id="95" name="TextShape 2"/>
          <p:cNvSpPr txBox="1"/>
          <p:nvPr/>
        </p:nvSpPr>
        <p:spPr>
          <a:xfrm>
            <a:off x="311760" y="1171440"/>
            <a:ext cx="8520120" cy="3396960"/>
          </a:xfrm>
          <a:prstGeom prst="rect">
            <a:avLst/>
          </a:prstGeom>
          <a:noFill/>
          <a:ln>
            <a:noFill/>
          </a:ln>
        </p:spPr>
        <p:txBody>
          <a:bodyPr tIns="91440" bIns="91440">
            <a:noAutofit/>
          </a:bodyPr>
          <a:lstStyle/>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The main implication of image captioning is automating the job of some person who interprets the image (in many different fields). Probably, will be useful in cases/fields where text is most used and with the use of this, you can infer/generate text from images.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Social media platforms like Facebook can infer directly from the image, where you are ( beach, cafe </a:t>
            </a:r>
            <a:r>
              <a:rPr lang="en-US" sz="1800" b="0" strike="noStrike" spc="-1" dirty="0" err="1">
                <a:solidFill>
                  <a:srgbClr val="000000"/>
                </a:solidFill>
                <a:latin typeface="Old Standard TT"/>
                <a:ea typeface="Old Standard TT"/>
              </a:rPr>
              <a:t>etc</a:t>
            </a:r>
            <a:r>
              <a:rPr lang="en-US" sz="1800" b="0" strike="noStrike" spc="-1" dirty="0">
                <a:solidFill>
                  <a:srgbClr val="000000"/>
                </a:solidFill>
                <a:latin typeface="Old Standard TT"/>
                <a:ea typeface="Old Standard TT"/>
              </a:rPr>
              <a:t>), what you wear (</a:t>
            </a:r>
            <a:r>
              <a:rPr lang="en-US" sz="1800" b="0" strike="noStrike" spc="-1" dirty="0" err="1">
                <a:solidFill>
                  <a:srgbClr val="000000"/>
                </a:solidFill>
                <a:latin typeface="Old Standard TT"/>
                <a:ea typeface="Old Standard TT"/>
              </a:rPr>
              <a:t>colour</a:t>
            </a:r>
            <a:r>
              <a:rPr lang="en-US" sz="1800" b="0" strike="noStrike" spc="-1" dirty="0">
                <a:solidFill>
                  <a:srgbClr val="000000"/>
                </a:solidFill>
                <a:latin typeface="Old Standard TT"/>
                <a:ea typeface="Old Standard TT"/>
              </a:rPr>
              <a:t>) and more importantly what you’re doing also (in a way).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It will also be helpful to improve search results of google image search.</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1.6 Technology stack</a:t>
            </a:r>
            <a:endParaRPr lang="en-IN" sz="3000" b="0" strike="noStrike" spc="-1">
              <a:solidFill>
                <a:srgbClr val="000000"/>
              </a:solidFill>
              <a:latin typeface="Arial"/>
            </a:endParaRPr>
          </a:p>
        </p:txBody>
      </p:sp>
      <p:sp>
        <p:nvSpPr>
          <p:cNvPr id="97" name="TextShape 2"/>
          <p:cNvSpPr txBox="1"/>
          <p:nvPr/>
        </p:nvSpPr>
        <p:spPr>
          <a:xfrm>
            <a:off x="311760" y="1171440"/>
            <a:ext cx="8520120" cy="3396960"/>
          </a:xfrm>
          <a:prstGeom prst="rect">
            <a:avLst/>
          </a:prstGeom>
          <a:noFill/>
          <a:ln>
            <a:noFill/>
          </a:ln>
        </p:spPr>
        <p:txBody>
          <a:bodyPr tIns="91440" bIns="91440">
            <a:noAutofit/>
          </a:bodyPr>
          <a:lstStyle/>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Keras</a:t>
            </a:r>
            <a:r>
              <a:rPr lang="en-IN" sz="1800" kern="100" dirty="0">
                <a:effectLst/>
                <a:latin typeface="Times New Roman" panose="02020603050405020304" pitchFamily="18" charset="0"/>
                <a:ea typeface="Noto Serif CJK SC"/>
                <a:cs typeface="Lohit Devanagari"/>
              </a:rPr>
              <a:t> – For Deep Learning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Tenserflow</a:t>
            </a:r>
            <a:r>
              <a:rPr lang="en-IN" sz="1800" kern="100" dirty="0">
                <a:effectLst/>
                <a:latin typeface="Times New Roman" panose="02020603050405020304" pitchFamily="18" charset="0"/>
                <a:ea typeface="Noto Serif CJK SC"/>
                <a:cs typeface="Lohit Devanagari"/>
              </a:rPr>
              <a:t> – For Deep learning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Pandas – To load the dataset and perform various tasks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err="1">
                <a:effectLst/>
                <a:latin typeface="Times New Roman" panose="02020603050405020304" pitchFamily="18" charset="0"/>
                <a:ea typeface="Noto Serif CJK SC"/>
                <a:cs typeface="Lohit Devanagari"/>
              </a:rPr>
              <a:t>Numpy</a:t>
            </a:r>
            <a:r>
              <a:rPr lang="en-IN" sz="1800" kern="100" dirty="0">
                <a:effectLst/>
                <a:latin typeface="Times New Roman" panose="02020603050405020304" pitchFamily="18" charset="0"/>
                <a:ea typeface="Noto Serif CJK SC"/>
                <a:cs typeface="Lohit Devanagari"/>
              </a:rPr>
              <a:t> – To do mathematical functions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Flask – For Hosting on Web</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OpenCV – For Handling Images</a:t>
            </a:r>
            <a:endParaRPr lang="en-IN" sz="1800" kern="100" dirty="0">
              <a:effectLst/>
              <a:latin typeface="Liberation Serif"/>
              <a:ea typeface="Noto Serif CJK SC"/>
              <a:cs typeface="Lohit Devanagari"/>
            </a:endParaRPr>
          </a:p>
          <a:p>
            <a:pPr marL="342900" lvl="0" indent="-342900" algn="just">
              <a:lnSpc>
                <a:spcPct val="115000"/>
              </a:lnSpc>
              <a:spcAft>
                <a:spcPts val="150"/>
              </a:spcAft>
              <a:buFont typeface="+mj-lt"/>
              <a:buAutoNum type="arabicParenR"/>
              <a:tabLst>
                <a:tab pos="228600" algn="l"/>
              </a:tabLst>
            </a:pPr>
            <a:r>
              <a:rPr lang="en-IN" sz="1800" kern="100" dirty="0">
                <a:effectLst/>
                <a:latin typeface="Times New Roman" panose="02020603050405020304" pitchFamily="18" charset="0"/>
                <a:ea typeface="Noto Serif CJK SC"/>
                <a:cs typeface="Lohit Devanagari"/>
              </a:rPr>
              <a:t>Matplotlib and Seaborn – For plotting and visualization purposes</a:t>
            </a:r>
            <a:endParaRPr lang="en-IN" sz="1800" kern="100" dirty="0">
              <a:effectLst/>
              <a:latin typeface="Liberation Serif"/>
              <a:ea typeface="Noto Serif CJK SC"/>
              <a:cs typeface="Lohit Devanaga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1.7 Benefits for environment &amp; Society</a:t>
            </a:r>
            <a:endParaRPr lang="en-IN" sz="3000" b="0" strike="noStrike" spc="-1">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Image Captioning can play a big role for society. </a:t>
            </a:r>
          </a:p>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Our project can be used for educational purpose for teaching pre-primary children to make them aware with what all entities are present within a picture. </a:t>
            </a:r>
          </a:p>
          <a:p>
            <a:pPr marL="457200" indent="-342720">
              <a:lnSpc>
                <a:spcPct val="115000"/>
              </a:lnSpc>
              <a:buClr>
                <a:srgbClr val="000000"/>
              </a:buClr>
              <a:buFont typeface="Old Standard TT"/>
              <a:buChar char="●"/>
            </a:pPr>
            <a:r>
              <a:rPr lang="en-IN" sz="1800" kern="100" dirty="0">
                <a:effectLst/>
                <a:latin typeface="Times New Roman" panose="02020603050405020304" pitchFamily="18" charset="0"/>
                <a:ea typeface="Noto Serif CJK SC"/>
                <a:cs typeface="Lohit Devanagari"/>
              </a:rPr>
              <a:t>Our image captioning model can be used for enhancement of products like Google Lens. Google Lens is used by users to identify objects and provide relative e-commerce links. With our project imbibed, Lens can also explain the scenario to a confused user.</a:t>
            </a:r>
            <a:endParaRPr lang="en-IN" sz="1800" kern="100" dirty="0">
              <a:effectLst/>
              <a:latin typeface="Liberation Serif"/>
              <a:ea typeface="Noto Serif CJK SC"/>
              <a:cs typeface="Lohit Devanaga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208176"/>
            <a:ext cx="8520600" cy="3397200"/>
          </a:xfrm>
          <a:prstGeom prst="rect">
            <a:avLst/>
          </a:prstGeom>
        </p:spPr>
        <p:txBody>
          <a:bodyPr spcFirstLastPara="1" wrap="square" lIns="91425" tIns="91425" rIns="91425" bIns="91425" anchor="t" anchorCtr="0">
            <a:noAutofit/>
          </a:bodyPr>
          <a:lstStyle/>
          <a:p>
            <a:pPr indent="-457200">
              <a:spcAft>
                <a:spcPts val="1600"/>
              </a:spcAft>
            </a:pPr>
            <a:r>
              <a:rPr lang="en-US" sz="2400" dirty="0"/>
              <a:t>First we will import Flickr 30k dataset and process. Flicker datasets are used for image captioning. 30k stands for 30,000 images of various instances.</a:t>
            </a:r>
          </a:p>
          <a:p>
            <a:pPr indent="-457200">
              <a:spcAft>
                <a:spcPts val="1600"/>
              </a:spcAft>
            </a:pPr>
            <a:r>
              <a:rPr lang="en-US" sz="2400" dirty="0"/>
              <a:t>We use VGG16 model for image captioning. VGG16 is used for embedding of features within the image like identifying a person, thing, </a:t>
            </a:r>
            <a:r>
              <a:rPr lang="en-US" sz="2400" dirty="0" err="1"/>
              <a:t>etc</a:t>
            </a:r>
            <a:r>
              <a:rPr lang="en-US" sz="2400" dirty="0"/>
              <a:t> and LSTM is used for encapsulating all features and describing it as a sentence.</a:t>
            </a:r>
          </a:p>
          <a:p>
            <a:pPr indent="-457200">
              <a:spcAft>
                <a:spcPts val="1600"/>
              </a:spcAft>
            </a:pPr>
            <a:endParaRPr dirty="0"/>
          </a:p>
        </p:txBody>
      </p:sp>
    </p:spTree>
    <p:extLst>
      <p:ext uri="{BB962C8B-B14F-4D97-AF65-F5344CB8AC3E}">
        <p14:creationId xmlns:p14="http://schemas.microsoft.com/office/powerpoint/2010/main" val="178383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BD61BA-1495-48CA-8FD2-2E06C7B39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839328"/>
            <a:ext cx="7042244" cy="3834178"/>
          </a:xfrm>
          <a:prstGeom prst="rect">
            <a:avLst/>
          </a:prstGeom>
        </p:spPr>
      </p:pic>
      <p:sp>
        <p:nvSpPr>
          <p:cNvPr id="4" name="TextBox 3">
            <a:extLst>
              <a:ext uri="{FF2B5EF4-FFF2-40B4-BE49-F238E27FC236}">
                <a16:creationId xmlns:a16="http://schemas.microsoft.com/office/drawing/2014/main" id="{F7BF55CA-150C-4BF0-BCA4-D42385C96CFC}"/>
              </a:ext>
            </a:extLst>
          </p:cNvPr>
          <p:cNvSpPr txBox="1"/>
          <p:nvPr/>
        </p:nvSpPr>
        <p:spPr>
          <a:xfrm>
            <a:off x="1050878" y="469995"/>
            <a:ext cx="7042244" cy="369332"/>
          </a:xfrm>
          <a:prstGeom prst="rect">
            <a:avLst/>
          </a:prstGeom>
          <a:noFill/>
        </p:spPr>
        <p:txBody>
          <a:bodyPr wrap="square" rtlCol="0">
            <a:spAutoFit/>
          </a:bodyPr>
          <a:lstStyle/>
          <a:p>
            <a:r>
              <a:rPr lang="en-US" dirty="0"/>
              <a:t>2.2 Design Flow</a:t>
            </a:r>
            <a:endParaRPr lang="en-IN" dirty="0"/>
          </a:p>
        </p:txBody>
      </p:sp>
    </p:spTree>
    <p:extLst>
      <p:ext uri="{BB962C8B-B14F-4D97-AF65-F5344CB8AC3E}">
        <p14:creationId xmlns:p14="http://schemas.microsoft.com/office/powerpoint/2010/main" val="37298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631C9-AE86-4F5E-89B6-8BC2B01E3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26" y="1087394"/>
            <a:ext cx="7748746" cy="3425911"/>
          </a:xfrm>
          <a:prstGeom prst="rect">
            <a:avLst/>
          </a:prstGeom>
        </p:spPr>
      </p:pic>
      <p:sp>
        <p:nvSpPr>
          <p:cNvPr id="4" name="TextBox 3">
            <a:extLst>
              <a:ext uri="{FF2B5EF4-FFF2-40B4-BE49-F238E27FC236}">
                <a16:creationId xmlns:a16="http://schemas.microsoft.com/office/drawing/2014/main" id="{2B0EC001-FC26-455D-9963-DC4A50F151BA}"/>
              </a:ext>
            </a:extLst>
          </p:cNvPr>
          <p:cNvSpPr txBox="1"/>
          <p:nvPr/>
        </p:nvSpPr>
        <p:spPr>
          <a:xfrm>
            <a:off x="697627" y="630195"/>
            <a:ext cx="7748745" cy="381688"/>
          </a:xfrm>
          <a:prstGeom prst="rect">
            <a:avLst/>
          </a:prstGeom>
          <a:noFill/>
        </p:spPr>
        <p:txBody>
          <a:bodyPr wrap="square" rtlCol="0">
            <a:spAutoFit/>
          </a:bodyPr>
          <a:lstStyle/>
          <a:p>
            <a:r>
              <a:rPr lang="en-US" dirty="0"/>
              <a:t>2.3 Class Diagram</a:t>
            </a:r>
            <a:endParaRPr lang="en-IN" dirty="0"/>
          </a:p>
        </p:txBody>
      </p:sp>
    </p:spTree>
    <p:extLst>
      <p:ext uri="{BB962C8B-B14F-4D97-AF65-F5344CB8AC3E}">
        <p14:creationId xmlns:p14="http://schemas.microsoft.com/office/powerpoint/2010/main" val="101639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01C-590A-4D73-A4AE-F5DBB7CC1F58}"/>
              </a:ext>
            </a:extLst>
          </p:cNvPr>
          <p:cNvSpPr>
            <a:spLocks noGrp="1"/>
          </p:cNvSpPr>
          <p:nvPr>
            <p:ph type="title"/>
          </p:nvPr>
        </p:nvSpPr>
        <p:spPr/>
        <p:txBody>
          <a:bodyPr/>
          <a:lstStyle/>
          <a:p>
            <a:r>
              <a:rPr lang="en-US" dirty="0"/>
              <a:t>2.4 Modules</a:t>
            </a:r>
            <a:endParaRPr lang="en-IN" dirty="0"/>
          </a:p>
        </p:txBody>
      </p:sp>
      <p:sp>
        <p:nvSpPr>
          <p:cNvPr id="3" name="Text Placeholder 2">
            <a:extLst>
              <a:ext uri="{FF2B5EF4-FFF2-40B4-BE49-F238E27FC236}">
                <a16:creationId xmlns:a16="http://schemas.microsoft.com/office/drawing/2014/main" id="{9AD33665-1589-4381-8F24-37466B4F3F59}"/>
              </a:ext>
            </a:extLst>
          </p:cNvPr>
          <p:cNvSpPr>
            <a:spLocks noGrp="1"/>
          </p:cNvSpPr>
          <p:nvPr>
            <p:ph type="body" idx="1"/>
          </p:nvPr>
        </p:nvSpPr>
        <p:spPr/>
        <p:txBody>
          <a:bodyPr/>
          <a:lstStyle/>
          <a:p>
            <a:r>
              <a:rPr lang="en-US" dirty="0"/>
              <a:t>Read Dataset</a:t>
            </a:r>
          </a:p>
          <a:p>
            <a:r>
              <a:rPr lang="en-US" dirty="0"/>
              <a:t>Processing of data</a:t>
            </a:r>
          </a:p>
          <a:p>
            <a:r>
              <a:rPr lang="en-IN" dirty="0"/>
              <a:t>Transfer Learning</a:t>
            </a:r>
          </a:p>
          <a:p>
            <a:r>
              <a:rPr lang="en-IN" dirty="0"/>
              <a:t>Training and Prediction</a:t>
            </a:r>
          </a:p>
          <a:p>
            <a:endParaRPr lang="en-IN" dirty="0"/>
          </a:p>
        </p:txBody>
      </p:sp>
    </p:spTree>
    <p:extLst>
      <p:ext uri="{BB962C8B-B14F-4D97-AF65-F5344CB8AC3E}">
        <p14:creationId xmlns:p14="http://schemas.microsoft.com/office/powerpoint/2010/main" val="164192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0B79-AB11-452A-AB8F-2971B0E79425}"/>
              </a:ext>
            </a:extLst>
          </p:cNvPr>
          <p:cNvSpPr>
            <a:spLocks noGrp="1"/>
          </p:cNvSpPr>
          <p:nvPr>
            <p:ph type="title"/>
          </p:nvPr>
        </p:nvSpPr>
        <p:spPr/>
        <p:txBody>
          <a:bodyPr/>
          <a:lstStyle/>
          <a:p>
            <a:r>
              <a:rPr lang="en-US" dirty="0"/>
              <a:t>Module 1- Read Dataset</a:t>
            </a:r>
            <a:endParaRPr lang="en-IN" dirty="0"/>
          </a:p>
        </p:txBody>
      </p:sp>
      <p:sp>
        <p:nvSpPr>
          <p:cNvPr id="3" name="Text Placeholder 2">
            <a:extLst>
              <a:ext uri="{FF2B5EF4-FFF2-40B4-BE49-F238E27FC236}">
                <a16:creationId xmlns:a16="http://schemas.microsoft.com/office/drawing/2014/main" id="{073CD28D-526E-40E3-AC6C-8D4DAD9C2C8E}"/>
              </a:ext>
            </a:extLst>
          </p:cNvPr>
          <p:cNvSpPr>
            <a:spLocks noGrp="1"/>
          </p:cNvSpPr>
          <p:nvPr>
            <p:ph type="body" idx="1"/>
          </p:nvPr>
        </p:nvSpPr>
        <p:spPr/>
        <p:txBody>
          <a:bodyPr/>
          <a:lstStyle/>
          <a:p>
            <a:r>
              <a:rPr lang="en-US" dirty="0"/>
              <a:t>We read the Flickr 30k dataset</a:t>
            </a:r>
            <a:endParaRPr lang="en-IN" dirty="0"/>
          </a:p>
        </p:txBody>
      </p:sp>
    </p:spTree>
    <p:extLst>
      <p:ext uri="{BB962C8B-B14F-4D97-AF65-F5344CB8AC3E}">
        <p14:creationId xmlns:p14="http://schemas.microsoft.com/office/powerpoint/2010/main" val="154185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CB93-B96E-4A71-92BF-FE435D6AF07B}"/>
              </a:ext>
            </a:extLst>
          </p:cNvPr>
          <p:cNvSpPr>
            <a:spLocks noGrp="1"/>
          </p:cNvSpPr>
          <p:nvPr>
            <p:ph type="title"/>
          </p:nvPr>
        </p:nvSpPr>
        <p:spPr/>
        <p:txBody>
          <a:bodyPr/>
          <a:lstStyle/>
          <a:p>
            <a:r>
              <a:rPr lang="en-US" dirty="0"/>
              <a:t>Module 2- Processing of data</a:t>
            </a:r>
            <a:endParaRPr lang="en-IN" dirty="0"/>
          </a:p>
        </p:txBody>
      </p:sp>
      <p:sp>
        <p:nvSpPr>
          <p:cNvPr id="3" name="Text Placeholder 2">
            <a:extLst>
              <a:ext uri="{FF2B5EF4-FFF2-40B4-BE49-F238E27FC236}">
                <a16:creationId xmlns:a16="http://schemas.microsoft.com/office/drawing/2014/main" id="{D921697C-BE8F-4692-8756-AC8D46B4E735}"/>
              </a:ext>
            </a:extLst>
          </p:cNvPr>
          <p:cNvSpPr>
            <a:spLocks noGrp="1"/>
          </p:cNvSpPr>
          <p:nvPr>
            <p:ph type="body" idx="1"/>
          </p:nvPr>
        </p:nvSpPr>
        <p:spPr/>
        <p:txBody>
          <a:bodyPr/>
          <a:lstStyle/>
          <a:p>
            <a:r>
              <a:rPr lang="en-US" dirty="0"/>
              <a:t>There are few sub-steps for implementing processing of the dataset</a:t>
            </a:r>
          </a:p>
          <a:p>
            <a:r>
              <a:rPr lang="en-US" dirty="0"/>
              <a:t>We first input the .csv file. This file will have </a:t>
            </a:r>
            <a:r>
              <a:rPr lang="en-US" dirty="0" err="1"/>
              <a:t>ImageID</a:t>
            </a:r>
            <a:r>
              <a:rPr lang="en-US" dirty="0"/>
              <a:t> of the image and associated captions. An image can have multiple captions.</a:t>
            </a:r>
          </a:p>
          <a:p>
            <a:r>
              <a:rPr lang="en-US" dirty="0"/>
              <a:t>A description (dictionary) is created where </a:t>
            </a:r>
            <a:r>
              <a:rPr lang="en-US" dirty="0" err="1"/>
              <a:t>ImageID</a:t>
            </a:r>
            <a:r>
              <a:rPr lang="en-US" dirty="0"/>
              <a:t> is considered as key and caption is value.</a:t>
            </a:r>
          </a:p>
          <a:p>
            <a:endParaRPr lang="en-IN" dirty="0"/>
          </a:p>
        </p:txBody>
      </p:sp>
    </p:spTree>
    <p:extLst>
      <p:ext uri="{BB962C8B-B14F-4D97-AF65-F5344CB8AC3E}">
        <p14:creationId xmlns:p14="http://schemas.microsoft.com/office/powerpoint/2010/main" val="317945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br>
              <a:rPr dirty="0"/>
            </a:br>
            <a:r>
              <a:rPr lang="en" sz="2400" b="1" strike="noStrike" spc="-1" dirty="0">
                <a:solidFill>
                  <a:srgbClr val="FFFBF0"/>
                </a:solidFill>
                <a:latin typeface="Times New Roman"/>
                <a:ea typeface="Times New Roman"/>
              </a:rPr>
              <a:t>Image Captioning</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Engineering(Sem-7)</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dirty="0">
                <a:solidFill>
                  <a:srgbClr val="FFFBF0"/>
                </a:solidFill>
                <a:latin typeface="Times New Roman"/>
                <a:ea typeface="Times New Roman"/>
              </a:rPr>
              <a:t>By</a:t>
            </a:r>
            <a:br>
              <a:rPr dirty="0"/>
            </a:br>
            <a:r>
              <a:rPr lang="en-IN" sz="1800" b="0" strike="noStrike" spc="-1" dirty="0" err="1">
                <a:solidFill>
                  <a:srgbClr val="FFFBF0"/>
                </a:solidFill>
                <a:latin typeface="Times New Roman"/>
                <a:ea typeface="Times New Roman"/>
              </a:rPr>
              <a:t>Shyamkrishna</a:t>
            </a:r>
            <a:r>
              <a:rPr lang="en-IN" sz="1800" b="0" strike="noStrike" spc="-1" dirty="0">
                <a:solidFill>
                  <a:srgbClr val="FFFBF0"/>
                </a:solidFill>
                <a:latin typeface="Times New Roman"/>
                <a:ea typeface="Times New Roman"/>
              </a:rPr>
              <a:t> Menon – 18102014</a:t>
            </a:r>
          </a:p>
          <a:p>
            <a:pPr algn="ctr">
              <a:lnSpc>
                <a:spcPct val="100000"/>
              </a:lnSpc>
              <a:tabLst>
                <a:tab pos="0" algn="l"/>
              </a:tabLst>
            </a:pPr>
            <a:r>
              <a:rPr lang="en-IN" sz="1800" b="0" strike="noStrike" spc="-1" dirty="0">
                <a:solidFill>
                  <a:srgbClr val="FFFBF0"/>
                </a:solidFill>
                <a:latin typeface="Times New Roman"/>
                <a:ea typeface="Times New Roman"/>
              </a:rPr>
              <a:t>Siddharth Nair – 18102044</a:t>
            </a:r>
          </a:p>
          <a:p>
            <a:pPr algn="ctr">
              <a:lnSpc>
                <a:spcPct val="100000"/>
              </a:lnSpc>
              <a:tabLst>
                <a:tab pos="0" algn="l"/>
              </a:tabLst>
            </a:pPr>
            <a:r>
              <a:rPr lang="en-IN" sz="1800" b="0" strike="noStrike" spc="-1" dirty="0">
                <a:solidFill>
                  <a:srgbClr val="FFFBF0"/>
                </a:solidFill>
                <a:latin typeface="Times New Roman"/>
                <a:ea typeface="Times New Roman"/>
              </a:rPr>
              <a:t>Atharva Ranade - 18102016</a:t>
            </a:r>
          </a:p>
          <a:p>
            <a:pPr algn="ctr">
              <a:lnSpc>
                <a:spcPct val="100000"/>
              </a:lnSpc>
              <a:tabLst>
                <a:tab pos="0" algn="l"/>
              </a:tabLst>
            </a:pPr>
            <a:r>
              <a:rPr lang="en-IN" sz="1800" b="0" strike="noStrike" spc="-1" dirty="0">
                <a:solidFill>
                  <a:srgbClr val="FFFBF0"/>
                </a:solidFill>
                <a:latin typeface="Times New Roman"/>
                <a:ea typeface="Times New Roman"/>
              </a:rPr>
              <a:t>Omkar </a:t>
            </a:r>
            <a:r>
              <a:rPr lang="en-IN" sz="1800" b="0" strike="noStrike" spc="-1" dirty="0" err="1">
                <a:solidFill>
                  <a:srgbClr val="FFFBF0"/>
                </a:solidFill>
                <a:latin typeface="Times New Roman"/>
                <a:ea typeface="Times New Roman"/>
              </a:rPr>
              <a:t>Thavai</a:t>
            </a:r>
            <a:r>
              <a:rPr lang="en-IN" sz="1800" b="0" strike="noStrike" spc="-1" dirty="0">
                <a:solidFill>
                  <a:srgbClr val="FFFBF0"/>
                </a:solidFill>
                <a:latin typeface="Times New Roman"/>
                <a:ea typeface="Times New Roman"/>
              </a:rPr>
              <a:t> – 18102061</a:t>
            </a:r>
          </a:p>
          <a:p>
            <a:pPr algn="ctr">
              <a:lnSpc>
                <a:spcPct val="100000"/>
              </a:lnSpc>
              <a:tabLst>
                <a:tab pos="0" algn="l"/>
              </a:tabLst>
            </a:pPr>
            <a:br>
              <a:rPr dirty="0"/>
            </a:br>
            <a:r>
              <a:rPr lang="en" sz="1800" b="0" strike="noStrike" spc="-1" dirty="0">
                <a:solidFill>
                  <a:srgbClr val="FFFBF0"/>
                </a:solidFill>
                <a:latin typeface="Times New Roman"/>
                <a:ea typeface="Times New Roman"/>
              </a:rPr>
              <a:t>Under the Guidance of</a:t>
            </a:r>
            <a:br>
              <a:rPr dirty="0"/>
            </a:br>
            <a:r>
              <a:rPr lang="en" spc="-1" dirty="0">
                <a:solidFill>
                  <a:srgbClr val="FFFBF0"/>
                </a:solidFill>
                <a:latin typeface="Times New Roman"/>
              </a:rPr>
              <a:t>Prof. S.S. Mujawar</a:t>
            </a:r>
            <a:br>
              <a:rPr dirty="0"/>
            </a:br>
            <a:br>
              <a:rPr dirty="0"/>
            </a:br>
            <a:br>
              <a:rPr dirty="0"/>
            </a:br>
            <a:br>
              <a:rPr dirty="0"/>
            </a:br>
            <a:br>
              <a:rPr dirty="0"/>
            </a:br>
            <a:endParaRPr lang="en-IN" sz="1800" b="0" strike="noStrike" spc="-1" dirty="0">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C6B5FA-50CB-489A-80FE-A0C03766984C}"/>
              </a:ext>
            </a:extLst>
          </p:cNvPr>
          <p:cNvSpPr>
            <a:spLocks noGrp="1"/>
          </p:cNvSpPr>
          <p:nvPr>
            <p:ph type="body" idx="1"/>
          </p:nvPr>
        </p:nvSpPr>
        <p:spPr/>
        <p:txBody>
          <a:bodyPr/>
          <a:lstStyle/>
          <a:p>
            <a:r>
              <a:rPr lang="en-US" dirty="0"/>
              <a:t>Since caption can have few unwanted characters </a:t>
            </a:r>
            <a:r>
              <a:rPr lang="en-US" dirty="0" err="1"/>
              <a:t>eg.</a:t>
            </a:r>
            <a:r>
              <a:rPr lang="en-US" dirty="0"/>
              <a:t> #, </a:t>
            </a:r>
            <a:r>
              <a:rPr lang="en-US" dirty="0" err="1"/>
              <a:t>etc</a:t>
            </a:r>
            <a:r>
              <a:rPr lang="en-US" dirty="0"/>
              <a:t>, we remove them. All the cleaned captions are inputted into a text file. We create a vocabulary i.e. count of each word in a caption and count of each word in the whole text document.</a:t>
            </a:r>
          </a:p>
          <a:p>
            <a:endParaRPr lang="en-IN" dirty="0"/>
          </a:p>
        </p:txBody>
      </p:sp>
    </p:spTree>
    <p:extLst>
      <p:ext uri="{BB962C8B-B14F-4D97-AF65-F5344CB8AC3E}">
        <p14:creationId xmlns:p14="http://schemas.microsoft.com/office/powerpoint/2010/main" val="403861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736037-C286-4F9D-B2B1-DBE50B76F76B}"/>
              </a:ext>
            </a:extLst>
          </p:cNvPr>
          <p:cNvSpPr>
            <a:spLocks noGrp="1"/>
          </p:cNvSpPr>
          <p:nvPr>
            <p:ph type="body" idx="1"/>
          </p:nvPr>
        </p:nvSpPr>
        <p:spPr/>
        <p:txBody>
          <a:bodyPr/>
          <a:lstStyle/>
          <a:p>
            <a:r>
              <a:rPr lang="en-US" dirty="0"/>
              <a:t>A threshold is set so as to keep relevant words only, relevance is found if word count is greater than or equal to threshold.</a:t>
            </a:r>
          </a:p>
          <a:p>
            <a:r>
              <a:rPr lang="en-US" dirty="0"/>
              <a:t>We create a train and test dataset</a:t>
            </a:r>
          </a:p>
          <a:p>
            <a:r>
              <a:rPr lang="en-IN" dirty="0"/>
              <a:t>Now a start and end sequence has been created.</a:t>
            </a:r>
          </a:p>
        </p:txBody>
      </p:sp>
    </p:spTree>
    <p:extLst>
      <p:ext uri="{BB962C8B-B14F-4D97-AF65-F5344CB8AC3E}">
        <p14:creationId xmlns:p14="http://schemas.microsoft.com/office/powerpoint/2010/main" val="765362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CDBF-3148-41E5-A517-176B38B38D7E}"/>
              </a:ext>
            </a:extLst>
          </p:cNvPr>
          <p:cNvSpPr>
            <a:spLocks noGrp="1"/>
          </p:cNvSpPr>
          <p:nvPr>
            <p:ph type="title"/>
          </p:nvPr>
        </p:nvSpPr>
        <p:spPr/>
        <p:txBody>
          <a:bodyPr/>
          <a:lstStyle/>
          <a:p>
            <a:r>
              <a:rPr lang="en-US" dirty="0"/>
              <a:t>Module 3- Transfer Learning</a:t>
            </a:r>
            <a:endParaRPr lang="en-IN" dirty="0"/>
          </a:p>
        </p:txBody>
      </p:sp>
      <p:sp>
        <p:nvSpPr>
          <p:cNvPr id="3" name="Text Placeholder 2">
            <a:extLst>
              <a:ext uri="{FF2B5EF4-FFF2-40B4-BE49-F238E27FC236}">
                <a16:creationId xmlns:a16="http://schemas.microsoft.com/office/drawing/2014/main" id="{DA2517EF-48AF-48B5-9266-ECF784409178}"/>
              </a:ext>
            </a:extLst>
          </p:cNvPr>
          <p:cNvSpPr>
            <a:spLocks noGrp="1"/>
          </p:cNvSpPr>
          <p:nvPr>
            <p:ph type="body" idx="1"/>
          </p:nvPr>
        </p:nvSpPr>
        <p:spPr/>
        <p:txBody>
          <a:bodyPr/>
          <a:lstStyle/>
          <a:p>
            <a:r>
              <a:rPr lang="en-US" dirty="0"/>
              <a:t>We use VGG16 for feature capture. VGG16 is a convolution neural net (CNN) architecture. It is considered to be one of the excellent vision model architecture till date. There are 16 layers in VGG16 model. </a:t>
            </a:r>
            <a:endParaRPr lang="en-IN" dirty="0"/>
          </a:p>
        </p:txBody>
      </p:sp>
    </p:spTree>
    <p:extLst>
      <p:ext uri="{BB962C8B-B14F-4D97-AF65-F5344CB8AC3E}">
        <p14:creationId xmlns:p14="http://schemas.microsoft.com/office/powerpoint/2010/main" val="1158878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64F8-00B2-4184-8E68-7EE0B9A1608E}"/>
              </a:ext>
            </a:extLst>
          </p:cNvPr>
          <p:cNvSpPr>
            <a:spLocks noGrp="1"/>
          </p:cNvSpPr>
          <p:nvPr>
            <p:ph type="title"/>
          </p:nvPr>
        </p:nvSpPr>
        <p:spPr/>
        <p:txBody>
          <a:bodyPr/>
          <a:lstStyle/>
          <a:p>
            <a:r>
              <a:rPr lang="en-US" dirty="0"/>
              <a:t>Module 4- Training and prediction</a:t>
            </a:r>
            <a:endParaRPr lang="en-IN" dirty="0"/>
          </a:p>
        </p:txBody>
      </p:sp>
      <p:sp>
        <p:nvSpPr>
          <p:cNvPr id="3" name="Text Placeholder 2">
            <a:extLst>
              <a:ext uri="{FF2B5EF4-FFF2-40B4-BE49-F238E27FC236}">
                <a16:creationId xmlns:a16="http://schemas.microsoft.com/office/drawing/2014/main" id="{C7D500F5-BF8F-48B8-9B8F-69A90338CF39}"/>
              </a:ext>
            </a:extLst>
          </p:cNvPr>
          <p:cNvSpPr>
            <a:spLocks noGrp="1"/>
          </p:cNvSpPr>
          <p:nvPr>
            <p:ph type="body" idx="1"/>
          </p:nvPr>
        </p:nvSpPr>
        <p:spPr/>
        <p:txBody>
          <a:bodyPr/>
          <a:lstStyle/>
          <a:p>
            <a:r>
              <a:rPr lang="en-US" dirty="0"/>
              <a:t>We first load our data into batches for word embedding process. Word embedding will help us find feature vectors for the words in the training set.</a:t>
            </a:r>
          </a:p>
          <a:p>
            <a:r>
              <a:rPr lang="en-US" dirty="0"/>
              <a:t>Then a model architecture is been formed. We will use LSTM for sentence formation from the features of caption.</a:t>
            </a:r>
          </a:p>
          <a:p>
            <a:r>
              <a:rPr lang="en-US" dirty="0"/>
              <a:t>Lastly we predict test sets captions.</a:t>
            </a:r>
            <a:endParaRPr lang="en-IN" dirty="0"/>
          </a:p>
        </p:txBody>
      </p:sp>
    </p:spTree>
    <p:extLst>
      <p:ext uri="{BB962C8B-B14F-4D97-AF65-F5344CB8AC3E}">
        <p14:creationId xmlns:p14="http://schemas.microsoft.com/office/powerpoint/2010/main" val="2568423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EC72-7404-47C7-B35C-1FED4D61690F}"/>
              </a:ext>
            </a:extLst>
          </p:cNvPr>
          <p:cNvSpPr>
            <a:spLocks noGrp="1"/>
          </p:cNvSpPr>
          <p:nvPr>
            <p:ph type="title"/>
          </p:nvPr>
        </p:nvSpPr>
        <p:spPr/>
        <p:txBody>
          <a:bodyPr/>
          <a:lstStyle/>
          <a:p>
            <a:r>
              <a:rPr lang="en-US" dirty="0"/>
              <a:t>2.5 References</a:t>
            </a:r>
            <a:endParaRPr lang="en-IN" dirty="0"/>
          </a:p>
        </p:txBody>
      </p:sp>
      <p:sp>
        <p:nvSpPr>
          <p:cNvPr id="3" name="Text Placeholder 2">
            <a:extLst>
              <a:ext uri="{FF2B5EF4-FFF2-40B4-BE49-F238E27FC236}">
                <a16:creationId xmlns:a16="http://schemas.microsoft.com/office/drawing/2014/main" id="{3CE65328-08F0-495B-A137-DE910D26AC68}"/>
              </a:ext>
            </a:extLst>
          </p:cNvPr>
          <p:cNvSpPr>
            <a:spLocks noGrp="1"/>
          </p:cNvSpPr>
          <p:nvPr>
            <p:ph type="body" idx="1"/>
          </p:nvPr>
        </p:nvSpPr>
        <p:spPr/>
        <p:txBody>
          <a:bodyPr/>
          <a:lstStyle/>
          <a:p>
            <a:r>
              <a:rPr lang="en-US" dirty="0" err="1"/>
              <a:t>V.Keshavan</a:t>
            </a:r>
            <a:r>
              <a:rPr lang="en-US" dirty="0"/>
              <a:t> et al., “Deep Learning based Automatic Image Caption Generation” </a:t>
            </a:r>
          </a:p>
          <a:p>
            <a:r>
              <a:rPr lang="en-US" dirty="0" err="1"/>
              <a:t>O.Vinyals</a:t>
            </a:r>
            <a:r>
              <a:rPr lang="en-US" dirty="0"/>
              <a:t> et al., “Show and Tell: A Neural Image Caption Generator”</a:t>
            </a:r>
          </a:p>
          <a:p>
            <a:r>
              <a:rPr lang="en-US" dirty="0" err="1"/>
              <a:t>S.Chengjian</a:t>
            </a:r>
            <a:r>
              <a:rPr lang="en-US" dirty="0"/>
              <a:t> et al., “Image Annotation Via Deep Neural Network”</a:t>
            </a:r>
          </a:p>
          <a:p>
            <a:r>
              <a:rPr lang="en-US" dirty="0" err="1"/>
              <a:t>V.Murthy</a:t>
            </a:r>
            <a:r>
              <a:rPr lang="en-US" dirty="0"/>
              <a:t> et al ., “Automatic Image Annotation using Deep learning representations”</a:t>
            </a:r>
            <a:endParaRPr lang="en-IN" dirty="0"/>
          </a:p>
        </p:txBody>
      </p:sp>
    </p:spTree>
    <p:extLst>
      <p:ext uri="{BB962C8B-B14F-4D97-AF65-F5344CB8AC3E}">
        <p14:creationId xmlns:p14="http://schemas.microsoft.com/office/powerpoint/2010/main" val="20221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
        <p:nvSpPr>
          <p:cNvPr id="167" name="Google Shape;167;p3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Planning</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208176"/>
            <a:ext cx="8520600" cy="3397200"/>
          </a:xfrm>
          <a:prstGeom prst="rect">
            <a:avLst/>
          </a:prstGeom>
        </p:spPr>
        <p:txBody>
          <a:bodyPr spcFirstLastPara="1" wrap="square" lIns="91425" tIns="91425" rIns="91425" bIns="91425" anchor="t" anchorCtr="0">
            <a:noAutofit/>
          </a:bodyPr>
          <a:lstStyle/>
          <a:p>
            <a:pPr indent="-457200">
              <a:spcAft>
                <a:spcPts val="1600"/>
              </a:spcAft>
            </a:pPr>
            <a:r>
              <a:rPr lang="en-US" dirty="0"/>
              <a:t>We will incorporate our model into web. In this manner, anyone can upload an image and a suitable caption will be provided to it.</a:t>
            </a:r>
          </a:p>
          <a:p>
            <a:pPr indent="-457200">
              <a:spcAft>
                <a:spcPts val="1600"/>
              </a:spcAft>
            </a:pPr>
            <a:r>
              <a:rPr lang="en-US" dirty="0"/>
              <a:t>We will find perfect set of parameters during model architecture.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a:solidFill>
                  <a:srgbClr val="FFFBF0"/>
                </a:solidFill>
                <a:latin typeface="Times New Roman"/>
                <a:ea typeface="Times New Roman"/>
              </a:rPr>
              <a:t>Thank You</a:t>
            </a:r>
            <a:endParaRPr lang="en-IN" sz="4200" b="0" strike="noStrike" spc="-1">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000" b="1" strike="noStrike" spc="-1" dirty="0">
                <a:solidFill>
                  <a:srgbClr val="FFFBF0"/>
                </a:solidFill>
                <a:latin typeface="Times New Roman"/>
                <a:ea typeface="Times New Roman"/>
              </a:rPr>
              <a:t>1.Project Conception and Initiation</a:t>
            </a:r>
            <a:endParaRPr lang="en-IN" sz="4000" b="0" strike="noStrike" spc="-1" dirty="0">
              <a:solidFill>
                <a:srgbClr val="000000"/>
              </a:solidFill>
              <a:latin typeface="Arial"/>
            </a:endParaRPr>
          </a:p>
        </p:txBody>
      </p:sp>
      <p:sp>
        <p:nvSpPr>
          <p:cNvPr id="85"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1.1 Abstract</a:t>
            </a:r>
            <a:endParaRPr lang="en-IN" sz="3000" b="0" strike="noStrike" spc="-1">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This project aims at generating automated captions by learning the contents of the image. At present images are annotated with human intervention and it becomes nearly impossible task for huge commercial databases. The image database is given as input to a deep neural network (Convolutional Neural Network (CNN)) encoder for generating “thought vector” which extracts the features and nuances out of our image and RNN (Recurrent Neural Network) decoder is used to translate the features and objects given by our image to obtain sequential, meaningful description of the image. In this project, we systematically analyze different deep neural network-based image caption generation approaches and pretrained models to conclude on the most efficient model with fine-tuning. </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1.2 Objectives</a:t>
            </a:r>
            <a:endParaRPr lang="en-IN" sz="3000" b="0" strike="noStrike" spc="-1">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The goal of image captioning is to automatically generate descriptions for a given image, i.e., to capture the relationship between the objects present in the image, generate natural language expressions , and judge the quality of the generated descriptions. </a:t>
            </a:r>
          </a:p>
          <a:p>
            <a:pPr marL="400230" indent="-285750">
              <a:lnSpc>
                <a:spcPct val="115000"/>
              </a:lnSpc>
              <a:buClr>
                <a:srgbClr val="000000"/>
              </a:buClr>
              <a:buFont typeface="Arial" panose="020B0604020202020204" pitchFamily="34" charset="0"/>
              <a:buChar char="•"/>
            </a:pPr>
            <a:r>
              <a:rPr lang="en-US" sz="1800" b="0" strike="noStrike" spc="-1" dirty="0">
                <a:solidFill>
                  <a:srgbClr val="000000"/>
                </a:solidFill>
                <a:latin typeface="Old Standard TT"/>
                <a:ea typeface="Old Standard TT"/>
              </a:rPr>
              <a:t>To implement a transfer learning approach to generate automated captions for any given image. In this model the encoder used is pre-trained VGG16 model</a:t>
            </a:r>
            <a:endParaRPr lang="en-IN"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434343"/>
                </a:solidFill>
                <a:latin typeface="Times New Roman"/>
                <a:ea typeface="Times New Roman"/>
              </a:rPr>
              <a:t>1.3 Literature Review</a:t>
            </a:r>
            <a:endParaRPr lang="en-IN" sz="3000" b="0" strike="noStrike" spc="-1">
              <a:solidFill>
                <a:srgbClr val="000000"/>
              </a:solidFill>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2000" b="0" strike="noStrike" spc="-1" dirty="0">
                <a:solidFill>
                  <a:srgbClr val="000000"/>
                </a:solidFill>
                <a:latin typeface="Old Standard TT"/>
                <a:ea typeface="Old Standard TT"/>
              </a:rPr>
              <a:t>Deep Learning based Automatic Image Caption Generation</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The aim of the paper is to generate captions to the image which is normally, manually annotated by data annotators. It first creates feature vectors with the help of CNN and later uses RNN for creation of sentences with the help of features gained before. </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For the purpose of automated captioning, a pre-trained model called VGG16 model is being used. This model makes use of a recurrent neural network which encodes the variable length input into a fixed dimensional vector and uses this representation to “decode” it to the desired output sentence. An encoder is a process of extracting vectors which describe contents of an image. A decoder reverses the process of encoding. Decoder process uses layers like tokenizer, embedding, GRU and dense layer. </a:t>
            </a:r>
          </a:p>
          <a:p>
            <a:pPr marL="400230" indent="-285750">
              <a:lnSpc>
                <a:spcPct val="115000"/>
              </a:lnSpc>
              <a:buClr>
                <a:srgbClr val="000000"/>
              </a:buClr>
              <a:buFont typeface="Arial" panose="020B0604020202020204" pitchFamily="34" charset="0"/>
              <a:buChar char="•"/>
            </a:pPr>
            <a:r>
              <a:rPr lang="en-US" sz="1400" b="0" strike="noStrike" spc="-1" dirty="0">
                <a:solidFill>
                  <a:srgbClr val="000000"/>
                </a:solidFill>
                <a:latin typeface="Old Standard TT"/>
                <a:ea typeface="Old Standard TT"/>
              </a:rPr>
              <a:t>This paper uses 2 approaches for obtaining image captioning with the same dataset i.e. MS-COCO, one without using Attention Model and one using Attention Model. Finally, the paper concludes with important points like different epochs used for different models, deeper network constitutes to easier image captioning, etc.</a:t>
            </a:r>
            <a:r>
              <a:rPr lang="en" sz="1400" b="0" strike="noStrike" spc="-1" dirty="0">
                <a:solidFill>
                  <a:srgbClr val="000000"/>
                </a:solidFill>
                <a:latin typeface="Old Standard TT"/>
                <a:ea typeface="Old Standard TT"/>
              </a:rPr>
              <a:t>                              </a:t>
            </a:r>
            <a:endParaRPr lang="en-IN" sz="1400" b="0" strike="noStrike" spc="-1" dirty="0">
              <a:solidFill>
                <a:srgbClr val="000000"/>
              </a:solidFill>
              <a:latin typeface="Old Standard TT"/>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359899"/>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Literature Review (contd..)</a:t>
            </a:r>
            <a:endParaRPr lang="en-IN" sz="3000" b="0" strike="noStrike" spc="-1" dirty="0">
              <a:solidFill>
                <a:srgbClr val="000000"/>
              </a:solidFill>
              <a:latin typeface="Arial"/>
            </a:endParaRPr>
          </a:p>
        </p:txBody>
      </p:sp>
      <p:sp>
        <p:nvSpPr>
          <p:cNvPr id="91" name="TextShape 2"/>
          <p:cNvSpPr txBox="1"/>
          <p:nvPr/>
        </p:nvSpPr>
        <p:spPr>
          <a:xfrm>
            <a:off x="311760" y="972618"/>
            <a:ext cx="8520120" cy="3670265"/>
          </a:xfrm>
          <a:prstGeom prst="rect">
            <a:avLst/>
          </a:prstGeom>
          <a:noFill/>
          <a:ln>
            <a:noFill/>
          </a:ln>
        </p:spPr>
        <p:txBody>
          <a:bodyPr tIns="91440" bIns="91440">
            <a:noAutofit/>
          </a:bodyPr>
          <a:lstStyle/>
          <a:p>
            <a:pPr>
              <a:lnSpc>
                <a:spcPct val="115000"/>
              </a:lnSpc>
            </a:pPr>
            <a:r>
              <a:rPr lang="en-US" b="0" strike="noStrike" spc="-1" dirty="0">
                <a:solidFill>
                  <a:srgbClr val="000000"/>
                </a:solidFill>
                <a:latin typeface="Old Standard TT"/>
              </a:rPr>
              <a:t>Image Annotation via deep neural network</a:t>
            </a:r>
          </a:p>
          <a:p>
            <a:pPr marL="285750" indent="-285750">
              <a:lnSpc>
                <a:spcPct val="115000"/>
              </a:lnSpc>
              <a:buFont typeface="Arial" panose="020B0604020202020204" pitchFamily="34" charset="0"/>
              <a:buChar char="•"/>
            </a:pPr>
            <a:r>
              <a:rPr lang="en-US" sz="1600" b="0" strike="noStrike" spc="-1" dirty="0">
                <a:solidFill>
                  <a:srgbClr val="000000"/>
                </a:solidFill>
                <a:latin typeface="Old Standard TT"/>
              </a:rPr>
              <a:t>This paper proposes a novel framework of multimodal deep learning where the convolutional neural networks (CNN) with unlabeled data is utilized to pre-train the multimodal deep neural network to learn intermediate representations and provide a good initialization for the network then use backpropagation to optimize the distance metric functions on individual modality.</a:t>
            </a:r>
          </a:p>
          <a:p>
            <a:pPr marL="285750" indent="-285750">
              <a:lnSpc>
                <a:spcPct val="115000"/>
              </a:lnSpc>
              <a:buFont typeface="Arial" panose="020B0604020202020204" pitchFamily="34" charset="0"/>
              <a:buChar char="•"/>
            </a:pPr>
            <a:endParaRPr lang="en-US" sz="1600" b="0" strike="noStrike" spc="-1" dirty="0">
              <a:solidFill>
                <a:srgbClr val="000000"/>
              </a:solidFill>
              <a:latin typeface="Old Standard TT"/>
            </a:endParaRPr>
          </a:p>
          <a:p>
            <a:pPr>
              <a:lnSpc>
                <a:spcPct val="115000"/>
              </a:lnSpc>
            </a:pPr>
            <a:r>
              <a:rPr lang="en-US" b="0" strike="noStrike" spc="-1" dirty="0">
                <a:solidFill>
                  <a:srgbClr val="000000"/>
                </a:solidFill>
                <a:latin typeface="Old Standard TT"/>
              </a:rPr>
              <a:t>Automatic image annotation using DL representation</a:t>
            </a:r>
          </a:p>
          <a:p>
            <a:pPr marL="285750" indent="-285750">
              <a:lnSpc>
                <a:spcPct val="115000"/>
              </a:lnSpc>
              <a:buFont typeface="Arial" panose="020B0604020202020204" pitchFamily="34" charset="0"/>
              <a:buChar char="•"/>
            </a:pPr>
            <a:r>
              <a:rPr lang="en-US" sz="1600" b="0" strike="noStrike" spc="-1" dirty="0">
                <a:solidFill>
                  <a:srgbClr val="000000"/>
                </a:solidFill>
                <a:latin typeface="Old Standard TT"/>
              </a:rPr>
              <a:t>In this paper, the last layer of </a:t>
            </a:r>
            <a:r>
              <a:rPr lang="en-US" sz="1600" b="0" strike="noStrike" spc="-1" dirty="0" err="1">
                <a:solidFill>
                  <a:srgbClr val="000000"/>
                </a:solidFill>
                <a:latin typeface="Old Standard TT"/>
              </a:rPr>
              <a:t>CaffeNet</a:t>
            </a:r>
            <a:r>
              <a:rPr lang="en-US" sz="1600" b="0" strike="noStrike" spc="-1" dirty="0">
                <a:solidFill>
                  <a:srgbClr val="000000"/>
                </a:solidFill>
                <a:latin typeface="Old Standard TT"/>
              </a:rPr>
              <a:t> of the CNN based model is replaced with a projection layer to perform regression and the resulting network is trained for mapping images to semantically meaningful word embedding vectors. Advantage of this modelling is: firstly, it does not require dozens of handcrafted features and secondly, the approach is simpler to formulate than any other generative or discriminative models</a:t>
            </a:r>
            <a:r>
              <a:rPr lang="en-US" sz="1600" b="0" strike="noStrike" spc="-1" dirty="0">
                <a:solidFill>
                  <a:srgbClr val="000000"/>
                </a:solidFill>
                <a:latin typeface="Arial"/>
              </a:rPr>
              <a:t>.</a:t>
            </a:r>
          </a:p>
          <a:p>
            <a:pPr>
              <a:lnSpc>
                <a:spcPct val="115000"/>
              </a:lnSpc>
            </a:pPr>
            <a:endParaRPr lang="en-US" sz="1600" b="0" strike="noStrike" spc="-1" dirty="0">
              <a:solidFill>
                <a:srgbClr val="000000"/>
              </a:solidFill>
              <a:latin typeface="Arial"/>
            </a:endParaRPr>
          </a:p>
          <a:p>
            <a:pPr>
              <a:lnSpc>
                <a:spcPct val="115000"/>
              </a:lnSpc>
            </a:pPr>
            <a:endParaRPr lang="en-IN" sz="1600" b="0" strike="noStrike" spc="-1" dirty="0">
              <a:solidFill>
                <a:srgbClr val="000000"/>
              </a:solidFill>
              <a:latin typeface="Arial"/>
            </a:endParaRPr>
          </a:p>
        </p:txBody>
      </p:sp>
    </p:spTree>
    <p:extLst>
      <p:ext uri="{BB962C8B-B14F-4D97-AF65-F5344CB8AC3E}">
        <p14:creationId xmlns:p14="http://schemas.microsoft.com/office/powerpoint/2010/main" val="252183645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567070"/>
            <a:ext cx="8520120" cy="723013"/>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Literature Review (contd..)</a:t>
            </a:r>
            <a:endParaRPr lang="en-IN" sz="3000" b="0" strike="noStrike" spc="-1" dirty="0">
              <a:solidFill>
                <a:srgbClr val="000000"/>
              </a:solidFill>
              <a:latin typeface="Arial"/>
            </a:endParaRPr>
          </a:p>
        </p:txBody>
      </p:sp>
      <p:sp>
        <p:nvSpPr>
          <p:cNvPr id="91" name="TextShape 2"/>
          <p:cNvSpPr txBox="1"/>
          <p:nvPr/>
        </p:nvSpPr>
        <p:spPr>
          <a:xfrm>
            <a:off x="311760" y="1290084"/>
            <a:ext cx="8520120" cy="3352799"/>
          </a:xfrm>
          <a:prstGeom prst="rect">
            <a:avLst/>
          </a:prstGeom>
          <a:noFill/>
          <a:ln>
            <a:noFill/>
          </a:ln>
        </p:spPr>
        <p:txBody>
          <a:bodyPr tIns="91440" bIns="91440">
            <a:noAutofit/>
          </a:bodyPr>
          <a:lstStyle/>
          <a:p>
            <a:pPr>
              <a:lnSpc>
                <a:spcPct val="115000"/>
              </a:lnSpc>
            </a:pPr>
            <a:r>
              <a:rPr lang="en-US" sz="2000" b="0" strike="noStrike" spc="-1" dirty="0">
                <a:solidFill>
                  <a:srgbClr val="000000"/>
                </a:solidFill>
                <a:latin typeface="Old Standard TT"/>
              </a:rPr>
              <a:t>Show and Tell: A Neural Image Caption Generator</a:t>
            </a:r>
          </a:p>
          <a:p>
            <a:pPr marL="285750" indent="-285750">
              <a:lnSpc>
                <a:spcPct val="115000"/>
              </a:lnSpc>
              <a:buFont typeface="Arial" panose="020B0604020202020204" pitchFamily="34" charset="0"/>
              <a:buChar char="•"/>
            </a:pPr>
            <a:r>
              <a:rPr lang="en-US" b="0" strike="noStrike" spc="-1" dirty="0">
                <a:solidFill>
                  <a:srgbClr val="000000"/>
                </a:solidFill>
                <a:latin typeface="Old Standard TT"/>
              </a:rPr>
              <a:t>This paper proposes a network of the same name. In this network, deep convolutional network is used for image classification and sentence generation is done by a powerful Recurrent Neural Network which is trained with the visual input so that RNN can keep track of the objects explained by the text.</a:t>
            </a:r>
          </a:p>
          <a:p>
            <a:pPr>
              <a:lnSpc>
                <a:spcPct val="115000"/>
              </a:lnSpc>
            </a:pPr>
            <a:endParaRPr lang="en-US" sz="1600" b="0" strike="noStrike" spc="-1" dirty="0">
              <a:solidFill>
                <a:srgbClr val="000000"/>
              </a:solidFill>
              <a:latin typeface="Arial"/>
            </a:endParaRPr>
          </a:p>
          <a:p>
            <a:pPr>
              <a:lnSpc>
                <a:spcPct val="115000"/>
              </a:lnSpc>
            </a:pPr>
            <a:endParaRPr lang="en-IN" sz="1600" b="0" strike="noStrike" spc="-1" dirty="0">
              <a:solidFill>
                <a:srgbClr val="000000"/>
              </a:solidFill>
              <a:latin typeface="Arial"/>
            </a:endParaRPr>
          </a:p>
        </p:txBody>
      </p:sp>
    </p:spTree>
    <p:extLst>
      <p:ext uri="{BB962C8B-B14F-4D97-AF65-F5344CB8AC3E}">
        <p14:creationId xmlns:p14="http://schemas.microsoft.com/office/powerpoint/2010/main" val="399671408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1.4 Problem Definition</a:t>
            </a:r>
            <a:endParaRPr lang="en-IN" sz="3000" b="0" strike="noStrike" spc="-1">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sz="1800" b="0" strike="noStrike" spc="-1" dirty="0">
                <a:solidFill>
                  <a:srgbClr val="000000"/>
                </a:solidFill>
                <a:latin typeface="Old Standard TT"/>
                <a:ea typeface="Old Standard TT"/>
              </a:rPr>
              <a:t>The problem introduces a captioning task, which requires a computer vision system to both localize and describe salient regions in images in natural language. The image captioning task generalizes object detection when the descriptions consist of a single word. Given a set of images and prior knowledge about the content find the correct semantic label for the entire images. First, it is necessary to detect objects on the scene and determine the relationships between them and then, express the image content correctly with properly formed sentences. The generated description is still much different from the way people describe images because people rely on common sense and experience, point out important details and ignore objects and relationships that they imply . </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1576</Words>
  <Application>Microsoft Office PowerPoint</Application>
  <PresentationFormat>On-screen Show (16:9)</PresentationFormat>
  <Paragraphs>81</Paragraphs>
  <Slides>27</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Liberation Serif</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Project Design</vt:lpstr>
      <vt:lpstr>2.1 Proposed System</vt:lpstr>
      <vt:lpstr>PowerPoint Presentation</vt:lpstr>
      <vt:lpstr>PowerPoint Presentation</vt:lpstr>
      <vt:lpstr>2.4 Modules</vt:lpstr>
      <vt:lpstr>Module 1- Read Dataset</vt:lpstr>
      <vt:lpstr>Module 2- Processing of data</vt:lpstr>
      <vt:lpstr>PowerPoint Presentation</vt:lpstr>
      <vt:lpstr>PowerPoint Presentation</vt:lpstr>
      <vt:lpstr>Module 3- Transfer Learning</vt:lpstr>
      <vt:lpstr>Module 4- Training and prediction</vt:lpstr>
      <vt:lpstr>2.5 References</vt:lpstr>
      <vt:lpstr>3.Planning for next semester</vt:lpstr>
      <vt:lpstr>Planning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Geetha Jayaraj</cp:lastModifiedBy>
  <cp:revision>14</cp:revision>
  <dcterms:modified xsi:type="dcterms:W3CDTF">2021-10-25T06:24:28Z</dcterms:modified>
  <dc:language>en-IN</dc:language>
</cp:coreProperties>
</file>