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 id="214748367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Old Standard TT"/>
      <p:regular r:id="rId30"/>
      <p:bold r:id="rId31"/>
      <p: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ldStandardTT-bold.fntdata"/><Relationship Id="rId30" Type="http://schemas.openxmlformats.org/officeDocument/2006/relationships/font" Target="fonts/OldStandardTT-regular.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ldStandardTT-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8691cbd1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f8691cbd1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f8691cbd1e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5" name="Shape 15"/>
        <p:cNvGrpSpPr/>
        <p:nvPr/>
      </p:nvGrpSpPr>
      <p:grpSpPr>
        <a:xfrm>
          <a:off x="0" y="0"/>
          <a:ext cx="0" cy="0"/>
          <a:chOff x="0" y="0"/>
          <a:chExt cx="0" cy="0"/>
        </a:xfrm>
      </p:grpSpPr>
      <p:sp>
        <p:nvSpPr>
          <p:cNvPr id="16" name="Google Shape;16;p2"/>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5" name="Shape 45"/>
        <p:cNvGrpSpPr/>
        <p:nvPr/>
      </p:nvGrpSpPr>
      <p:grpSpPr>
        <a:xfrm>
          <a:off x="0" y="0"/>
          <a:ext cx="0" cy="0"/>
          <a:chOff x="0" y="0"/>
          <a:chExt cx="0" cy="0"/>
        </a:xfrm>
      </p:grpSpPr>
      <p:sp>
        <p:nvSpPr>
          <p:cNvPr id="46" name="Google Shape;46;p11"/>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1"/>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1"/>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9" name="Shape 49"/>
        <p:cNvGrpSpPr/>
        <p:nvPr/>
      </p:nvGrpSpPr>
      <p:grpSpPr>
        <a:xfrm>
          <a:off x="0" y="0"/>
          <a:ext cx="0" cy="0"/>
          <a:chOff x="0" y="0"/>
          <a:chExt cx="0" cy="0"/>
        </a:xfrm>
      </p:grpSpPr>
      <p:sp>
        <p:nvSpPr>
          <p:cNvPr id="50" name="Google Shape;50;p12"/>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2"/>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5" name="Shape 55"/>
        <p:cNvGrpSpPr/>
        <p:nvPr/>
      </p:nvGrpSpPr>
      <p:grpSpPr>
        <a:xfrm>
          <a:off x="0" y="0"/>
          <a:ext cx="0" cy="0"/>
          <a:chOff x="0" y="0"/>
          <a:chExt cx="0" cy="0"/>
        </a:xfrm>
      </p:grpSpPr>
      <p:sp>
        <p:nvSpPr>
          <p:cNvPr id="56" name="Google Shape;56;p13"/>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3"/>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13"/>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3"/>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13"/>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3"/>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3"/>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8" name="Shape 68"/>
        <p:cNvGrpSpPr/>
        <p:nvPr/>
      </p:nvGrpSpPr>
      <p:grpSpPr>
        <a:xfrm>
          <a:off x="0" y="0"/>
          <a:ext cx="0" cy="0"/>
          <a:chOff x="0" y="0"/>
          <a:chExt cx="0" cy="0"/>
        </a:xfrm>
      </p:grpSpPr>
      <p:sp>
        <p:nvSpPr>
          <p:cNvPr id="69" name="Google Shape;69;p15"/>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5"/>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71" name="Shape 71"/>
        <p:cNvGrpSpPr/>
        <p:nvPr/>
      </p:nvGrpSpPr>
      <p:grpSpPr>
        <a:xfrm>
          <a:off x="0" y="0"/>
          <a:ext cx="0" cy="0"/>
          <a:chOff x="0" y="0"/>
          <a:chExt cx="0" cy="0"/>
        </a:xfrm>
      </p:grpSpPr>
      <p:sp>
        <p:nvSpPr>
          <p:cNvPr id="72" name="Google Shape;72;p16"/>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73" name="Google Shape;73;p16"/>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74" name="Google Shape;74;p16"/>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Clr>
                <a:schemeClr val="accent1"/>
              </a:buClr>
              <a:buSzPts val="4200"/>
              <a:buFont typeface="Arial"/>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75" name="Google Shape;75;p16"/>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p:txBody>
      </p:sp>
      <p:sp>
        <p:nvSpPr>
          <p:cNvPr id="76" name="Google Shape;7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chemeClr val="accent1"/>
              </a:buClr>
              <a:buSzPts val="1800"/>
              <a:buFont typeface="Arial"/>
              <a:buNone/>
              <a:defRPr b="0" i="0" sz="1800" u="none" cap="none" strike="noStrike">
                <a:solidFill>
                  <a:schemeClr val="accent1"/>
                </a:solidFill>
                <a:latin typeface="Arial"/>
                <a:ea typeface="Arial"/>
                <a:cs typeface="Arial"/>
                <a:sym typeface="Arial"/>
              </a:defRPr>
            </a:lvl1pPr>
            <a:lvl2pPr indent="0" lvl="1" marL="0" marR="0" algn="r">
              <a:spcBef>
                <a:spcPts val="0"/>
              </a:spcBef>
              <a:spcAft>
                <a:spcPts val="0"/>
              </a:spcAft>
              <a:buClr>
                <a:schemeClr val="accent1"/>
              </a:buClr>
              <a:buSzPts val="1800"/>
              <a:buFont typeface="Arial"/>
              <a:buNone/>
              <a:defRPr b="0" i="0" sz="1800" u="none" cap="none" strike="noStrike">
                <a:solidFill>
                  <a:schemeClr val="accent1"/>
                </a:solidFill>
                <a:latin typeface="Arial"/>
                <a:ea typeface="Arial"/>
                <a:cs typeface="Arial"/>
                <a:sym typeface="Arial"/>
              </a:defRPr>
            </a:lvl2pPr>
            <a:lvl3pPr indent="0" lvl="2" marL="0" marR="0" algn="r">
              <a:spcBef>
                <a:spcPts val="0"/>
              </a:spcBef>
              <a:spcAft>
                <a:spcPts val="0"/>
              </a:spcAft>
              <a:buClr>
                <a:schemeClr val="accent1"/>
              </a:buClr>
              <a:buSzPts val="1800"/>
              <a:buFont typeface="Arial"/>
              <a:buNone/>
              <a:defRPr b="0" i="0" sz="1800" u="none" cap="none" strike="noStrike">
                <a:solidFill>
                  <a:schemeClr val="accent1"/>
                </a:solidFill>
                <a:latin typeface="Arial"/>
                <a:ea typeface="Arial"/>
                <a:cs typeface="Arial"/>
                <a:sym typeface="Arial"/>
              </a:defRPr>
            </a:lvl3pPr>
            <a:lvl4pPr indent="0" lvl="3" marL="0" marR="0" algn="r">
              <a:spcBef>
                <a:spcPts val="0"/>
              </a:spcBef>
              <a:spcAft>
                <a:spcPts val="0"/>
              </a:spcAft>
              <a:buClr>
                <a:schemeClr val="accent1"/>
              </a:buClr>
              <a:buSzPts val="1800"/>
              <a:buFont typeface="Arial"/>
              <a:buNone/>
              <a:defRPr b="0" i="0" sz="1800" u="none" cap="none" strike="noStrike">
                <a:solidFill>
                  <a:schemeClr val="accent1"/>
                </a:solidFill>
                <a:latin typeface="Arial"/>
                <a:ea typeface="Arial"/>
                <a:cs typeface="Arial"/>
                <a:sym typeface="Arial"/>
              </a:defRPr>
            </a:lvl4pPr>
            <a:lvl5pPr indent="0" lvl="4" marL="0" marR="0" algn="r">
              <a:spcBef>
                <a:spcPts val="0"/>
              </a:spcBef>
              <a:spcAft>
                <a:spcPts val="0"/>
              </a:spcAft>
              <a:buClr>
                <a:schemeClr val="accent1"/>
              </a:buClr>
              <a:buSzPts val="1800"/>
              <a:buFont typeface="Arial"/>
              <a:buNone/>
              <a:defRPr b="0" i="0" sz="1800" u="none" cap="none" strike="noStrike">
                <a:solidFill>
                  <a:schemeClr val="accent1"/>
                </a:solidFill>
                <a:latin typeface="Arial"/>
                <a:ea typeface="Arial"/>
                <a:cs typeface="Arial"/>
                <a:sym typeface="Arial"/>
              </a:defRPr>
            </a:lvl5pPr>
            <a:lvl6pPr indent="0" lvl="5" marL="0" marR="0" algn="r">
              <a:spcBef>
                <a:spcPts val="0"/>
              </a:spcBef>
              <a:spcAft>
                <a:spcPts val="0"/>
              </a:spcAft>
              <a:buClr>
                <a:schemeClr val="accent1"/>
              </a:buClr>
              <a:buSzPts val="1800"/>
              <a:buFont typeface="Arial"/>
              <a:buNone/>
              <a:defRPr b="0" i="0" sz="1800" u="none" cap="none" strike="noStrike">
                <a:solidFill>
                  <a:schemeClr val="accent1"/>
                </a:solidFill>
                <a:latin typeface="Arial"/>
                <a:ea typeface="Arial"/>
                <a:cs typeface="Arial"/>
                <a:sym typeface="Arial"/>
              </a:defRPr>
            </a:lvl6pPr>
            <a:lvl7pPr indent="0" lvl="6" marL="0" marR="0" algn="r">
              <a:spcBef>
                <a:spcPts val="0"/>
              </a:spcBef>
              <a:spcAft>
                <a:spcPts val="0"/>
              </a:spcAft>
              <a:buClr>
                <a:schemeClr val="accent1"/>
              </a:buClr>
              <a:buSzPts val="1800"/>
              <a:buFont typeface="Arial"/>
              <a:buNone/>
              <a:defRPr b="0" i="0" sz="1800" u="none" cap="none" strike="noStrike">
                <a:solidFill>
                  <a:schemeClr val="accent1"/>
                </a:solidFill>
                <a:latin typeface="Arial"/>
                <a:ea typeface="Arial"/>
                <a:cs typeface="Arial"/>
                <a:sym typeface="Arial"/>
              </a:defRPr>
            </a:lvl7pPr>
            <a:lvl8pPr indent="0" lvl="7" marL="0" marR="0" algn="r">
              <a:spcBef>
                <a:spcPts val="0"/>
              </a:spcBef>
              <a:spcAft>
                <a:spcPts val="0"/>
              </a:spcAft>
              <a:buClr>
                <a:schemeClr val="accent1"/>
              </a:buClr>
              <a:buSzPts val="1800"/>
              <a:buFont typeface="Arial"/>
              <a:buNone/>
              <a:defRPr b="0" i="0" sz="1800" u="none" cap="none" strike="noStrike">
                <a:solidFill>
                  <a:schemeClr val="accent1"/>
                </a:solidFill>
                <a:latin typeface="Arial"/>
                <a:ea typeface="Arial"/>
                <a:cs typeface="Arial"/>
                <a:sym typeface="Arial"/>
              </a:defRPr>
            </a:lvl8pPr>
            <a:lvl9pPr indent="0" lvl="8" marL="0" marR="0" algn="r">
              <a:spcBef>
                <a:spcPts val="0"/>
              </a:spcBef>
              <a:spcAft>
                <a:spcPts val="0"/>
              </a:spcAft>
              <a:buClr>
                <a:schemeClr val="accent1"/>
              </a:buClr>
              <a:buSzPts val="1800"/>
              <a:buFont typeface="Arial"/>
              <a:buNone/>
              <a:defRPr b="0" i="0" sz="18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7" name="Shape 77"/>
        <p:cNvGrpSpPr/>
        <p:nvPr/>
      </p:nvGrpSpPr>
      <p:grpSpPr>
        <a:xfrm>
          <a:off x="0" y="0"/>
          <a:ext cx="0" cy="0"/>
          <a:chOff x="0" y="0"/>
          <a:chExt cx="0" cy="0"/>
        </a:xfrm>
      </p:grpSpPr>
      <p:sp>
        <p:nvSpPr>
          <p:cNvPr id="78" name="Google Shape;78;p17"/>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 name="Google Shape;79;p1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chemeClr val="dk1"/>
              </a:buClr>
              <a:buSzPts val="3000"/>
              <a:buFont typeface="Arial"/>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0" name="Google Shape;80;p17"/>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gn="l">
              <a:lnSpc>
                <a:spcPct val="90000"/>
              </a:lnSpc>
              <a:spcBef>
                <a:spcPts val="0"/>
              </a:spcBef>
              <a:spcAft>
                <a:spcPts val="0"/>
              </a:spcAft>
              <a:buClr>
                <a:schemeClr val="dk1"/>
              </a:buClr>
              <a:buSzPts val="1800"/>
              <a:buChar char="●"/>
              <a:defRPr/>
            </a:lvl1pPr>
            <a:lvl2pPr indent="-317500" lvl="1" marL="914400" algn="l">
              <a:lnSpc>
                <a:spcPct val="90000"/>
              </a:lnSpc>
              <a:spcBef>
                <a:spcPts val="1600"/>
              </a:spcBef>
              <a:spcAft>
                <a:spcPts val="0"/>
              </a:spcAft>
              <a:buClr>
                <a:schemeClr val="dk1"/>
              </a:buClr>
              <a:buSzPts val="1400"/>
              <a:buChar char="○"/>
              <a:defRPr/>
            </a:lvl2pPr>
            <a:lvl3pPr indent="-317500" lvl="2" marL="1371600" algn="l">
              <a:lnSpc>
                <a:spcPct val="90000"/>
              </a:lnSpc>
              <a:spcBef>
                <a:spcPts val="1600"/>
              </a:spcBef>
              <a:spcAft>
                <a:spcPts val="0"/>
              </a:spcAft>
              <a:buClr>
                <a:schemeClr val="dk1"/>
              </a:buClr>
              <a:buSzPts val="1400"/>
              <a:buChar char="■"/>
              <a:defRPr/>
            </a:lvl3pPr>
            <a:lvl4pPr indent="-317500" lvl="3" marL="1828800" algn="l">
              <a:lnSpc>
                <a:spcPct val="90000"/>
              </a:lnSpc>
              <a:spcBef>
                <a:spcPts val="1600"/>
              </a:spcBef>
              <a:spcAft>
                <a:spcPts val="0"/>
              </a:spcAft>
              <a:buClr>
                <a:schemeClr val="dk1"/>
              </a:buClr>
              <a:buSzPts val="1400"/>
              <a:buChar char="●"/>
              <a:defRPr/>
            </a:lvl4pPr>
            <a:lvl5pPr indent="-317500" lvl="4" marL="2286000" algn="l">
              <a:lnSpc>
                <a:spcPct val="90000"/>
              </a:lnSpc>
              <a:spcBef>
                <a:spcPts val="1600"/>
              </a:spcBef>
              <a:spcAft>
                <a:spcPts val="0"/>
              </a:spcAft>
              <a:buClr>
                <a:schemeClr val="dk1"/>
              </a:buClr>
              <a:buSzPts val="1400"/>
              <a:buChar char="○"/>
              <a:defRPr/>
            </a:lvl5pPr>
            <a:lvl6pPr indent="-317500" lvl="5" marL="2743200" algn="l">
              <a:lnSpc>
                <a:spcPct val="90000"/>
              </a:lnSpc>
              <a:spcBef>
                <a:spcPts val="1600"/>
              </a:spcBef>
              <a:spcAft>
                <a:spcPts val="0"/>
              </a:spcAft>
              <a:buClr>
                <a:schemeClr val="dk1"/>
              </a:buClr>
              <a:buSzPts val="1400"/>
              <a:buChar char="■"/>
              <a:defRPr/>
            </a:lvl6pPr>
            <a:lvl7pPr indent="-317500" lvl="6" marL="3200400" algn="l">
              <a:lnSpc>
                <a:spcPct val="90000"/>
              </a:lnSpc>
              <a:spcBef>
                <a:spcPts val="1600"/>
              </a:spcBef>
              <a:spcAft>
                <a:spcPts val="0"/>
              </a:spcAft>
              <a:buClr>
                <a:schemeClr val="dk1"/>
              </a:buClr>
              <a:buSzPts val="1400"/>
              <a:buChar char="●"/>
              <a:defRPr/>
            </a:lvl7pPr>
            <a:lvl8pPr indent="-317500" lvl="7" marL="3657600" algn="l">
              <a:lnSpc>
                <a:spcPct val="90000"/>
              </a:lnSpc>
              <a:spcBef>
                <a:spcPts val="1600"/>
              </a:spcBef>
              <a:spcAft>
                <a:spcPts val="0"/>
              </a:spcAft>
              <a:buClr>
                <a:schemeClr val="dk1"/>
              </a:buClr>
              <a:buSzPts val="1400"/>
              <a:buChar char="○"/>
              <a:defRPr/>
            </a:lvl8pPr>
            <a:lvl9pPr indent="-317500" lvl="8" marL="4114800" algn="l">
              <a:lnSpc>
                <a:spcPct val="90000"/>
              </a:lnSpc>
              <a:spcBef>
                <a:spcPts val="1600"/>
              </a:spcBef>
              <a:spcAft>
                <a:spcPts val="1600"/>
              </a:spcAft>
              <a:buClr>
                <a:schemeClr val="dk1"/>
              </a:buClr>
              <a:buSzPts val="1400"/>
              <a:buChar char="■"/>
              <a:defRPr/>
            </a:lvl9pPr>
          </a:lstStyle>
          <a:p/>
        </p:txBody>
      </p:sp>
      <p:sp>
        <p:nvSpPr>
          <p:cNvPr id="81" name="Google Shape;8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0" lvl="1" marL="0" marR="0" algn="r">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0" lvl="2" marL="0" marR="0" algn="r">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0" lvl="3" marL="0" marR="0" algn="r">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0" lvl="4" marL="0" marR="0" algn="r">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0" lvl="5" marL="0" marR="0" algn="r">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indent="0" lvl="6" marL="0" marR="0" algn="r">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indent="0" lvl="7" marL="0" marR="0" algn="r">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indent="0" lvl="8" marL="0" marR="0" algn="r">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82" name="Shape 82"/>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83" name="Shape 83"/>
        <p:cNvGrpSpPr/>
        <p:nvPr/>
      </p:nvGrpSpPr>
      <p:grpSpPr>
        <a:xfrm>
          <a:off x="0" y="0"/>
          <a:ext cx="0" cy="0"/>
          <a:chOff x="0" y="0"/>
          <a:chExt cx="0" cy="0"/>
        </a:xfrm>
      </p:grpSpPr>
      <p:sp>
        <p:nvSpPr>
          <p:cNvPr id="84" name="Google Shape;84;p19"/>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9"/>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86" name="Shape 86"/>
        <p:cNvGrpSpPr/>
        <p:nvPr/>
      </p:nvGrpSpPr>
      <p:grpSpPr>
        <a:xfrm>
          <a:off x="0" y="0"/>
          <a:ext cx="0" cy="0"/>
          <a:chOff x="0" y="0"/>
          <a:chExt cx="0" cy="0"/>
        </a:xfrm>
      </p:grpSpPr>
      <p:sp>
        <p:nvSpPr>
          <p:cNvPr id="87" name="Google Shape;87;p20"/>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0"/>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20"/>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21"/>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8" name="Shape 18"/>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92" name="Shape 92"/>
        <p:cNvGrpSpPr/>
        <p:nvPr/>
      </p:nvGrpSpPr>
      <p:grpSpPr>
        <a:xfrm>
          <a:off x="0" y="0"/>
          <a:ext cx="0" cy="0"/>
          <a:chOff x="0" y="0"/>
          <a:chExt cx="0" cy="0"/>
        </a:xfrm>
      </p:grpSpPr>
      <p:sp>
        <p:nvSpPr>
          <p:cNvPr id="93" name="Google Shape;93;p22"/>
          <p:cNvSpPr txBox="1"/>
          <p:nvPr>
            <p:ph idx="1" type="subTitle"/>
          </p:nvPr>
        </p:nvSpPr>
        <p:spPr>
          <a:xfrm>
            <a:off x="512640" y="1893240"/>
            <a:ext cx="8118360" cy="705852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94" name="Shape 94"/>
        <p:cNvGrpSpPr/>
        <p:nvPr/>
      </p:nvGrpSpPr>
      <p:grpSpPr>
        <a:xfrm>
          <a:off x="0" y="0"/>
          <a:ext cx="0" cy="0"/>
          <a:chOff x="0" y="0"/>
          <a:chExt cx="0" cy="0"/>
        </a:xfrm>
      </p:grpSpPr>
      <p:sp>
        <p:nvSpPr>
          <p:cNvPr id="95" name="Google Shape;95;p23"/>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3"/>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23"/>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23"/>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99" name="Shape 99"/>
        <p:cNvGrpSpPr/>
        <p:nvPr/>
      </p:nvGrpSpPr>
      <p:grpSpPr>
        <a:xfrm>
          <a:off x="0" y="0"/>
          <a:ext cx="0" cy="0"/>
          <a:chOff x="0" y="0"/>
          <a:chExt cx="0" cy="0"/>
        </a:xfrm>
      </p:grpSpPr>
      <p:sp>
        <p:nvSpPr>
          <p:cNvPr id="100" name="Google Shape;100;p24"/>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24"/>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24"/>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24"/>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04" name="Shape 104"/>
        <p:cNvGrpSpPr/>
        <p:nvPr/>
      </p:nvGrpSpPr>
      <p:grpSpPr>
        <a:xfrm>
          <a:off x="0" y="0"/>
          <a:ext cx="0" cy="0"/>
          <a:chOff x="0" y="0"/>
          <a:chExt cx="0" cy="0"/>
        </a:xfrm>
      </p:grpSpPr>
      <p:sp>
        <p:nvSpPr>
          <p:cNvPr id="105" name="Google Shape;105;p25"/>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25"/>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2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25"/>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09" name="Shape 109"/>
        <p:cNvGrpSpPr/>
        <p:nvPr/>
      </p:nvGrpSpPr>
      <p:grpSpPr>
        <a:xfrm>
          <a:off x="0" y="0"/>
          <a:ext cx="0" cy="0"/>
          <a:chOff x="0" y="0"/>
          <a:chExt cx="0" cy="0"/>
        </a:xfrm>
      </p:grpSpPr>
      <p:sp>
        <p:nvSpPr>
          <p:cNvPr id="110" name="Google Shape;110;p26"/>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26"/>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26"/>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13" name="Shape 113"/>
        <p:cNvGrpSpPr/>
        <p:nvPr/>
      </p:nvGrpSpPr>
      <p:grpSpPr>
        <a:xfrm>
          <a:off x="0" y="0"/>
          <a:ext cx="0" cy="0"/>
          <a:chOff x="0" y="0"/>
          <a:chExt cx="0" cy="0"/>
        </a:xfrm>
      </p:grpSpPr>
      <p:sp>
        <p:nvSpPr>
          <p:cNvPr id="114" name="Google Shape;114;p27"/>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27"/>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27"/>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27"/>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27"/>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19" name="Shape 119"/>
        <p:cNvGrpSpPr/>
        <p:nvPr/>
      </p:nvGrpSpPr>
      <p:grpSpPr>
        <a:xfrm>
          <a:off x="0" y="0"/>
          <a:ext cx="0" cy="0"/>
          <a:chOff x="0" y="0"/>
          <a:chExt cx="0" cy="0"/>
        </a:xfrm>
      </p:grpSpPr>
      <p:sp>
        <p:nvSpPr>
          <p:cNvPr id="120" name="Google Shape;120;p28"/>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28"/>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28"/>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28"/>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28"/>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28"/>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28"/>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9" name="Shape 19"/>
        <p:cNvGrpSpPr/>
        <p:nvPr/>
      </p:nvGrpSpPr>
      <p:grpSpPr>
        <a:xfrm>
          <a:off x="0" y="0"/>
          <a:ext cx="0" cy="0"/>
          <a:chOff x="0" y="0"/>
          <a:chExt cx="0" cy="0"/>
        </a:xfrm>
      </p:grpSpPr>
      <p:sp>
        <p:nvSpPr>
          <p:cNvPr id="20" name="Google Shape;20;p4"/>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4"/>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2" name="Shape 22"/>
        <p:cNvGrpSpPr/>
        <p:nvPr/>
      </p:nvGrpSpPr>
      <p:grpSpPr>
        <a:xfrm>
          <a:off x="0" y="0"/>
          <a:ext cx="0" cy="0"/>
          <a:chOff x="0" y="0"/>
          <a:chExt cx="0" cy="0"/>
        </a:xfrm>
      </p:grpSpPr>
      <p:sp>
        <p:nvSpPr>
          <p:cNvPr id="23" name="Google Shape;23;p5"/>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5"/>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8" name="Shape 28"/>
        <p:cNvGrpSpPr/>
        <p:nvPr/>
      </p:nvGrpSpPr>
      <p:grpSpPr>
        <a:xfrm>
          <a:off x="0" y="0"/>
          <a:ext cx="0" cy="0"/>
          <a:chOff x="0" y="0"/>
          <a:chExt cx="0" cy="0"/>
        </a:xfrm>
      </p:grpSpPr>
      <p:sp>
        <p:nvSpPr>
          <p:cNvPr id="29" name="Google Shape;29;p7"/>
          <p:cNvSpPr txBox="1"/>
          <p:nvPr>
            <p:ph idx="1" type="subTitle"/>
          </p:nvPr>
        </p:nvSpPr>
        <p:spPr>
          <a:xfrm>
            <a:off x="512640" y="1893240"/>
            <a:ext cx="8118360" cy="705852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0" name="Shape 30"/>
        <p:cNvGrpSpPr/>
        <p:nvPr/>
      </p:nvGrpSpPr>
      <p:grpSpPr>
        <a:xfrm>
          <a:off x="0" y="0"/>
          <a:ext cx="0" cy="0"/>
          <a:chOff x="0" y="0"/>
          <a:chExt cx="0" cy="0"/>
        </a:xfrm>
      </p:grpSpPr>
      <p:sp>
        <p:nvSpPr>
          <p:cNvPr id="31" name="Google Shape;31;p8"/>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5" name="Shape 35"/>
        <p:cNvGrpSpPr/>
        <p:nvPr/>
      </p:nvGrpSpPr>
      <p:grpSpPr>
        <a:xfrm>
          <a:off x="0" y="0"/>
          <a:ext cx="0" cy="0"/>
          <a:chOff x="0" y="0"/>
          <a:chExt cx="0" cy="0"/>
        </a:xfrm>
      </p:grpSpPr>
      <p:sp>
        <p:nvSpPr>
          <p:cNvPr id="36" name="Google Shape;36;p9"/>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9"/>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0" name="Shape 40"/>
        <p:cNvGrpSpPr/>
        <p:nvPr/>
      </p:nvGrpSpPr>
      <p:grpSpPr>
        <a:xfrm>
          <a:off x="0" y="0"/>
          <a:ext cx="0" cy="0"/>
          <a:chOff x="0" y="0"/>
          <a:chExt cx="0" cy="0"/>
        </a:xfrm>
      </p:grpSpPr>
      <p:sp>
        <p:nvSpPr>
          <p:cNvPr id="41" name="Google Shape;41;p10"/>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0"/>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5" Type="http://schemas.openxmlformats.org/officeDocument/2006/relationships/theme" Target="../theme/theme3.xml"/><Relationship Id="rId14" Type="http://schemas.openxmlformats.org/officeDocument/2006/relationships/slideLayout" Target="../slideLayouts/slideLayout2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 name="Shape 9"/>
        <p:cNvGrpSpPr/>
        <p:nvPr/>
      </p:nvGrpSpPr>
      <p:grpSpPr>
        <a:xfrm>
          <a:off x="0" y="0"/>
          <a:ext cx="0" cy="0"/>
          <a:chOff x="0" y="0"/>
          <a:chExt cx="0" cy="0"/>
        </a:xfrm>
      </p:grpSpPr>
      <p:sp>
        <p:nvSpPr>
          <p:cNvPr id="10" name="Google Shape;10;p1"/>
          <p:cNvSpPr/>
          <p:nvPr/>
        </p:nvSpPr>
        <p:spPr>
          <a:xfrm>
            <a:off x="0" y="0"/>
            <a:ext cx="9143640" cy="171144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641880" y="3597480"/>
            <a:ext cx="389880" cy="360"/>
          </a:xfrm>
          <a:custGeom>
            <a:rect b="b" l="l" r="r" t="t"/>
            <a:pathLst>
              <a:path extrusionOk="0" h="21600" w="21600">
                <a:moveTo>
                  <a:pt x="0" y="0"/>
                </a:moveTo>
                <a:lnTo>
                  <a:pt x="21600" y="21600"/>
                </a:lnTo>
              </a:path>
            </a:pathLst>
          </a:custGeom>
          <a:noFill/>
          <a:ln cap="flat" cmpd="sng" w="28425">
            <a:solidFill>
              <a:schemeClr val="accent1"/>
            </a:solidFill>
            <a:prstDash val="solid"/>
            <a:round/>
            <a:headEnd len="sm" w="sm" type="none"/>
            <a:tailEnd len="sm" w="sm" type="none"/>
          </a:ln>
        </p:spPr>
      </p:sp>
      <p:sp>
        <p:nvSpPr>
          <p:cNvPr id="12" name="Google Shape;12;p1"/>
          <p:cNvSpPr txBox="1"/>
          <p:nvPr>
            <p:ph type="title"/>
          </p:nvPr>
        </p:nvSpPr>
        <p:spPr>
          <a:xfrm>
            <a:off x="512640" y="1893240"/>
            <a:ext cx="8118360" cy="1522440"/>
          </a:xfrm>
          <a:prstGeom prst="rect">
            <a:avLst/>
          </a:prstGeom>
          <a:noFill/>
          <a:ln>
            <a:noFill/>
          </a:ln>
        </p:spPr>
        <p:txBody>
          <a:bodyPr anchorCtr="0" anchor="b"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1pPr>
            <a:lvl2pPr indent="0" lvl="1"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2pPr>
            <a:lvl3pPr indent="0" lvl="2"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3pPr>
            <a:lvl4pPr indent="0" lvl="3"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4pPr>
            <a:lvl5pPr indent="0" lvl="4"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5pPr>
            <a:lvl6pPr indent="0" lvl="5"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6pPr>
            <a:lvl7pPr indent="0" lvl="6"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7pPr>
            <a:lvl8pPr indent="0" lvl="7"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8pPr>
            <a:lvl9pPr indent="0" lvl="8"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solidFill>
                <a:schemeClr val="dk1"/>
              </a:solidFill>
              <a:latin typeface="Times New Roman"/>
              <a:ea typeface="Times New Roman"/>
              <a:cs typeface="Times New Roman"/>
              <a:sym typeface="Times New Roman"/>
            </a:endParaRPr>
          </a:p>
        </p:txBody>
      </p:sp>
      <p:sp>
        <p:nvSpPr>
          <p:cNvPr id="14" name="Google Shape;14;p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0"/>
        </a:solidFill>
      </p:bgPr>
    </p:bg>
    <p:spTree>
      <p:nvGrpSpPr>
        <p:cNvPr id="63" name="Shape 63"/>
        <p:cNvGrpSpPr/>
        <p:nvPr/>
      </p:nvGrpSpPr>
      <p:grpSpPr>
        <a:xfrm>
          <a:off x="0" y="0"/>
          <a:ext cx="0" cy="0"/>
          <a:chOff x="0" y="0"/>
          <a:chExt cx="0" cy="0"/>
        </a:xfrm>
      </p:grpSpPr>
      <p:sp>
        <p:nvSpPr>
          <p:cNvPr id="64" name="Google Shape;64;p14"/>
          <p:cNvSpPr/>
          <p:nvPr/>
        </p:nvSpPr>
        <p:spPr>
          <a:xfrm>
            <a:off x="0" y="5045760"/>
            <a:ext cx="9143640" cy="9756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ph type="title"/>
          </p:nvPr>
        </p:nvSpPr>
        <p:spPr>
          <a:xfrm>
            <a:off x="311760" y="444960"/>
            <a:ext cx="8520120" cy="61272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6" name="Google Shape;66;p14"/>
          <p:cNvSpPr txBox="1"/>
          <p:nvPr>
            <p:ph idx="1" type="body"/>
          </p:nvPr>
        </p:nvSpPr>
        <p:spPr>
          <a:xfrm>
            <a:off x="311760" y="1171440"/>
            <a:ext cx="8520120" cy="339696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7" name="Google Shape;67;p14"/>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1pPr>
            <a:lvl2pPr indent="0" lvl="1"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2pPr>
            <a:lvl3pPr indent="0" lvl="2"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3pPr>
            <a:lvl4pPr indent="0" lvl="3"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4pPr>
            <a:lvl5pPr indent="0" lvl="4"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5pPr>
            <a:lvl6pPr indent="0" lvl="5"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6pPr>
            <a:lvl7pPr indent="0" lvl="6"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7pPr>
            <a:lvl8pPr indent="0" lvl="7"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8pPr>
            <a:lvl9pPr indent="0" lvl="8"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9"/>
          <p:cNvPicPr preferRelativeResize="0"/>
          <p:nvPr/>
        </p:nvPicPr>
        <p:blipFill rotWithShape="1">
          <a:blip r:embed="rId3">
            <a:alphaModFix/>
          </a:blip>
          <a:srcRect b="0" l="0" r="0" t="0"/>
          <a:stretch/>
        </p:blipFill>
        <p:spPr>
          <a:xfrm>
            <a:off x="3071880" y="170640"/>
            <a:ext cx="2999520" cy="1993680"/>
          </a:xfrm>
          <a:prstGeom prst="rect">
            <a:avLst/>
          </a:prstGeom>
          <a:noFill/>
          <a:ln>
            <a:noFill/>
          </a:ln>
        </p:spPr>
      </p:pic>
      <p:sp>
        <p:nvSpPr>
          <p:cNvPr id="132" name="Google Shape;132;p29"/>
          <p:cNvSpPr txBox="1"/>
          <p:nvPr/>
        </p:nvSpPr>
        <p:spPr>
          <a:xfrm>
            <a:off x="512640" y="2230200"/>
            <a:ext cx="8118360" cy="234792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i="0" lang="en-US" sz="3000" u="none" cap="none" strike="noStrike">
                <a:solidFill>
                  <a:srgbClr val="FFFBF0"/>
                </a:solidFill>
                <a:latin typeface="Times New Roman"/>
                <a:ea typeface="Times New Roman"/>
                <a:cs typeface="Times New Roman"/>
                <a:sym typeface="Times New Roman"/>
              </a:rPr>
              <a:t>Computer Engineering Department</a:t>
            </a:r>
            <a:br>
              <a:rPr b="0" i="0" lang="en-US" sz="1800" u="none" cap="none" strike="noStrike">
                <a:solidFill>
                  <a:schemeClr val="dk1"/>
                </a:solidFill>
                <a:latin typeface="Arial"/>
                <a:ea typeface="Arial"/>
                <a:cs typeface="Arial"/>
                <a:sym typeface="Arial"/>
              </a:rPr>
            </a:br>
            <a:r>
              <a:rPr b="0" i="0" lang="en-US" sz="2400" u="none" cap="none" strike="noStrike">
                <a:solidFill>
                  <a:srgbClr val="FFFBF0"/>
                </a:solidFill>
                <a:latin typeface="Times New Roman"/>
                <a:ea typeface="Times New Roman"/>
                <a:cs typeface="Times New Roman"/>
                <a:sym typeface="Times New Roman"/>
              </a:rPr>
              <a:t>A.P. Shah Institute of Technology</a:t>
            </a:r>
            <a:br>
              <a:rPr b="0" i="0" lang="en-US" sz="1800" u="none" cap="none" strike="noStrike">
                <a:solidFill>
                  <a:schemeClr val="dk1"/>
                </a:solidFill>
                <a:latin typeface="Arial"/>
                <a:ea typeface="Arial"/>
                <a:cs typeface="Arial"/>
                <a:sym typeface="Arial"/>
              </a:rPr>
            </a:br>
            <a:r>
              <a:rPr b="0" i="0" lang="en-US" sz="2400" u="none" cap="none" strike="noStrike">
                <a:solidFill>
                  <a:srgbClr val="FFFBF0"/>
                </a:solidFill>
                <a:latin typeface="Times New Roman"/>
                <a:ea typeface="Times New Roman"/>
                <a:cs typeface="Times New Roman"/>
                <a:sym typeface="Times New Roman"/>
              </a:rPr>
              <a:t>G.B.Road,Kasarvadavli, Thane(W), Mumbai-400615</a:t>
            </a:r>
            <a:br>
              <a:rPr b="0" i="0" lang="en-US" sz="1800" u="none" cap="none" strike="noStrike">
                <a:solidFill>
                  <a:schemeClr val="dk1"/>
                </a:solidFill>
                <a:latin typeface="Arial"/>
                <a:ea typeface="Arial"/>
                <a:cs typeface="Arial"/>
                <a:sym typeface="Arial"/>
              </a:rPr>
            </a:br>
            <a:r>
              <a:rPr b="0" i="0" lang="en-US" sz="2400" u="none" cap="none" strike="noStrike">
                <a:solidFill>
                  <a:srgbClr val="FFFBF0"/>
                </a:solidFill>
                <a:latin typeface="Times New Roman"/>
                <a:ea typeface="Times New Roman"/>
                <a:cs typeface="Times New Roman"/>
                <a:sym typeface="Times New Roman"/>
              </a:rPr>
              <a:t>UNIVERSITY OF MUMBAI</a:t>
            </a:r>
            <a:br>
              <a:rPr b="0" i="0" lang="en-US" sz="1800" u="none" cap="none" strike="noStrike">
                <a:solidFill>
                  <a:schemeClr val="dk1"/>
                </a:solidFill>
                <a:latin typeface="Arial"/>
                <a:ea typeface="Arial"/>
                <a:cs typeface="Arial"/>
                <a:sym typeface="Arial"/>
              </a:rPr>
            </a:br>
            <a:r>
              <a:rPr b="0" i="0" lang="en-US" sz="2400" u="none" cap="none" strike="noStrike">
                <a:solidFill>
                  <a:srgbClr val="FFFBF0"/>
                </a:solidFill>
                <a:latin typeface="Times New Roman"/>
                <a:ea typeface="Times New Roman"/>
                <a:cs typeface="Times New Roman"/>
                <a:sym typeface="Times New Roman"/>
              </a:rPr>
              <a:t>Academic Year 2020-2021</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8"/>
          <p:cNvSpPr txBox="1"/>
          <p:nvPr/>
        </p:nvSpPr>
        <p:spPr>
          <a:xfrm>
            <a:off x="311760" y="444960"/>
            <a:ext cx="8520000" cy="61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3000" u="none" cap="none" strike="noStrike">
                <a:solidFill>
                  <a:srgbClr val="000000"/>
                </a:solidFill>
                <a:latin typeface="Times New Roman"/>
                <a:ea typeface="Times New Roman"/>
                <a:cs typeface="Times New Roman"/>
                <a:sym typeface="Times New Roman"/>
              </a:rPr>
              <a:t>1.6 Technology stack</a:t>
            </a:r>
            <a:endParaRPr b="0" i="0" sz="3000" u="none" cap="none" strike="noStrike">
              <a:solidFill>
                <a:srgbClr val="000000"/>
              </a:solidFill>
              <a:latin typeface="Arial"/>
              <a:ea typeface="Arial"/>
              <a:cs typeface="Arial"/>
              <a:sym typeface="Arial"/>
            </a:endParaRPr>
          </a:p>
        </p:txBody>
      </p:sp>
      <p:sp>
        <p:nvSpPr>
          <p:cNvPr id="186" name="Google Shape;186;p38"/>
          <p:cNvSpPr txBox="1"/>
          <p:nvPr/>
        </p:nvSpPr>
        <p:spPr>
          <a:xfrm>
            <a:off x="311760" y="1183615"/>
            <a:ext cx="8520000" cy="33969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Keras Framework(Using Tenserflow Backend)</a:t>
            </a:r>
            <a:endParaRPr sz="1600">
              <a:solidFill>
                <a:schemeClr val="dk1"/>
              </a:solidFill>
              <a:latin typeface="Times New Roman"/>
              <a:ea typeface="Times New Roman"/>
              <a:cs typeface="Times New Roman"/>
              <a:sym typeface="Times New Roman"/>
            </a:endParaRPr>
          </a:p>
          <a:p>
            <a:pPr indent="-330200" lvl="1" marL="914400" rtl="0" algn="just">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Used for building our model architecture for Image Captioning and also used for importing VGG-16 for Transfer Learning</a:t>
            </a:r>
            <a:endParaRPr sz="1600">
              <a:solidFill>
                <a:schemeClr val="dk1"/>
              </a:solidFill>
              <a:latin typeface="Times New Roman"/>
              <a:ea typeface="Times New Roman"/>
              <a:cs typeface="Times New Roman"/>
              <a:sym typeface="Times New Roman"/>
            </a:endParaRPr>
          </a:p>
          <a:p>
            <a:pPr indent="0" lvl="0" marL="914400" rtl="0" algn="just">
              <a:spcBef>
                <a:spcPts val="0"/>
              </a:spcBef>
              <a:spcAft>
                <a:spcPts val="0"/>
              </a:spcAft>
              <a:buNone/>
            </a:pPr>
            <a:r>
              <a:rPr lang="en-US" sz="1600">
                <a:solidFill>
                  <a:schemeClr val="dk1"/>
                </a:solidFill>
                <a:latin typeface="Trebuchet MS"/>
                <a:ea typeface="Trebuchet MS"/>
                <a:cs typeface="Trebuchet MS"/>
                <a:sym typeface="Trebuchet MS"/>
              </a:rPr>
              <a:t>	</a:t>
            </a:r>
            <a:endParaRPr sz="1600">
              <a:solidFill>
                <a:schemeClr val="dk1"/>
              </a:solidFill>
              <a:latin typeface="Trebuchet MS"/>
              <a:ea typeface="Trebuchet MS"/>
              <a:cs typeface="Trebuchet MS"/>
              <a:sym typeface="Trebuchet MS"/>
            </a:endParaRPr>
          </a:p>
          <a:p>
            <a:pPr indent="0" lvl="0" marL="0" rtl="0" algn="just">
              <a:spcBef>
                <a:spcPts val="0"/>
              </a:spcBef>
              <a:spcAft>
                <a:spcPts val="0"/>
              </a:spcAft>
              <a:buNone/>
            </a:pPr>
            <a:r>
              <a:t/>
            </a:r>
            <a:endParaRPr sz="1600">
              <a:solidFill>
                <a:schemeClr val="dk1"/>
              </a:solidFill>
              <a:highlight>
                <a:schemeClr val="accent1"/>
              </a:highlight>
              <a:latin typeface="Trebuchet MS"/>
              <a:ea typeface="Trebuchet MS"/>
              <a:cs typeface="Trebuchet MS"/>
              <a:sym typeface="Trebuchet MS"/>
            </a:endParaRPr>
          </a:p>
          <a:p>
            <a:pPr indent="0" lvl="0" marL="457200" rtl="0" algn="just">
              <a:spcBef>
                <a:spcPts val="0"/>
              </a:spcBef>
              <a:spcAft>
                <a:spcPts val="0"/>
              </a:spcAft>
              <a:buNone/>
            </a:pPr>
            <a:r>
              <a:t/>
            </a:r>
            <a:endParaRPr sz="1600">
              <a:solidFill>
                <a:schemeClr val="dk1"/>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9"/>
          <p:cNvSpPr txBox="1"/>
          <p:nvPr/>
        </p:nvSpPr>
        <p:spPr>
          <a:xfrm>
            <a:off x="311760" y="444960"/>
            <a:ext cx="8520120" cy="6127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3000" u="none" cap="none" strike="noStrike">
                <a:solidFill>
                  <a:srgbClr val="000000"/>
                </a:solidFill>
                <a:latin typeface="Times New Roman"/>
                <a:ea typeface="Times New Roman"/>
                <a:cs typeface="Times New Roman"/>
                <a:sym typeface="Times New Roman"/>
              </a:rPr>
              <a:t>1.7 Benefits for environment &amp; Society</a:t>
            </a:r>
            <a:endParaRPr b="0" i="0" sz="3000" u="none" cap="none" strike="noStrike">
              <a:solidFill>
                <a:srgbClr val="000000"/>
              </a:solidFill>
              <a:latin typeface="Arial"/>
              <a:ea typeface="Arial"/>
              <a:cs typeface="Arial"/>
              <a:sym typeface="Arial"/>
            </a:endParaRPr>
          </a:p>
        </p:txBody>
      </p:sp>
      <p:sp>
        <p:nvSpPr>
          <p:cNvPr id="192" name="Google Shape;192;p39"/>
          <p:cNvSpPr txBox="1"/>
          <p:nvPr/>
        </p:nvSpPr>
        <p:spPr>
          <a:xfrm>
            <a:off x="311760" y="1171440"/>
            <a:ext cx="8520120" cy="3396960"/>
          </a:xfrm>
          <a:prstGeom prst="rect">
            <a:avLst/>
          </a:prstGeom>
          <a:noFill/>
          <a:ln>
            <a:noFill/>
          </a:ln>
        </p:spPr>
        <p:txBody>
          <a:bodyPr anchorCtr="0" anchor="t" bIns="91425" lIns="91425" spcFirstLastPara="1" rIns="91425" wrap="square" tIns="91425">
            <a:noAutofit/>
          </a:bodyPr>
          <a:lstStyle/>
          <a:p>
            <a:pPr indent="-330020" lvl="0" marL="457200" marR="0" rtl="0" algn="just">
              <a:lnSpc>
                <a:spcPct val="115000"/>
              </a:lnSpc>
              <a:spcBef>
                <a:spcPts val="0"/>
              </a:spcBef>
              <a:spcAft>
                <a:spcPts val="0"/>
              </a:spcAft>
              <a:buClr>
                <a:srgbClr val="000000"/>
              </a:buClr>
              <a:buSzPts val="1600"/>
              <a:buFont typeface="Times New Roman"/>
              <a:buChar char="●"/>
            </a:pPr>
            <a:r>
              <a:rPr i="0" lang="en-US" sz="1600" u="none" cap="none" strike="noStrike">
                <a:solidFill>
                  <a:schemeClr val="dk1"/>
                </a:solidFill>
                <a:latin typeface="Times New Roman"/>
                <a:ea typeface="Times New Roman"/>
                <a:cs typeface="Times New Roman"/>
                <a:sym typeface="Times New Roman"/>
              </a:rPr>
              <a:t>Image Captioning can play a big role for society. </a:t>
            </a:r>
            <a:endParaRPr sz="1600">
              <a:latin typeface="Times New Roman"/>
              <a:ea typeface="Times New Roman"/>
              <a:cs typeface="Times New Roman"/>
              <a:sym typeface="Times New Roman"/>
            </a:endParaRPr>
          </a:p>
          <a:p>
            <a:pPr indent="-330020" lvl="0" marL="457200" marR="0" rtl="0" algn="just">
              <a:lnSpc>
                <a:spcPct val="115000"/>
              </a:lnSpc>
              <a:spcBef>
                <a:spcPts val="0"/>
              </a:spcBef>
              <a:spcAft>
                <a:spcPts val="0"/>
              </a:spcAft>
              <a:buClr>
                <a:srgbClr val="000000"/>
              </a:buClr>
              <a:buSzPts val="1600"/>
              <a:buFont typeface="Times New Roman"/>
              <a:buChar char="●"/>
            </a:pPr>
            <a:r>
              <a:rPr i="0" lang="en-US" sz="1600" u="none" cap="none" strike="noStrike">
                <a:solidFill>
                  <a:schemeClr val="dk1"/>
                </a:solidFill>
                <a:latin typeface="Times New Roman"/>
                <a:ea typeface="Times New Roman"/>
                <a:cs typeface="Times New Roman"/>
                <a:sym typeface="Times New Roman"/>
              </a:rPr>
              <a:t>Our project can be used for educational purpose for teaching pre-primary children to make them aware with what all entities are present within a picture. </a:t>
            </a:r>
            <a:endParaRPr sz="1600">
              <a:latin typeface="Times New Roman"/>
              <a:ea typeface="Times New Roman"/>
              <a:cs typeface="Times New Roman"/>
              <a:sym typeface="Times New Roman"/>
            </a:endParaRPr>
          </a:p>
          <a:p>
            <a:pPr indent="-330020" lvl="0" marL="457200" marR="0" rtl="0" algn="just">
              <a:lnSpc>
                <a:spcPct val="115000"/>
              </a:lnSpc>
              <a:spcBef>
                <a:spcPts val="0"/>
              </a:spcBef>
              <a:spcAft>
                <a:spcPts val="0"/>
              </a:spcAft>
              <a:buClr>
                <a:srgbClr val="000000"/>
              </a:buClr>
              <a:buSzPts val="1600"/>
              <a:buFont typeface="Times New Roman"/>
              <a:buChar char="●"/>
            </a:pPr>
            <a:r>
              <a:rPr i="0" lang="en-US" sz="1600" u="none" cap="none" strike="noStrike">
                <a:solidFill>
                  <a:schemeClr val="dk1"/>
                </a:solidFill>
                <a:latin typeface="Times New Roman"/>
                <a:ea typeface="Times New Roman"/>
                <a:cs typeface="Times New Roman"/>
                <a:sym typeface="Times New Roman"/>
              </a:rPr>
              <a:t>Our image captioning model can be used for enhancement of products like Google Lens. Google Lens is used by users to identify objects and provide relative e-commerce links. With our project imbibed, Lens can also explain the scenario to a confused user.</a:t>
            </a:r>
            <a:endParaRPr i="0" sz="1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40"/>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SzPts val="4200"/>
              <a:buFont typeface="Times New Roman"/>
              <a:buNone/>
            </a:pPr>
            <a:r>
              <a:rPr b="1" lang="en-US">
                <a:latin typeface="Times New Roman"/>
                <a:ea typeface="Times New Roman"/>
                <a:cs typeface="Times New Roman"/>
                <a:sym typeface="Times New Roman"/>
              </a:rPr>
              <a:t>2. Project Design</a:t>
            </a:r>
            <a:endParaRPr b="1">
              <a:latin typeface="Times New Roman"/>
              <a:ea typeface="Times New Roman"/>
              <a:cs typeface="Times New Roman"/>
              <a:sym typeface="Times New Roman"/>
            </a:endParaRPr>
          </a:p>
        </p:txBody>
      </p:sp>
      <p:sp>
        <p:nvSpPr>
          <p:cNvPr id="198" name="Google Shape;198;p40"/>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4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Times New Roman"/>
              <a:buNone/>
            </a:pPr>
            <a:r>
              <a:rPr b="1" lang="en-US" sz="3000">
                <a:latin typeface="Times New Roman"/>
                <a:ea typeface="Times New Roman"/>
                <a:cs typeface="Times New Roman"/>
                <a:sym typeface="Times New Roman"/>
              </a:rPr>
              <a:t>2.1 Proposed System</a:t>
            </a:r>
            <a:endParaRPr b="1" sz="3000">
              <a:latin typeface="Times New Roman"/>
              <a:ea typeface="Times New Roman"/>
              <a:cs typeface="Times New Roman"/>
              <a:sym typeface="Times New Roman"/>
            </a:endParaRPr>
          </a:p>
        </p:txBody>
      </p:sp>
      <p:sp>
        <p:nvSpPr>
          <p:cNvPr id="204" name="Google Shape;204;p41"/>
          <p:cNvSpPr txBox="1"/>
          <p:nvPr>
            <p:ph idx="1" type="body"/>
          </p:nvPr>
        </p:nvSpPr>
        <p:spPr>
          <a:xfrm>
            <a:off x="311700" y="1208176"/>
            <a:ext cx="8520600" cy="3397200"/>
          </a:xfrm>
          <a:prstGeom prst="rect">
            <a:avLst/>
          </a:prstGeom>
          <a:noFill/>
          <a:ln>
            <a:noFill/>
          </a:ln>
        </p:spPr>
        <p:txBody>
          <a:bodyPr anchorCtr="0" anchor="t" bIns="91425" lIns="91425" spcFirstLastPara="1" rIns="91425" wrap="square" tIns="91425">
            <a:noAutofit/>
          </a:bodyPr>
          <a:lstStyle/>
          <a:p>
            <a:pPr indent="-444500" lvl="0" marL="457200" rtl="0" algn="just">
              <a:lnSpc>
                <a:spcPct val="90000"/>
              </a:lnSpc>
              <a:spcBef>
                <a:spcPts val="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First we will import Flickr 30k dataset and process. Flicker datasets are used for image captioning. 30k stands for 30,000 images of various instances.</a:t>
            </a:r>
            <a:endParaRPr sz="1600">
              <a:latin typeface="Times New Roman"/>
              <a:ea typeface="Times New Roman"/>
              <a:cs typeface="Times New Roman"/>
              <a:sym typeface="Times New Roman"/>
            </a:endParaRPr>
          </a:p>
          <a:p>
            <a:pPr indent="-444500" lvl="0" marL="457200" rtl="0" algn="just">
              <a:lnSpc>
                <a:spcPct val="90000"/>
              </a:lnSpc>
              <a:spcBef>
                <a:spcPts val="160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We use VGG16 model for image captioning. VGG16 is used for embedding of features within the image like identifying a person, thing, etc and LSTM is used for encapsulating all features and describing it as a sentence.</a:t>
            </a:r>
            <a:endParaRPr sz="1600">
              <a:latin typeface="Times New Roman"/>
              <a:ea typeface="Times New Roman"/>
              <a:cs typeface="Times New Roman"/>
              <a:sym typeface="Times New Roman"/>
            </a:endParaRPr>
          </a:p>
          <a:p>
            <a:pPr indent="-342900" lvl="0" marL="457200" rtl="0" algn="just">
              <a:lnSpc>
                <a:spcPct val="90000"/>
              </a:lnSpc>
              <a:spcBef>
                <a:spcPts val="1600"/>
              </a:spcBef>
              <a:spcAft>
                <a:spcPts val="1600"/>
              </a:spcAft>
              <a:buClr>
                <a:schemeClr val="dk1"/>
              </a:buClr>
              <a:buSzPts val="1800"/>
              <a:buNone/>
            </a:pPr>
            <a:r>
              <a:t/>
            </a:r>
            <a:endParaRPr sz="16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42"/>
          <p:cNvPicPr preferRelativeResize="0"/>
          <p:nvPr/>
        </p:nvPicPr>
        <p:blipFill rotWithShape="1">
          <a:blip r:embed="rId3">
            <a:alphaModFix/>
          </a:blip>
          <a:srcRect b="0" l="0" r="0" t="0"/>
          <a:stretch/>
        </p:blipFill>
        <p:spPr>
          <a:xfrm>
            <a:off x="1050878" y="839328"/>
            <a:ext cx="7042244" cy="3834178"/>
          </a:xfrm>
          <a:prstGeom prst="rect">
            <a:avLst/>
          </a:prstGeom>
          <a:noFill/>
          <a:ln>
            <a:noFill/>
          </a:ln>
        </p:spPr>
      </p:pic>
      <p:sp>
        <p:nvSpPr>
          <p:cNvPr id="210" name="Google Shape;210;p42"/>
          <p:cNvSpPr txBox="1"/>
          <p:nvPr/>
        </p:nvSpPr>
        <p:spPr>
          <a:xfrm>
            <a:off x="977753" y="189670"/>
            <a:ext cx="70422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000" u="none" cap="none" strike="noStrike">
                <a:solidFill>
                  <a:schemeClr val="dk1"/>
                </a:solidFill>
                <a:latin typeface="Times New Roman"/>
                <a:ea typeface="Times New Roman"/>
                <a:cs typeface="Times New Roman"/>
                <a:sym typeface="Times New Roman"/>
              </a:rPr>
              <a:t>2.2 Design Flow</a:t>
            </a:r>
            <a:endParaRPr b="1" sz="30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43"/>
          <p:cNvPicPr preferRelativeResize="0"/>
          <p:nvPr/>
        </p:nvPicPr>
        <p:blipFill rotWithShape="1">
          <a:blip r:embed="rId3">
            <a:alphaModFix/>
          </a:blip>
          <a:srcRect b="0" l="0" r="0" t="0"/>
          <a:stretch/>
        </p:blipFill>
        <p:spPr>
          <a:xfrm>
            <a:off x="697626" y="1087394"/>
            <a:ext cx="7748746" cy="3425911"/>
          </a:xfrm>
          <a:prstGeom prst="rect">
            <a:avLst/>
          </a:prstGeom>
          <a:noFill/>
          <a:ln>
            <a:noFill/>
          </a:ln>
        </p:spPr>
      </p:pic>
      <p:sp>
        <p:nvSpPr>
          <p:cNvPr id="216" name="Google Shape;216;p43"/>
          <p:cNvSpPr txBox="1"/>
          <p:nvPr/>
        </p:nvSpPr>
        <p:spPr>
          <a:xfrm>
            <a:off x="697627" y="410795"/>
            <a:ext cx="77487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chemeClr val="dk1"/>
                </a:solidFill>
                <a:latin typeface="Times New Roman"/>
                <a:ea typeface="Times New Roman"/>
                <a:cs typeface="Times New Roman"/>
                <a:sym typeface="Times New Roman"/>
              </a:rPr>
              <a:t>2.3 Class Diagram</a:t>
            </a:r>
            <a:endParaRPr b="1" sz="30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Arial"/>
              <a:buNone/>
            </a:pPr>
            <a:r>
              <a:rPr b="1" lang="en-US" sz="3000">
                <a:latin typeface="Times New Roman"/>
                <a:ea typeface="Times New Roman"/>
                <a:cs typeface="Times New Roman"/>
                <a:sym typeface="Times New Roman"/>
              </a:rPr>
              <a:t>2.4 Modules</a:t>
            </a:r>
            <a:endParaRPr b="1" sz="3000">
              <a:latin typeface="Times New Roman"/>
              <a:ea typeface="Times New Roman"/>
              <a:cs typeface="Times New Roman"/>
              <a:sym typeface="Times New Roman"/>
            </a:endParaRPr>
          </a:p>
        </p:txBody>
      </p:sp>
      <p:sp>
        <p:nvSpPr>
          <p:cNvPr id="222" name="Google Shape;222;p44"/>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266700" lvl="0" marL="457200" rtl="0" algn="l">
              <a:lnSpc>
                <a:spcPct val="90000"/>
              </a:lnSpc>
              <a:spcBef>
                <a:spcPts val="0"/>
              </a:spcBef>
              <a:spcAft>
                <a:spcPts val="0"/>
              </a:spcAft>
              <a:buClr>
                <a:schemeClr val="dk1"/>
              </a:buClr>
              <a:buSzPts val="600"/>
              <a:buFont typeface="Times New Roman"/>
              <a:buChar char="●"/>
            </a:pPr>
            <a:r>
              <a:rPr lang="en-US" sz="1600">
                <a:latin typeface="Times New Roman"/>
                <a:ea typeface="Times New Roman"/>
                <a:cs typeface="Times New Roman"/>
                <a:sym typeface="Times New Roman"/>
              </a:rPr>
              <a:t>Read Dataset</a:t>
            </a:r>
            <a:endParaRPr sz="1600">
              <a:latin typeface="Times New Roman"/>
              <a:ea typeface="Times New Roman"/>
              <a:cs typeface="Times New Roman"/>
              <a:sym typeface="Times New Roman"/>
            </a:endParaRPr>
          </a:p>
          <a:p>
            <a:pPr indent="-266700" lvl="0" marL="457200" rtl="0" algn="l">
              <a:lnSpc>
                <a:spcPct val="90000"/>
              </a:lnSpc>
              <a:spcBef>
                <a:spcPts val="0"/>
              </a:spcBef>
              <a:spcAft>
                <a:spcPts val="0"/>
              </a:spcAft>
              <a:buClr>
                <a:schemeClr val="dk1"/>
              </a:buClr>
              <a:buSzPts val="600"/>
              <a:buFont typeface="Times New Roman"/>
              <a:buChar char="●"/>
            </a:pPr>
            <a:r>
              <a:rPr lang="en-US" sz="1600">
                <a:latin typeface="Times New Roman"/>
                <a:ea typeface="Times New Roman"/>
                <a:cs typeface="Times New Roman"/>
                <a:sym typeface="Times New Roman"/>
              </a:rPr>
              <a:t>Processing of data</a:t>
            </a:r>
            <a:endParaRPr sz="1600">
              <a:latin typeface="Times New Roman"/>
              <a:ea typeface="Times New Roman"/>
              <a:cs typeface="Times New Roman"/>
              <a:sym typeface="Times New Roman"/>
            </a:endParaRPr>
          </a:p>
          <a:p>
            <a:pPr indent="-266700" lvl="0" marL="457200" rtl="0" algn="l">
              <a:lnSpc>
                <a:spcPct val="90000"/>
              </a:lnSpc>
              <a:spcBef>
                <a:spcPts val="0"/>
              </a:spcBef>
              <a:spcAft>
                <a:spcPts val="0"/>
              </a:spcAft>
              <a:buClr>
                <a:schemeClr val="dk1"/>
              </a:buClr>
              <a:buSzPts val="600"/>
              <a:buFont typeface="Times New Roman"/>
              <a:buChar char="●"/>
            </a:pPr>
            <a:r>
              <a:rPr lang="en-US" sz="1600">
                <a:latin typeface="Times New Roman"/>
                <a:ea typeface="Times New Roman"/>
                <a:cs typeface="Times New Roman"/>
                <a:sym typeface="Times New Roman"/>
              </a:rPr>
              <a:t>Transfer Learning</a:t>
            </a:r>
            <a:endParaRPr sz="1600">
              <a:latin typeface="Times New Roman"/>
              <a:ea typeface="Times New Roman"/>
              <a:cs typeface="Times New Roman"/>
              <a:sym typeface="Times New Roman"/>
            </a:endParaRPr>
          </a:p>
          <a:p>
            <a:pPr indent="-266700" lvl="0" marL="457200" rtl="0" algn="l">
              <a:lnSpc>
                <a:spcPct val="90000"/>
              </a:lnSpc>
              <a:spcBef>
                <a:spcPts val="0"/>
              </a:spcBef>
              <a:spcAft>
                <a:spcPts val="0"/>
              </a:spcAft>
              <a:buClr>
                <a:schemeClr val="dk1"/>
              </a:buClr>
              <a:buSzPts val="600"/>
              <a:buFont typeface="Times New Roman"/>
              <a:buChar char="●"/>
            </a:pPr>
            <a:r>
              <a:rPr lang="en-US" sz="1600">
                <a:latin typeface="Times New Roman"/>
                <a:ea typeface="Times New Roman"/>
                <a:cs typeface="Times New Roman"/>
                <a:sym typeface="Times New Roman"/>
              </a:rPr>
              <a:t>Training and Prediction</a:t>
            </a:r>
            <a:endParaRPr sz="1600">
              <a:latin typeface="Times New Roman"/>
              <a:ea typeface="Times New Roman"/>
              <a:cs typeface="Times New Roman"/>
              <a:sym typeface="Times New Roman"/>
            </a:endParaRPr>
          </a:p>
          <a:p>
            <a:pPr indent="-228600" lvl="0" marL="457200" rtl="0" algn="l">
              <a:lnSpc>
                <a:spcPct val="90000"/>
              </a:lnSpc>
              <a:spcBef>
                <a:spcPts val="0"/>
              </a:spcBef>
              <a:spcAft>
                <a:spcPts val="0"/>
              </a:spcAft>
              <a:buClr>
                <a:schemeClr val="dk1"/>
              </a:buClr>
              <a:buSzPts val="1800"/>
              <a:buNone/>
            </a:pPr>
            <a:r>
              <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5"/>
          <p:cNvSpPr txBox="1"/>
          <p:nvPr>
            <p:ph type="title"/>
          </p:nvPr>
        </p:nvSpPr>
        <p:spPr>
          <a:xfrm>
            <a:off x="116675" y="37187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Arial"/>
              <a:buNone/>
            </a:pPr>
            <a:r>
              <a:rPr b="1" lang="en-US" sz="3000">
                <a:latin typeface="Times New Roman"/>
                <a:ea typeface="Times New Roman"/>
                <a:cs typeface="Times New Roman"/>
                <a:sym typeface="Times New Roman"/>
              </a:rPr>
              <a:t>Module 1- Read Dataset</a:t>
            </a:r>
            <a:endParaRPr b="1" sz="3000">
              <a:latin typeface="Times New Roman"/>
              <a:ea typeface="Times New Roman"/>
              <a:cs typeface="Times New Roman"/>
              <a:sym typeface="Times New Roman"/>
            </a:endParaRPr>
          </a:p>
        </p:txBody>
      </p:sp>
      <p:sp>
        <p:nvSpPr>
          <p:cNvPr id="228" name="Google Shape;228;p45"/>
          <p:cNvSpPr txBox="1"/>
          <p:nvPr>
            <p:ph idx="1" type="body"/>
          </p:nvPr>
        </p:nvSpPr>
        <p:spPr>
          <a:xfrm>
            <a:off x="311700" y="1183775"/>
            <a:ext cx="8520600" cy="3397200"/>
          </a:xfrm>
          <a:prstGeom prst="rect">
            <a:avLst/>
          </a:prstGeom>
          <a:noFill/>
          <a:ln>
            <a:noFill/>
          </a:ln>
        </p:spPr>
        <p:txBody>
          <a:bodyPr anchorCtr="0" anchor="t" bIns="91425" lIns="91425" spcFirstLastPara="1" rIns="91425" wrap="square" tIns="91425">
            <a:noAutofit/>
          </a:bodyPr>
          <a:lstStyle/>
          <a:p>
            <a:pPr indent="-330200" lvl="0" marL="457200" rtl="0" algn="l">
              <a:lnSpc>
                <a:spcPct val="90000"/>
              </a:lnSpc>
              <a:spcBef>
                <a:spcPts val="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We read the Flickr 30k dataset</a:t>
            </a:r>
            <a:endParaRPr sz="16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6"/>
          <p:cNvSpPr txBox="1"/>
          <p:nvPr>
            <p:ph type="title"/>
          </p:nvPr>
        </p:nvSpPr>
        <p:spPr>
          <a:xfrm>
            <a:off x="311700" y="4328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Arial"/>
              <a:buNone/>
            </a:pPr>
            <a:r>
              <a:rPr b="1" lang="en-US" sz="3000">
                <a:latin typeface="Times New Roman"/>
                <a:ea typeface="Times New Roman"/>
                <a:cs typeface="Times New Roman"/>
                <a:sym typeface="Times New Roman"/>
              </a:rPr>
              <a:t>Module 2- Processing of data</a:t>
            </a:r>
            <a:endParaRPr b="1" sz="3000">
              <a:latin typeface="Times New Roman"/>
              <a:ea typeface="Times New Roman"/>
              <a:cs typeface="Times New Roman"/>
              <a:sym typeface="Times New Roman"/>
            </a:endParaRPr>
          </a:p>
        </p:txBody>
      </p:sp>
      <p:sp>
        <p:nvSpPr>
          <p:cNvPr id="234" name="Google Shape;234;p46"/>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30200" lvl="0" marL="457200" rtl="0" algn="l">
              <a:lnSpc>
                <a:spcPct val="90000"/>
              </a:lnSpc>
              <a:spcBef>
                <a:spcPts val="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There are few sub-steps for implementing processing of the dataset</a:t>
            </a:r>
            <a:endParaRPr sz="1600">
              <a:latin typeface="Times New Roman"/>
              <a:ea typeface="Times New Roman"/>
              <a:cs typeface="Times New Roman"/>
              <a:sym typeface="Times New Roman"/>
            </a:endParaRPr>
          </a:p>
          <a:p>
            <a:pPr indent="-330200" lvl="0" marL="457200" rtl="0" algn="l">
              <a:lnSpc>
                <a:spcPct val="90000"/>
              </a:lnSpc>
              <a:spcBef>
                <a:spcPts val="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We first input the .csv file. This file will have ImageID of the image and associated captions. An image can have multiple captions.</a:t>
            </a:r>
            <a:endParaRPr sz="1600">
              <a:latin typeface="Times New Roman"/>
              <a:ea typeface="Times New Roman"/>
              <a:cs typeface="Times New Roman"/>
              <a:sym typeface="Times New Roman"/>
            </a:endParaRPr>
          </a:p>
          <a:p>
            <a:pPr indent="-330200" lvl="0" marL="457200" rtl="0" algn="l">
              <a:lnSpc>
                <a:spcPct val="90000"/>
              </a:lnSpc>
              <a:spcBef>
                <a:spcPts val="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A description (dictionary) is created where ImageID is considered as key and caption is value.</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Since caption can have few unwanted characters eg. #, etc, we remove them. All the cleaned captions are inputted into a text file. We create a vocabulary i.e. count of each word in a caption and count of each word in the whole text document.</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A threshold is set so as to keep relevant words only, relevance is found if word count is greater than or equal to threshold.</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We create a train and test dataset</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Now a start and end sequence has been created.</a:t>
            </a:r>
            <a:endParaRPr sz="1600">
              <a:latin typeface="Times New Roman"/>
              <a:ea typeface="Times New Roman"/>
              <a:cs typeface="Times New Roman"/>
              <a:sym typeface="Times New Roman"/>
            </a:endParaRPr>
          </a:p>
          <a:p>
            <a:pPr indent="-228600" lvl="0" marL="457200" rtl="0" algn="l">
              <a:spcBef>
                <a:spcPts val="0"/>
              </a:spcBef>
              <a:spcAft>
                <a:spcPts val="0"/>
              </a:spcAft>
              <a:buNone/>
            </a:pPr>
            <a:r>
              <a:t/>
            </a:r>
            <a:endParaRPr/>
          </a:p>
          <a:p>
            <a:pPr indent="0" lvl="0" marL="457200" rtl="0" algn="l">
              <a:lnSpc>
                <a:spcPct val="90000"/>
              </a:lnSpc>
              <a:spcBef>
                <a:spcPts val="0"/>
              </a:spcBef>
              <a:spcAft>
                <a:spcPts val="0"/>
              </a:spcAft>
              <a:buNone/>
            </a:pPr>
            <a:r>
              <a:t/>
            </a:r>
            <a:endParaRPr sz="1600">
              <a:latin typeface="Times New Roman"/>
              <a:ea typeface="Times New Roman"/>
              <a:cs typeface="Times New Roman"/>
              <a:sym typeface="Times New Roman"/>
            </a:endParaRPr>
          </a:p>
          <a:p>
            <a:pPr indent="-228600" lvl="0" marL="457200" rtl="0" algn="l">
              <a:lnSpc>
                <a:spcPct val="90000"/>
              </a:lnSpc>
              <a:spcBef>
                <a:spcPts val="0"/>
              </a:spcBef>
              <a:spcAft>
                <a:spcPts val="0"/>
              </a:spcAft>
              <a:buClr>
                <a:schemeClr val="dk1"/>
              </a:buClr>
              <a:buSzPts val="1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Arial"/>
              <a:buNone/>
            </a:pPr>
            <a:r>
              <a:rPr b="1" lang="en-US" sz="3000">
                <a:latin typeface="Times New Roman"/>
                <a:ea typeface="Times New Roman"/>
                <a:cs typeface="Times New Roman"/>
                <a:sym typeface="Times New Roman"/>
              </a:rPr>
              <a:t>Module 3- Transfer Learning</a:t>
            </a:r>
            <a:endParaRPr b="1" sz="3000">
              <a:latin typeface="Times New Roman"/>
              <a:ea typeface="Times New Roman"/>
              <a:cs typeface="Times New Roman"/>
              <a:sym typeface="Times New Roman"/>
            </a:endParaRPr>
          </a:p>
        </p:txBody>
      </p:sp>
      <p:sp>
        <p:nvSpPr>
          <p:cNvPr id="240" name="Google Shape;240;p47"/>
          <p:cNvSpPr txBox="1"/>
          <p:nvPr/>
        </p:nvSpPr>
        <p:spPr>
          <a:xfrm>
            <a:off x="311760" y="1171440"/>
            <a:ext cx="8520000" cy="339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lang="en-US" sz="1600">
                <a:latin typeface="Times New Roman"/>
                <a:ea typeface="Times New Roman"/>
                <a:cs typeface="Times New Roman"/>
                <a:sym typeface="Times New Roman"/>
              </a:rPr>
              <a:t>We use VGG16 for feature capture. VGG16 is a convolution neural net (CNN) architecture. It is considered to be one of the excellent vision model architecture till date. </a:t>
            </a:r>
            <a:endParaRPr sz="16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900"/>
              <a:buFont typeface="Arial"/>
              <a:buNone/>
            </a:pPr>
            <a:r>
              <a:t/>
            </a:r>
            <a:endParaRPr sz="16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900"/>
              <a:buFont typeface="Arial"/>
              <a:buNone/>
            </a:pPr>
            <a:r>
              <a:rPr b="1" lang="en-US" sz="1600">
                <a:latin typeface="Times New Roman"/>
                <a:ea typeface="Times New Roman"/>
                <a:cs typeface="Times New Roman"/>
                <a:sym typeface="Times New Roman"/>
              </a:rPr>
              <a:t>VGG16</a:t>
            </a:r>
            <a:r>
              <a:rPr lang="en-US" sz="1600">
                <a:latin typeface="Times New Roman"/>
                <a:ea typeface="Times New Roman"/>
                <a:cs typeface="Times New Roman"/>
                <a:sym typeface="Times New Roman"/>
              </a:rPr>
              <a:t> : </a:t>
            </a:r>
            <a:endParaRPr sz="16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900"/>
              <a:buFont typeface="Arial"/>
              <a:buNone/>
            </a:pPr>
            <a:r>
              <a:rPr lang="en-US" sz="1600">
                <a:latin typeface="Times New Roman"/>
                <a:ea typeface="Times New Roman"/>
                <a:cs typeface="Times New Roman"/>
                <a:sym typeface="Times New Roman"/>
              </a:rPr>
              <a:t>VGG16 is a convolutional neural network model proposed by K. Simonyan and A. Zisserman from the University of Oxford in the paper “Very Deep Convolutional Networks for Large-Scale Image Recognition”. The model achieves 92.7% top-5 test accuracy in ImageNet, which is a dataset of over 14 million images belonging to 1000 classes. It makes the improvement over AlexNet by replacing large kernel-sized filters (11 and 5 in the first and second convolutional layer, respectively) with multiple 3×3 kernel-sized filters one after another.</a:t>
            </a:r>
            <a:endParaRPr i="0" sz="16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800"/>
              <a:buFont typeface="Arial"/>
              <a:buNone/>
            </a:pPr>
            <a:r>
              <a:t/>
            </a:r>
            <a:endParaRPr i="0" sz="16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6818"/>
              </a:lnSpc>
              <a:spcBef>
                <a:spcPts val="1200"/>
              </a:spcBef>
              <a:spcAft>
                <a:spcPts val="0"/>
              </a:spcAft>
              <a:buClr>
                <a:srgbClr val="000000"/>
              </a:buClr>
              <a:buSzPts val="1100"/>
              <a:buFont typeface="Arial"/>
              <a:buNone/>
            </a:pPr>
            <a:r>
              <a:t/>
            </a:r>
            <a:endParaRPr b="0" i="0" sz="16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0"/>
          <p:cNvSpPr txBox="1"/>
          <p:nvPr/>
        </p:nvSpPr>
        <p:spPr>
          <a:xfrm>
            <a:off x="512640" y="275400"/>
            <a:ext cx="8118360" cy="47617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US" sz="1800" u="none" cap="none" strike="noStrike">
                <a:solidFill>
                  <a:srgbClr val="FFFBF0"/>
                </a:solidFill>
                <a:latin typeface="Times New Roman"/>
                <a:ea typeface="Times New Roman"/>
                <a:cs typeface="Times New Roman"/>
                <a:sym typeface="Times New Roman"/>
              </a:rPr>
              <a:t> Synopsis on</a:t>
            </a:r>
            <a:br>
              <a:rPr b="0" i="0" lang="en-US" sz="1800" u="none" cap="none" strike="noStrike">
                <a:solidFill>
                  <a:schemeClr val="dk1"/>
                </a:solidFill>
                <a:latin typeface="Arial"/>
                <a:ea typeface="Arial"/>
                <a:cs typeface="Arial"/>
                <a:sym typeface="Arial"/>
              </a:rPr>
            </a:br>
            <a:r>
              <a:rPr b="1" i="0" lang="en-US" sz="2400" u="none" cap="none" strike="noStrike">
                <a:solidFill>
                  <a:srgbClr val="FFFBF0"/>
                </a:solidFill>
                <a:latin typeface="Times New Roman"/>
                <a:ea typeface="Times New Roman"/>
                <a:cs typeface="Times New Roman"/>
                <a:sym typeface="Times New Roman"/>
              </a:rPr>
              <a:t>Image Captioning</a:t>
            </a:r>
            <a:br>
              <a:rPr b="0" i="0" lang="en-US" sz="1800" u="none" cap="none" strike="noStrike">
                <a:solidFill>
                  <a:schemeClr val="dk1"/>
                </a:solidFill>
                <a:latin typeface="Arial"/>
                <a:ea typeface="Arial"/>
                <a:cs typeface="Arial"/>
                <a:sym typeface="Arial"/>
              </a:rPr>
            </a:br>
            <a:r>
              <a:rPr b="0" i="0" lang="en-US" sz="1800" u="none" cap="none" strike="noStrike">
                <a:solidFill>
                  <a:srgbClr val="FFFBF0"/>
                </a:solidFill>
                <a:latin typeface="Times New Roman"/>
                <a:ea typeface="Times New Roman"/>
                <a:cs typeface="Times New Roman"/>
                <a:sym typeface="Times New Roman"/>
              </a:rPr>
              <a:t>Submitted in partial fulfillment of the degree of</a:t>
            </a:r>
            <a:br>
              <a:rPr b="0" i="0" lang="en-US" sz="1800" u="none" cap="none" strike="noStrike">
                <a:solidFill>
                  <a:schemeClr val="dk1"/>
                </a:solidFill>
                <a:latin typeface="Arial"/>
                <a:ea typeface="Arial"/>
                <a:cs typeface="Arial"/>
                <a:sym typeface="Arial"/>
              </a:rPr>
            </a:br>
            <a:r>
              <a:rPr b="0" i="0" lang="en-US" sz="1800" u="none" cap="none" strike="noStrike">
                <a:solidFill>
                  <a:srgbClr val="FFFBF0"/>
                </a:solidFill>
                <a:latin typeface="Times New Roman"/>
                <a:ea typeface="Times New Roman"/>
                <a:cs typeface="Times New Roman"/>
                <a:sym typeface="Times New Roman"/>
              </a:rPr>
              <a:t>Bachelor of Engineering(Sem-7)</a:t>
            </a:r>
            <a:br>
              <a:rPr b="0" i="0" lang="en-US" sz="1800" u="none" cap="none" strike="noStrike">
                <a:solidFill>
                  <a:schemeClr val="dk1"/>
                </a:solidFill>
                <a:latin typeface="Arial"/>
                <a:ea typeface="Arial"/>
                <a:cs typeface="Arial"/>
                <a:sym typeface="Arial"/>
              </a:rPr>
            </a:br>
            <a:r>
              <a:rPr b="0" i="0" lang="en-US" sz="1800" u="none" cap="none" strike="noStrike">
                <a:solidFill>
                  <a:srgbClr val="FFFBF0"/>
                </a:solidFill>
                <a:latin typeface="Times New Roman"/>
                <a:ea typeface="Times New Roman"/>
                <a:cs typeface="Times New Roman"/>
                <a:sym typeface="Times New Roman"/>
              </a:rPr>
              <a:t>in</a:t>
            </a:r>
            <a:br>
              <a:rPr b="0" i="0" lang="en-US" sz="1800" u="none" cap="none" strike="noStrike">
                <a:solidFill>
                  <a:schemeClr val="dk1"/>
                </a:solidFill>
                <a:latin typeface="Arial"/>
                <a:ea typeface="Arial"/>
                <a:cs typeface="Arial"/>
                <a:sym typeface="Arial"/>
              </a:rPr>
            </a:br>
            <a:r>
              <a:rPr b="1" i="0" lang="en-US" sz="1800" u="none" cap="none" strike="noStrike">
                <a:solidFill>
                  <a:srgbClr val="FFFBF0"/>
                </a:solidFill>
                <a:latin typeface="Times New Roman"/>
                <a:ea typeface="Times New Roman"/>
                <a:cs typeface="Times New Roman"/>
                <a:sym typeface="Times New Roman"/>
              </a:rPr>
              <a:t>Computer Engineering</a:t>
            </a:r>
            <a:br>
              <a:rPr b="0" i="0" lang="en-US" sz="1800" u="none" cap="none" strike="noStrike">
                <a:solidFill>
                  <a:schemeClr val="dk1"/>
                </a:solidFill>
                <a:latin typeface="Arial"/>
                <a:ea typeface="Arial"/>
                <a:cs typeface="Arial"/>
                <a:sym typeface="Arial"/>
              </a:rPr>
            </a:br>
            <a:r>
              <a:rPr b="0" i="0" lang="en-US" sz="1800" u="none" cap="none" strike="noStrike">
                <a:solidFill>
                  <a:srgbClr val="FFFBF0"/>
                </a:solidFill>
                <a:latin typeface="Times New Roman"/>
                <a:ea typeface="Times New Roman"/>
                <a:cs typeface="Times New Roman"/>
                <a:sym typeface="Times New Roman"/>
              </a:rPr>
              <a:t>By</a:t>
            </a:r>
            <a:br>
              <a:rPr b="0" i="0" lang="en-US" sz="1800" u="none" cap="none" strike="noStrike">
                <a:solidFill>
                  <a:schemeClr val="dk1"/>
                </a:solidFill>
                <a:latin typeface="Arial"/>
                <a:ea typeface="Arial"/>
                <a:cs typeface="Arial"/>
                <a:sym typeface="Arial"/>
              </a:rPr>
            </a:br>
            <a:r>
              <a:rPr b="0" i="0" lang="en-US" sz="1800" u="none" cap="none" strike="noStrike">
                <a:solidFill>
                  <a:srgbClr val="FFFBF0"/>
                </a:solidFill>
                <a:latin typeface="Times New Roman"/>
                <a:ea typeface="Times New Roman"/>
                <a:cs typeface="Times New Roman"/>
                <a:sym typeface="Times New Roman"/>
              </a:rPr>
              <a:t>Shyamkrishna Menon – 18102014</a:t>
            </a:r>
            <a:endParaRPr/>
          </a:p>
          <a:p>
            <a:pPr indent="0" lvl="0" marL="0" marR="0" rtl="0" algn="ctr">
              <a:lnSpc>
                <a:spcPct val="100000"/>
              </a:lnSpc>
              <a:spcBef>
                <a:spcPts val="0"/>
              </a:spcBef>
              <a:spcAft>
                <a:spcPts val="0"/>
              </a:spcAft>
              <a:buNone/>
            </a:pPr>
            <a:r>
              <a:rPr b="0" i="0" lang="en-US" sz="1800" u="none" cap="none" strike="noStrike">
                <a:solidFill>
                  <a:srgbClr val="FFFBF0"/>
                </a:solidFill>
                <a:latin typeface="Times New Roman"/>
                <a:ea typeface="Times New Roman"/>
                <a:cs typeface="Times New Roman"/>
                <a:sym typeface="Times New Roman"/>
              </a:rPr>
              <a:t>Siddharth Nair – 18102044</a:t>
            </a:r>
            <a:endParaRPr/>
          </a:p>
          <a:p>
            <a:pPr indent="0" lvl="0" marL="0" marR="0" rtl="0" algn="ctr">
              <a:lnSpc>
                <a:spcPct val="100000"/>
              </a:lnSpc>
              <a:spcBef>
                <a:spcPts val="0"/>
              </a:spcBef>
              <a:spcAft>
                <a:spcPts val="0"/>
              </a:spcAft>
              <a:buNone/>
            </a:pPr>
            <a:r>
              <a:rPr b="0" i="0" lang="en-US" sz="1800" u="none" cap="none" strike="noStrike">
                <a:solidFill>
                  <a:srgbClr val="FFFBF0"/>
                </a:solidFill>
                <a:latin typeface="Times New Roman"/>
                <a:ea typeface="Times New Roman"/>
                <a:cs typeface="Times New Roman"/>
                <a:sym typeface="Times New Roman"/>
              </a:rPr>
              <a:t>Atharva Ranade - 18102016</a:t>
            </a:r>
            <a:endParaRPr/>
          </a:p>
          <a:p>
            <a:pPr indent="0" lvl="0" marL="0" marR="0" rtl="0" algn="ctr">
              <a:lnSpc>
                <a:spcPct val="100000"/>
              </a:lnSpc>
              <a:spcBef>
                <a:spcPts val="0"/>
              </a:spcBef>
              <a:spcAft>
                <a:spcPts val="0"/>
              </a:spcAft>
              <a:buNone/>
            </a:pPr>
            <a:r>
              <a:rPr b="0" i="0" lang="en-US" sz="1800" u="none" cap="none" strike="noStrike">
                <a:solidFill>
                  <a:srgbClr val="FFFBF0"/>
                </a:solidFill>
                <a:latin typeface="Times New Roman"/>
                <a:ea typeface="Times New Roman"/>
                <a:cs typeface="Times New Roman"/>
                <a:sym typeface="Times New Roman"/>
              </a:rPr>
              <a:t>Omkar Thavai – 18102061</a:t>
            </a:r>
            <a:endParaRPr/>
          </a:p>
          <a:p>
            <a:pPr indent="0" lvl="0" marL="0" marR="0" rtl="0" algn="ctr">
              <a:lnSpc>
                <a:spcPct val="100000"/>
              </a:lnSpc>
              <a:spcBef>
                <a:spcPts val="0"/>
              </a:spcBef>
              <a:spcAft>
                <a:spcPts val="0"/>
              </a:spcAft>
              <a:buNone/>
            </a:pPr>
            <a:br>
              <a:rPr b="0" i="0" lang="en-US" sz="1800" u="none" cap="none" strike="noStrike">
                <a:solidFill>
                  <a:schemeClr val="dk1"/>
                </a:solidFill>
                <a:latin typeface="Arial"/>
                <a:ea typeface="Arial"/>
                <a:cs typeface="Arial"/>
                <a:sym typeface="Arial"/>
              </a:rPr>
            </a:br>
            <a:r>
              <a:rPr b="0" i="0" lang="en-US" sz="1800" u="none" cap="none" strike="noStrike">
                <a:solidFill>
                  <a:srgbClr val="FFFBF0"/>
                </a:solidFill>
                <a:latin typeface="Times New Roman"/>
                <a:ea typeface="Times New Roman"/>
                <a:cs typeface="Times New Roman"/>
                <a:sym typeface="Times New Roman"/>
              </a:rPr>
              <a:t>Under the Guidance of</a:t>
            </a:r>
            <a:br>
              <a:rPr b="0" i="0" lang="en-US" sz="1800" u="none" cap="none" strike="noStrike">
                <a:solidFill>
                  <a:schemeClr val="dk1"/>
                </a:solidFill>
                <a:latin typeface="Arial"/>
                <a:ea typeface="Arial"/>
                <a:cs typeface="Arial"/>
                <a:sym typeface="Arial"/>
              </a:rPr>
            </a:br>
            <a:r>
              <a:rPr b="0" i="0" lang="en-US" sz="1800" u="none" cap="none" strike="noStrike">
                <a:solidFill>
                  <a:srgbClr val="FFFBF0"/>
                </a:solidFill>
                <a:latin typeface="Times New Roman"/>
                <a:ea typeface="Times New Roman"/>
                <a:cs typeface="Times New Roman"/>
                <a:sym typeface="Times New Roman"/>
              </a:rPr>
              <a:t>Prof. S.S. Mujawar</a:t>
            </a:r>
            <a:br>
              <a:rPr b="0" i="0" lang="en-US" sz="1800" u="none" cap="none" strike="noStrike">
                <a:solidFill>
                  <a:schemeClr val="dk1"/>
                </a:solidFill>
                <a:latin typeface="Arial"/>
                <a:ea typeface="Arial"/>
                <a:cs typeface="Arial"/>
                <a:sym typeface="Arial"/>
              </a:rPr>
            </a:br>
            <a:br>
              <a:rPr b="0" i="0" lang="en-US" sz="1800" u="none" cap="none" strike="noStrike">
                <a:solidFill>
                  <a:schemeClr val="dk1"/>
                </a:solidFill>
                <a:latin typeface="Arial"/>
                <a:ea typeface="Arial"/>
                <a:cs typeface="Arial"/>
                <a:sym typeface="Arial"/>
              </a:rPr>
            </a:br>
            <a:br>
              <a:rPr b="0" i="0" lang="en-US" sz="1800" u="none" cap="none" strike="noStrike">
                <a:solidFill>
                  <a:schemeClr val="dk1"/>
                </a:solidFill>
                <a:latin typeface="Arial"/>
                <a:ea typeface="Arial"/>
                <a:cs typeface="Arial"/>
                <a:sym typeface="Arial"/>
              </a:rPr>
            </a:br>
            <a:br>
              <a:rPr b="0" i="0" lang="en-US" sz="1800" u="none" cap="none" strike="noStrike">
                <a:solidFill>
                  <a:schemeClr val="dk1"/>
                </a:solidFill>
                <a:latin typeface="Arial"/>
                <a:ea typeface="Arial"/>
                <a:cs typeface="Arial"/>
                <a:sym typeface="Arial"/>
              </a:rPr>
            </a:br>
            <a:br>
              <a:rPr b="0" i="0" lang="en-US" sz="1800" u="none" cap="none" strike="noStrike">
                <a:solidFill>
                  <a:schemeClr val="dk1"/>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8"/>
          <p:cNvSpPr txBox="1"/>
          <p:nvPr>
            <p:ph type="title"/>
          </p:nvPr>
        </p:nvSpPr>
        <p:spPr>
          <a:xfrm>
            <a:off x="311700" y="432850"/>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Arial"/>
              <a:buNone/>
            </a:pPr>
            <a:r>
              <a:rPr b="1" lang="en-US" sz="3000">
                <a:latin typeface="Times New Roman"/>
                <a:ea typeface="Times New Roman"/>
                <a:cs typeface="Times New Roman"/>
                <a:sym typeface="Times New Roman"/>
              </a:rPr>
              <a:t>Module 4- Training and prediction</a:t>
            </a:r>
            <a:endParaRPr b="1" sz="3000">
              <a:latin typeface="Times New Roman"/>
              <a:ea typeface="Times New Roman"/>
              <a:cs typeface="Times New Roman"/>
              <a:sym typeface="Times New Roman"/>
            </a:endParaRPr>
          </a:p>
        </p:txBody>
      </p:sp>
      <p:sp>
        <p:nvSpPr>
          <p:cNvPr id="246" name="Google Shape;246;p48"/>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30200" lvl="0" marL="457200" rtl="0" algn="l">
              <a:lnSpc>
                <a:spcPct val="90000"/>
              </a:lnSpc>
              <a:spcBef>
                <a:spcPts val="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We first load our data into batches for word embedding process. Word embedding will help us find feature vectors for the words in the training set.</a:t>
            </a:r>
            <a:endParaRPr sz="1600">
              <a:latin typeface="Times New Roman"/>
              <a:ea typeface="Times New Roman"/>
              <a:cs typeface="Times New Roman"/>
              <a:sym typeface="Times New Roman"/>
            </a:endParaRPr>
          </a:p>
          <a:p>
            <a:pPr indent="-330200" lvl="0" marL="457200" rtl="0" algn="l">
              <a:lnSpc>
                <a:spcPct val="90000"/>
              </a:lnSpc>
              <a:spcBef>
                <a:spcPts val="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Then a model architecture is been formed. We will use LSTM for sentence formation from the features of caption.</a:t>
            </a:r>
            <a:endParaRPr sz="1600">
              <a:latin typeface="Times New Roman"/>
              <a:ea typeface="Times New Roman"/>
              <a:cs typeface="Times New Roman"/>
              <a:sym typeface="Times New Roman"/>
            </a:endParaRPr>
          </a:p>
          <a:p>
            <a:pPr indent="-330200" lvl="0" marL="457200" rtl="0" algn="l">
              <a:lnSpc>
                <a:spcPct val="90000"/>
              </a:lnSpc>
              <a:spcBef>
                <a:spcPts val="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Lastly we predict test sets captions.</a:t>
            </a:r>
            <a:endParaRPr sz="1600">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1600">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1600">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b="1" lang="en-US" sz="1600">
                <a:latin typeface="Times New Roman"/>
                <a:ea typeface="Times New Roman"/>
                <a:cs typeface="Times New Roman"/>
                <a:sym typeface="Times New Roman"/>
              </a:rPr>
              <a:t>Need For LSTM:</a:t>
            </a:r>
            <a:endParaRPr b="1" sz="1600">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US" sz="1600">
                <a:latin typeface="Times New Roman"/>
                <a:ea typeface="Times New Roman"/>
                <a:cs typeface="Times New Roman"/>
                <a:sym typeface="Times New Roman"/>
              </a:rPr>
              <a:t>In every data point, it’s not just the image which goes as input to the system, but also, a partial caption which helps to predict the next word in the sequence.Since we are processing sequences, we will employ a Recurrent Neural Network to read these partial captions.LSTM is a more powerful RNN architecture, so we use it in this project</a:t>
            </a:r>
            <a:endParaRPr sz="1600">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US" sz="1600">
                <a:latin typeface="Times New Roman"/>
                <a:ea typeface="Times New Roman"/>
                <a:cs typeface="Times New Roman"/>
                <a:sym typeface="Times New Roman"/>
              </a:rPr>
              <a:t>So, VGG16 will give us the feature vector, which together with captions will go as input and then our model will predict the caption.</a:t>
            </a:r>
            <a:endParaRPr sz="16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Arial"/>
              <a:buNone/>
            </a:pPr>
            <a:r>
              <a:rPr lang="en-US" sz="3000">
                <a:latin typeface="Times New Roman"/>
                <a:ea typeface="Times New Roman"/>
                <a:cs typeface="Times New Roman"/>
                <a:sym typeface="Times New Roman"/>
              </a:rPr>
              <a:t>2.5 </a:t>
            </a:r>
            <a:r>
              <a:rPr b="1" lang="en-US" sz="3000">
                <a:latin typeface="Times New Roman"/>
                <a:ea typeface="Times New Roman"/>
                <a:cs typeface="Times New Roman"/>
                <a:sym typeface="Times New Roman"/>
              </a:rPr>
              <a:t>References</a:t>
            </a:r>
            <a:endParaRPr b="1" sz="3000">
              <a:latin typeface="Times New Roman"/>
              <a:ea typeface="Times New Roman"/>
              <a:cs typeface="Times New Roman"/>
              <a:sym typeface="Times New Roman"/>
            </a:endParaRPr>
          </a:p>
        </p:txBody>
      </p:sp>
      <p:sp>
        <p:nvSpPr>
          <p:cNvPr id="252" name="Google Shape;252;p49"/>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30200" lvl="0" marL="457200" rtl="0" algn="l">
              <a:lnSpc>
                <a:spcPct val="90000"/>
              </a:lnSpc>
              <a:spcBef>
                <a:spcPts val="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V.Keshavan et al., “Deep Learning based Automatic Image Caption Generation” </a:t>
            </a:r>
            <a:endParaRPr sz="1600">
              <a:latin typeface="Times New Roman"/>
              <a:ea typeface="Times New Roman"/>
              <a:cs typeface="Times New Roman"/>
              <a:sym typeface="Times New Roman"/>
            </a:endParaRPr>
          </a:p>
          <a:p>
            <a:pPr indent="-330200" lvl="0" marL="457200" rtl="0" algn="l">
              <a:lnSpc>
                <a:spcPct val="90000"/>
              </a:lnSpc>
              <a:spcBef>
                <a:spcPts val="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O.Vinyals et al., “Show and Tell: A Neural Image Caption Generator”</a:t>
            </a:r>
            <a:endParaRPr sz="1600">
              <a:latin typeface="Times New Roman"/>
              <a:ea typeface="Times New Roman"/>
              <a:cs typeface="Times New Roman"/>
              <a:sym typeface="Times New Roman"/>
            </a:endParaRPr>
          </a:p>
          <a:p>
            <a:pPr indent="-330200" lvl="0" marL="457200" rtl="0" algn="l">
              <a:lnSpc>
                <a:spcPct val="90000"/>
              </a:lnSpc>
              <a:spcBef>
                <a:spcPts val="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S.Chengjian et al., “Image Annotation Via Deep Neural Network”</a:t>
            </a:r>
            <a:endParaRPr sz="1600">
              <a:latin typeface="Times New Roman"/>
              <a:ea typeface="Times New Roman"/>
              <a:cs typeface="Times New Roman"/>
              <a:sym typeface="Times New Roman"/>
            </a:endParaRPr>
          </a:p>
          <a:p>
            <a:pPr indent="-330200" lvl="0" marL="457200" rtl="0" algn="l">
              <a:lnSpc>
                <a:spcPct val="90000"/>
              </a:lnSpc>
              <a:spcBef>
                <a:spcPts val="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V.Murthy et al ., “Automatic Image Annotation using Deep learning representations”</a:t>
            </a:r>
            <a:endParaRPr sz="16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50"/>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SzPts val="4200"/>
              <a:buFont typeface="Arial"/>
              <a:buNone/>
            </a:pPr>
            <a:r>
              <a:rPr b="1" lang="en-US"/>
              <a:t>3.Planning for next semester</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5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Times New Roman"/>
              <a:buNone/>
            </a:pPr>
            <a:r>
              <a:rPr b="1" lang="en-US" sz="3000">
                <a:latin typeface="Times New Roman"/>
                <a:ea typeface="Times New Roman"/>
                <a:cs typeface="Times New Roman"/>
                <a:sym typeface="Times New Roman"/>
              </a:rPr>
              <a:t>Planning</a:t>
            </a:r>
            <a:endParaRPr b="1" sz="3000">
              <a:latin typeface="Times New Roman"/>
              <a:ea typeface="Times New Roman"/>
              <a:cs typeface="Times New Roman"/>
              <a:sym typeface="Times New Roman"/>
            </a:endParaRPr>
          </a:p>
        </p:txBody>
      </p:sp>
      <p:sp>
        <p:nvSpPr>
          <p:cNvPr id="263" name="Google Shape;263;p51"/>
          <p:cNvSpPr txBox="1"/>
          <p:nvPr>
            <p:ph idx="1" type="body"/>
          </p:nvPr>
        </p:nvSpPr>
        <p:spPr>
          <a:xfrm>
            <a:off x="311700" y="1208176"/>
            <a:ext cx="8520600" cy="3397200"/>
          </a:xfrm>
          <a:prstGeom prst="rect">
            <a:avLst/>
          </a:prstGeom>
          <a:noFill/>
          <a:ln>
            <a:noFill/>
          </a:ln>
        </p:spPr>
        <p:txBody>
          <a:bodyPr anchorCtr="0" anchor="t" bIns="91425" lIns="91425" spcFirstLastPara="1" rIns="91425" wrap="square" tIns="91425">
            <a:noAutofit/>
          </a:bodyPr>
          <a:lstStyle/>
          <a:p>
            <a:pPr indent="-444500" lvl="0" marL="457200" rtl="0" algn="l">
              <a:lnSpc>
                <a:spcPct val="90000"/>
              </a:lnSpc>
              <a:spcBef>
                <a:spcPts val="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We will incorporate our model into web. In this manner, anyone can upload an image and a suitable caption will be provided to it.</a:t>
            </a:r>
            <a:endParaRPr sz="1600">
              <a:latin typeface="Times New Roman"/>
              <a:ea typeface="Times New Roman"/>
              <a:cs typeface="Times New Roman"/>
              <a:sym typeface="Times New Roman"/>
            </a:endParaRPr>
          </a:p>
          <a:p>
            <a:pPr indent="-444500" lvl="0" marL="457200" rtl="0" algn="l">
              <a:lnSpc>
                <a:spcPct val="90000"/>
              </a:lnSpc>
              <a:spcBef>
                <a:spcPts val="1600"/>
              </a:spcBef>
              <a:spcAft>
                <a:spcPts val="1600"/>
              </a:spcAft>
              <a:buClr>
                <a:schemeClr val="dk1"/>
              </a:buClr>
              <a:buSzPts val="1600"/>
              <a:buFont typeface="Times New Roman"/>
              <a:buChar char="●"/>
            </a:pPr>
            <a:r>
              <a:rPr lang="en-US" sz="1600">
                <a:latin typeface="Times New Roman"/>
                <a:ea typeface="Times New Roman"/>
                <a:cs typeface="Times New Roman"/>
                <a:sym typeface="Times New Roman"/>
              </a:rPr>
              <a:t>We will find perfect set of parameters during model architecture.</a:t>
            </a:r>
            <a:endParaRPr sz="16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52"/>
          <p:cNvSpPr txBox="1"/>
          <p:nvPr/>
        </p:nvSpPr>
        <p:spPr>
          <a:xfrm>
            <a:off x="512640" y="1893240"/>
            <a:ext cx="8118360" cy="152244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US" sz="4200" strike="noStrike">
                <a:solidFill>
                  <a:srgbClr val="FFFBF0"/>
                </a:solidFill>
                <a:latin typeface="Times New Roman"/>
                <a:ea typeface="Times New Roman"/>
                <a:cs typeface="Times New Roman"/>
                <a:sym typeface="Times New Roman"/>
              </a:rPr>
              <a:t>Thank You</a:t>
            </a:r>
            <a:endParaRPr b="0" sz="4200" strike="noStrike">
              <a:solidFill>
                <a:srgbClr val="000000"/>
              </a:solidFill>
              <a:latin typeface="Arial"/>
              <a:ea typeface="Arial"/>
              <a:cs typeface="Arial"/>
              <a:sym typeface="Arial"/>
            </a:endParaRPr>
          </a:p>
        </p:txBody>
      </p:sp>
      <p:sp>
        <p:nvSpPr>
          <p:cNvPr id="269" name="Google Shape;269;p52"/>
          <p:cNvSpPr txBox="1"/>
          <p:nvPr/>
        </p:nvSpPr>
        <p:spPr>
          <a:xfrm>
            <a:off x="512640" y="3840480"/>
            <a:ext cx="8118360" cy="78732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t/>
            </a:r>
            <a:endParaRPr b="0" sz="3200"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1"/>
          <p:cNvSpPr txBox="1"/>
          <p:nvPr/>
        </p:nvSpPr>
        <p:spPr>
          <a:xfrm>
            <a:off x="512640" y="1893240"/>
            <a:ext cx="8118360" cy="152244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i="0" lang="en-US" sz="4000" u="none" cap="none" strike="noStrike">
                <a:solidFill>
                  <a:srgbClr val="FFFBF0"/>
                </a:solidFill>
                <a:latin typeface="Times New Roman"/>
                <a:ea typeface="Times New Roman"/>
                <a:cs typeface="Times New Roman"/>
                <a:sym typeface="Times New Roman"/>
              </a:rPr>
              <a:t>1.Project Conception and Initiation</a:t>
            </a:r>
            <a:endParaRPr b="0" i="0" sz="4000" u="none" cap="none" strike="noStrike">
              <a:solidFill>
                <a:srgbClr val="000000"/>
              </a:solidFill>
              <a:latin typeface="Arial"/>
              <a:ea typeface="Arial"/>
              <a:cs typeface="Arial"/>
              <a:sym typeface="Arial"/>
            </a:endParaRPr>
          </a:p>
        </p:txBody>
      </p:sp>
      <p:sp>
        <p:nvSpPr>
          <p:cNvPr id="143" name="Google Shape;143;p31"/>
          <p:cNvSpPr txBox="1"/>
          <p:nvPr/>
        </p:nvSpPr>
        <p:spPr>
          <a:xfrm>
            <a:off x="512640" y="3840480"/>
            <a:ext cx="8118360" cy="78732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2"/>
          <p:cNvSpPr txBox="1"/>
          <p:nvPr/>
        </p:nvSpPr>
        <p:spPr>
          <a:xfrm>
            <a:off x="311760" y="444960"/>
            <a:ext cx="8520120" cy="6127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3000" u="none" cap="none" strike="noStrike">
                <a:solidFill>
                  <a:srgbClr val="000000"/>
                </a:solidFill>
                <a:latin typeface="Times New Roman"/>
                <a:ea typeface="Times New Roman"/>
                <a:cs typeface="Times New Roman"/>
                <a:sym typeface="Times New Roman"/>
              </a:rPr>
              <a:t>1.1 Abstract</a:t>
            </a:r>
            <a:endParaRPr b="0" i="0" sz="3000" u="none" cap="none" strike="noStrike">
              <a:solidFill>
                <a:srgbClr val="000000"/>
              </a:solidFill>
              <a:latin typeface="Arial"/>
              <a:ea typeface="Arial"/>
              <a:cs typeface="Arial"/>
              <a:sym typeface="Arial"/>
            </a:endParaRPr>
          </a:p>
        </p:txBody>
      </p:sp>
      <p:sp>
        <p:nvSpPr>
          <p:cNvPr id="149" name="Google Shape;149;p32"/>
          <p:cNvSpPr txBox="1"/>
          <p:nvPr/>
        </p:nvSpPr>
        <p:spPr>
          <a:xfrm>
            <a:off x="311760" y="1171440"/>
            <a:ext cx="8520120" cy="3396960"/>
          </a:xfrm>
          <a:prstGeom prst="rect">
            <a:avLst/>
          </a:prstGeom>
          <a:noFill/>
          <a:ln>
            <a:noFill/>
          </a:ln>
        </p:spPr>
        <p:txBody>
          <a:bodyPr anchorCtr="0" anchor="t" bIns="91425" lIns="91425" spcFirstLastPara="1" rIns="91425" wrap="square" tIns="91425">
            <a:noAutofit/>
          </a:bodyPr>
          <a:lstStyle/>
          <a:p>
            <a:pPr indent="0" lvl="0" marL="114480" marR="0" rtl="0" algn="just">
              <a:lnSpc>
                <a:spcPct val="115000"/>
              </a:lnSpc>
              <a:spcBef>
                <a:spcPts val="0"/>
              </a:spcBef>
              <a:spcAft>
                <a:spcPts val="0"/>
              </a:spcAft>
              <a:buNone/>
            </a:pPr>
            <a:r>
              <a:rPr i="0" lang="en-US" sz="1600" u="none" cap="none" strike="noStrike">
                <a:solidFill>
                  <a:srgbClr val="000000"/>
                </a:solidFill>
                <a:latin typeface="Times New Roman"/>
                <a:ea typeface="Times New Roman"/>
                <a:cs typeface="Times New Roman"/>
                <a:sym typeface="Times New Roman"/>
              </a:rPr>
              <a:t>This project aims at generating automated captions by learning the contents of the image. At present images are annotated with human intervention and it becomes nearly impossible task for huge commercial databases. The image database is given as input to a deep neural network (Convolutional Neural Network (CNN)) encoder for generating “thought vector” which extracts the features and nuances out of our image and RNN (Recurrent Neural Network) decoder is used to translate the features and objects given by our image to obtain sequential, meaningful description of the image. In this project, we systematically analyze different deep neural network-based image caption generation approaches and pretrained models to conclude on the most efficient model with fine-tuning. </a:t>
            </a:r>
            <a:r>
              <a:rPr i="0" lang="en-US" sz="1800" u="none" cap="none" strike="noStrike">
                <a:solidFill>
                  <a:srgbClr val="000000"/>
                </a:solidFill>
                <a:latin typeface="Times New Roman"/>
                <a:ea typeface="Times New Roman"/>
                <a:cs typeface="Times New Roman"/>
                <a:sym typeface="Times New Roman"/>
              </a:rPr>
              <a:t>                                   </a:t>
            </a:r>
            <a:endParaRPr i="0" sz="1800" u="none" cap="none" strike="noStrike">
              <a:solidFill>
                <a:srgbClr val="000000"/>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t/>
            </a:r>
            <a:endParaRPr i="0" sz="1800" u="none" cap="none" strike="noStrike">
              <a:solidFill>
                <a:srgbClr val="000000"/>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3"/>
          <p:cNvSpPr txBox="1"/>
          <p:nvPr/>
        </p:nvSpPr>
        <p:spPr>
          <a:xfrm>
            <a:off x="311760" y="444960"/>
            <a:ext cx="8520120" cy="6127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3000" u="none" cap="none" strike="noStrike">
                <a:solidFill>
                  <a:srgbClr val="000000"/>
                </a:solidFill>
                <a:latin typeface="Times New Roman"/>
                <a:ea typeface="Times New Roman"/>
                <a:cs typeface="Times New Roman"/>
                <a:sym typeface="Times New Roman"/>
              </a:rPr>
              <a:t>1.2 Objectives</a:t>
            </a:r>
            <a:endParaRPr b="0" i="0" sz="3000" u="none" cap="none" strike="noStrike">
              <a:solidFill>
                <a:srgbClr val="000000"/>
              </a:solidFill>
              <a:latin typeface="Arial"/>
              <a:ea typeface="Arial"/>
              <a:cs typeface="Arial"/>
              <a:sym typeface="Arial"/>
            </a:endParaRPr>
          </a:p>
        </p:txBody>
      </p:sp>
      <p:sp>
        <p:nvSpPr>
          <p:cNvPr id="155" name="Google Shape;155;p33"/>
          <p:cNvSpPr txBox="1"/>
          <p:nvPr/>
        </p:nvSpPr>
        <p:spPr>
          <a:xfrm>
            <a:off x="311760" y="1171440"/>
            <a:ext cx="8520120" cy="339696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US" sz="1600">
                <a:solidFill>
                  <a:schemeClr val="dk1"/>
                </a:solidFill>
                <a:latin typeface="Times New Roman"/>
                <a:ea typeface="Times New Roman"/>
                <a:cs typeface="Times New Roman"/>
                <a:sym typeface="Times New Roman"/>
              </a:rPr>
              <a:t>The goal of this image captioning project is to automatically generate descriptions for a given image, i.e., to capture the relationship between the objects present in the image, generate natural language expressions and predict a caption , and deploy it on web using Flask API.</a:t>
            </a:r>
            <a:endParaRPr sz="16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4"/>
          <p:cNvSpPr txBox="1"/>
          <p:nvPr/>
        </p:nvSpPr>
        <p:spPr>
          <a:xfrm>
            <a:off x="311760" y="444960"/>
            <a:ext cx="8520120" cy="6127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3000" u="none" cap="none" strike="noStrike">
                <a:solidFill>
                  <a:srgbClr val="434343"/>
                </a:solidFill>
                <a:latin typeface="Times New Roman"/>
                <a:ea typeface="Times New Roman"/>
                <a:cs typeface="Times New Roman"/>
                <a:sym typeface="Times New Roman"/>
              </a:rPr>
              <a:t>1.3 Literature Review</a:t>
            </a:r>
            <a:endParaRPr b="0" i="0" sz="3000" u="none" cap="none" strike="noStrike">
              <a:solidFill>
                <a:srgbClr val="000000"/>
              </a:solidFill>
              <a:latin typeface="Arial"/>
              <a:ea typeface="Arial"/>
              <a:cs typeface="Arial"/>
              <a:sym typeface="Arial"/>
            </a:endParaRPr>
          </a:p>
        </p:txBody>
      </p:sp>
      <p:sp>
        <p:nvSpPr>
          <p:cNvPr id="161" name="Google Shape;161;p34"/>
          <p:cNvSpPr txBox="1"/>
          <p:nvPr/>
        </p:nvSpPr>
        <p:spPr>
          <a:xfrm>
            <a:off x="311760" y="1171440"/>
            <a:ext cx="8520120" cy="339696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i="0" lang="en-US" sz="2000" u="none" cap="none" strike="noStrike">
                <a:solidFill>
                  <a:srgbClr val="000000"/>
                </a:solidFill>
                <a:latin typeface="Times New Roman"/>
                <a:ea typeface="Times New Roman"/>
                <a:cs typeface="Times New Roman"/>
                <a:sym typeface="Times New Roman"/>
              </a:rPr>
              <a:t>Deep Learning based Automatic Image Caption Generation</a:t>
            </a:r>
            <a:endParaRPr>
              <a:latin typeface="Times New Roman"/>
              <a:ea typeface="Times New Roman"/>
              <a:cs typeface="Times New Roman"/>
              <a:sym typeface="Times New Roman"/>
            </a:endParaRPr>
          </a:p>
          <a:p>
            <a:pPr indent="-298450" lvl="0" marL="400230" marR="0" rtl="0" algn="just">
              <a:lnSpc>
                <a:spcPct val="115000"/>
              </a:lnSpc>
              <a:spcBef>
                <a:spcPts val="0"/>
              </a:spcBef>
              <a:spcAft>
                <a:spcPts val="0"/>
              </a:spcAft>
              <a:buClr>
                <a:srgbClr val="000000"/>
              </a:buClr>
              <a:buSzPts val="1600"/>
              <a:buFont typeface="Times New Roman"/>
              <a:buChar char="•"/>
            </a:pPr>
            <a:r>
              <a:rPr i="0" lang="en-US" sz="1600" u="none" cap="none" strike="noStrike">
                <a:solidFill>
                  <a:srgbClr val="000000"/>
                </a:solidFill>
                <a:latin typeface="Times New Roman"/>
                <a:ea typeface="Times New Roman"/>
                <a:cs typeface="Times New Roman"/>
                <a:sym typeface="Times New Roman"/>
              </a:rPr>
              <a:t>The aim of the paper is to generate captions to the image which is normally, manually annotated by data annotators. It first creates feature vectors with the help of CNN and later uses RNN for creation of sentences with the help of features gained before. </a:t>
            </a:r>
            <a:endParaRPr i="0" sz="1600" u="none" cap="none" strike="noStrike">
              <a:solidFill>
                <a:srgbClr val="000000"/>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t/>
            </a:r>
            <a:endParaRPr sz="16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Font typeface="Arial"/>
              <a:buNone/>
            </a:pPr>
            <a:r>
              <a:rPr lang="en-US" sz="2000">
                <a:solidFill>
                  <a:schemeClr val="dk1"/>
                </a:solidFill>
                <a:latin typeface="Times New Roman"/>
                <a:ea typeface="Times New Roman"/>
                <a:cs typeface="Times New Roman"/>
                <a:sym typeface="Times New Roman"/>
              </a:rPr>
              <a:t>Show and Tell: A Neural Image Caption Generator</a:t>
            </a:r>
            <a:endParaRPr>
              <a:solidFill>
                <a:schemeClr val="dk1"/>
              </a:solidFill>
              <a:latin typeface="Times New Roman"/>
              <a:ea typeface="Times New Roman"/>
              <a:cs typeface="Times New Roman"/>
              <a:sym typeface="Times New Roman"/>
            </a:endParaRPr>
          </a:p>
          <a:p>
            <a:pPr indent="-273050" lvl="0" marL="285750" rtl="0" algn="l">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This paper proposes a network of the same name. In this network, deep convolutional network is used for image classification and sentence generation is done by a powerful Recurrent Neural Network which is trained with the visual input so that RNN can keep track of the objects explained by the text.</a:t>
            </a:r>
            <a:endParaRPr sz="1600">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5"/>
          <p:cNvSpPr txBox="1"/>
          <p:nvPr/>
        </p:nvSpPr>
        <p:spPr>
          <a:xfrm>
            <a:off x="311760" y="444960"/>
            <a:ext cx="8520120" cy="6127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3000" u="none" cap="none" strike="noStrike">
                <a:solidFill>
                  <a:srgbClr val="000000"/>
                </a:solidFill>
                <a:latin typeface="Times New Roman"/>
                <a:ea typeface="Times New Roman"/>
                <a:cs typeface="Times New Roman"/>
                <a:sym typeface="Times New Roman"/>
              </a:rPr>
              <a:t>1.4 Problem Definition</a:t>
            </a:r>
            <a:endParaRPr b="0" i="0" sz="3000" u="none" cap="none" strike="noStrike">
              <a:solidFill>
                <a:srgbClr val="000000"/>
              </a:solidFill>
              <a:latin typeface="Arial"/>
              <a:ea typeface="Arial"/>
              <a:cs typeface="Arial"/>
              <a:sym typeface="Arial"/>
            </a:endParaRPr>
          </a:p>
        </p:txBody>
      </p:sp>
      <p:sp>
        <p:nvSpPr>
          <p:cNvPr id="167" name="Google Shape;167;p35"/>
          <p:cNvSpPr txBox="1"/>
          <p:nvPr/>
        </p:nvSpPr>
        <p:spPr>
          <a:xfrm>
            <a:off x="311760" y="1171440"/>
            <a:ext cx="8520120" cy="3396960"/>
          </a:xfrm>
          <a:prstGeom prst="rect">
            <a:avLst/>
          </a:prstGeom>
          <a:noFill/>
          <a:ln>
            <a:noFill/>
          </a:ln>
        </p:spPr>
        <p:txBody>
          <a:bodyPr anchorCtr="0" anchor="t" bIns="91425" lIns="91425" spcFirstLastPara="1" rIns="91425" wrap="square" tIns="91425">
            <a:noAutofit/>
          </a:bodyPr>
          <a:lstStyle/>
          <a:p>
            <a:pPr indent="0" lvl="0" marL="114480" marR="0" rtl="0" algn="just">
              <a:lnSpc>
                <a:spcPct val="115000"/>
              </a:lnSpc>
              <a:spcBef>
                <a:spcPts val="0"/>
              </a:spcBef>
              <a:spcAft>
                <a:spcPts val="0"/>
              </a:spcAft>
              <a:buNone/>
            </a:pPr>
            <a:r>
              <a:rPr i="0" lang="en-US" sz="1600" u="none" cap="none" strike="noStrike">
                <a:solidFill>
                  <a:srgbClr val="000000"/>
                </a:solidFill>
                <a:latin typeface="Times New Roman"/>
                <a:ea typeface="Times New Roman"/>
                <a:cs typeface="Times New Roman"/>
                <a:sym typeface="Times New Roman"/>
              </a:rPr>
              <a:t>The problem introduces a captioning task, which requires a computer vision system to both localize and describe salient regions in images in natural language. The image captioning task generalizes object detection when the descriptions consist of a single word. Given a set of images and prior knowledge about the content find the correct semantic label for the entire images. First, it is necessary to detect objects on the scene and determine the relationships between them and then, express the image content correctly with properly formed sentences. The generated description is still much different from the way people describe images because people rely on common sense and experience, point out important details and ignore objects and relationships that they imply .                               </a:t>
            </a:r>
            <a:endParaRPr i="0" sz="1600" u="none" cap="none" strike="noStrike">
              <a:solidFill>
                <a:srgbClr val="000000"/>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t/>
            </a:r>
            <a:endParaRPr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6"/>
          <p:cNvSpPr txBox="1"/>
          <p:nvPr/>
        </p:nvSpPr>
        <p:spPr>
          <a:xfrm>
            <a:off x="311760" y="444960"/>
            <a:ext cx="8520120" cy="6127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3000" u="none" cap="none" strike="noStrike">
                <a:solidFill>
                  <a:srgbClr val="000000"/>
                </a:solidFill>
                <a:latin typeface="Times New Roman"/>
                <a:ea typeface="Times New Roman"/>
                <a:cs typeface="Times New Roman"/>
                <a:sym typeface="Times New Roman"/>
              </a:rPr>
              <a:t>1.5 Scope</a:t>
            </a:r>
            <a:endParaRPr b="0" i="0" sz="3000" u="none" cap="none" strike="noStrike">
              <a:solidFill>
                <a:srgbClr val="000000"/>
              </a:solidFill>
              <a:latin typeface="Arial"/>
              <a:ea typeface="Arial"/>
              <a:cs typeface="Arial"/>
              <a:sym typeface="Arial"/>
            </a:endParaRPr>
          </a:p>
        </p:txBody>
      </p:sp>
      <p:sp>
        <p:nvSpPr>
          <p:cNvPr id="173" name="Google Shape;173;p36"/>
          <p:cNvSpPr txBox="1"/>
          <p:nvPr/>
        </p:nvSpPr>
        <p:spPr>
          <a:xfrm>
            <a:off x="311760" y="1171440"/>
            <a:ext cx="8520120" cy="3396960"/>
          </a:xfrm>
          <a:prstGeom prst="rect">
            <a:avLst/>
          </a:prstGeom>
          <a:noFill/>
          <a:ln>
            <a:noFill/>
          </a:ln>
        </p:spPr>
        <p:txBody>
          <a:bodyPr anchorCtr="0" anchor="t" bIns="91425" lIns="91425" spcFirstLastPara="1" rIns="91425" wrap="square" tIns="91425">
            <a:noAutofit/>
          </a:bodyPr>
          <a:lstStyle/>
          <a:p>
            <a:pPr indent="-273050" lvl="0" marL="400230" marR="0" rtl="0" algn="just">
              <a:lnSpc>
                <a:spcPct val="115000"/>
              </a:lnSpc>
              <a:spcBef>
                <a:spcPts val="0"/>
              </a:spcBef>
              <a:spcAft>
                <a:spcPts val="0"/>
              </a:spcAft>
              <a:buClr>
                <a:srgbClr val="000000"/>
              </a:buClr>
              <a:buSzPts val="1600"/>
              <a:buFont typeface="Times New Roman"/>
              <a:buChar char="•"/>
            </a:pPr>
            <a:r>
              <a:rPr i="0" lang="en-US" sz="1600" u="none" cap="none" strike="noStrike">
                <a:solidFill>
                  <a:srgbClr val="000000"/>
                </a:solidFill>
                <a:latin typeface="Times New Roman"/>
                <a:ea typeface="Times New Roman"/>
                <a:cs typeface="Times New Roman"/>
                <a:sym typeface="Times New Roman"/>
              </a:rPr>
              <a:t>The main implication of image captioning is automating the job of some person who interprets the image (in many different fields). Probably, will be useful in cases/fields where text is most used and with the use of this, you can infer/generate text from images. </a:t>
            </a:r>
            <a:endParaRPr sz="1600">
              <a:latin typeface="Times New Roman"/>
              <a:ea typeface="Times New Roman"/>
              <a:cs typeface="Times New Roman"/>
              <a:sym typeface="Times New Roman"/>
            </a:endParaRPr>
          </a:p>
          <a:p>
            <a:pPr indent="-273050" lvl="0" marL="400230" marR="0" rtl="0" algn="just">
              <a:lnSpc>
                <a:spcPct val="115000"/>
              </a:lnSpc>
              <a:spcBef>
                <a:spcPts val="0"/>
              </a:spcBef>
              <a:spcAft>
                <a:spcPts val="0"/>
              </a:spcAft>
              <a:buClr>
                <a:srgbClr val="000000"/>
              </a:buClr>
              <a:buSzPts val="1600"/>
              <a:buFont typeface="Times New Roman"/>
              <a:buChar char="•"/>
            </a:pPr>
            <a:r>
              <a:rPr i="0" lang="en-US" sz="1600" u="none" cap="none" strike="noStrike">
                <a:solidFill>
                  <a:srgbClr val="000000"/>
                </a:solidFill>
                <a:latin typeface="Times New Roman"/>
                <a:ea typeface="Times New Roman"/>
                <a:cs typeface="Times New Roman"/>
                <a:sym typeface="Times New Roman"/>
              </a:rPr>
              <a:t>Social media platforms like Facebook can infer directly from the image, where you are ( beach, cafe etc), what you wear (colour) and more importantly what you’re doing also (in a way). </a:t>
            </a:r>
            <a:endParaRPr sz="1600">
              <a:latin typeface="Times New Roman"/>
              <a:ea typeface="Times New Roman"/>
              <a:cs typeface="Times New Roman"/>
              <a:sym typeface="Times New Roman"/>
            </a:endParaRPr>
          </a:p>
          <a:p>
            <a:pPr indent="-273050" lvl="0" marL="400230" marR="0" rtl="0" algn="just">
              <a:lnSpc>
                <a:spcPct val="115000"/>
              </a:lnSpc>
              <a:spcBef>
                <a:spcPts val="0"/>
              </a:spcBef>
              <a:spcAft>
                <a:spcPts val="0"/>
              </a:spcAft>
              <a:buClr>
                <a:srgbClr val="000000"/>
              </a:buClr>
              <a:buSzPts val="1600"/>
              <a:buFont typeface="Times New Roman"/>
              <a:buChar char="•"/>
            </a:pPr>
            <a:r>
              <a:rPr i="0" lang="en-US" sz="1600" u="none" cap="none" strike="noStrike">
                <a:solidFill>
                  <a:srgbClr val="000000"/>
                </a:solidFill>
                <a:latin typeface="Times New Roman"/>
                <a:ea typeface="Times New Roman"/>
                <a:cs typeface="Times New Roman"/>
                <a:sym typeface="Times New Roman"/>
              </a:rPr>
              <a:t>It will also be helpful to improve search results of google image search.                   </a:t>
            </a:r>
            <a:endParaRPr i="0" sz="1600" u="none" cap="none" strike="noStrike">
              <a:solidFill>
                <a:srgbClr val="000000"/>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t/>
            </a:r>
            <a:endParaRPr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7"/>
          <p:cNvSpPr txBox="1"/>
          <p:nvPr/>
        </p:nvSpPr>
        <p:spPr>
          <a:xfrm>
            <a:off x="311760" y="444960"/>
            <a:ext cx="8520120" cy="6127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3000" u="none" cap="none" strike="noStrike">
                <a:solidFill>
                  <a:srgbClr val="000000"/>
                </a:solidFill>
                <a:latin typeface="Times New Roman"/>
                <a:ea typeface="Times New Roman"/>
                <a:cs typeface="Times New Roman"/>
                <a:sym typeface="Times New Roman"/>
              </a:rPr>
              <a:t>1.6 Technology stack</a:t>
            </a:r>
            <a:endParaRPr b="0" i="0" sz="3000" u="none" cap="none" strike="noStrike">
              <a:solidFill>
                <a:srgbClr val="000000"/>
              </a:solidFill>
              <a:latin typeface="Arial"/>
              <a:ea typeface="Arial"/>
              <a:cs typeface="Arial"/>
              <a:sym typeface="Arial"/>
            </a:endParaRPr>
          </a:p>
        </p:txBody>
      </p:sp>
      <p:sp>
        <p:nvSpPr>
          <p:cNvPr id="179" name="Google Shape;179;p37"/>
          <p:cNvSpPr txBox="1"/>
          <p:nvPr/>
        </p:nvSpPr>
        <p:spPr>
          <a:xfrm>
            <a:off x="311760" y="1183615"/>
            <a:ext cx="8520000" cy="33969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Deep learning</a:t>
            </a:r>
            <a:endParaRPr sz="1600">
              <a:solidFill>
                <a:schemeClr val="dk1"/>
              </a:solidFill>
              <a:latin typeface="Times New Roman"/>
              <a:ea typeface="Times New Roman"/>
              <a:cs typeface="Times New Roman"/>
              <a:sym typeface="Times New Roman"/>
            </a:endParaRPr>
          </a:p>
          <a:p>
            <a:pPr indent="-330200" lvl="1" marL="914400" rtl="0" algn="just">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Train the model using Convolutional Neural Networks and Recurrent Neural Networks (deep learning model) to detect features </a:t>
            </a:r>
            <a:r>
              <a:rPr lang="en-US" sz="1600">
                <a:solidFill>
                  <a:schemeClr val="dk1"/>
                </a:solidFill>
                <a:latin typeface="Times New Roman"/>
                <a:ea typeface="Times New Roman"/>
                <a:cs typeface="Times New Roman"/>
                <a:sym typeface="Times New Roman"/>
              </a:rPr>
              <a:t>from</a:t>
            </a:r>
            <a:r>
              <a:rPr lang="en-US" sz="1600">
                <a:solidFill>
                  <a:schemeClr val="dk1"/>
                </a:solidFill>
                <a:latin typeface="Times New Roman"/>
                <a:ea typeface="Times New Roman"/>
                <a:cs typeface="Times New Roman"/>
                <a:sym typeface="Times New Roman"/>
              </a:rPr>
              <a:t> image and predict the captions respectively.</a:t>
            </a:r>
            <a:endParaRPr sz="1600">
              <a:solidFill>
                <a:schemeClr val="dk1"/>
              </a:solidFill>
              <a:latin typeface="Times New Roman"/>
              <a:ea typeface="Times New Roman"/>
              <a:cs typeface="Times New Roman"/>
              <a:sym typeface="Times New Roman"/>
            </a:endParaRPr>
          </a:p>
          <a:p>
            <a:pPr indent="0" lvl="0" marL="914400" rtl="0" algn="just">
              <a:spcBef>
                <a:spcPts val="0"/>
              </a:spcBef>
              <a:spcAft>
                <a:spcPts val="0"/>
              </a:spcAft>
              <a:buClr>
                <a:schemeClr val="dk1"/>
              </a:buClr>
              <a:buSzPts val="1600"/>
              <a:buFont typeface="Arial"/>
              <a:buNone/>
            </a:pPr>
            <a:r>
              <a:rPr lang="en-US" sz="1600">
                <a:solidFill>
                  <a:schemeClr val="dk1"/>
                </a:solidFill>
                <a:latin typeface="Trebuchet MS"/>
                <a:ea typeface="Trebuchet MS"/>
                <a:cs typeface="Trebuchet MS"/>
                <a:sym typeface="Trebuchet MS"/>
              </a:rPr>
              <a:t>	</a:t>
            </a:r>
            <a:endParaRPr sz="1600">
              <a:solidFill>
                <a:schemeClr val="dk1"/>
              </a:solidFill>
              <a:latin typeface="Trebuchet MS"/>
              <a:ea typeface="Trebuchet MS"/>
              <a:cs typeface="Trebuchet MS"/>
              <a:sym typeface="Trebuchet MS"/>
            </a:endParaRPr>
          </a:p>
          <a:p>
            <a:pPr indent="-330200" lvl="0" marL="457200" rtl="0" algn="just">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Google Colab</a:t>
            </a:r>
            <a:endParaRPr sz="16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6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a:p>
            <a:pPr indent="-330200" lvl="0" marL="457200" rtl="0" algn="just">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Programming language - Python</a:t>
            </a:r>
            <a:endParaRPr sz="1600">
              <a:solidFill>
                <a:schemeClr val="dk1"/>
              </a:solidFill>
              <a:latin typeface="Times New Roman"/>
              <a:ea typeface="Times New Roman"/>
              <a:cs typeface="Times New Roman"/>
              <a:sym typeface="Times New Roman"/>
            </a:endParaRPr>
          </a:p>
          <a:p>
            <a:pPr indent="-330200" lvl="1" marL="914400" rtl="0" algn="just">
              <a:spcBef>
                <a:spcPts val="0"/>
              </a:spcBef>
              <a:spcAft>
                <a:spcPts val="0"/>
              </a:spcAft>
              <a:buClr>
                <a:schemeClr val="dk1"/>
              </a:buClr>
              <a:buSzPts val="1600"/>
              <a:buFont typeface="Times New Roman"/>
              <a:buChar char="○"/>
            </a:pPr>
            <a:r>
              <a:rPr lang="en-US" sz="1600">
                <a:solidFill>
                  <a:schemeClr val="dk1"/>
                </a:solidFill>
                <a:highlight>
                  <a:schemeClr val="accent1"/>
                </a:highlight>
                <a:latin typeface="Times New Roman"/>
                <a:ea typeface="Times New Roman"/>
                <a:cs typeface="Times New Roman"/>
                <a:sym typeface="Times New Roman"/>
              </a:rPr>
              <a:t>Flask - An API of Python used to build web-applications(front - end)</a:t>
            </a:r>
            <a:endParaRPr sz="1600">
              <a:solidFill>
                <a:schemeClr val="dk1"/>
              </a:solidFill>
              <a:highlight>
                <a:schemeClr val="accent1"/>
              </a:highlight>
              <a:latin typeface="Times New Roman"/>
              <a:ea typeface="Times New Roman"/>
              <a:cs typeface="Times New Roman"/>
              <a:sym typeface="Times New Roman"/>
            </a:endParaRPr>
          </a:p>
          <a:p>
            <a:pPr indent="-330200" lvl="1" marL="914400" rtl="0" algn="just">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Pandas - </a:t>
            </a:r>
            <a:r>
              <a:rPr lang="en-US" sz="1600">
                <a:solidFill>
                  <a:schemeClr val="dk1"/>
                </a:solidFill>
                <a:highlight>
                  <a:schemeClr val="accent1"/>
                </a:highlight>
                <a:latin typeface="Times New Roman"/>
                <a:ea typeface="Times New Roman"/>
                <a:cs typeface="Times New Roman"/>
                <a:sym typeface="Times New Roman"/>
              </a:rPr>
              <a:t>Python library for data manipulation and analysis.</a:t>
            </a:r>
            <a:endParaRPr sz="1600">
              <a:solidFill>
                <a:schemeClr val="dk1"/>
              </a:solidFill>
              <a:highlight>
                <a:schemeClr val="accent1"/>
              </a:highlight>
              <a:latin typeface="Times New Roman"/>
              <a:ea typeface="Times New Roman"/>
              <a:cs typeface="Times New Roman"/>
              <a:sym typeface="Times New Roman"/>
            </a:endParaRPr>
          </a:p>
          <a:p>
            <a:pPr indent="-330200" lvl="1" marL="914400" rtl="0" algn="just">
              <a:spcBef>
                <a:spcPts val="0"/>
              </a:spcBef>
              <a:spcAft>
                <a:spcPts val="0"/>
              </a:spcAft>
              <a:buClr>
                <a:schemeClr val="dk1"/>
              </a:buClr>
              <a:buSzPts val="1600"/>
              <a:buFont typeface="Times New Roman"/>
              <a:buChar char="○"/>
            </a:pPr>
            <a:r>
              <a:rPr lang="en-US" sz="1600">
                <a:solidFill>
                  <a:schemeClr val="dk1"/>
                </a:solidFill>
                <a:highlight>
                  <a:schemeClr val="accent1"/>
                </a:highlight>
                <a:latin typeface="Times New Roman"/>
                <a:ea typeface="Times New Roman"/>
                <a:cs typeface="Times New Roman"/>
                <a:sym typeface="Times New Roman"/>
              </a:rPr>
              <a:t>opencv - Python Library to load images</a:t>
            </a:r>
            <a:endParaRPr sz="1600">
              <a:solidFill>
                <a:schemeClr val="dk1"/>
              </a:solidFill>
              <a:highlight>
                <a:schemeClr val="accent1"/>
              </a:highlight>
              <a:latin typeface="Times New Roman"/>
              <a:ea typeface="Times New Roman"/>
              <a:cs typeface="Times New Roman"/>
              <a:sym typeface="Times New Roman"/>
            </a:endParaRPr>
          </a:p>
          <a:p>
            <a:pPr indent="-330200" lvl="1" marL="914400" rtl="0" algn="just">
              <a:spcBef>
                <a:spcPts val="0"/>
              </a:spcBef>
              <a:spcAft>
                <a:spcPts val="0"/>
              </a:spcAft>
              <a:buClr>
                <a:schemeClr val="dk1"/>
              </a:buClr>
              <a:buSzPts val="1600"/>
              <a:buFont typeface="Times New Roman"/>
              <a:buChar char="○"/>
            </a:pPr>
            <a:r>
              <a:rPr lang="en-US" sz="1600">
                <a:solidFill>
                  <a:schemeClr val="dk1"/>
                </a:solidFill>
                <a:highlight>
                  <a:schemeClr val="accent1"/>
                </a:highlight>
                <a:latin typeface="Times New Roman"/>
                <a:ea typeface="Times New Roman"/>
                <a:cs typeface="Times New Roman"/>
                <a:sym typeface="Times New Roman"/>
              </a:rPr>
              <a:t>numpy - Python Library For mathematical operations</a:t>
            </a:r>
            <a:endParaRPr sz="1600">
              <a:solidFill>
                <a:schemeClr val="dk1"/>
              </a:solidFill>
              <a:highlight>
                <a:schemeClr val="accent1"/>
              </a:highlight>
              <a:latin typeface="Times New Roman"/>
              <a:ea typeface="Times New Roman"/>
              <a:cs typeface="Times New Roman"/>
              <a:sym typeface="Times New Roman"/>
            </a:endParaRPr>
          </a:p>
          <a:p>
            <a:pPr indent="0" lvl="0" marL="914400" rtl="0" algn="just">
              <a:spcBef>
                <a:spcPts val="0"/>
              </a:spcBef>
              <a:spcAft>
                <a:spcPts val="0"/>
              </a:spcAft>
              <a:buNone/>
            </a:pPr>
            <a:r>
              <a:t/>
            </a:r>
            <a:endParaRPr sz="1600">
              <a:solidFill>
                <a:schemeClr val="dk1"/>
              </a:solidFill>
              <a:highlight>
                <a:schemeClr val="accent1"/>
              </a:highlight>
              <a:latin typeface="Trebuchet MS"/>
              <a:ea typeface="Trebuchet MS"/>
              <a:cs typeface="Trebuchet MS"/>
              <a:sym typeface="Trebuchet MS"/>
            </a:endParaRPr>
          </a:p>
          <a:p>
            <a:pPr indent="0" lvl="0" marL="457200" rtl="0" algn="just">
              <a:spcBef>
                <a:spcPts val="0"/>
              </a:spcBef>
              <a:spcAft>
                <a:spcPts val="0"/>
              </a:spcAft>
              <a:buNone/>
            </a:pPr>
            <a:r>
              <a:t/>
            </a:r>
            <a:endParaRPr sz="1600">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