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5E43EC-2D98-49DA-8022-3A876100624B}" v="162" dt="2024-04-18T17:10:44.37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84" d="100"/>
          <a:sy n="84" d="100"/>
        </p:scale>
        <p:origin x="65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2065254"/>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SHYAM KUMAR. M</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https://drive.google.com/drive/folders/12tShrl13CQPIjn4x0OmnECKA4T9tSjrn?usp=sharing</a:t>
            </a:r>
          </a:p>
        </p:txBody>
      </p:sp>
      <p:sp>
        <p:nvSpPr>
          <p:cNvPr id="10" name="TextBox 9">
            <a:extLst>
              <a:ext uri="{FF2B5EF4-FFF2-40B4-BE49-F238E27FC236}">
                <a16:creationId xmlns:a16="http://schemas.microsoft.com/office/drawing/2014/main" id="{862A4471-15F1-6531-E78C-A122E43277E6}"/>
              </a:ext>
            </a:extLst>
          </p:cNvPr>
          <p:cNvSpPr txBox="1"/>
          <p:nvPr/>
        </p:nvSpPr>
        <p:spPr>
          <a:xfrm>
            <a:off x="752475" y="1447800"/>
            <a:ext cx="8777337" cy="3048000"/>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In conclusion, the analysis of household data reveals significant correlations between household size, income, and education level. These findings provide actionable insights for policymakers, urban planners, and researchers to tailor interventions and policies aimed at addressing socio-economic disparities and promoting sustainable community development. By leveraging these insights, stakeholders can make informed decisions to improve resource allocation efficiency and enhance the well-being of diverse populations.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2895600" y="2209800"/>
            <a:ext cx="6181217"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Exploratory Data Analysis of Average Household Size Across U.S. Counties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80">
            <a:extLst>
              <a:ext uri="{FF2B5EF4-FFF2-40B4-BE49-F238E27FC236}">
                <a16:creationId xmlns:a16="http://schemas.microsoft.com/office/drawing/2014/main" id="{906A3094-7365-2AB1-0A12-6D576E901114}"/>
              </a:ext>
            </a:extLst>
          </p:cNvPr>
          <p:cNvSpPr>
            <a:spLocks noGrp="1"/>
          </p:cNvSpPr>
          <p:nvPr>
            <p:ph type="title"/>
          </p:nvPr>
        </p:nvSpPr>
        <p:spPr/>
        <p:txBody>
          <a:bodyPr/>
          <a:lstStyle/>
          <a:p>
            <a:r>
              <a:rPr lang="en-US" dirty="0"/>
              <a:t>PROBLEM STATEMENT</a:t>
            </a:r>
            <a:endParaRPr lang="en-IN" dirty="0"/>
          </a:p>
        </p:txBody>
      </p:sp>
      <p:sp>
        <p:nvSpPr>
          <p:cNvPr id="82" name="Rectangle 70">
            <a:extLst>
              <a:ext uri="{FF2B5EF4-FFF2-40B4-BE49-F238E27FC236}">
                <a16:creationId xmlns:a16="http://schemas.microsoft.com/office/drawing/2014/main" id="{36A0F1D0-1978-6B4E-A0FE-6B40B397CD2C}"/>
              </a:ext>
            </a:extLst>
          </p:cNvPr>
          <p:cNvSpPr>
            <a:spLocks noChangeArrowheads="1"/>
          </p:cNvSpPr>
          <p:nvPr/>
        </p:nvSpPr>
        <p:spPr bwMode="auto">
          <a:xfrm flipV="1">
            <a:off x="1371600" y="2895853"/>
            <a:ext cx="6324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4" name="Rectangle 72">
            <a:extLst>
              <a:ext uri="{FF2B5EF4-FFF2-40B4-BE49-F238E27FC236}">
                <a16:creationId xmlns:a16="http://schemas.microsoft.com/office/drawing/2014/main" id="{0AEACC35-F4A4-1146-3465-4A016B484DD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5" name="Rectangle 73">
            <a:extLst>
              <a:ext uri="{FF2B5EF4-FFF2-40B4-BE49-F238E27FC236}">
                <a16:creationId xmlns:a16="http://schemas.microsoft.com/office/drawing/2014/main" id="{88675246-CD70-282D-87C3-47B59BB848D7}"/>
              </a:ext>
            </a:extLst>
          </p:cNvPr>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6" name="Rectangle 74">
            <a:extLst>
              <a:ext uri="{FF2B5EF4-FFF2-40B4-BE49-F238E27FC236}">
                <a16:creationId xmlns:a16="http://schemas.microsoft.com/office/drawing/2014/main" id="{48749E79-8569-331B-C94A-785864C8A8C4}"/>
              </a:ext>
            </a:extLst>
          </p:cNvPr>
          <p:cNvSpPr>
            <a:spLocks noChangeArrowheads="1"/>
          </p:cNvSpPr>
          <p:nvPr/>
        </p:nvSpPr>
        <p:spPr bwMode="auto">
          <a:xfrm>
            <a:off x="304800" y="12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7" name="Rectangle 75">
            <a:extLst>
              <a:ext uri="{FF2B5EF4-FFF2-40B4-BE49-F238E27FC236}">
                <a16:creationId xmlns:a16="http://schemas.microsoft.com/office/drawing/2014/main" id="{3C06B262-AC67-9D5C-592F-FD7AC038FD6E}"/>
              </a:ext>
            </a:extLst>
          </p:cNvPr>
          <p:cNvSpPr>
            <a:spLocks noChangeArrowheads="1"/>
          </p:cNvSpPr>
          <p:nvPr/>
        </p:nvSpPr>
        <p:spPr bwMode="auto">
          <a:xfrm>
            <a:off x="457200"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8" name="Rectangle 76">
            <a:extLst>
              <a:ext uri="{FF2B5EF4-FFF2-40B4-BE49-F238E27FC236}">
                <a16:creationId xmlns:a16="http://schemas.microsoft.com/office/drawing/2014/main" id="{77E58169-3286-6781-A3F6-078173CDC9AA}"/>
              </a:ext>
            </a:extLst>
          </p:cNvPr>
          <p:cNvSpPr>
            <a:spLocks noChangeArrowheads="1"/>
          </p:cNvSpPr>
          <p:nvPr/>
        </p:nvSpPr>
        <p:spPr bwMode="auto">
          <a:xfrm>
            <a:off x="609600" y="424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5" name="Rectangle 83">
            <a:extLst>
              <a:ext uri="{FF2B5EF4-FFF2-40B4-BE49-F238E27FC236}">
                <a16:creationId xmlns:a16="http://schemas.microsoft.com/office/drawing/2014/main" id="{AB593EA7-D176-22AD-0C5B-23A770248498}"/>
              </a:ext>
            </a:extLst>
          </p:cNvPr>
          <p:cNvSpPr>
            <a:spLocks noChangeArrowheads="1"/>
          </p:cNvSpPr>
          <p:nvPr/>
        </p:nvSpPr>
        <p:spPr bwMode="auto">
          <a:xfrm>
            <a:off x="1676400" y="1491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3" name="Rectangle 91">
            <a:extLst>
              <a:ext uri="{FF2B5EF4-FFF2-40B4-BE49-F238E27FC236}">
                <a16:creationId xmlns:a16="http://schemas.microsoft.com/office/drawing/2014/main" id="{EAEE8B71-0957-67C4-2977-27E9FAA2DA22}"/>
              </a:ext>
            </a:extLst>
          </p:cNvPr>
          <p:cNvSpPr>
            <a:spLocks noChangeArrowheads="1"/>
          </p:cNvSpPr>
          <p:nvPr/>
        </p:nvSpPr>
        <p:spPr bwMode="auto">
          <a:xfrm>
            <a:off x="755333" y="1783077"/>
            <a:ext cx="770286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latin typeface="Times New Roman" panose="02020603050405020304" pitchFamily="18" charset="0"/>
                <a:cs typeface="Times New Roman" panose="02020603050405020304" pitchFamily="18" charset="0"/>
              </a:rPr>
              <a:t>An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alyze a comprehensive dataset containing information on average household sizes across various U.S. counties. Investigate factors influencing household compositions and geographical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patterns.To</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uncover insights, identify trends, and visualize the data to aid in understanding demographic dynamics and inform strategic decision-making processes. This project offers an opportunity to explore and interpret real-world data, providing valuable insights for urban planners, policymakers, and researchers seeking to optimize resource allocation and community development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858000" y="12682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676275" y="1676401"/>
            <a:ext cx="7400925" cy="4524315"/>
          </a:xfrm>
          <a:prstGeom prst="rect">
            <a:avLst/>
          </a:prstGeom>
          <a:noFill/>
        </p:spPr>
        <p:txBody>
          <a:bodyPr wrap="square" rtlCol="0">
            <a:spAutoFit/>
          </a:bodyPr>
          <a:lstStyle/>
          <a:p>
            <a:pPr algn="just"/>
            <a:r>
              <a:rPr lang="en-US" sz="2400" dirty="0"/>
              <a:t>This project delves into an extensive dataset capturing average household sizes across diverse U.S. counties. Through rigorous analysis and visualization, it aims to decipher underlying patterns, geographic disparities, and influential factors shaping household compositions. By exploring relationships between demographic data and geographic attributes, the project offers valuable insights into population dynamics. The findings are poised to inform strategic decision-making processes, aiding urban planners, policymakers, and researchers in optimizing resource allocation and fostering sustainable community development initiatives.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29400" y="13611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2" y="1011378"/>
            <a:ext cx="5395594"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1">
            <a:extLst>
              <a:ext uri="{FF2B5EF4-FFF2-40B4-BE49-F238E27FC236}">
                <a16:creationId xmlns:a16="http://schemas.microsoft.com/office/drawing/2014/main" id="{8373014D-82AA-F17B-88E6-9E69D1864CB3}"/>
              </a:ext>
            </a:extLst>
          </p:cNvPr>
          <p:cNvSpPr>
            <a:spLocks noChangeArrowheads="1"/>
          </p:cNvSpPr>
          <p:nvPr/>
        </p:nvSpPr>
        <p:spPr bwMode="auto">
          <a:xfrm>
            <a:off x="533401" y="1643002"/>
            <a:ext cx="830579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serves a diverse range of end users including urban planners, policymakers, researchers, non-profit organizations, and data analysts. Urban planners and policymakers rely on data-driven insights to design effective infrastructure, formulate targeted policies, and address socio-economic disparities in underprivileged communities. Researchers in sociology and demography leverage the dataset for academic research and policy recommendations, while non-profit organizations advocate for targeted interventions. Data analysts and scientists utilize the project as a reference for developing analytical frameworks across domains, fostering data-driven decision-making and sustainable development efforts.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2788920" y="1476375"/>
            <a:ext cx="7532370" cy="4832092"/>
          </a:xfrm>
          <a:prstGeom prst="rect">
            <a:avLst/>
          </a:prstGeom>
          <a:noFill/>
        </p:spPr>
        <p:txBody>
          <a:bodyPr wrap="square" rtlCol="0">
            <a:spAutoFit/>
          </a:bodyPr>
          <a:lstStyle/>
          <a:p>
            <a:pPr algn="just"/>
            <a:r>
              <a:rPr lang="en-US" sz="2200" dirty="0"/>
              <a:t>This comprehensive solution analyzes average household sizes across diverse U.S. counties, benefiting urban planners, policymakers, researchers, non-profit organizations, and data analysts. By exploring demographic trends and geographical patterns, it offers insights into household compositions, socio-economic disparities, and population dynamics. Its value proposition lies in informing strategic decision-making, aiding in infrastructure design, policy formulation, and advocacy for interventions in underprivileged communities. Additionally, it serves as a research reference, supporting academic exploration and contributing to evidence-based policy recommendations. Ultimately, it empowers stakeholders to foster sustainable development, improve resource allocation, and address societal challenges efficiently.</a:t>
            </a:r>
            <a:endParaRPr lang="en-IN"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934200" y="14190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381250" y="1828800"/>
            <a:ext cx="6610350" cy="4154984"/>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This solution stands out for its seamless integration of comprehensive data analysis, offering stakeholders actionable insights into average household sizes and their impact on community development. Its "wow" factor lies in uncovering intricate demographic patterns and geographical disparities, empowering decision-makers to implement targeted interventions and policies tailored to diverse populations' unique needs. Leveraging cutting-edge analytical techniques and visualization tools, it illuminates key trends and provides a roadmap for sustainable development, ensuring a tangible impact on societal well-being and resource allocation efficiency.</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533400" y="1101782"/>
            <a:ext cx="9067800" cy="4893647"/>
          </a:xfrm>
          <a:prstGeom prst="rect">
            <a:avLst/>
          </a:prstGeom>
          <a:noFill/>
        </p:spPr>
        <p:txBody>
          <a:bodyPr wrap="square" rtlCol="0">
            <a:spAutoFit/>
          </a:bodyPr>
          <a:lstStyle/>
          <a:p>
            <a:pPr algn="just"/>
            <a:r>
              <a:rPr lang="en-US" sz="2400" dirty="0"/>
              <a:t>This model of household data offers a comprehensive exploration of key variables, providing valuable insights into household demographics and socio-economic factors. Through visualizations and statistical analysis, the model uncovers patterns and relationships within the data, such as the distribution of household sizes, the correlation between household size and income, and the impact of education level on household composition. These insights enable stakeholders to make informed decisions regarding community development, resource allocation, and policy formulation. By leveraging advanced analytical techniques, the model not only illuminates current trends but also serves as a foundation for predictive modeling and future research in understanding household dynamics and their implications for societal well-being.</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TotalTime>
  <Words>785</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SHYAM KUMAR. 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Harshinipriyaa P</cp:lastModifiedBy>
  <cp:revision>7</cp:revision>
  <dcterms:created xsi:type="dcterms:W3CDTF">2024-04-11T06:59:37Z</dcterms:created>
  <dcterms:modified xsi:type="dcterms:W3CDTF">2024-04-18T17:25:18Z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