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8" r:id="rId11"/>
    <p:sldId id="267" r:id="rId12"/>
    <p:sldId id="268" r:id="rId13"/>
    <p:sldId id="2146847055" r:id="rId14"/>
    <p:sldId id="269" r:id="rId15"/>
    <p:sldId id="2146847056" r:id="rId16"/>
    <p:sldId id="2146847057"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penai.com/" TargetMode="External"/><Relationship Id="rId2" Type="http://schemas.openxmlformats.org/officeDocument/2006/relationships/hyperlink" Target="https://github.com/YBI-Foundation/Dataset/raw/main/Big%20Sales%20Data.csv" TargetMode="External"/><Relationship Id="rId1" Type="http://schemas.openxmlformats.org/officeDocument/2006/relationships/slideLayout" Target="../slideLayouts/slideLayout2.xml"/><Relationship Id="rId6" Type="http://schemas.openxmlformats.org/officeDocument/2006/relationships/hyperlink" Target="https://colab.research.google.com/drive/1AWn1kdERC7MFBbV5y92dJfCehlRwE97O?usp=sharing" TargetMode="External"/><Relationship Id="rId5" Type="http://schemas.openxmlformats.org/officeDocument/2006/relationships/hyperlink" Target="https://matplotlib.org/"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b="1" dirty="0">
                <a:solidFill>
                  <a:schemeClr val="accent1"/>
                </a:solidFill>
                <a:latin typeface="Arial" panose="020B0604020202020204" pitchFamily="34" charset="0"/>
                <a:cs typeface="Arial" panose="020B0604020202020204" pitchFamily="34" charset="0"/>
              </a:rPr>
              <a:t>Big Sales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32858" y="4058588"/>
            <a:ext cx="92907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Nagilla Shyam Kumar</a:t>
            </a:r>
          </a:p>
          <a:p>
            <a:r>
              <a:rPr lang="en-US" sz="2000" b="1" dirty="0">
                <a:solidFill>
                  <a:schemeClr val="accent1">
                    <a:lumMod val="75000"/>
                  </a:schemeClr>
                </a:solidFill>
                <a:latin typeface="Arial"/>
                <a:cs typeface="Arial"/>
              </a:rPr>
              <a:t>       - Brilliant Grammar School Educational Society’s Group of Institutions</a:t>
            </a:r>
          </a:p>
          <a:p>
            <a:r>
              <a:rPr lang="en-US" sz="2000" b="1" dirty="0">
                <a:solidFill>
                  <a:schemeClr val="accent1">
                    <a:lumMod val="75000"/>
                  </a:schemeClr>
                </a:solidFill>
                <a:latin typeface="Arial"/>
                <a:cs typeface="Arial"/>
              </a:rPr>
              <a:t>       - CSE(Data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963561"/>
            <a:ext cx="11029615" cy="2711040"/>
          </a:xfrm>
        </p:spPr>
        <p:txBody>
          <a:bodyPr/>
          <a:lstStyle/>
          <a:p>
            <a:pPr marL="0" indent="0">
              <a:buNone/>
            </a:pPr>
            <a:endParaRPr lang="en-US" sz="2000" b="1" dirty="0"/>
          </a:p>
          <a:p>
            <a:pPr marL="305435" indent="-305435"/>
            <a:r>
              <a:rPr lang="en-US" sz="2000" b="0" i="0" dirty="0">
                <a:effectLst/>
                <a:latin typeface="__fkGroteskNeue_598ab8"/>
              </a:rPr>
              <a:t>Future research could focus on incorporating real-time data and exploring more sophisticated algorithms to further improve the robustness of sales predictions. Overall, this project demonstrates the transformative potential of machine learning in the retail sector, paving the way for more efficient and responsive business practices.</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1820"/>
            <a:ext cx="11029616" cy="530296"/>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62115" y="1252116"/>
            <a:ext cx="12477136" cy="3978323"/>
          </a:xfrm>
        </p:spPr>
        <p:txBody>
          <a:bodyPr>
            <a:normAutofit/>
          </a:bodyPr>
          <a:lstStyle/>
          <a:p>
            <a:r>
              <a:rPr lang="en-US" sz="1800" b="0" dirty="0">
                <a:effectLst/>
                <a:latin typeface="var(--font-fk-grotesk)"/>
              </a:rPr>
              <a:t>References:</a:t>
            </a:r>
          </a:p>
          <a:p>
            <a:pPr>
              <a:buFont typeface="+mj-lt"/>
              <a:buAutoNum type="arabicPeriod"/>
            </a:pPr>
            <a:r>
              <a:rPr lang="en-US" sz="1800" b="0" i="0" dirty="0">
                <a:effectLst/>
                <a:latin typeface="__fkGroteskNeue_598ab8"/>
              </a:rPr>
              <a:t>Big Sales Prediction Dataset</a:t>
            </a:r>
          </a:p>
          <a:p>
            <a:pPr marL="0" indent="0">
              <a:buNone/>
            </a:pPr>
            <a:r>
              <a:rPr lang="en-US" sz="1800" dirty="0">
                <a:latin typeface="__fkGroteskNeue_598ab8"/>
              </a:rPr>
              <a:t>      </a:t>
            </a:r>
            <a:r>
              <a:rPr lang="en-US" sz="1800" b="0" i="0" dirty="0">
                <a:effectLst/>
                <a:latin typeface="__fkGroteskNeue_598ab8"/>
              </a:rPr>
              <a:t>Retrieved from GitHub repository:</a:t>
            </a:r>
            <a:r>
              <a:rPr lang="en-US" sz="1600" b="0" i="0" dirty="0">
                <a:effectLst/>
                <a:latin typeface="__fkGroteskNeue_598ab8"/>
              </a:rPr>
              <a:t> </a:t>
            </a:r>
            <a:r>
              <a:rPr lang="en-IN" sz="1800" b="0" i="0" u="sng" dirty="0">
                <a:effectLst/>
                <a:highlight>
                  <a:srgbClr val="FFFFFF"/>
                </a:highlight>
                <a:latin typeface="-apple-system"/>
                <a:hlinkClick r:id="rId2"/>
              </a:rPr>
              <a:t>https://github.com/YBI-Foundation/Dataset/raw/main/Big%20Sales%20Data.csv</a:t>
            </a:r>
            <a:endParaRPr lang="en-US" sz="1800" u="sng" dirty="0">
              <a:highlight>
                <a:srgbClr val="FFFFFF"/>
              </a:highlight>
              <a:latin typeface="__fkGroteskNeue_598ab8"/>
            </a:endParaRPr>
          </a:p>
          <a:p>
            <a:pPr marL="342900" indent="-342900">
              <a:buAutoNum type="arabicPeriod" startAt="2"/>
            </a:pPr>
            <a:r>
              <a:rPr lang="en-US" sz="1600" dirty="0">
                <a:latin typeface="__fkGroteskNeue_598ab8"/>
              </a:rPr>
              <a:t>OpenAI. (2024). </a:t>
            </a:r>
            <a:r>
              <a:rPr lang="en-US" sz="1600" i="1" dirty="0"/>
              <a:t>Assistance In Model Selection</a:t>
            </a:r>
            <a:r>
              <a:rPr lang="en-US" sz="1600" dirty="0"/>
              <a:t>. Retrieved from </a:t>
            </a:r>
            <a:r>
              <a:rPr lang="en-US" sz="1600" dirty="0">
                <a:hlinkClick r:id="rId3"/>
              </a:rPr>
              <a:t>https://www.openai.com</a:t>
            </a:r>
            <a:endParaRPr lang="en-US" sz="1600" dirty="0"/>
          </a:p>
          <a:p>
            <a:pPr marL="342900" indent="-342900">
              <a:buAutoNum type="arabicPeriod" startAt="2"/>
            </a:pPr>
            <a:r>
              <a:rPr lang="en-US" sz="1600" dirty="0"/>
              <a:t>Python Libraries: </a:t>
            </a:r>
            <a:r>
              <a:rPr lang="en-US" sz="1600" i="1" dirty="0"/>
              <a:t>Seaborn</a:t>
            </a:r>
            <a:r>
              <a:rPr lang="en-US" sz="1600" dirty="0"/>
              <a:t>, </a:t>
            </a:r>
            <a:r>
              <a:rPr lang="en-US" sz="1600" i="1" dirty="0"/>
              <a:t>Matplotlib</a:t>
            </a:r>
            <a:r>
              <a:rPr lang="en-US" sz="1600" dirty="0"/>
              <a:t>. Documentation retrieved from </a:t>
            </a:r>
            <a:r>
              <a:rPr lang="en-US" sz="1600" dirty="0">
                <a:hlinkClick r:id="rId4"/>
              </a:rPr>
              <a:t>https://seaborn.pydata.org</a:t>
            </a:r>
            <a:r>
              <a:rPr lang="en-US" sz="1600" dirty="0"/>
              <a:t>.</a:t>
            </a:r>
          </a:p>
          <a:p>
            <a:pPr marL="0" indent="0">
              <a:buNone/>
            </a:pPr>
            <a:r>
              <a:rPr lang="en-US" sz="1600" dirty="0"/>
              <a:t>       and </a:t>
            </a:r>
            <a:r>
              <a:rPr lang="en-US" sz="1600" dirty="0">
                <a:hlinkClick r:id="rId5"/>
              </a:rPr>
              <a:t>https://matplotlib.org</a:t>
            </a:r>
            <a:r>
              <a:rPr lang="en-US" sz="1600" dirty="0"/>
              <a:t>.</a:t>
            </a:r>
          </a:p>
          <a:p>
            <a:pPr marL="0" indent="0">
              <a:buNone/>
            </a:pPr>
            <a:endParaRPr lang="en-US" sz="1600" dirty="0"/>
          </a:p>
          <a:p>
            <a:pPr marL="0" indent="0">
              <a:buNone/>
            </a:pPr>
            <a:r>
              <a:rPr lang="en-US" sz="1600" dirty="0"/>
              <a:t>Project link: </a:t>
            </a:r>
            <a:r>
              <a:rPr lang="en-US" sz="1600" dirty="0">
                <a:hlinkClick r:id="rId6"/>
              </a:rPr>
              <a:t>https://colab.research.google.com/drive/1AWn1kdERC7MFBbV5y92dJfCehlRwE97O?usp=sharing</a:t>
            </a:r>
            <a:endParaRPr lang="en-US"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E0AAC695-6170-1F35-F478-3ADBAE2D6F26}"/>
              </a:ext>
            </a:extLst>
          </p:cNvPr>
          <p:cNvPicPr>
            <a:picLocks noChangeAspect="1"/>
          </p:cNvPicPr>
          <p:nvPr/>
        </p:nvPicPr>
        <p:blipFill>
          <a:blip r:embed="rId2"/>
          <a:stretch>
            <a:fillRect/>
          </a:stretch>
        </p:blipFill>
        <p:spPr>
          <a:xfrm>
            <a:off x="2703871" y="1342766"/>
            <a:ext cx="6568904" cy="5121841"/>
          </a:xfrm>
          <a:prstGeom prst="rect">
            <a:avLst/>
          </a:prstGeom>
        </p:spPr>
      </p:pic>
    </p:spTree>
    <p:extLst>
      <p:ext uri="{BB962C8B-B14F-4D97-AF65-F5344CB8AC3E}">
        <p14:creationId xmlns:p14="http://schemas.microsoft.com/office/powerpoint/2010/main" val="171806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a:t>
            </a:r>
            <a:r>
              <a:rPr lang="en-IN" sz="3200" b="1">
                <a:solidFill>
                  <a:srgbClr val="00B0F0"/>
                </a:solidFill>
                <a:latin typeface="Arial" pitchFamily="34" charset="0"/>
                <a:cs typeface="Arial" pitchFamily="34" charset="0"/>
              </a:rPr>
              <a:t>certificate 2 </a:t>
            </a:r>
            <a:endParaRPr lang="en-IN" sz="3200" b="1" dirty="0">
              <a:solidFill>
                <a:srgbClr val="00B0F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06EEA606-2AFC-AB69-CD57-D5A551B1CB34}"/>
              </a:ext>
            </a:extLst>
          </p:cNvPr>
          <p:cNvPicPr>
            <a:picLocks noChangeAspect="1"/>
          </p:cNvPicPr>
          <p:nvPr/>
        </p:nvPicPr>
        <p:blipFill>
          <a:blip r:embed="rId2"/>
          <a:stretch>
            <a:fillRect/>
          </a:stretch>
        </p:blipFill>
        <p:spPr>
          <a:xfrm>
            <a:off x="2438400" y="1232452"/>
            <a:ext cx="6920174" cy="5333629"/>
          </a:xfrm>
          <a:prstGeom prst="rect">
            <a:avLst/>
          </a:prstGeom>
        </p:spPr>
      </p:pic>
    </p:spTree>
    <p:extLst>
      <p:ext uri="{BB962C8B-B14F-4D97-AF65-F5344CB8AC3E}">
        <p14:creationId xmlns:p14="http://schemas.microsoft.com/office/powerpoint/2010/main" val="100565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232452"/>
            <a:ext cx="11029615" cy="4673324"/>
          </a:xfrm>
        </p:spPr>
        <p:txBody>
          <a:bodyPr>
            <a:normAutofit/>
          </a:bodyPr>
          <a:lstStyle/>
          <a:p>
            <a:pPr marL="0" indent="0">
              <a:buNone/>
            </a:pPr>
            <a:r>
              <a:rPr lang="en-US" sz="2800" dirty="0"/>
              <a:t>	</a:t>
            </a:r>
            <a:r>
              <a:rPr lang="en-US" sz="2400" dirty="0"/>
              <a:t>Accurately predicting big sales is a significant challenge for businesses aiming to optimize inventory, allocate resources efficiently, and maximize revenue. Sales can be influenced by numerous factors, including seasonality, economic conditions, marketing campaigns, and consumer behavior. </a:t>
            </a:r>
          </a:p>
          <a:p>
            <a:pPr marL="0" indent="0">
              <a:buNone/>
            </a:pPr>
            <a:r>
              <a:rPr lang="en-US" sz="2400" dirty="0"/>
              <a:t>	To tackle this problem, the project proposes the development of a predictive model using advanced machine learning techniques, such as Random Forest Regression. This model will analyze historical sales data and relevant external variables to forecast future sales, thereby enabling businesses to make data-driven decisions and improve their strategic planning.</a:t>
            </a:r>
            <a:endParaRPr lang="en-IN" sz="24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967304"/>
            <a:ext cx="11029616"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US" sz="1800" dirty="0"/>
              <a:t>To address the challenge of accurately predicting big sales, we propose developing a machine learning model using Random Forest Regression. The solution involves several key steps:</a:t>
            </a:r>
          </a:p>
          <a:p>
            <a:pPr>
              <a:buFont typeface="+mj-lt"/>
              <a:buAutoNum type="arabicPeriod"/>
            </a:pPr>
            <a:r>
              <a:rPr lang="en-US" sz="1800" b="1" dirty="0"/>
              <a:t>Data Collection:</a:t>
            </a:r>
            <a:r>
              <a:rPr lang="en-US" sz="1800" dirty="0"/>
              <a:t> Gather comprehensive historical sales data, along with relevant factors such as pricing, promotions, economic indicators, and seasonality.</a:t>
            </a:r>
          </a:p>
          <a:p>
            <a:pPr>
              <a:buFont typeface="+mj-lt"/>
              <a:buAutoNum type="arabicPeriod"/>
            </a:pPr>
            <a:r>
              <a:rPr lang="en-US" sz="1800" b="1" dirty="0"/>
              <a:t>Data Preprocessing:</a:t>
            </a:r>
            <a:r>
              <a:rPr lang="en-US" sz="1800" dirty="0"/>
              <a:t> Clean and preprocess the data, including handling missing values, normalizing data, and feature engineering.</a:t>
            </a:r>
          </a:p>
          <a:p>
            <a:pPr>
              <a:buFont typeface="+mj-lt"/>
              <a:buAutoNum type="arabicPeriod"/>
            </a:pPr>
            <a:r>
              <a:rPr lang="en-US" sz="1800" b="1" dirty="0"/>
              <a:t>Model Development:</a:t>
            </a:r>
            <a:r>
              <a:rPr lang="en-US" sz="1800" dirty="0"/>
              <a:t> Train a Random Forest Regression model on the processed data. This algorithm is chosen for its ability to handle large datasets and complex relationships.</a:t>
            </a:r>
          </a:p>
          <a:p>
            <a:pPr>
              <a:buFont typeface="+mj-lt"/>
              <a:buAutoNum type="arabicPeriod"/>
            </a:pPr>
            <a:r>
              <a:rPr lang="en-US" sz="1800" b="1" dirty="0"/>
              <a:t>Model Evaluation:</a:t>
            </a:r>
            <a:r>
              <a:rPr lang="en-US" sz="1800" dirty="0"/>
              <a:t> Assess the model's performance using metrics such as Mean Absolute Error (MAE), Root Mean Squared Error (RMSE), and R² score.</a:t>
            </a:r>
          </a:p>
          <a:p>
            <a:pPr>
              <a:buFont typeface="+mj-lt"/>
              <a:buAutoNum type="arabicPeriod"/>
            </a:pPr>
            <a:r>
              <a:rPr lang="en-US" sz="1800" b="1" dirty="0"/>
              <a:t>Deployment:</a:t>
            </a:r>
            <a:r>
              <a:rPr lang="en-US" sz="1800" dirty="0"/>
              <a:t> Implement the model in a real-time sales forecasting system, enabling businesses to use predictions for inventory management, marketing strategies, and overall operational planning.</a:t>
            </a: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2000" b="1" dirty="0"/>
              <a:t>System Requirements:</a:t>
            </a:r>
            <a:endParaRPr lang="en-IN" sz="2000" dirty="0"/>
          </a:p>
          <a:p>
            <a:pPr>
              <a:buFont typeface="Arial" panose="020B0604020202020204" pitchFamily="34" charset="0"/>
              <a:buChar char="•"/>
            </a:pPr>
            <a:r>
              <a:rPr lang="en-IN" sz="2000" b="1" dirty="0"/>
              <a:t>Hardware:</a:t>
            </a:r>
            <a:r>
              <a:rPr lang="en-IN" sz="2000" dirty="0"/>
              <a:t> High-performance computing environment to handle large datasets.</a:t>
            </a:r>
          </a:p>
          <a:p>
            <a:pPr>
              <a:buFont typeface="Arial" panose="020B0604020202020204" pitchFamily="34" charset="0"/>
              <a:buChar char="•"/>
            </a:pPr>
            <a:r>
              <a:rPr lang="en-IN" sz="2000" b="1" dirty="0"/>
              <a:t>Software:</a:t>
            </a:r>
            <a:r>
              <a:rPr lang="en-IN" sz="2000" dirty="0"/>
              <a:t> Python, </a:t>
            </a:r>
            <a:r>
              <a:rPr lang="en-IN" sz="2000" dirty="0" err="1"/>
              <a:t>Jupyter</a:t>
            </a:r>
            <a:r>
              <a:rPr lang="en-IN" sz="2000" dirty="0"/>
              <a:t> Notebook/Google </a:t>
            </a:r>
            <a:r>
              <a:rPr lang="en-IN" sz="2000" dirty="0" err="1"/>
              <a:t>Colob</a:t>
            </a:r>
            <a:r>
              <a:rPr lang="en-IN" sz="2000" dirty="0"/>
              <a:t>.</a:t>
            </a:r>
          </a:p>
          <a:p>
            <a:pPr>
              <a:buFont typeface="Arial" panose="020B0604020202020204" pitchFamily="34" charset="0"/>
              <a:buChar char="•"/>
            </a:pPr>
            <a:endParaRPr lang="en-IN" sz="2000" dirty="0"/>
          </a:p>
          <a:p>
            <a:r>
              <a:rPr lang="en-IN" sz="2000" b="1" dirty="0"/>
              <a:t>Libraries used:</a:t>
            </a:r>
            <a:endParaRPr lang="en-IN" sz="2000" dirty="0"/>
          </a:p>
          <a:p>
            <a:pPr>
              <a:buFont typeface="Arial" panose="020B0604020202020204" pitchFamily="34" charset="0"/>
              <a:buChar char="•"/>
            </a:pPr>
            <a:r>
              <a:rPr lang="en-IN" sz="2000" dirty="0"/>
              <a:t>Libraries such as Pandas, </a:t>
            </a:r>
            <a:r>
              <a:rPr lang="en-IN" sz="2000" dirty="0" err="1"/>
              <a:t>Numpy</a:t>
            </a:r>
            <a:r>
              <a:rPr lang="en-IN" sz="2000" dirty="0"/>
              <a:t>, Scikit-Learn, Seaborn, and Matplotlib.</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US" b="1" dirty="0"/>
              <a:t>Algorithm Selection:</a:t>
            </a:r>
            <a:endParaRPr lang="en-US" dirty="0"/>
          </a:p>
          <a:p>
            <a:r>
              <a:rPr lang="en-US" dirty="0"/>
              <a:t>We use Long Short-Term Memory (LSTM) networks for big sales prediction due to their strength in capturing complex temporal patterns and long-term dependencies in time-series data.</a:t>
            </a:r>
          </a:p>
          <a:p>
            <a:r>
              <a:rPr lang="en-US" b="1" dirty="0"/>
              <a:t>Data Input:</a:t>
            </a:r>
            <a:endParaRPr lang="en-US" dirty="0"/>
          </a:p>
          <a:p>
            <a:r>
              <a:rPr lang="en-US" dirty="0"/>
              <a:t>The model uses historical sales data, promotional activities, economic indicators, and seasonal trends as input features.</a:t>
            </a:r>
          </a:p>
          <a:p>
            <a:r>
              <a:rPr lang="en-US" b="1" dirty="0"/>
              <a:t>Training Process:</a:t>
            </a:r>
            <a:endParaRPr lang="en-US" dirty="0"/>
          </a:p>
          <a:p>
            <a:r>
              <a:rPr lang="en-US" dirty="0"/>
              <a:t>LSTM is trained on historical data with techniques like cross-validation and hyperparameter tuning to optimize performance and avoid overfitting.</a:t>
            </a:r>
          </a:p>
          <a:p>
            <a:r>
              <a:rPr lang="en-US" b="1" dirty="0"/>
              <a:t>Prediction Process:</a:t>
            </a:r>
            <a:endParaRPr lang="en-US" dirty="0"/>
          </a:p>
          <a:p>
            <a:r>
              <a:rPr lang="en-US" dirty="0"/>
              <a:t>The trained LSTM makes future sales predictions by integrating historical data with real-time inputs, ensuring accurate and timely forecasts.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645C-812B-CEEA-1681-9C99DA34546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11" name="Content Placeholder 10">
            <a:extLst>
              <a:ext uri="{FF2B5EF4-FFF2-40B4-BE49-F238E27FC236}">
                <a16:creationId xmlns:a16="http://schemas.microsoft.com/office/drawing/2014/main" id="{0685AC38-CCC8-8601-CBE9-61AC3B031E1D}"/>
              </a:ext>
            </a:extLst>
          </p:cNvPr>
          <p:cNvPicPr>
            <a:picLocks noGrp="1" noChangeAspect="1"/>
          </p:cNvPicPr>
          <p:nvPr>
            <p:ph idx="1"/>
          </p:nvPr>
        </p:nvPicPr>
        <p:blipFill>
          <a:blip r:embed="rId2"/>
          <a:stretch>
            <a:fillRect/>
          </a:stretch>
        </p:blipFill>
        <p:spPr>
          <a:xfrm>
            <a:off x="678426" y="1272482"/>
            <a:ext cx="5722374" cy="2126535"/>
          </a:xfrm>
        </p:spPr>
      </p:pic>
      <p:pic>
        <p:nvPicPr>
          <p:cNvPr id="13" name="Picture 12">
            <a:extLst>
              <a:ext uri="{FF2B5EF4-FFF2-40B4-BE49-F238E27FC236}">
                <a16:creationId xmlns:a16="http://schemas.microsoft.com/office/drawing/2014/main" id="{0CBC33A9-1F0D-72C7-024E-649D30A72309}"/>
              </a:ext>
            </a:extLst>
          </p:cNvPr>
          <p:cNvPicPr>
            <a:picLocks noChangeAspect="1"/>
          </p:cNvPicPr>
          <p:nvPr/>
        </p:nvPicPr>
        <p:blipFill>
          <a:blip r:embed="rId3"/>
          <a:stretch>
            <a:fillRect/>
          </a:stretch>
        </p:blipFill>
        <p:spPr>
          <a:xfrm>
            <a:off x="766917" y="3458984"/>
            <a:ext cx="5492976" cy="1973800"/>
          </a:xfrm>
          <a:prstGeom prst="rect">
            <a:avLst/>
          </a:prstGeom>
        </p:spPr>
      </p:pic>
      <p:pic>
        <p:nvPicPr>
          <p:cNvPr id="15" name="Picture 14">
            <a:extLst>
              <a:ext uri="{FF2B5EF4-FFF2-40B4-BE49-F238E27FC236}">
                <a16:creationId xmlns:a16="http://schemas.microsoft.com/office/drawing/2014/main" id="{99B0DB8E-B936-FD91-A453-C1F86A3EC2D0}"/>
              </a:ext>
            </a:extLst>
          </p:cNvPr>
          <p:cNvPicPr>
            <a:picLocks noChangeAspect="1"/>
          </p:cNvPicPr>
          <p:nvPr/>
        </p:nvPicPr>
        <p:blipFill>
          <a:blip r:embed="rId4"/>
          <a:stretch>
            <a:fillRect/>
          </a:stretch>
        </p:blipFill>
        <p:spPr>
          <a:xfrm>
            <a:off x="766917" y="5432784"/>
            <a:ext cx="5633883" cy="1232514"/>
          </a:xfrm>
          <a:prstGeom prst="rect">
            <a:avLst/>
          </a:prstGeom>
        </p:spPr>
      </p:pic>
      <p:sp>
        <p:nvSpPr>
          <p:cNvPr id="16" name="TextBox 15">
            <a:extLst>
              <a:ext uri="{FF2B5EF4-FFF2-40B4-BE49-F238E27FC236}">
                <a16:creationId xmlns:a16="http://schemas.microsoft.com/office/drawing/2014/main" id="{3BF6048D-AEB5-546E-E4E9-027207F2F531}"/>
              </a:ext>
            </a:extLst>
          </p:cNvPr>
          <p:cNvSpPr txBox="1"/>
          <p:nvPr/>
        </p:nvSpPr>
        <p:spPr>
          <a:xfrm>
            <a:off x="6489290" y="2858819"/>
            <a:ext cx="5338916" cy="1200329"/>
          </a:xfrm>
          <a:prstGeom prst="rect">
            <a:avLst/>
          </a:prstGeom>
          <a:noFill/>
        </p:spPr>
        <p:txBody>
          <a:bodyPr wrap="square" rtlCol="0">
            <a:spAutoFit/>
          </a:bodyPr>
          <a:lstStyle/>
          <a:p>
            <a:r>
              <a:rPr lang="en-US" sz="1800" b="1"/>
              <a:t>Performance Metrics:</a:t>
            </a:r>
            <a:endParaRPr lang="en-US" sz="1800"/>
          </a:p>
          <a:p>
            <a:pPr>
              <a:buFont typeface="+mj-lt"/>
              <a:buAutoNum type="arabicPeriod"/>
            </a:pPr>
            <a:r>
              <a:rPr lang="en-IN" sz="1800"/>
              <a:t>Mean Squared Error (MSE): </a:t>
            </a:r>
            <a:r>
              <a:rPr lang="en-IN" sz="1800" i="1"/>
              <a:t>1613965.15465047</a:t>
            </a:r>
          </a:p>
          <a:p>
            <a:pPr>
              <a:buFont typeface="+mj-lt"/>
              <a:buAutoNum type="arabicPeriod"/>
            </a:pPr>
            <a:r>
              <a:rPr lang="en-US" sz="1800"/>
              <a:t>Mean Absolute Error (MAE): </a:t>
            </a:r>
            <a:r>
              <a:rPr lang="en-US" sz="1800" i="1"/>
              <a:t>827.783002565394</a:t>
            </a:r>
          </a:p>
          <a:p>
            <a:pPr>
              <a:buFont typeface="+mj-lt"/>
              <a:buAutoNum type="arabicPeriod"/>
            </a:pPr>
            <a:r>
              <a:rPr lang="en-IN" sz="1800"/>
              <a:t>R-squared (R²): </a:t>
            </a:r>
            <a:r>
              <a:rPr lang="en-IN" sz="1800" i="1"/>
              <a:t>0.5799088331861746</a:t>
            </a:r>
            <a:endParaRPr lang="en-IN" sz="1800" i="1" dirty="0"/>
          </a:p>
        </p:txBody>
      </p:sp>
    </p:spTree>
    <p:extLst>
      <p:ext uri="{BB962C8B-B14F-4D97-AF65-F5344CB8AC3E}">
        <p14:creationId xmlns:p14="http://schemas.microsoft.com/office/powerpoint/2010/main" val="150755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850533" y="1654665"/>
            <a:ext cx="2285978" cy="645136"/>
          </a:xfrm>
        </p:spPr>
        <p:txBody>
          <a:bodyPr>
            <a:normAutofit fontScale="85000" lnSpcReduction="10000"/>
          </a:bodyPr>
          <a:lstStyle/>
          <a:p>
            <a:pPr marL="0" indent="0">
              <a:buNone/>
            </a:pPr>
            <a:r>
              <a:rPr lang="en-US" sz="2400" b="1" dirty="0">
                <a:solidFill>
                  <a:schemeClr val="tx1"/>
                </a:solidFill>
              </a:rPr>
              <a:t>Data visualization:</a:t>
            </a:r>
            <a:endParaRPr lang="en-IN" sz="2400" b="1" dirty="0">
              <a:solidFill>
                <a:schemeClr val="tx1"/>
              </a:solidFill>
            </a:endParaRPr>
          </a:p>
        </p:txBody>
      </p:sp>
      <p:pic>
        <p:nvPicPr>
          <p:cNvPr id="8" name="Picture 7">
            <a:extLst>
              <a:ext uri="{FF2B5EF4-FFF2-40B4-BE49-F238E27FC236}">
                <a16:creationId xmlns:a16="http://schemas.microsoft.com/office/drawing/2014/main" id="{1E08AF0D-641F-A684-7EC0-803851259089}"/>
              </a:ext>
            </a:extLst>
          </p:cNvPr>
          <p:cNvPicPr>
            <a:picLocks noChangeAspect="1"/>
          </p:cNvPicPr>
          <p:nvPr/>
        </p:nvPicPr>
        <p:blipFill>
          <a:blip r:embed="rId2"/>
          <a:stretch>
            <a:fillRect/>
          </a:stretch>
        </p:blipFill>
        <p:spPr>
          <a:xfrm>
            <a:off x="6031538" y="1356852"/>
            <a:ext cx="6062140" cy="4268696"/>
          </a:xfrm>
          <a:prstGeom prst="rect">
            <a:avLst/>
          </a:prstGeom>
        </p:spPr>
      </p:pic>
      <p:pic>
        <p:nvPicPr>
          <p:cNvPr id="4" name="Picture 3">
            <a:extLst>
              <a:ext uri="{FF2B5EF4-FFF2-40B4-BE49-F238E27FC236}">
                <a16:creationId xmlns:a16="http://schemas.microsoft.com/office/drawing/2014/main" id="{59FF2472-63B2-5462-606B-5B05738F9CF6}"/>
              </a:ext>
            </a:extLst>
          </p:cNvPr>
          <p:cNvPicPr>
            <a:picLocks noChangeAspect="1"/>
          </p:cNvPicPr>
          <p:nvPr/>
        </p:nvPicPr>
        <p:blipFill>
          <a:blip r:embed="rId3"/>
          <a:stretch>
            <a:fillRect/>
          </a:stretch>
        </p:blipFill>
        <p:spPr>
          <a:xfrm>
            <a:off x="177022" y="2597614"/>
            <a:ext cx="5918978" cy="236898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effectLst/>
                <a:latin typeface="__fkGroteskNeue_598ab8"/>
              </a:rPr>
              <a:t>The Big Sales Prediction project highlights the significant role of data-driven decision-making in enhancing retail operations. By leveraging historical sales data and applying advanced machine learning techniques, the project successfully developed predictive models that provide accurate sales forecasts. These insights enable Big Mart to optimize inventory management, refine pricing strategies, and tailor marketing efforts, ultimately leading to improved customer satisfaction and competitive advantage.</a:t>
            </a:r>
            <a:endParaRPr lang="en-IN" sz="24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terms/"/>
    <ds:schemaRef ds:uri="http://www.w3.org/XML/1998/namespace"/>
    <ds:schemaRef ds:uri="http://schemas.microsoft.com/office/2006/documentManagement/types"/>
    <ds:schemaRef ds:uri="http://purl.org/dc/dcmitype/"/>
    <ds:schemaRef ds:uri="9162bd5b-4ed9-4da3-b376-05204580ba3f"/>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187</TotalTime>
  <Words>716</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__fkGroteskNeue_598ab8</vt:lpstr>
      <vt:lpstr>-apple-system</vt:lpstr>
      <vt:lpstr>Arial</vt:lpstr>
      <vt:lpstr>Calibri</vt:lpstr>
      <vt:lpstr>Calibri Light</vt:lpstr>
      <vt:lpstr>Franklin Gothic Book</vt:lpstr>
      <vt:lpstr>Franklin Gothic Demi</vt:lpstr>
      <vt:lpstr>var(--font-fk-grotesk)</vt:lpstr>
      <vt:lpstr>Wingdings 2</vt:lpstr>
      <vt:lpstr>DividendVTI</vt:lpstr>
      <vt:lpstr>Big Sales Prediction</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Sravan Kumar Nagilla</cp:lastModifiedBy>
  <cp:revision>28</cp:revision>
  <dcterms:created xsi:type="dcterms:W3CDTF">2021-05-26T16:50:10Z</dcterms:created>
  <dcterms:modified xsi:type="dcterms:W3CDTF">2024-08-01T13:12:43Z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