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619B552-D88E-431F-9507-01F81C9AC0A0}" type="datetimeFigureOut">
              <a:rPr lang="en-IN" smtClean="0"/>
              <a:t>10-02-2023</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926C38E9-37D6-4109-8692-BE57C219DDA6}"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19B552-D88E-431F-9507-01F81C9AC0A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C38E9-37D6-4109-8692-BE57C219DD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19B552-D88E-431F-9507-01F81C9AC0A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C38E9-37D6-4109-8692-BE57C219DDA6}"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619B552-D88E-431F-9507-01F81C9AC0A0}"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C38E9-37D6-4109-8692-BE57C219DDA6}"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619B552-D88E-431F-9507-01F81C9AC0A0}" type="datetimeFigureOut">
              <a:rPr lang="en-IN" smtClean="0"/>
              <a:t>10-02-2023</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926C38E9-37D6-4109-8692-BE57C219DDA6}"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19B552-D88E-431F-9507-01F81C9AC0A0}"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C38E9-37D6-4109-8692-BE57C219DDA6}"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19B552-D88E-431F-9507-01F81C9AC0A0}"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C38E9-37D6-4109-8692-BE57C219DDA6}"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19B552-D88E-431F-9507-01F81C9AC0A0}"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6C38E9-37D6-4109-8692-BE57C219DDA6}"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9B552-D88E-431F-9507-01F81C9AC0A0}"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6C38E9-37D6-4109-8692-BE57C219DDA6}"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19B552-D88E-431F-9507-01F81C9AC0A0}"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C38E9-37D6-4109-8692-BE57C219DDA6}"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619B552-D88E-431F-9507-01F81C9AC0A0}"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C38E9-37D6-4109-8692-BE57C219DDA6}"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619B552-D88E-431F-9507-01F81C9AC0A0}" type="datetimeFigureOut">
              <a:rPr lang="en-IN" smtClean="0"/>
              <a:t>10-02-2023</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26C38E9-37D6-4109-8692-BE57C219DDA6}"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AI AGENT- NANOROBOT</a:t>
            </a:r>
            <a:endParaRPr lang="en-IN" dirty="0"/>
          </a:p>
        </p:txBody>
      </p:sp>
      <p:sp>
        <p:nvSpPr>
          <p:cNvPr id="3" name="Subtitle 2"/>
          <p:cNvSpPr>
            <a:spLocks noGrp="1"/>
          </p:cNvSpPr>
          <p:nvPr>
            <p:ph type="subTitle" idx="1"/>
          </p:nvPr>
        </p:nvSpPr>
        <p:spPr/>
        <p:txBody>
          <a:bodyPr>
            <a:noAutofit/>
          </a:bodyPr>
          <a:lstStyle/>
          <a:p>
            <a:r>
              <a:rPr lang="en-IN" sz="1400" dirty="0" err="1" smtClean="0"/>
              <a:t>Nanorobot</a:t>
            </a:r>
            <a:r>
              <a:rPr lang="en-IN" sz="1400" dirty="0" smtClean="0"/>
              <a:t> for cancer </a:t>
            </a:r>
          </a:p>
          <a:p>
            <a:r>
              <a:rPr lang="en-IN" sz="1400" dirty="0" smtClean="0"/>
              <a:t>cell elimination</a:t>
            </a:r>
          </a:p>
          <a:p>
            <a:r>
              <a:rPr lang="en-IN" sz="1400" dirty="0" smtClean="0"/>
              <a:t>By </a:t>
            </a:r>
            <a:r>
              <a:rPr lang="en-IN" sz="1400" dirty="0" err="1" smtClean="0"/>
              <a:t>Shyamlal</a:t>
            </a:r>
            <a:r>
              <a:rPr lang="en-IN" sz="1400" dirty="0" smtClean="0"/>
              <a:t> S</a:t>
            </a:r>
          </a:p>
          <a:p>
            <a:r>
              <a:rPr lang="en-IN" sz="1400" dirty="0" smtClean="0"/>
              <a:t>CB.EN.P2AIE22017</a:t>
            </a:r>
            <a:endParaRPr lang="en-IN" sz="1400" dirty="0"/>
          </a:p>
        </p:txBody>
      </p:sp>
    </p:spTree>
    <p:extLst>
      <p:ext uri="{BB962C8B-B14F-4D97-AF65-F5344CB8AC3E}">
        <p14:creationId xmlns:p14="http://schemas.microsoft.com/office/powerpoint/2010/main" val="71786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dirty="0" err="1" smtClean="0"/>
              <a:t>Pseudocode</a:t>
            </a:r>
            <a:endParaRPr lang="en-IN" dirty="0" smtClean="0"/>
          </a:p>
          <a:p>
            <a:r>
              <a:rPr lang="en-IN" sz="1700" dirty="0"/>
              <a:t>Input</a:t>
            </a:r>
          </a:p>
          <a:p>
            <a:r>
              <a:rPr lang="en-IN" sz="1700" dirty="0"/>
              <a:t>A team of </a:t>
            </a:r>
            <a:r>
              <a:rPr lang="en-IN" sz="1700" dirty="0" err="1"/>
              <a:t>nanorobots</a:t>
            </a:r>
            <a:r>
              <a:rPr lang="en-IN" sz="1700" dirty="0"/>
              <a:t> S</a:t>
            </a:r>
          </a:p>
          <a:p>
            <a:r>
              <a:rPr lang="en-IN" sz="1700" dirty="0"/>
              <a:t>Current fitness function J</a:t>
            </a:r>
          </a:p>
          <a:p>
            <a:r>
              <a:rPr lang="en-IN" sz="1700" dirty="0"/>
              <a:t>current</a:t>
            </a:r>
          </a:p>
          <a:p>
            <a:r>
              <a:rPr lang="en-IN" sz="1700" dirty="0"/>
              <a:t>Last fitness function hast</a:t>
            </a:r>
          </a:p>
          <a:p>
            <a:r>
              <a:rPr lang="en-IN" sz="1700" dirty="0"/>
              <a:t>Concentration of </a:t>
            </a:r>
            <a:r>
              <a:rPr lang="en-IN" sz="1700" dirty="0" err="1"/>
              <a:t>CoMa</a:t>
            </a:r>
            <a:r>
              <a:rPr lang="en-IN" sz="1700" dirty="0"/>
              <a:t>(Communication marker) </a:t>
            </a:r>
            <a:r>
              <a:rPr lang="en-IN" sz="1700" dirty="0" err="1"/>
              <a:t>TCoMa</a:t>
            </a:r>
            <a:endParaRPr lang="en-IN" sz="1700" dirty="0"/>
          </a:p>
          <a:p>
            <a:r>
              <a:rPr lang="en-IN" sz="1700" dirty="0" err="1"/>
              <a:t>Nc</a:t>
            </a:r>
            <a:r>
              <a:rPr lang="en-IN" sz="1700" dirty="0"/>
              <a:t> //number of chemotactic steps before energy used up</a:t>
            </a:r>
          </a:p>
          <a:p>
            <a:r>
              <a:rPr lang="en-IN" sz="1700" dirty="0"/>
              <a:t>Ns //maximum number of steps headed in a direction</a:t>
            </a:r>
          </a:p>
          <a:p>
            <a:r>
              <a:rPr lang="en-IN" sz="1700" dirty="0"/>
              <a:t>m //counter for Ns</a:t>
            </a:r>
          </a:p>
          <a:p>
            <a:pPr marL="0" indent="0">
              <a:buNone/>
            </a:pPr>
            <a:endParaRPr lang="en-IN" sz="1600" dirty="0"/>
          </a:p>
          <a:p>
            <a:endParaRPr lang="en-IN" sz="1600" dirty="0"/>
          </a:p>
        </p:txBody>
      </p:sp>
    </p:spTree>
    <p:extLst>
      <p:ext uri="{BB962C8B-B14F-4D97-AF65-F5344CB8AC3E}">
        <p14:creationId xmlns:p14="http://schemas.microsoft.com/office/powerpoint/2010/main" val="184038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sz="1600" dirty="0" smtClean="0"/>
              <a:t>Begin</a:t>
            </a:r>
          </a:p>
          <a:p>
            <a:r>
              <a:rPr lang="en-IN" sz="1600" dirty="0" smtClean="0"/>
              <a:t>for each </a:t>
            </a:r>
            <a:r>
              <a:rPr lang="en-IN" sz="1600" dirty="0" err="1" smtClean="0"/>
              <a:t>nanorobot</a:t>
            </a:r>
            <a:r>
              <a:rPr lang="en-IN" sz="1600" dirty="0" smtClean="0"/>
              <a:t> in S do</a:t>
            </a:r>
          </a:p>
          <a:p>
            <a:endParaRPr lang="en-IN" sz="1600" dirty="0" smtClean="0"/>
          </a:p>
          <a:p>
            <a:r>
              <a:rPr lang="en-IN" sz="1600" dirty="0" smtClean="0"/>
              <a:t> if total number of chemotactic steps is less than </a:t>
            </a:r>
            <a:r>
              <a:rPr lang="en-IN" sz="1600" dirty="0" err="1" smtClean="0"/>
              <a:t>Nc</a:t>
            </a:r>
            <a:endParaRPr lang="en-IN" sz="1600" dirty="0" smtClean="0"/>
          </a:p>
          <a:p>
            <a:endParaRPr lang="en-IN" sz="1600" dirty="0" smtClean="0"/>
          </a:p>
          <a:p>
            <a:r>
              <a:rPr lang="en-IN" sz="1600" dirty="0" smtClean="0"/>
              <a:t>    Calculate J     </a:t>
            </a:r>
          </a:p>
          <a:p>
            <a:r>
              <a:rPr lang="en-IN" sz="1600" dirty="0" smtClean="0"/>
              <a:t>           // according to the formula J (i' j) = J (i' j) + </a:t>
            </a:r>
            <a:r>
              <a:rPr lang="en-IN" sz="1600" dirty="0" err="1" smtClean="0"/>
              <a:t>Jco</a:t>
            </a:r>
            <a:r>
              <a:rPr lang="en-IN" sz="1600" dirty="0" smtClean="0"/>
              <a:t>(</a:t>
            </a:r>
            <a:r>
              <a:rPr lang="en-IN" sz="1600" dirty="0" err="1" smtClean="0"/>
              <a:t>i'j</a:t>
            </a:r>
            <a:r>
              <a:rPr lang="en-IN" sz="1600" dirty="0" smtClean="0"/>
              <a:t>),  </a:t>
            </a:r>
          </a:p>
          <a:p>
            <a:r>
              <a:rPr lang="en-IN" sz="1600" dirty="0" smtClean="0"/>
              <a:t>                                                       </a:t>
            </a:r>
            <a:r>
              <a:rPr lang="en-IN" sz="1600" dirty="0" err="1" smtClean="0"/>
              <a:t>Jco</a:t>
            </a:r>
            <a:r>
              <a:rPr lang="en-IN" sz="1600" dirty="0" smtClean="0"/>
              <a:t>(</a:t>
            </a:r>
            <a:r>
              <a:rPr lang="en-IN" sz="1600" dirty="0" err="1" smtClean="0"/>
              <a:t>i'j</a:t>
            </a:r>
            <a:r>
              <a:rPr lang="en-IN" sz="1600" dirty="0" smtClean="0"/>
              <a:t>)= </a:t>
            </a:r>
            <a:r>
              <a:rPr lang="en-IN" sz="1600" dirty="0" err="1" smtClean="0"/>
              <a:t>exp</a:t>
            </a:r>
            <a:r>
              <a:rPr lang="en-IN" sz="1600" dirty="0" smtClean="0"/>
              <a:t> (M —J(</a:t>
            </a:r>
            <a:r>
              <a:rPr lang="en-IN" sz="1600" dirty="0" err="1" smtClean="0"/>
              <a:t>i,j</a:t>
            </a:r>
            <a:r>
              <a:rPr lang="en-IN" sz="1600" dirty="0" smtClean="0"/>
              <a:t>))T(</a:t>
            </a:r>
            <a:r>
              <a:rPr lang="en-IN" sz="1600" dirty="0" err="1" smtClean="0"/>
              <a:t>i,j</a:t>
            </a:r>
            <a:r>
              <a:rPr lang="en-IN" sz="1600" dirty="0" smtClean="0"/>
              <a:t>)</a:t>
            </a:r>
          </a:p>
          <a:p>
            <a:endParaRPr lang="en-IN" sz="1600" dirty="0" smtClean="0"/>
          </a:p>
          <a:p>
            <a:r>
              <a:rPr lang="en-IN" sz="1600" dirty="0" smtClean="0"/>
              <a:t>    Let J last </a:t>
            </a:r>
            <a:r>
              <a:rPr lang="en-IN" sz="1600" dirty="0" err="1" smtClean="0"/>
              <a:t>Jcurrent</a:t>
            </a:r>
            <a:endParaRPr lang="en-IN" sz="1600" dirty="0" smtClean="0"/>
          </a:p>
          <a:p>
            <a:endParaRPr lang="en-IN" sz="1600" dirty="0" smtClean="0"/>
          </a:p>
          <a:p>
            <a:r>
              <a:rPr lang="en-IN" sz="1600" dirty="0" smtClean="0"/>
              <a:t>   Change a random direction and</a:t>
            </a:r>
          </a:p>
          <a:p>
            <a:r>
              <a:rPr lang="en-IN" sz="1600" dirty="0" smtClean="0"/>
              <a:t>   Take a chemotactic step //according to the formula </a:t>
            </a:r>
          </a:p>
          <a:p>
            <a:r>
              <a:rPr lang="en-IN" sz="1600" dirty="0"/>
              <a:t> </a:t>
            </a:r>
            <a:r>
              <a:rPr lang="en-IN" sz="1600" dirty="0" smtClean="0"/>
              <a:t>              </a:t>
            </a:r>
            <a:r>
              <a:rPr lang="en-IN" sz="1600" dirty="0" err="1" smtClean="0"/>
              <a:t>oi</a:t>
            </a:r>
            <a:r>
              <a:rPr lang="en-IN" sz="1600" dirty="0" smtClean="0"/>
              <a:t>(j + 1) = </a:t>
            </a:r>
            <a:r>
              <a:rPr lang="en-IN" sz="1600" dirty="0" err="1" smtClean="0"/>
              <a:t>ot</a:t>
            </a:r>
            <a:r>
              <a:rPr lang="en-IN" sz="1600" dirty="0" smtClean="0"/>
              <a:t>(j) + cx</a:t>
            </a:r>
          </a:p>
          <a:p>
            <a:r>
              <a:rPr lang="en-IN" sz="1600" dirty="0" smtClean="0"/>
              <a:t>   Let m = O</a:t>
            </a:r>
          </a:p>
          <a:p>
            <a:endParaRPr lang="en-IN" sz="1600" dirty="0"/>
          </a:p>
        </p:txBody>
      </p:sp>
    </p:spTree>
    <p:extLst>
      <p:ext uri="{BB962C8B-B14F-4D97-AF65-F5344CB8AC3E}">
        <p14:creationId xmlns:p14="http://schemas.microsoft.com/office/powerpoint/2010/main" val="88871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r>
              <a:rPr lang="en-US" sz="1600" dirty="0" smtClean="0"/>
              <a:t> while (m &lt; Ns) do</a:t>
            </a:r>
          </a:p>
          <a:p>
            <a:r>
              <a:rPr lang="en-US" sz="1600" dirty="0" smtClean="0"/>
              <a:t>     Let m = m + 1</a:t>
            </a:r>
          </a:p>
          <a:p>
            <a:r>
              <a:rPr lang="en-US" sz="1600" dirty="0" smtClean="0"/>
              <a:t>      if </a:t>
            </a:r>
            <a:r>
              <a:rPr lang="en-US" sz="1600" dirty="0" err="1" smtClean="0"/>
              <a:t>Jcurrent</a:t>
            </a:r>
            <a:r>
              <a:rPr lang="en-US" sz="1600" dirty="0" smtClean="0"/>
              <a:t> &gt; </a:t>
            </a:r>
            <a:r>
              <a:rPr lang="en-US" sz="1600" dirty="0" err="1" smtClean="0"/>
              <a:t>Jlast</a:t>
            </a:r>
            <a:r>
              <a:rPr lang="en-US" sz="1600" dirty="0" smtClean="0"/>
              <a:t> then</a:t>
            </a:r>
          </a:p>
          <a:p>
            <a:r>
              <a:rPr lang="en-US" sz="1600" dirty="0" smtClean="0"/>
              <a:t>            </a:t>
            </a:r>
            <a:r>
              <a:rPr lang="en-US" sz="1600" dirty="0" err="1" smtClean="0"/>
              <a:t>Jlast</a:t>
            </a:r>
            <a:r>
              <a:rPr lang="en-US" sz="1600" dirty="0" smtClean="0"/>
              <a:t> = </a:t>
            </a:r>
            <a:r>
              <a:rPr lang="en-US" sz="1600" dirty="0" err="1" smtClean="0"/>
              <a:t>Jcurrent</a:t>
            </a:r>
            <a:endParaRPr lang="en-US" sz="1600" dirty="0" smtClean="0"/>
          </a:p>
          <a:p>
            <a:r>
              <a:rPr lang="en-US" sz="1600" dirty="0" smtClean="0"/>
              <a:t>            Continue to take a chemotactic step</a:t>
            </a:r>
          </a:p>
          <a:p>
            <a:r>
              <a:rPr lang="en-US" sz="1600" dirty="0" smtClean="0"/>
              <a:t>            Update the value of Tc0Ma   // the formula given below</a:t>
            </a:r>
          </a:p>
          <a:p>
            <a:r>
              <a:rPr lang="en-US" sz="1600" dirty="0" smtClean="0"/>
              <a:t> </a:t>
            </a:r>
          </a:p>
          <a:p>
            <a:r>
              <a:rPr lang="en-US" sz="1600" dirty="0" smtClean="0"/>
              <a:t>                    </a:t>
            </a:r>
          </a:p>
          <a:p>
            <a:r>
              <a:rPr lang="en-US" sz="1600" dirty="0" smtClean="0"/>
              <a:t>                  </a:t>
            </a:r>
          </a:p>
          <a:p>
            <a:r>
              <a:rPr lang="en-US" sz="1600" dirty="0" smtClean="0"/>
              <a:t>              </a:t>
            </a:r>
          </a:p>
          <a:p>
            <a:r>
              <a:rPr lang="en-US" sz="1600" dirty="0" smtClean="0"/>
              <a:t> </a:t>
            </a:r>
          </a:p>
          <a:p>
            <a:r>
              <a:rPr lang="en-US" sz="1600" dirty="0" smtClean="0"/>
              <a:t>            Update the value of J current   // new position</a:t>
            </a:r>
          </a:p>
          <a:p>
            <a:r>
              <a:rPr lang="en-US" sz="1600" dirty="0" smtClean="0"/>
              <a:t>      else</a:t>
            </a:r>
          </a:p>
          <a:p>
            <a:r>
              <a:rPr lang="en-US" sz="1600" dirty="0" smtClean="0"/>
              <a:t>            Let m = Ns</a:t>
            </a:r>
          </a:p>
          <a:p>
            <a:r>
              <a:rPr lang="en-US" sz="1600" dirty="0" smtClean="0"/>
              <a:t>      </a:t>
            </a:r>
            <a:r>
              <a:rPr lang="en-US" sz="1600" dirty="0" err="1" smtClean="0"/>
              <a:t>endif</a:t>
            </a:r>
            <a:endParaRPr lang="en-US" sz="1600" dirty="0" smtClean="0"/>
          </a:p>
          <a:p>
            <a:r>
              <a:rPr lang="en-US" sz="1600" dirty="0" smtClean="0"/>
              <a:t>   </a:t>
            </a:r>
            <a:r>
              <a:rPr lang="en-US" sz="1600" dirty="0" err="1" smtClean="0"/>
              <a:t>endwhile</a:t>
            </a:r>
            <a:endParaRPr lang="en-US" sz="1600" dirty="0" smtClean="0"/>
          </a:p>
          <a:p>
            <a:r>
              <a:rPr lang="en-US" sz="1600" dirty="0" smtClean="0"/>
              <a:t> </a:t>
            </a:r>
            <a:r>
              <a:rPr lang="en-US" sz="1600" dirty="0" err="1" smtClean="0"/>
              <a:t>endif</a:t>
            </a:r>
            <a:endParaRPr lang="en-US" sz="1600" dirty="0" smtClean="0"/>
          </a:p>
          <a:p>
            <a:r>
              <a:rPr lang="en-US" sz="1600" dirty="0" err="1" smtClean="0"/>
              <a:t>endfor</a:t>
            </a: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152400"/>
            <a:ext cx="2487613" cy="36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624263"/>
            <a:ext cx="264636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15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Additional</a:t>
            </a:r>
            <a:endParaRPr lang="en-IN" dirty="0"/>
          </a:p>
        </p:txBody>
      </p:sp>
      <p:sp>
        <p:nvSpPr>
          <p:cNvPr id="3" name="Content Placeholder 2"/>
          <p:cNvSpPr>
            <a:spLocks noGrp="1"/>
          </p:cNvSpPr>
          <p:nvPr>
            <p:ph sz="quarter" idx="1"/>
          </p:nvPr>
        </p:nvSpPr>
        <p:spPr/>
        <p:txBody>
          <a:bodyPr>
            <a:normAutofit/>
          </a:bodyPr>
          <a:lstStyle/>
          <a:p>
            <a:r>
              <a:rPr lang="en-IN" sz="2800" dirty="0" smtClean="0"/>
              <a:t>Genetic algorithm </a:t>
            </a:r>
          </a:p>
          <a:p>
            <a:r>
              <a:rPr lang="en-US" sz="1600" dirty="0" smtClean="0"/>
              <a:t>The </a:t>
            </a:r>
            <a:r>
              <a:rPr lang="en-US" sz="1600" dirty="0"/>
              <a:t>genetic algorithm in this case is used to find the optimal solution to the problem of finding the best path for the </a:t>
            </a:r>
            <a:r>
              <a:rPr lang="en-US" sz="1600" dirty="0" err="1"/>
              <a:t>nanorobot</a:t>
            </a:r>
            <a:r>
              <a:rPr lang="en-US" sz="1600" dirty="0"/>
              <a:t> to reach its </a:t>
            </a:r>
            <a:r>
              <a:rPr lang="en-US" sz="1600" dirty="0" smtClean="0"/>
              <a:t>target.</a:t>
            </a:r>
          </a:p>
          <a:p>
            <a:endParaRPr lang="en-US" sz="1600" dirty="0" smtClean="0"/>
          </a:p>
          <a:p>
            <a:r>
              <a:rPr lang="en-US" sz="1600" dirty="0" smtClean="0"/>
              <a:t>Genetic </a:t>
            </a:r>
            <a:r>
              <a:rPr lang="en-US" sz="1600" dirty="0"/>
              <a:t>algorithm is performed on the population of solutions obtained from the chemotactic search. The population is evolved over a number of generations (1000 in this case) through the processes of parent selection, crossover, and mutation. The </a:t>
            </a:r>
            <a:r>
              <a:rPr lang="en-US" sz="1600" dirty="0" err="1"/>
              <a:t>select_parents</a:t>
            </a:r>
            <a:r>
              <a:rPr lang="en-US" sz="1600" dirty="0"/>
              <a:t> function implements the parent selection using roulette wheel selection, the crossover function performs single-point crossover, and the mutate function performs mutation on the child solution</a:t>
            </a:r>
            <a:r>
              <a:rPr lang="en-US" sz="1600" dirty="0" smtClean="0"/>
              <a:t>.</a:t>
            </a:r>
          </a:p>
          <a:p>
            <a:endParaRPr lang="en-US" sz="1600" dirty="0"/>
          </a:p>
          <a:p>
            <a:r>
              <a:rPr lang="en-US" sz="1600" dirty="0"/>
              <a:t>The best solution obtained from the genetic algorithm is returned as the result of the </a:t>
            </a:r>
            <a:r>
              <a:rPr lang="en-US" sz="1600" dirty="0" err="1"/>
              <a:t>nanorobot_algorithm</a:t>
            </a:r>
            <a:r>
              <a:rPr lang="en-US" sz="1600" dirty="0"/>
              <a:t> function.</a:t>
            </a:r>
          </a:p>
          <a:p>
            <a:endParaRPr lang="en-IN" sz="1600" dirty="0"/>
          </a:p>
        </p:txBody>
      </p:sp>
    </p:spTree>
    <p:extLst>
      <p:ext uri="{BB962C8B-B14F-4D97-AF65-F5344CB8AC3E}">
        <p14:creationId xmlns:p14="http://schemas.microsoft.com/office/powerpoint/2010/main" val="284846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55000" lnSpcReduction="20000"/>
          </a:bodyPr>
          <a:lstStyle/>
          <a:p>
            <a:r>
              <a:rPr lang="en-IN" dirty="0" err="1" smtClean="0"/>
              <a:t>Pseudocode</a:t>
            </a:r>
            <a:endParaRPr lang="en-IN" dirty="0" smtClean="0"/>
          </a:p>
          <a:p>
            <a:r>
              <a:rPr lang="en-IN" sz="2300" dirty="0" smtClean="0"/>
              <a:t>Create a list called population and append the current position of </a:t>
            </a:r>
            <a:r>
              <a:rPr lang="en-IN" sz="2300" dirty="0" err="1" smtClean="0"/>
              <a:t>nanorobot</a:t>
            </a:r>
            <a:r>
              <a:rPr lang="en-IN" sz="2300" dirty="0" smtClean="0"/>
              <a:t> and fitness function(J) into it.</a:t>
            </a:r>
          </a:p>
          <a:p>
            <a:r>
              <a:rPr lang="en-IN" sz="2300" dirty="0" smtClean="0"/>
              <a:t>         </a:t>
            </a:r>
            <a:r>
              <a:rPr lang="en-IN" sz="2300" dirty="0" err="1" smtClean="0"/>
              <a:t>population.append</a:t>
            </a:r>
            <a:r>
              <a:rPr lang="en-IN" sz="2300" dirty="0"/>
              <a:t>((S[i], </a:t>
            </a:r>
            <a:r>
              <a:rPr lang="en-IN" sz="2300" dirty="0" err="1"/>
              <a:t>Jcurrent</a:t>
            </a:r>
            <a:r>
              <a:rPr lang="en-IN" sz="2300" dirty="0"/>
              <a:t>))</a:t>
            </a:r>
            <a:endParaRPr lang="en-IN" sz="2300" dirty="0" smtClean="0"/>
          </a:p>
          <a:p>
            <a:endParaRPr lang="en-US" sz="2600" dirty="0" smtClean="0"/>
          </a:p>
          <a:p>
            <a:r>
              <a:rPr lang="en-US" sz="2600" dirty="0" smtClean="0"/>
              <a:t>GENETIC_ALGORITHM(population)</a:t>
            </a:r>
          </a:p>
          <a:p>
            <a:r>
              <a:rPr lang="en-US" sz="2600" dirty="0" smtClean="0"/>
              <a:t>    </a:t>
            </a:r>
            <a:r>
              <a:rPr lang="en-US" sz="2600" dirty="0" err="1" smtClean="0"/>
              <a:t>population_size</a:t>
            </a:r>
            <a:r>
              <a:rPr lang="en-US" sz="2600" dirty="0" smtClean="0"/>
              <a:t> = </a:t>
            </a:r>
            <a:r>
              <a:rPr lang="en-US" sz="2600" dirty="0" err="1" smtClean="0"/>
              <a:t>len</a:t>
            </a:r>
            <a:r>
              <a:rPr lang="en-US" sz="2600" dirty="0" smtClean="0"/>
              <a:t>(population)</a:t>
            </a:r>
          </a:p>
          <a:p>
            <a:r>
              <a:rPr lang="en-US" sz="2600" dirty="0" smtClean="0"/>
              <a:t>    generations = 1000</a:t>
            </a:r>
          </a:p>
          <a:p>
            <a:r>
              <a:rPr lang="en-US" sz="2600" dirty="0" smtClean="0"/>
              <a:t>    </a:t>
            </a:r>
            <a:r>
              <a:rPr lang="en-US" sz="2600" dirty="0" err="1" smtClean="0"/>
              <a:t>mutation_rate</a:t>
            </a:r>
            <a:r>
              <a:rPr lang="en-US" sz="2600" dirty="0" smtClean="0"/>
              <a:t> = 0.01</a:t>
            </a:r>
          </a:p>
          <a:p>
            <a:r>
              <a:rPr lang="en-US" sz="2600" dirty="0" smtClean="0"/>
              <a:t>    for i = 0 to generations - 1 do</a:t>
            </a:r>
          </a:p>
          <a:p>
            <a:r>
              <a:rPr lang="en-US" sz="2600" dirty="0" smtClean="0"/>
              <a:t>        </a:t>
            </a:r>
            <a:r>
              <a:rPr lang="en-US" sz="2600" dirty="0" err="1" smtClean="0"/>
              <a:t>new_population</a:t>
            </a:r>
            <a:r>
              <a:rPr lang="en-US" sz="2600" dirty="0" smtClean="0"/>
              <a:t> = []</a:t>
            </a:r>
          </a:p>
          <a:p>
            <a:r>
              <a:rPr lang="en-US" sz="2600" dirty="0" smtClean="0"/>
              <a:t>        for j = 0 to </a:t>
            </a:r>
            <a:r>
              <a:rPr lang="en-US" sz="2600" dirty="0" err="1" smtClean="0"/>
              <a:t>population_size</a:t>
            </a:r>
            <a:r>
              <a:rPr lang="en-US" sz="2600" dirty="0" smtClean="0"/>
              <a:t> - 1 do</a:t>
            </a:r>
          </a:p>
          <a:p>
            <a:r>
              <a:rPr lang="en-US" sz="2600" dirty="0" smtClean="0"/>
              <a:t>            parent1, parent2 = SELECT_PARENTS(population)</a:t>
            </a:r>
          </a:p>
          <a:p>
            <a:r>
              <a:rPr lang="en-US" sz="2600" dirty="0" smtClean="0"/>
              <a:t>            child = CROSSOVER(parent1, parent2)</a:t>
            </a:r>
          </a:p>
          <a:p>
            <a:r>
              <a:rPr lang="en-US" sz="2600" dirty="0" smtClean="0"/>
              <a:t>            child = MUTATE(child, </a:t>
            </a:r>
            <a:r>
              <a:rPr lang="en-US" sz="2600" dirty="0" err="1" smtClean="0"/>
              <a:t>mutation_rate</a:t>
            </a:r>
            <a:r>
              <a:rPr lang="en-US" sz="2600" dirty="0" smtClean="0"/>
              <a:t>)</a:t>
            </a:r>
          </a:p>
          <a:p>
            <a:r>
              <a:rPr lang="en-US" sz="2600" dirty="0" smtClean="0"/>
              <a:t>            </a:t>
            </a:r>
            <a:r>
              <a:rPr lang="en-US" sz="2600" dirty="0" err="1" smtClean="0"/>
              <a:t>new_population.append</a:t>
            </a:r>
            <a:r>
              <a:rPr lang="en-US" sz="2600" dirty="0" smtClean="0"/>
              <a:t>(child)</a:t>
            </a:r>
          </a:p>
          <a:p>
            <a:r>
              <a:rPr lang="en-US" sz="2600" dirty="0" smtClean="0"/>
              <a:t>        end for</a:t>
            </a:r>
          </a:p>
          <a:p>
            <a:r>
              <a:rPr lang="en-US" sz="2600" dirty="0" smtClean="0"/>
              <a:t>        population = </a:t>
            </a:r>
            <a:r>
              <a:rPr lang="en-US" sz="2600" dirty="0" err="1" smtClean="0"/>
              <a:t>new_population</a:t>
            </a:r>
            <a:endParaRPr lang="en-US" sz="2600" dirty="0" smtClean="0"/>
          </a:p>
          <a:p>
            <a:r>
              <a:rPr lang="en-US" sz="2600" dirty="0" smtClean="0"/>
              <a:t>    end for</a:t>
            </a:r>
          </a:p>
          <a:p>
            <a:r>
              <a:rPr lang="en-US" sz="2600" dirty="0" smtClean="0"/>
              <a:t>    return population[0]</a:t>
            </a:r>
          </a:p>
          <a:p>
            <a:r>
              <a:rPr lang="en-US" sz="2600" dirty="0" smtClean="0"/>
              <a:t>end</a:t>
            </a:r>
            <a:endParaRPr lang="en-IN" sz="2600" dirty="0"/>
          </a:p>
        </p:txBody>
      </p:sp>
    </p:spTree>
    <p:extLst>
      <p:ext uri="{BB962C8B-B14F-4D97-AF65-F5344CB8AC3E}">
        <p14:creationId xmlns:p14="http://schemas.microsoft.com/office/powerpoint/2010/main" val="275224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AIM</a:t>
            </a:r>
          </a:p>
          <a:p>
            <a:r>
              <a:rPr lang="en-IN" sz="1800" dirty="0" err="1" smtClean="0"/>
              <a:t>Nanorobot</a:t>
            </a:r>
            <a:r>
              <a:rPr lang="en-IN" sz="1800" dirty="0" smtClean="0"/>
              <a:t> used for the elimination of cancer  cells</a:t>
            </a:r>
          </a:p>
          <a:p>
            <a:pPr marL="0" indent="0">
              <a:buNone/>
            </a:pPr>
            <a:endParaRPr lang="en-IN" sz="1800" dirty="0" smtClean="0"/>
          </a:p>
          <a:p>
            <a:r>
              <a:rPr lang="en-IN" sz="1800" dirty="0" err="1" smtClean="0"/>
              <a:t>Nanorobot</a:t>
            </a:r>
            <a:r>
              <a:rPr lang="en-IN" sz="1800" dirty="0" smtClean="0"/>
              <a:t> is considered as a simple reflex agent which knows information about the partial environment.</a:t>
            </a:r>
          </a:p>
          <a:p>
            <a:r>
              <a:rPr lang="en-IN" sz="1800" dirty="0" smtClean="0"/>
              <a:t>Algorithm used: Obstacle avoidance algorithm and Bacteria forage optimization algorithm.</a:t>
            </a:r>
          </a:p>
          <a:p>
            <a:r>
              <a:rPr lang="en-IN" sz="1800" dirty="0" smtClean="0"/>
              <a:t>Additional :-  Genetic algorithm for getting better solution</a:t>
            </a:r>
            <a:endParaRPr lang="en-IN" sz="1800" dirty="0"/>
          </a:p>
        </p:txBody>
      </p:sp>
    </p:spTree>
    <p:extLst>
      <p:ext uri="{BB962C8B-B14F-4D97-AF65-F5344CB8AC3E}">
        <p14:creationId xmlns:p14="http://schemas.microsoft.com/office/powerpoint/2010/main" val="420553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smtClean="0"/>
              <a:t>Constraints</a:t>
            </a:r>
          </a:p>
          <a:p>
            <a:endParaRPr lang="en-IN" dirty="0"/>
          </a:p>
          <a:p>
            <a:r>
              <a:rPr lang="en-IN" sz="2400" dirty="0" smtClean="0"/>
              <a:t>Obstacles on the way which include the RBC, WBC etc..</a:t>
            </a:r>
          </a:p>
          <a:p>
            <a:endParaRPr lang="en-IN" sz="2400" dirty="0"/>
          </a:p>
          <a:p>
            <a:r>
              <a:rPr lang="en-IN" sz="2400" dirty="0" smtClean="0"/>
              <a:t>Path </a:t>
            </a:r>
            <a:r>
              <a:rPr lang="en-IN" sz="2400" dirty="0" err="1" smtClean="0"/>
              <a:t>nanorobot</a:t>
            </a:r>
            <a:r>
              <a:rPr lang="en-IN" sz="2400" dirty="0" smtClean="0"/>
              <a:t> should choose to reach cancer cell </a:t>
            </a:r>
            <a:endParaRPr lang="en-IN" sz="2400" dirty="0"/>
          </a:p>
        </p:txBody>
      </p:sp>
    </p:spTree>
    <p:extLst>
      <p:ext uri="{BB962C8B-B14F-4D97-AF65-F5344CB8AC3E}">
        <p14:creationId xmlns:p14="http://schemas.microsoft.com/office/powerpoint/2010/main" val="316858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constraints are solved?</a:t>
            </a:r>
            <a:endParaRPr lang="en-IN" dirty="0"/>
          </a:p>
        </p:txBody>
      </p:sp>
      <p:sp>
        <p:nvSpPr>
          <p:cNvPr id="3" name="Content Placeholder 2"/>
          <p:cNvSpPr>
            <a:spLocks noGrp="1"/>
          </p:cNvSpPr>
          <p:nvPr>
            <p:ph sz="quarter" idx="1"/>
          </p:nvPr>
        </p:nvSpPr>
        <p:spPr/>
        <p:txBody>
          <a:bodyPr/>
          <a:lstStyle/>
          <a:p>
            <a:r>
              <a:rPr lang="en-IN" dirty="0" smtClean="0"/>
              <a:t>Obstacle avoidance algorithm</a:t>
            </a:r>
          </a:p>
          <a:p>
            <a:r>
              <a:rPr lang="en-IN" sz="2000" dirty="0" smtClean="0"/>
              <a:t>Why?</a:t>
            </a:r>
          </a:p>
          <a:p>
            <a:r>
              <a:rPr lang="en-US" sz="2000" dirty="0" smtClean="0"/>
              <a:t>Every </a:t>
            </a:r>
            <a:r>
              <a:rPr lang="en-US" sz="2000" dirty="0" err="1" smtClean="0"/>
              <a:t>nanorobot</a:t>
            </a:r>
            <a:r>
              <a:rPr lang="en-US" sz="2000" dirty="0" smtClean="0"/>
              <a:t> placed inside the human body will encounter immune system as obstacles during flowing within a human body.</a:t>
            </a:r>
          </a:p>
          <a:p>
            <a:r>
              <a:rPr lang="en-US" sz="2000" dirty="0" smtClean="0"/>
              <a:t>Even though obstacles can be all shapes and sizes, circle representation is considered here for the simplicity</a:t>
            </a:r>
          </a:p>
          <a:p>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4149080"/>
            <a:ext cx="39433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8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dirty="0" err="1" smtClean="0"/>
              <a:t>Pseudocode</a:t>
            </a:r>
            <a:endParaRPr lang="en-IN" dirty="0" smtClean="0"/>
          </a:p>
          <a:p>
            <a:r>
              <a:rPr lang="en-US" sz="1600" dirty="0" smtClean="0"/>
              <a:t>Begin</a:t>
            </a:r>
          </a:p>
          <a:p>
            <a:r>
              <a:rPr lang="en-US" sz="1600" dirty="0" smtClean="0"/>
              <a:t>(1) Calculate d the distance between </a:t>
            </a:r>
            <a:r>
              <a:rPr lang="en-US" sz="1600" dirty="0" err="1" smtClean="0"/>
              <a:t>nano</a:t>
            </a:r>
            <a:r>
              <a:rPr lang="en-US" sz="1600" dirty="0" smtClean="0"/>
              <a:t>-robot and encountered obstacle</a:t>
            </a:r>
          </a:p>
          <a:p>
            <a:r>
              <a:rPr lang="en-US" sz="1600" dirty="0"/>
              <a:t> </a:t>
            </a:r>
            <a:r>
              <a:rPr lang="en-US" sz="1600" dirty="0" smtClean="0"/>
              <a:t>      </a:t>
            </a:r>
            <a:r>
              <a:rPr lang="fr-FR" sz="1400" dirty="0"/>
              <a:t>d = </a:t>
            </a:r>
            <a:r>
              <a:rPr lang="fr-FR" sz="1400" dirty="0" err="1"/>
              <a:t>math.sqrt</a:t>
            </a:r>
            <a:r>
              <a:rPr lang="fr-FR" sz="1400" dirty="0"/>
              <a:t>((</a:t>
            </a:r>
            <a:r>
              <a:rPr lang="fr-FR" sz="1400" dirty="0" err="1"/>
              <a:t>pos_robot</a:t>
            </a:r>
            <a:r>
              <a:rPr lang="fr-FR" sz="1400" dirty="0"/>
              <a:t>[0]-</a:t>
            </a:r>
            <a:r>
              <a:rPr lang="fr-FR" sz="1400" dirty="0" err="1"/>
              <a:t>pos_obstacle</a:t>
            </a:r>
            <a:r>
              <a:rPr lang="fr-FR" sz="1400" dirty="0"/>
              <a:t>[0])**2 + (</a:t>
            </a:r>
            <a:r>
              <a:rPr lang="fr-FR" sz="1400" dirty="0" err="1"/>
              <a:t>pos_robot</a:t>
            </a:r>
            <a:r>
              <a:rPr lang="fr-FR" sz="1400" dirty="0"/>
              <a:t>[1]-</a:t>
            </a:r>
            <a:r>
              <a:rPr lang="fr-FR" sz="1400" dirty="0" err="1"/>
              <a:t>pos_obstacle</a:t>
            </a:r>
            <a:r>
              <a:rPr lang="fr-FR" sz="1400" dirty="0"/>
              <a:t>[1])**2</a:t>
            </a:r>
            <a:r>
              <a:rPr lang="fr-FR" sz="1400" dirty="0" smtClean="0"/>
              <a:t>)</a:t>
            </a:r>
          </a:p>
          <a:p>
            <a:endParaRPr lang="en-US" sz="1600" dirty="0" smtClean="0"/>
          </a:p>
          <a:p>
            <a:r>
              <a:rPr lang="en-US" sz="1600" dirty="0" smtClean="0"/>
              <a:t>(2) Calculate θ the angle between the centroid of </a:t>
            </a:r>
            <a:r>
              <a:rPr lang="en-US" sz="1600" dirty="0" err="1" smtClean="0"/>
              <a:t>nanorobot</a:t>
            </a:r>
            <a:r>
              <a:rPr lang="en-US" sz="1600" dirty="0" smtClean="0"/>
              <a:t> and the centroid of obstacle </a:t>
            </a:r>
          </a:p>
          <a:p>
            <a:r>
              <a:rPr lang="en-US" sz="1600" dirty="0"/>
              <a:t> </a:t>
            </a:r>
            <a:r>
              <a:rPr lang="en-US" sz="1600" dirty="0" smtClean="0"/>
              <a:t>      </a:t>
            </a:r>
            <a:r>
              <a:rPr lang="fr-FR" sz="1400" dirty="0"/>
              <a:t>θ = math.atan2(</a:t>
            </a:r>
            <a:r>
              <a:rPr lang="fr-FR" sz="1400" dirty="0" err="1"/>
              <a:t>pos_obstacle</a:t>
            </a:r>
            <a:r>
              <a:rPr lang="fr-FR" sz="1400" dirty="0"/>
              <a:t>[1]-</a:t>
            </a:r>
            <a:r>
              <a:rPr lang="fr-FR" sz="1400" dirty="0" err="1"/>
              <a:t>pos_robot</a:t>
            </a:r>
            <a:r>
              <a:rPr lang="fr-FR" sz="1400" dirty="0"/>
              <a:t>[1], </a:t>
            </a:r>
            <a:r>
              <a:rPr lang="fr-FR" sz="1400" dirty="0" err="1"/>
              <a:t>pos_obstacle</a:t>
            </a:r>
            <a:r>
              <a:rPr lang="fr-FR" sz="1400" dirty="0"/>
              <a:t>[0]-</a:t>
            </a:r>
            <a:r>
              <a:rPr lang="fr-FR" sz="1400" dirty="0" err="1"/>
              <a:t>pos_robot</a:t>
            </a:r>
            <a:r>
              <a:rPr lang="fr-FR" sz="1400" dirty="0"/>
              <a:t>[0])</a:t>
            </a:r>
          </a:p>
          <a:p>
            <a:endParaRPr lang="en-US" sz="1600" dirty="0" smtClean="0"/>
          </a:p>
          <a:p>
            <a:r>
              <a:rPr lang="en-US" sz="1600" dirty="0" smtClean="0"/>
              <a:t>(3) If the distance d less than the threshold value</a:t>
            </a:r>
          </a:p>
          <a:p>
            <a:endParaRPr lang="en-US" sz="1600" dirty="0" smtClean="0"/>
          </a:p>
          <a:p>
            <a:r>
              <a:rPr lang="en-US" sz="1600" dirty="0" smtClean="0"/>
              <a:t>(4) Nano-robot steps on the opposite direction of obstacle (counter clock wise) and θ is calculated by:(θ = θ + 180)</a:t>
            </a:r>
          </a:p>
          <a:p>
            <a:endParaRPr lang="en-US" sz="1600" dirty="0" smtClean="0"/>
          </a:p>
          <a:p>
            <a:endParaRPr lang="en-IN" sz="1600" dirty="0"/>
          </a:p>
        </p:txBody>
      </p:sp>
    </p:spTree>
    <p:extLst>
      <p:ext uri="{BB962C8B-B14F-4D97-AF65-F5344CB8AC3E}">
        <p14:creationId xmlns:p14="http://schemas.microsoft.com/office/powerpoint/2010/main" val="150732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r>
              <a:rPr lang="en-US" sz="1600" dirty="0" smtClean="0"/>
              <a:t>(5) If the distance d greater than threshold value and the target area in the positive y-axis direction</a:t>
            </a:r>
          </a:p>
          <a:p>
            <a:endParaRPr lang="en-US" sz="1600" dirty="0" smtClean="0"/>
          </a:p>
          <a:p>
            <a:r>
              <a:rPr lang="en-US" sz="1600" dirty="0" smtClean="0"/>
              <a:t>(6) Nano-robot steps on the perpendicular direction on the obstacle and θ is calculated  by: (θ = θ + 90○)</a:t>
            </a:r>
          </a:p>
          <a:p>
            <a:endParaRPr lang="en-US" sz="1600" dirty="0" smtClean="0"/>
          </a:p>
          <a:p>
            <a:r>
              <a:rPr lang="en-US" sz="1600" dirty="0" smtClean="0"/>
              <a:t>(7) If the distance d greater than threshold value and the target area in the negative y-axis direction</a:t>
            </a:r>
          </a:p>
          <a:p>
            <a:endParaRPr lang="en-US" sz="1600" dirty="0" smtClean="0"/>
          </a:p>
          <a:p>
            <a:r>
              <a:rPr lang="en-US" sz="1600" dirty="0" smtClean="0"/>
              <a:t>(8) Nano-robot steps on the perpendicular direction of the obstacle and θ is calculated by:</a:t>
            </a:r>
          </a:p>
          <a:p>
            <a:r>
              <a:rPr lang="en-US" sz="1600" dirty="0" smtClean="0"/>
              <a:t> (θ = θ -90○)</a:t>
            </a:r>
          </a:p>
          <a:p>
            <a:r>
              <a:rPr lang="en-US" sz="1600" dirty="0" smtClean="0"/>
              <a:t>(9) Else </a:t>
            </a:r>
          </a:p>
          <a:p>
            <a:r>
              <a:rPr lang="en-US" sz="1600" dirty="0" smtClean="0"/>
              <a:t>(10) Randomly calculate θ by adding or subtracting 90○</a:t>
            </a:r>
          </a:p>
          <a:p>
            <a:r>
              <a:rPr lang="en-US" sz="1600" dirty="0" smtClean="0"/>
              <a:t>(11) Calculate new velocity for </a:t>
            </a:r>
            <a:r>
              <a:rPr lang="en-US" sz="1600" dirty="0" err="1" smtClean="0"/>
              <a:t>nano</a:t>
            </a:r>
            <a:r>
              <a:rPr lang="en-US" sz="1600" dirty="0" smtClean="0"/>
              <a:t>-robot using the value of θ where</a:t>
            </a:r>
          </a:p>
          <a:p>
            <a:r>
              <a:rPr lang="en-US" sz="1600" dirty="0" smtClean="0"/>
              <a:t>      v x = </a:t>
            </a:r>
            <a:r>
              <a:rPr lang="en-US" sz="1600" dirty="0" err="1" smtClean="0"/>
              <a:t>cos</a:t>
            </a:r>
            <a:r>
              <a:rPr lang="en-US" sz="1600" dirty="0" smtClean="0"/>
              <a:t>(θ ) and v y = sin(θ)</a:t>
            </a:r>
          </a:p>
          <a:p>
            <a:r>
              <a:rPr lang="en-US" sz="1600" dirty="0" smtClean="0"/>
              <a:t>(12) Calculate the new position of </a:t>
            </a:r>
            <a:r>
              <a:rPr lang="en-US" sz="1600" dirty="0" err="1" smtClean="0"/>
              <a:t>nano</a:t>
            </a:r>
            <a:r>
              <a:rPr lang="en-US" sz="1600" dirty="0" smtClean="0"/>
              <a:t>-robot using the value of the velocity where </a:t>
            </a:r>
            <a:r>
              <a:rPr lang="en-US" sz="1600" dirty="0" err="1" smtClean="0"/>
              <a:t>pos</a:t>
            </a:r>
            <a:r>
              <a:rPr lang="en-US" sz="1600" dirty="0" smtClean="0"/>
              <a:t> = </a:t>
            </a:r>
            <a:r>
              <a:rPr lang="en-US" sz="1600" dirty="0" err="1" smtClean="0"/>
              <a:t>pos</a:t>
            </a:r>
            <a:r>
              <a:rPr lang="en-US" sz="1600" dirty="0" smtClean="0"/>
              <a:t> + v; </a:t>
            </a:r>
          </a:p>
          <a:p>
            <a:r>
              <a:rPr lang="en-US" sz="1600" dirty="0" smtClean="0"/>
              <a:t>End</a:t>
            </a:r>
          </a:p>
          <a:p>
            <a:endParaRPr lang="en-IN" sz="1600" dirty="0"/>
          </a:p>
        </p:txBody>
      </p:sp>
    </p:spTree>
    <p:extLst>
      <p:ext uri="{BB962C8B-B14F-4D97-AF65-F5344CB8AC3E}">
        <p14:creationId xmlns:p14="http://schemas.microsoft.com/office/powerpoint/2010/main" val="168128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Path planning Algorithm</a:t>
            </a:r>
            <a:br>
              <a:rPr lang="en-IN" dirty="0" smtClean="0"/>
            </a:br>
            <a:endParaRPr lang="en-IN" dirty="0"/>
          </a:p>
        </p:txBody>
      </p:sp>
      <p:sp>
        <p:nvSpPr>
          <p:cNvPr id="3" name="Content Placeholder 2"/>
          <p:cNvSpPr>
            <a:spLocks noGrp="1"/>
          </p:cNvSpPr>
          <p:nvPr>
            <p:ph sz="quarter" idx="1"/>
          </p:nvPr>
        </p:nvSpPr>
        <p:spPr/>
        <p:txBody>
          <a:bodyPr>
            <a:normAutofit/>
          </a:bodyPr>
          <a:lstStyle/>
          <a:p>
            <a:r>
              <a:rPr lang="en-IN" dirty="0" smtClean="0"/>
              <a:t>Bacteria forage optimization algorithm</a:t>
            </a:r>
          </a:p>
          <a:p>
            <a:r>
              <a:rPr lang="en-US" sz="1600" dirty="0" smtClean="0"/>
              <a:t>Because a group of </a:t>
            </a:r>
            <a:r>
              <a:rPr lang="en-US" sz="1600" dirty="0" err="1" smtClean="0"/>
              <a:t>nanorobots</a:t>
            </a:r>
            <a:r>
              <a:rPr lang="en-US" sz="1600" dirty="0" smtClean="0"/>
              <a:t> were used in the task, the environment can be categorized as a Multi-agent System (MAS), which is composed of multiple interaction intelligent agents and their environment.</a:t>
            </a:r>
          </a:p>
          <a:p>
            <a:endParaRPr lang="en-US" sz="1600" dirty="0"/>
          </a:p>
          <a:p>
            <a:r>
              <a:rPr lang="en-US" sz="1600" dirty="0" err="1" smtClean="0"/>
              <a:t>Nanorobot</a:t>
            </a:r>
            <a:r>
              <a:rPr lang="en-US" sz="1600" dirty="0" smtClean="0"/>
              <a:t> is demanded to be as simple as possible, and they have the limited computational power. So, it can be considered as a </a:t>
            </a:r>
            <a:r>
              <a:rPr lang="en-US" sz="1600" i="1" u="sng" dirty="0" smtClean="0"/>
              <a:t>simple reflex agent</a:t>
            </a:r>
            <a:r>
              <a:rPr lang="en-US" sz="1600" dirty="0" smtClean="0"/>
              <a:t>.</a:t>
            </a:r>
          </a:p>
          <a:p>
            <a:endParaRPr lang="en-US" sz="1600" dirty="0" smtClean="0"/>
          </a:p>
          <a:p>
            <a:r>
              <a:rPr lang="en-US" sz="1600" dirty="0" smtClean="0"/>
              <a:t>Bacteria Foraging Optimization Algorithm firstly generate initial solutions, then judge the advantages and disadvantages to the position of the individual and group, and make use of group action mechanism to iterate and optimize, lastly the algorithm reaches convergence condition. The core of the algorithm mechanism includes three major operations: </a:t>
            </a:r>
            <a:r>
              <a:rPr lang="en-US" sz="1600" dirty="0" err="1" smtClean="0"/>
              <a:t>chemotaxis</a:t>
            </a:r>
            <a:r>
              <a:rPr lang="en-US" sz="1600" dirty="0" smtClean="0"/>
              <a:t>, reproduction and elimination-dispersal. </a:t>
            </a:r>
            <a:endParaRPr lang="en-US" sz="1600" dirty="0"/>
          </a:p>
          <a:p>
            <a:endParaRPr lang="en-IN" sz="1600" dirty="0"/>
          </a:p>
        </p:txBody>
      </p:sp>
    </p:spTree>
    <p:extLst>
      <p:ext uri="{BB962C8B-B14F-4D97-AF65-F5344CB8AC3E}">
        <p14:creationId xmlns:p14="http://schemas.microsoft.com/office/powerpoint/2010/main" val="212874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about algorithm</a:t>
            </a:r>
            <a:endParaRPr lang="en-IN" dirty="0"/>
          </a:p>
        </p:txBody>
      </p:sp>
      <p:sp>
        <p:nvSpPr>
          <p:cNvPr id="3" name="Content Placeholder 2"/>
          <p:cNvSpPr>
            <a:spLocks noGrp="1"/>
          </p:cNvSpPr>
          <p:nvPr>
            <p:ph sz="quarter" idx="1"/>
          </p:nvPr>
        </p:nvSpPr>
        <p:spPr/>
        <p:txBody>
          <a:bodyPr>
            <a:normAutofit/>
          </a:bodyPr>
          <a:lstStyle/>
          <a:p>
            <a:r>
              <a:rPr lang="en-IN" sz="1600" dirty="0" smtClean="0"/>
              <a:t>Bacteria forage algorithm:- It </a:t>
            </a:r>
            <a:r>
              <a:rPr lang="en-US" sz="1600" dirty="0" smtClean="0"/>
              <a:t>is a nature-inspired optimization algorithm that mimics the foraging behavior of bacteria to find the optimal solution in a search space.</a:t>
            </a:r>
          </a:p>
          <a:p>
            <a:endParaRPr lang="en-US" sz="1600" dirty="0" smtClean="0"/>
          </a:p>
          <a:p>
            <a:r>
              <a:rPr lang="en-US" sz="1600" dirty="0" smtClean="0"/>
              <a:t>Inspiration: BFA is inspired by the foraging behavior of bacteria, where bacteria move randomly to find food and release chemicals to communicate their discovery with other bacteria.</a:t>
            </a:r>
          </a:p>
          <a:p>
            <a:endParaRPr lang="en-US" sz="1600" dirty="0" smtClean="0"/>
          </a:p>
          <a:p>
            <a:r>
              <a:rPr lang="en-US" sz="1600" dirty="0" smtClean="0"/>
              <a:t>Search Process: BFA uses a random search process to explore the search space, and a heuristic information to direct the search towards the optimal solution.</a:t>
            </a:r>
          </a:p>
          <a:p>
            <a:endParaRPr lang="en-US" sz="1600" dirty="0" smtClean="0"/>
          </a:p>
          <a:p>
            <a:r>
              <a:rPr lang="en-US" sz="1600" dirty="0" err="1" smtClean="0"/>
              <a:t>Chemotaxis</a:t>
            </a:r>
            <a:r>
              <a:rPr lang="en-US" sz="1600" dirty="0" smtClean="0"/>
              <a:t>: </a:t>
            </a:r>
            <a:r>
              <a:rPr lang="en-US" sz="1600" dirty="0" err="1" smtClean="0"/>
              <a:t>Chemotaxis</a:t>
            </a:r>
            <a:r>
              <a:rPr lang="en-US" sz="1600" dirty="0" smtClean="0"/>
              <a:t> is a mechanism by which bacteria move towards a higher concentration of a chemical substance, in this case, the optimal solution.</a:t>
            </a:r>
          </a:p>
          <a:p>
            <a:endParaRPr lang="en-IN" dirty="0"/>
          </a:p>
        </p:txBody>
      </p:sp>
    </p:spTree>
    <p:extLst>
      <p:ext uri="{BB962C8B-B14F-4D97-AF65-F5344CB8AC3E}">
        <p14:creationId xmlns:p14="http://schemas.microsoft.com/office/powerpoint/2010/main" val="105638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algorithm works?</a:t>
            </a:r>
            <a:endParaRPr lang="en-IN" dirty="0"/>
          </a:p>
        </p:txBody>
      </p:sp>
      <p:sp>
        <p:nvSpPr>
          <p:cNvPr id="3" name="Content Placeholder 2"/>
          <p:cNvSpPr>
            <a:spLocks noGrp="1"/>
          </p:cNvSpPr>
          <p:nvPr>
            <p:ph sz="quarter" idx="1"/>
          </p:nvPr>
        </p:nvSpPr>
        <p:spPr/>
        <p:txBody>
          <a:bodyPr>
            <a:normAutofit/>
          </a:bodyPr>
          <a:lstStyle/>
          <a:p>
            <a:r>
              <a:rPr lang="en-US" sz="1600" dirty="0" smtClean="0"/>
              <a:t>In the environment mentioned above, the position of cancer cells are unknown to </a:t>
            </a:r>
            <a:r>
              <a:rPr lang="en-US" sz="1600" dirty="0" err="1" smtClean="0"/>
              <a:t>nanorobots</a:t>
            </a:r>
            <a:r>
              <a:rPr lang="en-US" sz="1600" dirty="0" smtClean="0"/>
              <a:t>.</a:t>
            </a:r>
          </a:p>
          <a:p>
            <a:r>
              <a:rPr lang="en-US" sz="1600" dirty="0" smtClean="0"/>
              <a:t>A chemical substances released by cancer cells is called as Cancer Cell Scent(CCS). The CCS can help </a:t>
            </a:r>
            <a:r>
              <a:rPr lang="en-US" sz="1600" dirty="0" err="1" smtClean="0"/>
              <a:t>nanorobot</a:t>
            </a:r>
            <a:r>
              <a:rPr lang="en-US" sz="1600" dirty="0" smtClean="0"/>
              <a:t> to find cancer cells.</a:t>
            </a:r>
          </a:p>
          <a:p>
            <a:r>
              <a:rPr lang="en-US" sz="1600" dirty="0" err="1"/>
              <a:t>N</a:t>
            </a:r>
            <a:r>
              <a:rPr lang="en-US" sz="1600" dirty="0" err="1" smtClean="0"/>
              <a:t>anorobots</a:t>
            </a:r>
            <a:r>
              <a:rPr lang="en-US" sz="1600" dirty="0" smtClean="0"/>
              <a:t>  also release a chemical substance named communication marker(</a:t>
            </a:r>
            <a:r>
              <a:rPr lang="en-US" sz="1600" dirty="0" err="1" smtClean="0"/>
              <a:t>CoMa</a:t>
            </a:r>
            <a:r>
              <a:rPr lang="en-US" sz="1600" dirty="0" smtClean="0"/>
              <a:t>).</a:t>
            </a:r>
          </a:p>
          <a:p>
            <a:endParaRPr lang="en-US" sz="1600" dirty="0" smtClean="0"/>
          </a:p>
          <a:p>
            <a:r>
              <a:rPr lang="en-US" sz="1600" dirty="0" err="1" smtClean="0"/>
              <a:t>Nanorobot</a:t>
            </a:r>
            <a:r>
              <a:rPr lang="en-US" sz="1600" dirty="0" smtClean="0"/>
              <a:t> will be initially at a position , first it will check in random direction the concentration of both chemicals. </a:t>
            </a:r>
          </a:p>
          <a:p>
            <a:r>
              <a:rPr lang="en-US" sz="1600" dirty="0" smtClean="0"/>
              <a:t>If it detects CCS greater than a threshold value it will move to that direction and also release a communication market which is used for communicating with other </a:t>
            </a:r>
            <a:r>
              <a:rPr lang="en-US" sz="1600" dirty="0" err="1" smtClean="0"/>
              <a:t>nanorobots</a:t>
            </a:r>
            <a:r>
              <a:rPr lang="en-US" sz="1600" dirty="0" smtClean="0"/>
              <a:t>.</a:t>
            </a:r>
          </a:p>
          <a:p>
            <a:endParaRPr lang="en-US" sz="1600" dirty="0" smtClean="0"/>
          </a:p>
          <a:p>
            <a:r>
              <a:rPr lang="en-US" sz="1600" dirty="0" smtClean="0"/>
              <a:t>The above step continues, at each position the </a:t>
            </a:r>
            <a:r>
              <a:rPr lang="en-US" sz="1600" dirty="0" err="1" smtClean="0"/>
              <a:t>nanorobot</a:t>
            </a:r>
            <a:r>
              <a:rPr lang="en-US" sz="1600" dirty="0" smtClean="0"/>
              <a:t> will check for CCS. If the CCS at a particular position is greater than the previous position , the </a:t>
            </a:r>
            <a:r>
              <a:rPr lang="en-US" sz="1600" dirty="0" err="1" smtClean="0"/>
              <a:t>nanorobot</a:t>
            </a:r>
            <a:r>
              <a:rPr lang="en-US" sz="1600" dirty="0" smtClean="0"/>
              <a:t> will move to that direction.</a:t>
            </a:r>
          </a:p>
          <a:p>
            <a:r>
              <a:rPr lang="en-US" sz="1600" dirty="0" err="1" smtClean="0"/>
              <a:t>Untill</a:t>
            </a:r>
            <a:r>
              <a:rPr lang="en-US" sz="1600" dirty="0" smtClean="0"/>
              <a:t> it reaches the cancer cell</a:t>
            </a:r>
          </a:p>
          <a:p>
            <a:endParaRPr lang="en-IN" sz="1600" dirty="0"/>
          </a:p>
        </p:txBody>
      </p:sp>
    </p:spTree>
    <p:extLst>
      <p:ext uri="{BB962C8B-B14F-4D97-AF65-F5344CB8AC3E}">
        <p14:creationId xmlns:p14="http://schemas.microsoft.com/office/powerpoint/2010/main" val="2613013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126</TotalTime>
  <Words>1102</Words>
  <Application>Microsoft Office PowerPoint</Application>
  <PresentationFormat>On-screen Show (4:3)</PresentationFormat>
  <Paragraphs>141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Origin</vt:lpstr>
      <vt:lpstr>AI AGENT- NANOROBOT</vt:lpstr>
      <vt:lpstr>PowerPoint Presentation</vt:lpstr>
      <vt:lpstr>PowerPoint Presentation</vt:lpstr>
      <vt:lpstr>How constraints are solved?</vt:lpstr>
      <vt:lpstr>PowerPoint Presentation</vt:lpstr>
      <vt:lpstr>PowerPoint Presentation</vt:lpstr>
      <vt:lpstr>Path planning Algorithm </vt:lpstr>
      <vt:lpstr>Brief about algorithm</vt:lpstr>
      <vt:lpstr>How algorithm works?</vt:lpstr>
      <vt:lpstr>PowerPoint Presentation</vt:lpstr>
      <vt:lpstr>PowerPoint Presentation</vt:lpstr>
      <vt:lpstr>PowerPoint Presentation</vt:lpstr>
      <vt:lpstr>Additional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AGENT- NANOROBOT</dc:title>
  <dc:creator>dell</dc:creator>
  <cp:lastModifiedBy>dell</cp:lastModifiedBy>
  <cp:revision>30</cp:revision>
  <dcterms:created xsi:type="dcterms:W3CDTF">2023-02-10T03:42:23Z</dcterms:created>
  <dcterms:modified xsi:type="dcterms:W3CDTF">2023-02-10T05:48:32Z</dcterms:modified>
</cp:coreProperties>
</file>