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4"/>
  </p:sldMasterIdLst>
  <p:notesMasterIdLst>
    <p:notesMasterId r:id="rId15"/>
  </p:notesMasterIdLst>
  <p:handoutMasterIdLst>
    <p:handoutMasterId r:id="rId16"/>
  </p:handoutMasterIdLst>
  <p:sldIdLst>
    <p:sldId id="256" r:id="rId5"/>
    <p:sldId id="257" r:id="rId6"/>
    <p:sldId id="258" r:id="rId7"/>
    <p:sldId id="259" r:id="rId8"/>
    <p:sldId id="260" r:id="rId9"/>
    <p:sldId id="261"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45E872-1A40-4FE7-986C-59F628C1EA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B9F5374-08E9-4C85-B7A7-3F19604B53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EA06F1-B57D-406B-8F09-B1FDC0D0B1F3}" type="datetimeFigureOut">
              <a:rPr lang="en-US" smtClean="0"/>
              <a:t>3/6/2025</a:t>
            </a:fld>
            <a:endParaRPr lang="en-US" dirty="0"/>
          </a:p>
        </p:txBody>
      </p:sp>
      <p:sp>
        <p:nvSpPr>
          <p:cNvPr id="4" name="Footer Placeholder 3">
            <a:extLst>
              <a:ext uri="{FF2B5EF4-FFF2-40B4-BE49-F238E27FC236}">
                <a16:creationId xmlns:a16="http://schemas.microsoft.com/office/drawing/2014/main" id="{937FACC5-BCFD-4649-8006-C71939BACE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D146B17-7076-4944-A4A2-FD49936A33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7EDE44-B1FC-494A-A972-62DC7CABB271}" type="slidenum">
              <a:rPr lang="en-US" smtClean="0"/>
              <a:t>‹#›</a:t>
            </a:fld>
            <a:endParaRPr lang="en-US" dirty="0"/>
          </a:p>
        </p:txBody>
      </p:sp>
    </p:spTree>
    <p:extLst>
      <p:ext uri="{BB962C8B-B14F-4D97-AF65-F5344CB8AC3E}">
        <p14:creationId xmlns:p14="http://schemas.microsoft.com/office/powerpoint/2010/main" val="705689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7F2BD-238E-42D0-B670-F788A50DBDE8}" type="datetimeFigureOut">
              <a:rPr lang="en-US" smtClean="0"/>
              <a:t>3/6/2025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8DF69-FFB1-4D3A-9D8C-5887E79674D9}" type="slidenum">
              <a:rPr lang="en-US" smtClean="0"/>
              <a:t>‹#›</a:t>
            </a:fld>
            <a:endParaRPr lang="en-US" dirty="0"/>
          </a:p>
        </p:txBody>
      </p:sp>
    </p:spTree>
    <p:extLst>
      <p:ext uri="{BB962C8B-B14F-4D97-AF65-F5344CB8AC3E}">
        <p14:creationId xmlns:p14="http://schemas.microsoft.com/office/powerpoint/2010/main" val="376647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1</a:t>
            </a:fld>
            <a:endParaRPr lang="en-US" dirty="0"/>
          </a:p>
        </p:txBody>
      </p:sp>
    </p:spTree>
    <p:extLst>
      <p:ext uri="{BB962C8B-B14F-4D97-AF65-F5344CB8AC3E}">
        <p14:creationId xmlns:p14="http://schemas.microsoft.com/office/powerpoint/2010/main" val="130455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2</a:t>
            </a:fld>
            <a:endParaRPr lang="en-US" dirty="0"/>
          </a:p>
        </p:txBody>
      </p:sp>
    </p:spTree>
    <p:extLst>
      <p:ext uri="{BB962C8B-B14F-4D97-AF65-F5344CB8AC3E}">
        <p14:creationId xmlns:p14="http://schemas.microsoft.com/office/powerpoint/2010/main" val="1272089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3</a:t>
            </a:fld>
            <a:endParaRPr lang="en-US" dirty="0"/>
          </a:p>
        </p:txBody>
      </p:sp>
    </p:spTree>
    <p:extLst>
      <p:ext uri="{BB962C8B-B14F-4D97-AF65-F5344CB8AC3E}">
        <p14:creationId xmlns:p14="http://schemas.microsoft.com/office/powerpoint/2010/main" val="2039457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4</a:t>
            </a:fld>
            <a:endParaRPr lang="en-US" dirty="0"/>
          </a:p>
        </p:txBody>
      </p:sp>
    </p:spTree>
    <p:extLst>
      <p:ext uri="{BB962C8B-B14F-4D97-AF65-F5344CB8AC3E}">
        <p14:creationId xmlns:p14="http://schemas.microsoft.com/office/powerpoint/2010/main" val="4111466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5</a:t>
            </a:fld>
            <a:endParaRPr lang="en-US" dirty="0"/>
          </a:p>
        </p:txBody>
      </p:sp>
    </p:spTree>
    <p:extLst>
      <p:ext uri="{BB962C8B-B14F-4D97-AF65-F5344CB8AC3E}">
        <p14:creationId xmlns:p14="http://schemas.microsoft.com/office/powerpoint/2010/main" val="328513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noProof="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9AB3A824-1A51-4B26-AD58-A6D8E14F6C04}" type="datetimeFigureOut">
              <a:rPr lang="en-US" noProof="0" smtClean="0"/>
              <a:t>3/6/2025</a:t>
            </a:fld>
            <a:endParaRPr lang="en-US" noProof="0"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noProof="0" dirty="0"/>
              <a:t>
              </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noProof="0" smtClean="0"/>
              <a:t>‹#›</a:t>
            </a:fld>
            <a:endParaRPr lang="en-US" noProof="0"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7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Vertical Text Placeholder 2"/>
          <p:cNvSpPr>
            <a:spLocks noGrp="1"/>
          </p:cNvSpPr>
          <p:nvPr>
            <p:ph type="body" orient="vert" idx="1"/>
          </p:nvPr>
        </p:nvSpPr>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857E33E-8B18-4087-B112-809917729534}" type="datetimeFigureOut">
              <a:rPr lang="en-US" noProof="0" smtClean="0"/>
              <a:t>3/6/2025</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4355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3FFE419-2371-464F-8239-3959401C3561}" type="datetimeFigureOut">
              <a:rPr lang="en-US" noProof="0" smtClean="0"/>
              <a:t>3/6/2025</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199476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3/6/2025</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47203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noProof="0"/>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3/6/2025</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36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3/6/2025</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18167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noProof="0"/>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CBC1C18-307B-4F68-A007-B5B542270E8D}" type="datetimeFigureOut">
              <a:rPr lang="en-US" noProof="0" smtClean="0"/>
              <a:t>3/6/2025</a:t>
            </a:fld>
            <a:endParaRPr lang="en-US" noProof="0" dirty="0"/>
          </a:p>
        </p:txBody>
      </p:sp>
      <p:sp>
        <p:nvSpPr>
          <p:cNvPr id="8" name="Footer Placeholder 7"/>
          <p:cNvSpPr>
            <a:spLocks noGrp="1"/>
          </p:cNvSpPr>
          <p:nvPr>
            <p:ph type="ftr" sz="quarter" idx="11"/>
          </p:nvPr>
        </p:nvSpPr>
        <p:spPr/>
        <p:txBody>
          <a:bodyPr/>
          <a:lstStyle/>
          <a:p>
            <a:r>
              <a:rPr lang="en-US" noProof="0" dirty="0"/>
              <a:t>
              </a:t>
            </a:r>
          </a:p>
        </p:txBody>
      </p:sp>
      <p:sp>
        <p:nvSpPr>
          <p:cNvPr id="9" name="Slide Number Placeholder 8"/>
          <p:cNvSpPr>
            <a:spLocks noGrp="1"/>
          </p:cNvSpPr>
          <p:nvPr>
            <p:ph type="sldNum" sz="quarter" idx="12"/>
          </p:nvPr>
        </p:nvSpPr>
        <p:spPr/>
        <p:txBody>
          <a:body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19633525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noProof="0" smtClean="0"/>
              <a:t>3/6/2025</a:t>
            </a:fld>
            <a:endParaRPr lang="en-US" noProof="0" dirty="0"/>
          </a:p>
        </p:txBody>
      </p:sp>
      <p:sp>
        <p:nvSpPr>
          <p:cNvPr id="4" name="Footer Placeholder 3"/>
          <p:cNvSpPr>
            <a:spLocks noGrp="1"/>
          </p:cNvSpPr>
          <p:nvPr>
            <p:ph type="ftr" sz="quarter" idx="11"/>
          </p:nvPr>
        </p:nvSpPr>
        <p:spPr/>
        <p:txBody>
          <a:bodyPr/>
          <a:lstStyle/>
          <a:p>
            <a:r>
              <a:rPr lang="en-US" noProof="0" dirty="0"/>
              <a:t>
              </a:t>
            </a:r>
          </a:p>
        </p:txBody>
      </p:sp>
      <p:sp>
        <p:nvSpPr>
          <p:cNvPr id="5" name="Slide Number Placeholder 4"/>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00542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noProof="0" smtClean="0"/>
              <a:t>3/6/2025</a:t>
            </a:fld>
            <a:endParaRPr lang="en-US" noProof="0" dirty="0"/>
          </a:p>
        </p:txBody>
      </p:sp>
      <p:sp>
        <p:nvSpPr>
          <p:cNvPr id="3" name="Footer Placeholder 2"/>
          <p:cNvSpPr>
            <a:spLocks noGrp="1"/>
          </p:cNvSpPr>
          <p:nvPr>
            <p:ph type="ftr" sz="quarter" idx="11"/>
          </p:nvPr>
        </p:nvSpPr>
        <p:spPr/>
        <p:txBody>
          <a:bodyPr/>
          <a:lstStyle/>
          <a:p>
            <a:r>
              <a:rPr lang="en-US" noProof="0" dirty="0"/>
              <a:t>
              </a:t>
            </a:r>
          </a:p>
        </p:txBody>
      </p:sp>
      <p:sp>
        <p:nvSpPr>
          <p:cNvPr id="4" name="Slide Number Placeholder 3"/>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9882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noProof="0" smtClean="0"/>
              <a:t>3/6/2025</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15838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noProof="0" smtClean="0"/>
              <a:t>3/6/2025</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7408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CBC1C18-307B-4F68-A007-B5B542270E8D}" type="datetimeFigureOut">
              <a:rPr lang="en-US" noProof="0" smtClean="0"/>
              <a:t>3/6/2025</a:t>
            </a:fld>
            <a:endParaRPr lang="en-US" noProof="0"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noProof="0" dirty="0"/>
              <a:t>
              </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170225885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50" name="Straight Connector 41">
            <a:extLst>
              <a:ext uri="{FF2B5EF4-FFF2-40B4-BE49-F238E27FC236}">
                <a16:creationId xmlns:a16="http://schemas.microsoft.com/office/drawing/2014/main" id="{63FED537-3AF1-4C36-9904-77B6A54D27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1109980" y="4206240"/>
            <a:ext cx="9966960" cy="1325880"/>
          </a:xfrm>
        </p:spPr>
        <p:txBody>
          <a:bodyPr>
            <a:normAutofit fontScale="90000"/>
          </a:bodyPr>
          <a:lstStyle/>
          <a:p>
            <a:r>
              <a:rPr lang="en-US" sz="4400" dirty="0"/>
              <a:t>AI-Powered Travel Planner</a:t>
            </a:r>
            <a:br>
              <a:rPr lang="en-US" sz="1600" dirty="0"/>
            </a:br>
            <a:endParaRPr lang="en-US" sz="6600" cap="none" dirty="0"/>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1526650" y="4908768"/>
            <a:ext cx="8767860" cy="553690"/>
          </a:xfrm>
        </p:spPr>
        <p:txBody>
          <a:bodyPr>
            <a:noAutofit/>
          </a:bodyPr>
          <a:lstStyle/>
          <a:p>
            <a:r>
              <a:rPr lang="en-US" sz="2500" dirty="0">
                <a:latin typeface="Arial" panose="020B0604020202020204" pitchFamily="34" charset="0"/>
                <a:cs typeface="Arial" panose="020B0604020202020204" pitchFamily="34" charset="0"/>
              </a:rPr>
              <a:t>Shyam Verma </a:t>
            </a:r>
            <a:br>
              <a:rPr lang="en-US" sz="2500" dirty="0">
                <a:latin typeface="Arial" panose="020B0604020202020204" pitchFamily="34" charset="0"/>
                <a:cs typeface="Arial" panose="020B0604020202020204" pitchFamily="34" charset="0"/>
              </a:rPr>
            </a:br>
            <a:endParaRPr lang="en-US" sz="2500" dirty="0">
              <a:latin typeface="Arial" panose="020B0604020202020204" pitchFamily="34" charset="0"/>
              <a:cs typeface="Arial" panose="020B0604020202020204" pitchFamily="34" charset="0"/>
            </a:endParaRPr>
          </a:p>
        </p:txBody>
      </p:sp>
      <p:pic>
        <p:nvPicPr>
          <p:cNvPr id="7" name="Picture 6" descr="Man looking at landscape">
            <a:extLst>
              <a:ext uri="{FF2B5EF4-FFF2-40B4-BE49-F238E27FC236}">
                <a16:creationId xmlns:a16="http://schemas.microsoft.com/office/drawing/2014/main" id="{CD9EF39B-AB41-49AB-8163-8B5FD7D2832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54000" y="276860"/>
            <a:ext cx="11704320" cy="3764276"/>
          </a:xfrm>
          <a:prstGeom prst="rect">
            <a:avLst/>
          </a:prstGeom>
        </p:spPr>
      </p:pic>
      <p:sp>
        <p:nvSpPr>
          <p:cNvPr id="4" name="Rectangle 1">
            <a:extLst>
              <a:ext uri="{FF2B5EF4-FFF2-40B4-BE49-F238E27FC236}">
                <a16:creationId xmlns:a16="http://schemas.microsoft.com/office/drawing/2014/main" id="{86A9BD28-3CB7-4087-900C-F02AEABFB5BE}"/>
              </a:ext>
            </a:extLst>
          </p:cNvPr>
          <p:cNvSpPr>
            <a:spLocks noChangeArrowheads="1"/>
          </p:cNvSpPr>
          <p:nvPr/>
        </p:nvSpPr>
        <p:spPr bwMode="auto">
          <a:xfrm>
            <a:off x="2560320" y="5185613"/>
            <a:ext cx="728471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MIS 661 - Artificial Intelligence &amp; Business</a:t>
            </a:r>
          </a:p>
          <a:p>
            <a:pPr marL="0" marR="0" lvl="0" indent="0" algn="ctr"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Dr. Itauma</a:t>
            </a:r>
          </a:p>
          <a:p>
            <a:pPr marL="0" marR="0" lvl="0" indent="0" algn="ctr" defTabSz="914400" rtl="0" eaLnBrk="0" fontAlgn="base" latinLnBrk="0" hangingPunct="0">
              <a:lnSpc>
                <a:spcPct val="100000"/>
              </a:lnSpc>
              <a:spcBef>
                <a:spcPct val="0"/>
              </a:spcBef>
              <a:spcAft>
                <a:spcPct val="0"/>
              </a:spcAft>
              <a:buClrTx/>
              <a:buSzTx/>
              <a:tabLst>
                <a:tab pos="1604963" algn="l"/>
              </a:tabLst>
            </a:pPr>
            <a:r>
              <a:rPr kumimoji="0" lang="en-US" altLang="en-US" sz="1800" b="0" i="0" u="none" strike="noStrike" cap="none" normalizeH="0" baseline="0" dirty="0">
                <a:ln>
                  <a:noFill/>
                </a:ln>
                <a:solidFill>
                  <a:schemeClr val="bg1"/>
                </a:solidFill>
                <a:effectLst/>
                <a:latin typeface="Arial" panose="020B0604020202020204" pitchFamily="34" charset="0"/>
              </a:rPr>
              <a:t>March 5, 2025 </a:t>
            </a:r>
          </a:p>
        </p:txBody>
      </p:sp>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AA04DD-0A99-4C67-8851-F0BE0343DB67}"/>
              </a:ext>
            </a:extLst>
          </p:cNvPr>
          <p:cNvSpPr>
            <a:spLocks noGrp="1"/>
          </p:cNvSpPr>
          <p:nvPr>
            <p:ph idx="1"/>
          </p:nvPr>
        </p:nvSpPr>
        <p:spPr>
          <a:xfrm>
            <a:off x="4339645" y="2113280"/>
            <a:ext cx="4458915" cy="1315720"/>
          </a:xfrm>
        </p:spPr>
        <p:txBody>
          <a:bodyPr>
            <a:normAutofit/>
          </a:bodyPr>
          <a:lstStyle/>
          <a:p>
            <a:pPr marL="45720" indent="0">
              <a:buNone/>
            </a:pPr>
            <a:r>
              <a:rPr lang="en-US" sz="4500" dirty="0">
                <a:solidFill>
                  <a:schemeClr val="tx1"/>
                </a:solidFill>
              </a:rPr>
              <a:t>Thank You</a:t>
            </a:r>
          </a:p>
        </p:txBody>
      </p:sp>
    </p:spTree>
    <p:extLst>
      <p:ext uri="{BB962C8B-B14F-4D97-AF65-F5344CB8AC3E}">
        <p14:creationId xmlns:p14="http://schemas.microsoft.com/office/powerpoint/2010/main" val="441344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6193-F9F1-4C54-838F-77350B9FC5DC}"/>
              </a:ext>
            </a:extLst>
          </p:cNvPr>
          <p:cNvSpPr>
            <a:spLocks noGrp="1"/>
          </p:cNvSpPr>
          <p:nvPr>
            <p:ph type="title"/>
          </p:nvPr>
        </p:nvSpPr>
        <p:spPr>
          <a:xfrm>
            <a:off x="1143000" y="609600"/>
            <a:ext cx="6693061" cy="1356360"/>
          </a:xfrm>
        </p:spPr>
        <p:txBody>
          <a:bodyPr>
            <a:normAutofit/>
          </a:bodyPr>
          <a:lstStyle/>
          <a:p>
            <a:r>
              <a:rPr lang="en-US" b="1" dirty="0">
                <a:solidFill>
                  <a:schemeClr val="tx1"/>
                </a:solidFill>
              </a:rPr>
              <a:t>Problem Statement</a:t>
            </a:r>
            <a:br>
              <a:rPr lang="en-US" dirty="0">
                <a:solidFill>
                  <a:schemeClr val="tx1"/>
                </a:solidFill>
              </a:rPr>
            </a:br>
            <a:endParaRPr lang="en-US" dirty="0">
              <a:solidFill>
                <a:schemeClr val="tx1"/>
              </a:solidFill>
            </a:endParaRPr>
          </a:p>
        </p:txBody>
      </p:sp>
      <p:pic>
        <p:nvPicPr>
          <p:cNvPr id="7" name="Picture 6" descr="Woman on top of a hill">
            <a:extLst>
              <a:ext uri="{FF2B5EF4-FFF2-40B4-BE49-F238E27FC236}">
                <a16:creationId xmlns:a16="http://schemas.microsoft.com/office/drawing/2014/main" id="{5B1885B6-720E-4434-8EED-676D134293D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27160" r="1" b="1"/>
          <a:stretch/>
        </p:blipFill>
        <p:spPr>
          <a:xfrm>
            <a:off x="8310622" y="243840"/>
            <a:ext cx="3646837" cy="6377939"/>
          </a:xfrm>
          <a:prstGeom prst="rect">
            <a:avLst/>
          </a:prstGeom>
        </p:spPr>
      </p:pic>
      <p:sp>
        <p:nvSpPr>
          <p:cNvPr id="4" name="Content Placeholder 3">
            <a:extLst>
              <a:ext uri="{FF2B5EF4-FFF2-40B4-BE49-F238E27FC236}">
                <a16:creationId xmlns:a16="http://schemas.microsoft.com/office/drawing/2014/main" id="{6AE93579-FC7A-4518-BF3C-70521A1FA09B}"/>
              </a:ext>
            </a:extLst>
          </p:cNvPr>
          <p:cNvSpPr>
            <a:spLocks noGrp="1"/>
          </p:cNvSpPr>
          <p:nvPr>
            <p:ph idx="1"/>
          </p:nvPr>
        </p:nvSpPr>
        <p:spPr>
          <a:xfrm>
            <a:off x="792480" y="2057400"/>
            <a:ext cx="7280862" cy="4038600"/>
          </a:xfrm>
        </p:spPr>
        <p:txBody>
          <a:bodyPr/>
          <a:lstStyle/>
          <a:p>
            <a:r>
              <a:rPr lang="en-US" dirty="0">
                <a:solidFill>
                  <a:schemeClr val="tx1"/>
                </a:solidFill>
                <a:latin typeface="Arial" panose="020B0604020202020204" pitchFamily="34" charset="0"/>
                <a:cs typeface="Arial" panose="020B0604020202020204" pitchFamily="34" charset="0"/>
              </a:rPr>
              <a:t>Planning a trip is time-consuming and overwhelming due to countless choices for flights, accommodations, and activities. Travelers struggle with decision fatigue, unexpected disruptions like weather or flight delays, and the hassle of using multiple platforms. Traditional travel planning lacks personalization and adaptability.</a:t>
            </a:r>
          </a:p>
          <a:p>
            <a:r>
              <a:rPr lang="en-US" dirty="0">
                <a:solidFill>
                  <a:schemeClr val="tx1"/>
                </a:solidFill>
                <a:latin typeface="Arial" panose="020B0604020202020204" pitchFamily="34" charset="0"/>
                <a:cs typeface="Arial" panose="020B0604020202020204" pitchFamily="34" charset="0"/>
              </a:rPr>
              <a:t>This project solves these challenges with an </a:t>
            </a:r>
            <a:r>
              <a:rPr lang="en-US" b="1" dirty="0">
                <a:solidFill>
                  <a:schemeClr val="tx1"/>
                </a:solidFill>
                <a:latin typeface="Arial" panose="020B0604020202020204" pitchFamily="34" charset="0"/>
                <a:cs typeface="Arial" panose="020B0604020202020204" pitchFamily="34" charset="0"/>
              </a:rPr>
              <a:t>AI-powered travel planner</a:t>
            </a:r>
            <a:r>
              <a:rPr lang="en-US" dirty="0">
                <a:solidFill>
                  <a:schemeClr val="tx1"/>
                </a:solidFill>
                <a:latin typeface="Arial" panose="020B0604020202020204" pitchFamily="34" charset="0"/>
                <a:cs typeface="Arial" panose="020B0604020202020204" pitchFamily="34" charset="0"/>
              </a:rPr>
              <a:t> that personalizes itineraries, integrates real-time updates, and automates decision-making- ensuring a seamless and stress-free travel experience.</a:t>
            </a:r>
          </a:p>
          <a:p>
            <a:pPr marL="45720" indent="0">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847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DEC2-3CE6-403C-843D-B88A8A456CA0}"/>
              </a:ext>
            </a:extLst>
          </p:cNvPr>
          <p:cNvSpPr>
            <a:spLocks noGrp="1"/>
          </p:cNvSpPr>
          <p:nvPr>
            <p:ph type="title"/>
          </p:nvPr>
        </p:nvSpPr>
        <p:spPr>
          <a:xfrm>
            <a:off x="1028809" y="599440"/>
            <a:ext cx="10121791" cy="995680"/>
          </a:xfrm>
        </p:spPr>
        <p:txBody>
          <a:bodyPr>
            <a:normAutofit/>
          </a:bodyPr>
          <a:lstStyle/>
          <a:p>
            <a:r>
              <a:rPr lang="en-US" b="1" dirty="0">
                <a:solidFill>
                  <a:schemeClr val="tx1"/>
                </a:solidFill>
              </a:rPr>
              <a:t>AI biased Approach and Methodology</a:t>
            </a:r>
            <a:endParaRPr lang="en-US" dirty="0">
              <a:solidFill>
                <a:schemeClr val="tx1"/>
              </a:solidFill>
            </a:endParaRPr>
          </a:p>
        </p:txBody>
      </p:sp>
      <p:sp>
        <p:nvSpPr>
          <p:cNvPr id="4" name="Content Placeholder 3">
            <a:extLst>
              <a:ext uri="{FF2B5EF4-FFF2-40B4-BE49-F238E27FC236}">
                <a16:creationId xmlns:a16="http://schemas.microsoft.com/office/drawing/2014/main" id="{63C8F1E9-B466-4981-B92F-306873986298}"/>
              </a:ext>
            </a:extLst>
          </p:cNvPr>
          <p:cNvSpPr>
            <a:spLocks noGrp="1"/>
          </p:cNvSpPr>
          <p:nvPr>
            <p:ph idx="1"/>
          </p:nvPr>
        </p:nvSpPr>
        <p:spPr>
          <a:xfrm>
            <a:off x="822960" y="1757680"/>
            <a:ext cx="10121791" cy="4734560"/>
          </a:xfrm>
        </p:spPr>
        <p:txBody>
          <a:bodyPr>
            <a:normAutofit/>
          </a:bodyPr>
          <a:lstStyle/>
          <a:p>
            <a:pPr marL="45720" indent="0">
              <a:buNone/>
            </a:pPr>
            <a:r>
              <a:rPr lang="en-US" dirty="0">
                <a:solidFill>
                  <a:schemeClr val="tx1"/>
                </a:solidFill>
              </a:rPr>
              <a:t>🔹 </a:t>
            </a:r>
            <a:r>
              <a:rPr lang="en-US" b="1" dirty="0">
                <a:solidFill>
                  <a:schemeClr val="tx1"/>
                </a:solidFill>
              </a:rPr>
              <a:t>Data Collection</a:t>
            </a:r>
            <a:r>
              <a:rPr lang="en-US" dirty="0">
                <a:solidFill>
                  <a:schemeClr val="tx1"/>
                </a:solidFill>
              </a:rPr>
              <a:t> – Aggregates real-time travel data from sources like Google   Travel, OpenWeather, and Skyscanner.</a:t>
            </a:r>
            <a:br>
              <a:rPr lang="en-US" dirty="0">
                <a:solidFill>
                  <a:schemeClr val="tx1"/>
                </a:solidFill>
              </a:rPr>
            </a:br>
            <a:r>
              <a:rPr lang="en-US" dirty="0">
                <a:solidFill>
                  <a:schemeClr val="tx1"/>
                </a:solidFill>
              </a:rPr>
              <a:t>🔹</a:t>
            </a:r>
            <a:r>
              <a:rPr lang="en-US" b="1" dirty="0">
                <a:solidFill>
                  <a:schemeClr val="tx1"/>
                </a:solidFill>
              </a:rPr>
              <a:t>Understanding Preferences</a:t>
            </a:r>
            <a:r>
              <a:rPr lang="en-US" dirty="0">
                <a:solidFill>
                  <a:schemeClr val="tx1"/>
                </a:solidFill>
              </a:rPr>
              <a:t> – Uses a conversational chatbot to gather user       interests, budget, and travel style.</a:t>
            </a:r>
            <a:br>
              <a:rPr lang="en-US" dirty="0">
                <a:solidFill>
                  <a:schemeClr val="tx1"/>
                </a:solidFill>
              </a:rPr>
            </a:br>
            <a:r>
              <a:rPr lang="en-US" dirty="0">
                <a:solidFill>
                  <a:schemeClr val="tx1"/>
                </a:solidFill>
              </a:rPr>
              <a:t>🔹 </a:t>
            </a:r>
            <a:r>
              <a:rPr lang="en-US" b="1" dirty="0">
                <a:solidFill>
                  <a:schemeClr val="tx1"/>
                </a:solidFill>
              </a:rPr>
              <a:t>AI-Powered Optimization</a:t>
            </a:r>
            <a:r>
              <a:rPr lang="en-US" dirty="0">
                <a:solidFill>
                  <a:schemeClr val="tx1"/>
                </a:solidFill>
              </a:rPr>
              <a:t> – Applies machine learning and predictive analytics   to craft the perfect itinerary.</a:t>
            </a:r>
            <a:br>
              <a:rPr lang="en-US" dirty="0">
                <a:solidFill>
                  <a:schemeClr val="tx1"/>
                </a:solidFill>
              </a:rPr>
            </a:br>
            <a:r>
              <a:rPr lang="en-US" dirty="0">
                <a:solidFill>
                  <a:schemeClr val="tx1"/>
                </a:solidFill>
              </a:rPr>
              <a:t>🔹</a:t>
            </a:r>
            <a:r>
              <a:rPr lang="en-US" b="1" dirty="0">
                <a:solidFill>
                  <a:schemeClr val="tx1"/>
                </a:solidFill>
              </a:rPr>
              <a:t>Real-Time Adaptation</a:t>
            </a:r>
            <a:r>
              <a:rPr lang="en-US" dirty="0">
                <a:solidFill>
                  <a:schemeClr val="tx1"/>
                </a:solidFill>
              </a:rPr>
              <a:t> – Dynamically updates plans based on flight delays, weather changes, and live events.</a:t>
            </a:r>
            <a:br>
              <a:rPr lang="en-US" dirty="0">
                <a:solidFill>
                  <a:schemeClr val="tx1"/>
                </a:solidFill>
              </a:rPr>
            </a:br>
            <a:r>
              <a:rPr lang="en-US" dirty="0">
                <a:solidFill>
                  <a:schemeClr val="tx1"/>
                </a:solidFill>
              </a:rPr>
              <a:t>🔹</a:t>
            </a:r>
            <a:r>
              <a:rPr lang="en-US" b="1" dirty="0">
                <a:solidFill>
                  <a:schemeClr val="tx1"/>
                </a:solidFill>
              </a:rPr>
              <a:t>User-Friendly Interface</a:t>
            </a:r>
            <a:r>
              <a:rPr lang="en-US" dirty="0">
                <a:solidFill>
                  <a:schemeClr val="tx1"/>
                </a:solidFill>
              </a:rPr>
              <a:t>– Presents personalized recommendations in a simple and intuitive interface.</a:t>
            </a:r>
            <a:br>
              <a:rPr lang="en-US" dirty="0">
                <a:solidFill>
                  <a:schemeClr val="tx1"/>
                </a:solidFill>
              </a:rPr>
            </a:br>
            <a:endParaRPr lang="en-US" dirty="0">
              <a:solidFill>
                <a:schemeClr val="tx1"/>
              </a:solidFill>
            </a:endParaRPr>
          </a:p>
          <a:p>
            <a:pPr marL="45720" indent="0">
              <a:buNone/>
            </a:pPr>
            <a:r>
              <a:rPr lang="en-US" i="1" dirty="0">
                <a:solidFill>
                  <a:schemeClr val="tx1"/>
                </a:solidFill>
              </a:rPr>
              <a:t>"By combining AI intelligence with real-time data, our system ensures that every trip is personalized, flexible, and hassle-free."</a:t>
            </a:r>
            <a:endParaRPr lang="en-US" dirty="0">
              <a:solidFill>
                <a:schemeClr val="tx1"/>
              </a:solidFill>
            </a:endParaRPr>
          </a:p>
          <a:p>
            <a:pPr marL="45720" indent="0">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384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88E1-1C83-45CD-94C1-01CE6D18A71C}"/>
              </a:ext>
            </a:extLst>
          </p:cNvPr>
          <p:cNvSpPr>
            <a:spLocks noGrp="1"/>
          </p:cNvSpPr>
          <p:nvPr>
            <p:ph type="title"/>
          </p:nvPr>
        </p:nvSpPr>
        <p:spPr>
          <a:xfrm>
            <a:off x="4775612" y="609600"/>
            <a:ext cx="6989667" cy="1356360"/>
          </a:xfrm>
        </p:spPr>
        <p:txBody>
          <a:bodyPr>
            <a:normAutofit/>
          </a:bodyPr>
          <a:lstStyle/>
          <a:p>
            <a:r>
              <a:rPr lang="en-US" b="1" dirty="0">
                <a:solidFill>
                  <a:schemeClr val="tx1"/>
                </a:solidFill>
              </a:rPr>
              <a:t>AI-Powered Travel Features</a:t>
            </a:r>
            <a:endParaRPr lang="en-US" dirty="0">
              <a:solidFill>
                <a:schemeClr val="tx1"/>
              </a:solidFill>
            </a:endParaRPr>
          </a:p>
        </p:txBody>
      </p:sp>
      <p:pic>
        <p:nvPicPr>
          <p:cNvPr id="5" name="Picture 4" descr="Airport">
            <a:extLst>
              <a:ext uri="{FF2B5EF4-FFF2-40B4-BE49-F238E27FC236}">
                <a16:creationId xmlns:a16="http://schemas.microsoft.com/office/drawing/2014/main" id="{E4D3CE1D-3DAE-4798-AD0B-2A9034A192C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2"/>
          <a:stretch/>
        </p:blipFill>
        <p:spPr>
          <a:xfrm>
            <a:off x="241388" y="256364"/>
            <a:ext cx="4200395" cy="6352184"/>
          </a:xfrm>
          <a:prstGeom prst="rect">
            <a:avLst/>
          </a:prstGeom>
        </p:spPr>
      </p:pic>
      <p:sp>
        <p:nvSpPr>
          <p:cNvPr id="6" name="Content Placeholder 5">
            <a:extLst>
              <a:ext uri="{FF2B5EF4-FFF2-40B4-BE49-F238E27FC236}">
                <a16:creationId xmlns:a16="http://schemas.microsoft.com/office/drawing/2014/main" id="{13FD3C51-7EFD-445F-9400-1D6926982CE7}"/>
              </a:ext>
            </a:extLst>
          </p:cNvPr>
          <p:cNvSpPr>
            <a:spLocks noGrp="1"/>
          </p:cNvSpPr>
          <p:nvPr>
            <p:ph idx="1"/>
          </p:nvPr>
        </p:nvSpPr>
        <p:spPr>
          <a:xfrm>
            <a:off x="4441782" y="2235200"/>
            <a:ext cx="7323497" cy="4366436"/>
          </a:xfrm>
        </p:spPr>
        <p:txBody>
          <a:bodyPr>
            <a:normAutofit/>
          </a:bodyPr>
          <a:lstStyle/>
          <a:p>
            <a:pPr>
              <a:buFont typeface="Arial" panose="020B0604020202020204" pitchFamily="34" charset="0"/>
              <a:buChar char="•"/>
            </a:pPr>
            <a:r>
              <a:rPr lang="en-US" dirty="0">
                <a:solidFill>
                  <a:schemeClr val="tx1"/>
                </a:solidFill>
              </a:rPr>
              <a:t>Personalized Itineraries tailored to user preferences.</a:t>
            </a:r>
          </a:p>
          <a:p>
            <a:pPr>
              <a:buFont typeface="Arial" panose="020B0604020202020204" pitchFamily="34" charset="0"/>
              <a:buChar char="•"/>
            </a:pPr>
            <a:r>
              <a:rPr lang="en-US" dirty="0">
                <a:solidFill>
                  <a:schemeClr val="tx1"/>
                </a:solidFill>
              </a:rPr>
              <a:t>Dynamic Adaptation to unexpected disruptions (e.g., weather changes).</a:t>
            </a:r>
          </a:p>
          <a:p>
            <a:pPr>
              <a:buFont typeface="Arial" panose="020B0604020202020204" pitchFamily="34" charset="0"/>
              <a:buChar char="•"/>
            </a:pPr>
            <a:r>
              <a:rPr lang="en-US" dirty="0">
                <a:solidFill>
                  <a:schemeClr val="tx1"/>
                </a:solidFill>
              </a:rPr>
              <a:t>Budget Optimization using real-time price analysis.</a:t>
            </a:r>
          </a:p>
          <a:p>
            <a:pPr>
              <a:buFont typeface="Arial" panose="020B0604020202020204" pitchFamily="34" charset="0"/>
              <a:buChar char="•"/>
            </a:pPr>
            <a:r>
              <a:rPr lang="en-US" dirty="0">
                <a:solidFill>
                  <a:schemeClr val="tx1"/>
                </a:solidFill>
              </a:rPr>
              <a:t>Chatbot Interaction for easy trip modifications and suggestions.</a:t>
            </a:r>
          </a:p>
          <a:p>
            <a:pPr marL="45720" indent="0">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476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DC42C2-6B58-404C-B339-2C72808A5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D81407-D1A6-42DD-AE7A-4FA34ACD1317}"/>
              </a:ext>
            </a:extLst>
          </p:cNvPr>
          <p:cNvSpPr>
            <a:spLocks noGrp="1"/>
          </p:cNvSpPr>
          <p:nvPr>
            <p:ph type="title"/>
          </p:nvPr>
        </p:nvSpPr>
        <p:spPr>
          <a:xfrm>
            <a:off x="6090920" y="236221"/>
            <a:ext cx="5038844" cy="1356360"/>
          </a:xfrm>
        </p:spPr>
        <p:txBody>
          <a:bodyPr>
            <a:normAutofit/>
          </a:bodyPr>
          <a:lstStyle/>
          <a:p>
            <a:r>
              <a:rPr lang="en-US" dirty="0">
                <a:solidFill>
                  <a:schemeClr val="tx1"/>
                </a:solidFill>
              </a:rPr>
              <a:t>Results</a:t>
            </a:r>
          </a:p>
        </p:txBody>
      </p:sp>
      <p:pic>
        <p:nvPicPr>
          <p:cNvPr id="4" name="Picture 3" descr="Two people climbing a mountain">
            <a:extLst>
              <a:ext uri="{FF2B5EF4-FFF2-40B4-BE49-F238E27FC236}">
                <a16:creationId xmlns:a16="http://schemas.microsoft.com/office/drawing/2014/main" id="{629F2A20-8FE1-4EA2-AE83-45314542A65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2278" b="2278"/>
          <a:stretch/>
        </p:blipFill>
        <p:spPr>
          <a:xfrm>
            <a:off x="232860" y="243840"/>
            <a:ext cx="5432443" cy="6377939"/>
          </a:xfrm>
          <a:prstGeom prst="rect">
            <a:avLst/>
          </a:prstGeom>
        </p:spPr>
      </p:pic>
      <p:sp>
        <p:nvSpPr>
          <p:cNvPr id="8" name="Content Placeholder 7">
            <a:extLst>
              <a:ext uri="{FF2B5EF4-FFF2-40B4-BE49-F238E27FC236}">
                <a16:creationId xmlns:a16="http://schemas.microsoft.com/office/drawing/2014/main" id="{41FF5D4E-7134-4EA4-BA11-FE50F4576B73}"/>
              </a:ext>
            </a:extLst>
          </p:cNvPr>
          <p:cNvSpPr>
            <a:spLocks noGrp="1"/>
          </p:cNvSpPr>
          <p:nvPr>
            <p:ph idx="1"/>
          </p:nvPr>
        </p:nvSpPr>
        <p:spPr>
          <a:xfrm>
            <a:off x="6096000" y="1727200"/>
            <a:ext cx="5750560" cy="4368800"/>
          </a:xfrm>
        </p:spPr>
        <p:txBody>
          <a:bodyPr>
            <a:normAutofit/>
          </a:bodyPr>
          <a:lstStyle/>
          <a:p>
            <a:pPr marL="45720" indent="0">
              <a:buNone/>
            </a:pPr>
            <a:r>
              <a:rPr lang="en-US" b="1" dirty="0">
                <a:solidFill>
                  <a:schemeClr val="tx1"/>
                </a:solidFill>
                <a:latin typeface="Arial" panose="020B0604020202020204" pitchFamily="34" charset="0"/>
                <a:cs typeface="Arial" panose="020B0604020202020204" pitchFamily="34" charset="0"/>
              </a:rPr>
              <a:t>User Satisfaction: </a:t>
            </a:r>
            <a:r>
              <a:rPr lang="en-US" dirty="0">
                <a:solidFill>
                  <a:schemeClr val="tx1"/>
                </a:solidFill>
                <a:latin typeface="Arial" panose="020B0604020202020204" pitchFamily="34" charset="0"/>
                <a:cs typeface="Arial" panose="020B0604020202020204" pitchFamily="34" charset="0"/>
              </a:rPr>
              <a:t>85% of users found AI-generated plans more relevant</a:t>
            </a:r>
            <a:r>
              <a:rPr lang="en-US" b="1" dirty="0">
                <a:solidFill>
                  <a:schemeClr val="tx1"/>
                </a:solidFill>
                <a:latin typeface="Arial" panose="020B0604020202020204" pitchFamily="34" charset="0"/>
                <a:cs typeface="Arial" panose="020B0604020202020204" pitchFamily="34" charset="0"/>
              </a:rPr>
              <a:t>.</a:t>
            </a:r>
            <a:br>
              <a:rPr lang="en-US" b="1" dirty="0">
                <a:solidFill>
                  <a:schemeClr val="tx1"/>
                </a:solidFill>
                <a:latin typeface="Arial" panose="020B0604020202020204" pitchFamily="34" charset="0"/>
                <a:cs typeface="Arial" panose="020B0604020202020204" pitchFamily="34" charset="0"/>
              </a:rPr>
            </a:b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Efficiency Gains: </a:t>
            </a:r>
            <a:r>
              <a:rPr lang="en-US" dirty="0">
                <a:solidFill>
                  <a:schemeClr val="tx1"/>
                </a:solidFill>
                <a:latin typeface="Arial" panose="020B0604020202020204" pitchFamily="34" charset="0"/>
                <a:cs typeface="Arial" panose="020B0604020202020204" pitchFamily="34" charset="0"/>
              </a:rPr>
              <a:t>Planning time reduced by 60% compared to manual searches.</a:t>
            </a:r>
            <a:br>
              <a:rPr lang="en-US" dirty="0">
                <a:solidFill>
                  <a:schemeClr val="tx1"/>
                </a:solidFill>
                <a:latin typeface="Arial" panose="020B0604020202020204" pitchFamily="34" charset="0"/>
                <a:cs typeface="Arial" panose="020B0604020202020204" pitchFamily="34" charset="0"/>
              </a:rPr>
            </a:b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Adaptability:</a:t>
            </a:r>
            <a:r>
              <a:rPr lang="en-US" dirty="0">
                <a:solidFill>
                  <a:schemeClr val="tx1"/>
                </a:solidFill>
                <a:latin typeface="Arial" panose="020B0604020202020204" pitchFamily="34" charset="0"/>
                <a:cs typeface="Arial" panose="020B0604020202020204" pitchFamily="34" charset="0"/>
              </a:rPr>
              <a:t> 75% of itineraries adjusted dynamically to real-time disruptions.</a:t>
            </a:r>
          </a:p>
          <a:p>
            <a:pPr marL="45720" indent="0">
              <a:buNone/>
            </a:pPr>
            <a:r>
              <a:rPr lang="en-US" b="1" dirty="0">
                <a:solidFill>
                  <a:schemeClr val="tx1"/>
                </a:solidFill>
                <a:latin typeface="Arial" panose="020B0604020202020204" pitchFamily="34" charset="0"/>
                <a:cs typeface="Arial" panose="020B0604020202020204" pitchFamily="34" charset="0"/>
              </a:rPr>
              <a:t>Cost Savings:</a:t>
            </a:r>
            <a:r>
              <a:rPr lang="en-US" dirty="0">
                <a:solidFill>
                  <a:schemeClr val="tx1"/>
                </a:solidFill>
                <a:latin typeface="Arial" panose="020B0604020202020204" pitchFamily="34" charset="0"/>
                <a:cs typeface="Arial" panose="020B0604020202020204" pitchFamily="34" charset="0"/>
              </a:rPr>
              <a:t> Users saved an average of 20% on accommodations.</a:t>
            </a:r>
          </a:p>
          <a:p>
            <a:pPr marL="45720" indent="0">
              <a:buNone/>
            </a:pPr>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FCF82941-5589-49BF-B6B1-76122B2D0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6983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B855-766F-477D-A638-9ECFD258F429}"/>
              </a:ext>
            </a:extLst>
          </p:cNvPr>
          <p:cNvSpPr>
            <a:spLocks noGrp="1"/>
          </p:cNvSpPr>
          <p:nvPr>
            <p:ph type="title"/>
          </p:nvPr>
        </p:nvSpPr>
        <p:spPr/>
        <p:txBody>
          <a:bodyPr/>
          <a:lstStyle/>
          <a:p>
            <a:r>
              <a:rPr lang="en-US" b="1" dirty="0">
                <a:solidFill>
                  <a:schemeClr val="tx1"/>
                </a:solidFill>
              </a:rPr>
              <a:t>Visuals &amp; Metrics</a:t>
            </a:r>
            <a:br>
              <a:rPr lang="en-US" dirty="0">
                <a:solidFill>
                  <a:schemeClr val="tx1"/>
                </a:solidFill>
              </a:rPr>
            </a:br>
            <a:endParaRPr lang="en-US" dirty="0">
              <a:solidFill>
                <a:schemeClr val="tx1"/>
              </a:solidFill>
            </a:endParaRPr>
          </a:p>
        </p:txBody>
      </p:sp>
      <p:pic>
        <p:nvPicPr>
          <p:cNvPr id="2054" name="Picture 6" descr="Output image">
            <a:extLst>
              <a:ext uri="{FF2B5EF4-FFF2-40B4-BE49-F238E27FC236}">
                <a16:creationId xmlns:a16="http://schemas.microsoft.com/office/drawing/2014/main" id="{2202DB78-596B-4284-B4E4-DF96EC8301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60441" y="1652141"/>
            <a:ext cx="5481839" cy="35537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6" name="Picture 8" descr="Output image">
            <a:extLst>
              <a:ext uri="{FF2B5EF4-FFF2-40B4-BE49-F238E27FC236}">
                <a16:creationId xmlns:a16="http://schemas.microsoft.com/office/drawing/2014/main" id="{9E370A2E-1424-4A39-AAD9-30FC9D181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99" y="1652141"/>
            <a:ext cx="4917441" cy="35537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0C7908-6B5C-4C96-958B-422B40041BE3}"/>
              </a:ext>
            </a:extLst>
          </p:cNvPr>
          <p:cNvSpPr txBox="1"/>
          <p:nvPr/>
        </p:nvSpPr>
        <p:spPr>
          <a:xfrm>
            <a:off x="243840" y="5353519"/>
            <a:ext cx="5181600" cy="966803"/>
          </a:xfrm>
          <a:prstGeom prst="rect">
            <a:avLst/>
          </a:prstGeom>
          <a:noFill/>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This bar graph shows that AI-planned trips had a much higher satisfaction rate compared to traditional manual planning."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3C808E8B-02C4-4756-B373-F7C23CD2F4AA}"/>
              </a:ext>
            </a:extLst>
          </p:cNvPr>
          <p:cNvSpPr txBox="1"/>
          <p:nvPr/>
        </p:nvSpPr>
        <p:spPr>
          <a:xfrm>
            <a:off x="5638800" y="5353519"/>
            <a:ext cx="6096000" cy="670440"/>
          </a:xfrm>
          <a:prstGeom prst="rect">
            <a:avLst/>
          </a:prstGeom>
          <a:noFill/>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This graph highlights how AI significantly reduces planning time, making travel preparation much faster and easier."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125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E90AB05-7CE3-459B-8380-B9EF19A551C5}"/>
              </a:ext>
            </a:extLst>
          </p:cNvPr>
          <p:cNvPicPr>
            <a:picLocks noGrp="1" noChangeAspect="1"/>
          </p:cNvPicPr>
          <p:nvPr>
            <p:ph idx="1"/>
          </p:nvPr>
        </p:nvPicPr>
        <p:blipFill>
          <a:blip r:embed="rId2"/>
          <a:stretch>
            <a:fillRect/>
          </a:stretch>
        </p:blipFill>
        <p:spPr>
          <a:xfrm>
            <a:off x="426720" y="1474955"/>
            <a:ext cx="5831840" cy="39080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a:extLst>
              <a:ext uri="{FF2B5EF4-FFF2-40B4-BE49-F238E27FC236}">
                <a16:creationId xmlns:a16="http://schemas.microsoft.com/office/drawing/2014/main" id="{C65873BE-2E93-403C-B0C9-B776FBF799AA}"/>
              </a:ext>
            </a:extLst>
          </p:cNvPr>
          <p:cNvSpPr>
            <a:spLocks noChangeArrowheads="1"/>
          </p:cNvSpPr>
          <p:nvPr/>
        </p:nvSpPr>
        <p:spPr bwMode="auto">
          <a:xfrm>
            <a:off x="6715760" y="3136948"/>
            <a:ext cx="504952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i="1" dirty="0">
                <a:effectLst/>
                <a:latin typeface="Times New Roman" panose="02020603050405020304" pitchFamily="18" charset="0"/>
                <a:ea typeface="Times New Roman" panose="02020603050405020304" pitchFamily="18" charset="0"/>
              </a:rPr>
              <a:t>This shows how AI successfully adapted 75% of itineraries in real time, ensuring smooth and hassle-free travel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0639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1916-EBF1-4006-8180-11AB8E0DDB7C}"/>
              </a:ext>
            </a:extLst>
          </p:cNvPr>
          <p:cNvSpPr>
            <a:spLocks noGrp="1"/>
          </p:cNvSpPr>
          <p:nvPr>
            <p:ph type="title"/>
          </p:nvPr>
        </p:nvSpPr>
        <p:spPr>
          <a:xfrm>
            <a:off x="650240" y="609600"/>
            <a:ext cx="11257280" cy="1356360"/>
          </a:xfrm>
        </p:spPr>
        <p:txBody>
          <a:bodyPr>
            <a:normAutofit/>
          </a:bodyPr>
          <a:lstStyle/>
          <a:p>
            <a:r>
              <a:rPr lang="en-US" sz="4000" b="1" dirty="0">
                <a:solidFill>
                  <a:schemeClr val="tx1"/>
                </a:solidFill>
              </a:rPr>
              <a:t>Business Implications &amp; Future Enhancements</a:t>
            </a:r>
            <a:endParaRPr lang="en-US" sz="4000" dirty="0">
              <a:solidFill>
                <a:schemeClr val="tx1"/>
              </a:solidFill>
            </a:endParaRPr>
          </a:p>
        </p:txBody>
      </p:sp>
      <p:sp>
        <p:nvSpPr>
          <p:cNvPr id="3" name="Content Placeholder 2">
            <a:extLst>
              <a:ext uri="{FF2B5EF4-FFF2-40B4-BE49-F238E27FC236}">
                <a16:creationId xmlns:a16="http://schemas.microsoft.com/office/drawing/2014/main" id="{688CD40B-C9FE-4879-9C06-E20504A93147}"/>
              </a:ext>
            </a:extLst>
          </p:cNvPr>
          <p:cNvSpPr>
            <a:spLocks noGrp="1"/>
          </p:cNvSpPr>
          <p:nvPr>
            <p:ph idx="1"/>
          </p:nvPr>
        </p:nvSpPr>
        <p:spPr>
          <a:xfrm>
            <a:off x="1061720" y="1864360"/>
            <a:ext cx="9872871" cy="4597400"/>
          </a:xfrm>
        </p:spPr>
        <p:txBody>
          <a:bodyPr>
            <a:noAutofit/>
          </a:bodyPr>
          <a:lstStyle/>
          <a:p>
            <a:pPr>
              <a:buFont typeface="Wingdings" panose="05000000000000000000" pitchFamily="2" charset="2"/>
              <a:buChar char="q"/>
            </a:pPr>
            <a:r>
              <a:rPr lang="en-US" sz="1700" b="1" dirty="0">
                <a:solidFill>
                  <a:schemeClr val="tx1"/>
                </a:solidFill>
              </a:rPr>
              <a:t>Business Implications:</a:t>
            </a:r>
            <a:endParaRPr lang="en-US" sz="1700" dirty="0">
              <a:solidFill>
                <a:schemeClr val="tx1"/>
              </a:solidFill>
            </a:endParaRPr>
          </a:p>
          <a:p>
            <a:pPr>
              <a:buFont typeface="Arial" panose="020B0604020202020204" pitchFamily="34" charset="0"/>
              <a:buChar char="•"/>
            </a:pPr>
            <a:r>
              <a:rPr lang="en-US" sz="1700" b="1" dirty="0">
                <a:solidFill>
                  <a:schemeClr val="tx1"/>
                </a:solidFill>
              </a:rPr>
              <a:t>Enhanced Customer Experience</a:t>
            </a:r>
            <a:r>
              <a:rPr lang="en-US" sz="1700" dirty="0">
                <a:solidFill>
                  <a:schemeClr val="tx1"/>
                </a:solidFill>
              </a:rPr>
              <a:t> – AI-driven personalization ensures seamless, stress-free travel planning.</a:t>
            </a:r>
          </a:p>
          <a:p>
            <a:pPr>
              <a:buFont typeface="Arial" panose="020B0604020202020204" pitchFamily="34" charset="0"/>
              <a:buChar char="•"/>
            </a:pPr>
            <a:r>
              <a:rPr lang="en-US" sz="1700" b="1" dirty="0">
                <a:solidFill>
                  <a:schemeClr val="tx1"/>
                </a:solidFill>
              </a:rPr>
              <a:t>Increased Efficiency</a:t>
            </a:r>
            <a:r>
              <a:rPr lang="en-US" sz="1700" dirty="0">
                <a:solidFill>
                  <a:schemeClr val="tx1"/>
                </a:solidFill>
              </a:rPr>
              <a:t> – Reduces time spent on itinerary creation, making travel more convenient.</a:t>
            </a:r>
          </a:p>
          <a:p>
            <a:pPr>
              <a:buFont typeface="Arial" panose="020B0604020202020204" pitchFamily="34" charset="0"/>
              <a:buChar char="•"/>
            </a:pPr>
            <a:r>
              <a:rPr lang="en-US" sz="1700" b="1" dirty="0">
                <a:solidFill>
                  <a:schemeClr val="tx1"/>
                </a:solidFill>
              </a:rPr>
              <a:t>Competitive Advantage</a:t>
            </a:r>
            <a:r>
              <a:rPr lang="en-US" sz="1700" dirty="0">
                <a:solidFill>
                  <a:schemeClr val="tx1"/>
                </a:solidFill>
              </a:rPr>
              <a:t> – Businesses offering AI-powered travel solutions gain an edge in the market.</a:t>
            </a:r>
          </a:p>
          <a:p>
            <a:pPr>
              <a:buFont typeface="Arial" panose="020B0604020202020204" pitchFamily="34" charset="0"/>
              <a:buChar char="•"/>
            </a:pPr>
            <a:r>
              <a:rPr lang="en-US" sz="1700" b="1" dirty="0">
                <a:solidFill>
                  <a:schemeClr val="tx1"/>
                </a:solidFill>
              </a:rPr>
              <a:t>Higher Revenue Potential</a:t>
            </a:r>
            <a:r>
              <a:rPr lang="en-US" sz="1700" dirty="0">
                <a:solidFill>
                  <a:schemeClr val="tx1"/>
                </a:solidFill>
              </a:rPr>
              <a:t> – Partnering with airlines, hotels, and tourism services for smarter recommendations.</a:t>
            </a:r>
          </a:p>
          <a:p>
            <a:pPr>
              <a:buFont typeface="Wingdings" panose="05000000000000000000" pitchFamily="2" charset="2"/>
              <a:buChar char="q"/>
            </a:pPr>
            <a:r>
              <a:rPr lang="en-US" sz="1700" b="1" dirty="0">
                <a:solidFill>
                  <a:schemeClr val="tx1"/>
                </a:solidFill>
              </a:rPr>
              <a:t> Future Enhancements: </a:t>
            </a:r>
            <a:endParaRPr lang="en-US" sz="1700" dirty="0">
              <a:solidFill>
                <a:schemeClr val="tx1"/>
              </a:solidFill>
            </a:endParaRPr>
          </a:p>
          <a:p>
            <a:pPr>
              <a:buFont typeface="Arial" panose="020B0604020202020204" pitchFamily="34" charset="0"/>
              <a:buChar char="•"/>
            </a:pPr>
            <a:r>
              <a:rPr lang="en-US" sz="1700" b="1" dirty="0">
                <a:solidFill>
                  <a:schemeClr val="tx1"/>
                </a:solidFill>
              </a:rPr>
              <a:t>Deeper Personalization</a:t>
            </a:r>
            <a:r>
              <a:rPr lang="en-US" sz="1700" dirty="0">
                <a:solidFill>
                  <a:schemeClr val="tx1"/>
                </a:solidFill>
              </a:rPr>
              <a:t> – Enhancing AI to factor in user emotions and real-time mood analysis.</a:t>
            </a:r>
          </a:p>
          <a:p>
            <a:pPr>
              <a:buFont typeface="Arial" panose="020B0604020202020204" pitchFamily="34" charset="0"/>
              <a:buChar char="•"/>
            </a:pPr>
            <a:r>
              <a:rPr lang="en-US" sz="1700" b="1" dirty="0">
                <a:solidFill>
                  <a:schemeClr val="tx1"/>
                </a:solidFill>
              </a:rPr>
              <a:t>Expanded Data Sources</a:t>
            </a:r>
            <a:r>
              <a:rPr lang="en-US" sz="1700" dirty="0">
                <a:solidFill>
                  <a:schemeClr val="tx1"/>
                </a:solidFill>
              </a:rPr>
              <a:t> – Integrating more travel platforms, reviews, and local experiences.</a:t>
            </a:r>
          </a:p>
          <a:p>
            <a:pPr>
              <a:buFont typeface="Arial" panose="020B0604020202020204" pitchFamily="34" charset="0"/>
              <a:buChar char="•"/>
            </a:pPr>
            <a:r>
              <a:rPr lang="en-US" sz="1700" b="1" dirty="0">
                <a:solidFill>
                  <a:schemeClr val="tx1"/>
                </a:solidFill>
              </a:rPr>
              <a:t>Augmented Reality (AR) Previews</a:t>
            </a:r>
            <a:r>
              <a:rPr lang="en-US" sz="1700" dirty="0">
                <a:solidFill>
                  <a:schemeClr val="tx1"/>
                </a:solidFill>
              </a:rPr>
              <a:t> – Allowing users to explore destinations virtually before booking.</a:t>
            </a:r>
          </a:p>
          <a:p>
            <a:pPr marL="45720" indent="0">
              <a:buNone/>
            </a:pPr>
            <a:endParaRPr lang="en-US" sz="17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5908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DE16-41B8-4F25-90BF-07B6645FEFAC}"/>
              </a:ext>
            </a:extLst>
          </p:cNvPr>
          <p:cNvSpPr>
            <a:spLocks noGrp="1"/>
          </p:cNvSpPr>
          <p:nvPr>
            <p:ph type="title"/>
          </p:nvPr>
        </p:nvSpPr>
        <p:spPr/>
        <p:txBody>
          <a:bodyPr/>
          <a:lstStyle/>
          <a:p>
            <a:r>
              <a:rPr lang="en-US" b="1" dirty="0">
                <a:solidFill>
                  <a:schemeClr val="tx1"/>
                </a:solidFill>
              </a:rPr>
              <a:t>Conclusion &amp; Next Steps</a:t>
            </a:r>
            <a:br>
              <a:rPr lang="en-US" dirty="0">
                <a:solidFill>
                  <a:schemeClr val="tx1"/>
                </a:solidFill>
              </a:rPr>
            </a:br>
            <a:endParaRPr lang="en-US" dirty="0">
              <a:solidFill>
                <a:schemeClr val="tx1"/>
              </a:solidFill>
            </a:endParaRPr>
          </a:p>
        </p:txBody>
      </p:sp>
      <p:sp>
        <p:nvSpPr>
          <p:cNvPr id="3" name="Content Placeholder 2">
            <a:extLst>
              <a:ext uri="{FF2B5EF4-FFF2-40B4-BE49-F238E27FC236}">
                <a16:creationId xmlns:a16="http://schemas.microsoft.com/office/drawing/2014/main" id="{77AB0930-0F6E-4003-8FC4-297486DB2322}"/>
              </a:ext>
            </a:extLst>
          </p:cNvPr>
          <p:cNvSpPr>
            <a:spLocks noGrp="1"/>
          </p:cNvSpPr>
          <p:nvPr>
            <p:ph idx="1"/>
          </p:nvPr>
        </p:nvSpPr>
        <p:spPr>
          <a:xfrm>
            <a:off x="1143000" y="1965960"/>
            <a:ext cx="9872871" cy="4617720"/>
          </a:xfrm>
        </p:spPr>
        <p:txBody>
          <a:bodyPr>
            <a:normAutofit/>
          </a:bodyPr>
          <a:lstStyle/>
          <a:p>
            <a:pPr>
              <a:buFont typeface="Arial" panose="020B0604020202020204" pitchFamily="34" charset="0"/>
              <a:buChar char="•"/>
            </a:pPr>
            <a:r>
              <a:rPr lang="en-US" b="1" dirty="0">
                <a:solidFill>
                  <a:schemeClr val="tx1"/>
                </a:solidFill>
              </a:rPr>
              <a:t>AI makes travel planning smarter, faster, and stress-free.</a:t>
            </a:r>
            <a:endParaRPr lang="en-US" dirty="0">
              <a:solidFill>
                <a:schemeClr val="tx1"/>
              </a:solidFill>
            </a:endParaRPr>
          </a:p>
          <a:p>
            <a:pPr>
              <a:buFont typeface="Arial" panose="020B0604020202020204" pitchFamily="34" charset="0"/>
              <a:buChar char="•"/>
            </a:pPr>
            <a:r>
              <a:rPr lang="en-US" b="1" dirty="0">
                <a:solidFill>
                  <a:schemeClr val="tx1"/>
                </a:solidFill>
              </a:rPr>
              <a:t>Key Benefits:</a:t>
            </a:r>
            <a:endParaRPr lang="en-US" dirty="0">
              <a:solidFill>
                <a:schemeClr val="tx1"/>
              </a:solidFill>
            </a:endParaRPr>
          </a:p>
          <a:p>
            <a:pPr marL="742950" lvl="1" indent="-285750">
              <a:buFont typeface="Arial" panose="020B0604020202020204" pitchFamily="34" charset="0"/>
              <a:buChar char="•"/>
            </a:pPr>
            <a:r>
              <a:rPr lang="en-US" b="1" dirty="0">
                <a:solidFill>
                  <a:schemeClr val="tx1"/>
                </a:solidFill>
              </a:rPr>
              <a:t>Hyper-Personalization:</a:t>
            </a:r>
            <a:r>
              <a:rPr lang="en-US" dirty="0">
                <a:solidFill>
                  <a:schemeClr val="tx1"/>
                </a:solidFill>
              </a:rPr>
              <a:t> Custom plans for every traveler.</a:t>
            </a:r>
          </a:p>
          <a:p>
            <a:pPr marL="742950" lvl="1" indent="-285750">
              <a:buFont typeface="Arial" panose="020B0604020202020204" pitchFamily="34" charset="0"/>
              <a:buChar char="•"/>
            </a:pPr>
            <a:r>
              <a:rPr lang="en-US" b="1" dirty="0">
                <a:solidFill>
                  <a:schemeClr val="tx1"/>
                </a:solidFill>
              </a:rPr>
              <a:t>Real-Time Adaptability:</a:t>
            </a:r>
            <a:r>
              <a:rPr lang="en-US" dirty="0">
                <a:solidFill>
                  <a:schemeClr val="tx1"/>
                </a:solidFill>
              </a:rPr>
              <a:t> Adjusts to changes instantly.</a:t>
            </a:r>
          </a:p>
          <a:p>
            <a:pPr marL="742950" lvl="1" indent="-285750">
              <a:buFont typeface="Arial" panose="020B0604020202020204" pitchFamily="34" charset="0"/>
              <a:buChar char="•"/>
            </a:pPr>
            <a:r>
              <a:rPr lang="en-US" b="1" dirty="0">
                <a:solidFill>
                  <a:schemeClr val="tx1"/>
                </a:solidFill>
              </a:rPr>
              <a:t>Time &amp; Cost Savings:</a:t>
            </a:r>
            <a:r>
              <a:rPr lang="en-US" dirty="0">
                <a:solidFill>
                  <a:schemeClr val="tx1"/>
                </a:solidFill>
              </a:rPr>
              <a:t> 60% faster planning, 20% cheaper trips.</a:t>
            </a:r>
          </a:p>
          <a:p>
            <a:pPr>
              <a:buFont typeface="Arial" panose="020B0604020202020204" pitchFamily="34" charset="0"/>
              <a:buChar char="•"/>
            </a:pPr>
            <a:r>
              <a:rPr lang="en-US" b="1" dirty="0">
                <a:solidFill>
                  <a:schemeClr val="tx1"/>
                </a:solidFill>
              </a:rPr>
              <a:t>Future Innovations:</a:t>
            </a:r>
            <a:endParaRPr lang="en-US" dirty="0">
              <a:solidFill>
                <a:schemeClr val="tx1"/>
              </a:solidFill>
            </a:endParaRPr>
          </a:p>
          <a:p>
            <a:pPr marL="742950" lvl="1" indent="-285750">
              <a:buFont typeface="Arial" panose="020B0604020202020204" pitchFamily="34" charset="0"/>
              <a:buChar char="•"/>
            </a:pPr>
            <a:r>
              <a:rPr lang="en-US" b="1" dirty="0">
                <a:solidFill>
                  <a:schemeClr val="tx1"/>
                </a:solidFill>
              </a:rPr>
              <a:t>Voice Assistants for Hands-Free Planning</a:t>
            </a:r>
            <a:endParaRPr lang="en-US" dirty="0">
              <a:solidFill>
                <a:schemeClr val="tx1"/>
              </a:solidFill>
            </a:endParaRPr>
          </a:p>
          <a:p>
            <a:pPr marL="742950" lvl="1" indent="-285750">
              <a:buFont typeface="Arial" panose="020B0604020202020204" pitchFamily="34" charset="0"/>
              <a:buChar char="•"/>
            </a:pPr>
            <a:r>
              <a:rPr lang="en-US" b="1" dirty="0">
                <a:solidFill>
                  <a:schemeClr val="tx1"/>
                </a:solidFill>
              </a:rPr>
              <a:t>AR-Based Travel Previews</a:t>
            </a:r>
            <a:endParaRPr lang="en-US" dirty="0">
              <a:solidFill>
                <a:schemeClr val="tx1"/>
              </a:solidFill>
            </a:endParaRPr>
          </a:p>
          <a:p>
            <a:pPr marL="742950" lvl="1" indent="-285750">
              <a:buFont typeface="Arial" panose="020B0604020202020204" pitchFamily="34" charset="0"/>
              <a:buChar char="•"/>
            </a:pPr>
            <a:r>
              <a:rPr lang="en-US" b="1" dirty="0">
                <a:solidFill>
                  <a:schemeClr val="tx1"/>
                </a:solidFill>
              </a:rPr>
              <a:t>Smarter AI Algorithms for Improved Recommendations</a:t>
            </a:r>
            <a:endParaRPr lang="en-US" dirty="0">
              <a:solidFill>
                <a:schemeClr val="tx1"/>
              </a:solidFill>
            </a:endParaRPr>
          </a:p>
          <a:p>
            <a:pPr>
              <a:buFont typeface="Arial" panose="020B0604020202020204" pitchFamily="34" charset="0"/>
              <a:buChar char="•"/>
            </a:pPr>
            <a:r>
              <a:rPr lang="en-US" b="1" dirty="0">
                <a:solidFill>
                  <a:schemeClr val="tx1"/>
                </a:solidFill>
              </a:rPr>
              <a:t>Final Thought:</a:t>
            </a:r>
            <a:endParaRPr lang="en-US" dirty="0">
              <a:solidFill>
                <a:schemeClr val="tx1"/>
              </a:solidFill>
            </a:endParaRPr>
          </a:p>
          <a:p>
            <a:pPr marL="742950" lvl="1" indent="-285750">
              <a:buFont typeface="Arial" panose="020B0604020202020204" pitchFamily="34" charset="0"/>
              <a:buChar char="•"/>
            </a:pPr>
            <a:r>
              <a:rPr lang="en-US" dirty="0">
                <a:solidFill>
                  <a:schemeClr val="tx1"/>
                </a:solidFill>
              </a:rPr>
              <a:t>“AI is the future of effortless and personalized travel planning!”</a:t>
            </a:r>
          </a:p>
        </p:txBody>
      </p:sp>
    </p:spTree>
    <p:extLst>
      <p:ext uri="{BB962C8B-B14F-4D97-AF65-F5344CB8AC3E}">
        <p14:creationId xmlns:p14="http://schemas.microsoft.com/office/powerpoint/2010/main" val="375630183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D3DDD6-8E74-4DF3-A7C9-6234C7DB3E7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EF0D866-2B5B-42FA-BA6C-C5A2A7495C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8ADAB2-5713-4CC8-B21C-AD74ED6A7D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Tourism design</Template>
  <TotalTime>1887</TotalTime>
  <Words>585</Words>
  <Application>Microsoft Office PowerPoint</Application>
  <PresentationFormat>Widescreen</PresentationFormat>
  <Paragraphs>52</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Corbel</vt:lpstr>
      <vt:lpstr>Symbol</vt:lpstr>
      <vt:lpstr>Times New Roman</vt:lpstr>
      <vt:lpstr>Wingdings</vt:lpstr>
      <vt:lpstr>Basis</vt:lpstr>
      <vt:lpstr>AI-Powered Travel Planner </vt:lpstr>
      <vt:lpstr>Problem Statement </vt:lpstr>
      <vt:lpstr>AI biased Approach and Methodology</vt:lpstr>
      <vt:lpstr>AI-Powered Travel Features</vt:lpstr>
      <vt:lpstr>Results</vt:lpstr>
      <vt:lpstr>Visuals &amp; Metrics </vt:lpstr>
      <vt:lpstr>PowerPoint Presentation</vt:lpstr>
      <vt:lpstr>Business Implications &amp; Future Enhancements</vt:lpstr>
      <vt:lpstr>Conclusion &amp; Next Steps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AI-Powered Travel Planner </dc:title>
  <dc:creator>Shyam</dc:creator>
  <cp:lastModifiedBy>Shyam</cp:lastModifiedBy>
  <cp:revision>21</cp:revision>
  <dcterms:created xsi:type="dcterms:W3CDTF">2025-03-04T18:30:10Z</dcterms:created>
  <dcterms:modified xsi:type="dcterms:W3CDTF">2025-03-07T03:38:41Z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