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0"/>
  </p:notesMasterIdLst>
  <p:sldIdLst>
    <p:sldId id="256" r:id="rId2"/>
    <p:sldId id="267" r:id="rId3"/>
    <p:sldId id="287" r:id="rId4"/>
    <p:sldId id="269" r:id="rId5"/>
    <p:sldId id="270" r:id="rId6"/>
    <p:sldId id="271" r:id="rId7"/>
    <p:sldId id="272" r:id="rId8"/>
    <p:sldId id="277" r:id="rId9"/>
    <p:sldId id="275" r:id="rId10"/>
    <p:sldId id="276" r:id="rId11"/>
    <p:sldId id="278" r:id="rId12"/>
    <p:sldId id="279" r:id="rId13"/>
    <p:sldId id="280" r:id="rId14"/>
    <p:sldId id="281" r:id="rId15"/>
    <p:sldId id="282" r:id="rId16"/>
    <p:sldId id="283"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yam" initials="S" lastIdx="1" clrIdx="0">
    <p:extLst>
      <p:ext uri="{19B8F6BF-5375-455C-9EA6-DF929625EA0E}">
        <p15:presenceInfo xmlns:p15="http://schemas.microsoft.com/office/powerpoint/2012/main" userId="e00a589d101f46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86413" autoAdjust="0"/>
  </p:normalViewPr>
  <p:slideViewPr>
    <p:cSldViewPr snapToGrid="0">
      <p:cViewPr varScale="1">
        <p:scale>
          <a:sx n="61" d="100"/>
          <a:sy n="61" d="100"/>
        </p:scale>
        <p:origin x="4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1CC5C-21B4-40D1-A893-CC6B437B45A6}"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4AC7A-100E-4BD0-8D25-D1B8F42B3D58}" type="slidenum">
              <a:rPr lang="en-US" smtClean="0"/>
              <a:t>‹#›</a:t>
            </a:fld>
            <a:endParaRPr lang="en-US"/>
          </a:p>
        </p:txBody>
      </p:sp>
    </p:spTree>
    <p:extLst>
      <p:ext uri="{BB962C8B-B14F-4D97-AF65-F5344CB8AC3E}">
        <p14:creationId xmlns:p14="http://schemas.microsoft.com/office/powerpoint/2010/main" val="325404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a:t>
            </a:fld>
            <a:endParaRPr lang="en-US"/>
          </a:p>
        </p:txBody>
      </p:sp>
    </p:spTree>
    <p:extLst>
      <p:ext uri="{BB962C8B-B14F-4D97-AF65-F5344CB8AC3E}">
        <p14:creationId xmlns:p14="http://schemas.microsoft.com/office/powerpoint/2010/main" val="4642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4</a:t>
            </a:fld>
            <a:endParaRPr lang="en-US"/>
          </a:p>
        </p:txBody>
      </p:sp>
    </p:spTree>
    <p:extLst>
      <p:ext uri="{BB962C8B-B14F-4D97-AF65-F5344CB8AC3E}">
        <p14:creationId xmlns:p14="http://schemas.microsoft.com/office/powerpoint/2010/main" val="365434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6</a:t>
            </a:fld>
            <a:endParaRPr lang="en-US"/>
          </a:p>
        </p:txBody>
      </p:sp>
    </p:spTree>
    <p:extLst>
      <p:ext uri="{BB962C8B-B14F-4D97-AF65-F5344CB8AC3E}">
        <p14:creationId xmlns:p14="http://schemas.microsoft.com/office/powerpoint/2010/main" val="24574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13</a:t>
            </a:fld>
            <a:endParaRPr lang="en-US"/>
          </a:p>
        </p:txBody>
      </p:sp>
    </p:spTree>
    <p:extLst>
      <p:ext uri="{BB962C8B-B14F-4D97-AF65-F5344CB8AC3E}">
        <p14:creationId xmlns:p14="http://schemas.microsoft.com/office/powerpoint/2010/main" val="250748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14</a:t>
            </a:fld>
            <a:endParaRPr lang="en-US"/>
          </a:p>
        </p:txBody>
      </p:sp>
    </p:spTree>
    <p:extLst>
      <p:ext uri="{BB962C8B-B14F-4D97-AF65-F5344CB8AC3E}">
        <p14:creationId xmlns:p14="http://schemas.microsoft.com/office/powerpoint/2010/main" val="20085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15</a:t>
            </a:fld>
            <a:endParaRPr lang="en-US"/>
          </a:p>
        </p:txBody>
      </p:sp>
    </p:spTree>
    <p:extLst>
      <p:ext uri="{BB962C8B-B14F-4D97-AF65-F5344CB8AC3E}">
        <p14:creationId xmlns:p14="http://schemas.microsoft.com/office/powerpoint/2010/main" val="215203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16</a:t>
            </a:fld>
            <a:endParaRPr lang="en-US"/>
          </a:p>
        </p:txBody>
      </p:sp>
    </p:spTree>
    <p:extLst>
      <p:ext uri="{BB962C8B-B14F-4D97-AF65-F5344CB8AC3E}">
        <p14:creationId xmlns:p14="http://schemas.microsoft.com/office/powerpoint/2010/main" val="251271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17</a:t>
            </a:fld>
            <a:endParaRPr lang="en-US"/>
          </a:p>
        </p:txBody>
      </p:sp>
    </p:spTree>
    <p:extLst>
      <p:ext uri="{BB962C8B-B14F-4D97-AF65-F5344CB8AC3E}">
        <p14:creationId xmlns:p14="http://schemas.microsoft.com/office/powerpoint/2010/main" val="975318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4AC7A-100E-4BD0-8D25-D1B8F42B3D58}" type="slidenum">
              <a:rPr lang="en-US" smtClean="0"/>
              <a:t>18</a:t>
            </a:fld>
            <a:endParaRPr lang="en-US"/>
          </a:p>
        </p:txBody>
      </p:sp>
    </p:spTree>
    <p:extLst>
      <p:ext uri="{BB962C8B-B14F-4D97-AF65-F5344CB8AC3E}">
        <p14:creationId xmlns:p14="http://schemas.microsoft.com/office/powerpoint/2010/main" val="33303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869B-A1A2-4F75-AD19-ACFA4C5BC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C96BAC-B009-4FA9-B680-18CBFB24F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15D7C-4E18-41EA-95E9-E4C5E1B9CD6E}"/>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92D04BB4-E12F-4047-8868-75E5B0C981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84D98D-7F6F-44FC-8592-469BFB1A9713}"/>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212687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FA9E-C3E6-4985-BB81-B6F6D1A46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1C405-6E77-4191-95B0-FACFE0434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B8E1D-D59A-4845-B553-F536D33DA7B1}"/>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4953BBCF-AB72-4AB4-90FD-ACF2EE1CB5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6A9981-1258-44FE-B31D-E9F6B4BEDAE9}"/>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379743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FC4E4-D7A3-4CB4-91F5-6AB4F7994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7F3B9-2514-4886-9123-CB9CF949D0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1BBA-1937-4FE4-ADFF-2654A450F532}"/>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5B90C601-4E0D-4A2F-BB89-9648F0CEA8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D45D2F-37CE-4B4B-B877-8CE7D38901CE}"/>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361803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D49C-6258-496A-82C1-2B33AD0C7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301E8-0292-4C82-B5D1-0421110CA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FC3D5-6127-4D48-BE81-7641FD2B9173}"/>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5431CDE9-095E-45AB-BBBA-4CDC4BDA8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1817D0-7C82-448A-8645-D1258F125489}"/>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40301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E307-5089-4099-85ED-9EF14DAEC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FE85F-BAB7-4A21-9434-A5FD4C7C9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640E5-58D8-4005-9C96-AC20B4F86B34}"/>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18F090AB-A603-4B40-881F-83C55B187F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33F63D-5CD8-4B1E-B741-D534A6F7D820}"/>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23160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580E-409B-46EB-98BF-7D1A087EC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293D6-99B8-4C19-82E2-30BB28928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3EC68-F161-4BFF-BDC5-D1E97CA97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903E8-2B5C-40CB-AEA0-DBAC6AFD2954}"/>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6" name="Footer Placeholder 5">
            <a:extLst>
              <a:ext uri="{FF2B5EF4-FFF2-40B4-BE49-F238E27FC236}">
                <a16:creationId xmlns:a16="http://schemas.microsoft.com/office/drawing/2014/main" id="{E33A696B-65F0-4C8E-96EB-9C5CE78377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C54B0E-9C39-4670-BC72-0B16D6CE7145}"/>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428406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6874-04E7-4695-A0D0-BEB79EC02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BC85C-77E1-4F2D-9C0E-76B920115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98086-68E3-4C3C-B74F-A57BB7C2F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15F640-DA2D-4C2E-AE5C-B2FCDB524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85B31-5A66-4E49-B3D2-256AFD65AA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17A91-D1B4-4C16-8755-A5CCE874681A}"/>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8" name="Footer Placeholder 7">
            <a:extLst>
              <a:ext uri="{FF2B5EF4-FFF2-40B4-BE49-F238E27FC236}">
                <a16:creationId xmlns:a16="http://schemas.microsoft.com/office/drawing/2014/main" id="{6CD0674D-C948-4167-85FC-2591BFCDEC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43F9083-2E82-4A0C-A330-5B6B1B39C852}"/>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189048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B293-239C-4ABB-AE21-EC8024189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1A855-ED1B-4F9D-B57C-7475EFD9F671}"/>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4" name="Footer Placeholder 3">
            <a:extLst>
              <a:ext uri="{FF2B5EF4-FFF2-40B4-BE49-F238E27FC236}">
                <a16:creationId xmlns:a16="http://schemas.microsoft.com/office/drawing/2014/main" id="{80FBBA43-D9A9-47CD-B187-2DD5703EA0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63A1334-4DFD-45B7-9BD0-588A268F1328}"/>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108992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E2628-D7A7-43D2-AA98-788F8310608C}"/>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3" name="Footer Placeholder 2">
            <a:extLst>
              <a:ext uri="{FF2B5EF4-FFF2-40B4-BE49-F238E27FC236}">
                <a16:creationId xmlns:a16="http://schemas.microsoft.com/office/drawing/2014/main" id="{253D27C8-755B-4473-9571-4A897283AF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3D68FD8-B1D0-432B-9073-5D8D6F588F65}"/>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265391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5F31-8137-4E6F-9845-2FD009EB1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FC029-7451-46BB-B4CE-81572E148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8FD4A8-49E7-4AB3-BF36-F3DF783DB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837B4-65B2-479E-841E-47BD7A633BAC}"/>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6" name="Footer Placeholder 5">
            <a:extLst>
              <a:ext uri="{FF2B5EF4-FFF2-40B4-BE49-F238E27FC236}">
                <a16:creationId xmlns:a16="http://schemas.microsoft.com/office/drawing/2014/main" id="{A42E7298-F0F1-4640-BB0A-E2D422023B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2116BC-7ADD-4006-A932-5D7E2B8987DF}"/>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131316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A376-19C7-4F87-A5D1-3AA686D89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3A33F7-4FCD-4B28-9D35-9584BAEF5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13ABDD-830C-43A1-A282-C18FD688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939E5-C237-407A-86B5-72F4547B579E}"/>
              </a:ext>
            </a:extLst>
          </p:cNvPr>
          <p:cNvSpPr>
            <a:spLocks noGrp="1"/>
          </p:cNvSpPr>
          <p:nvPr>
            <p:ph type="dt" sz="half" idx="10"/>
          </p:nvPr>
        </p:nvSpPr>
        <p:spPr/>
        <p:txBody>
          <a:bodyPr/>
          <a:lstStyle/>
          <a:p>
            <a:fld id="{5404FED9-383E-419C-ABD3-36ABA4AA1EFB}" type="datetimeFigureOut">
              <a:rPr lang="en-US" smtClean="0"/>
              <a:t>10/16/2024</a:t>
            </a:fld>
            <a:endParaRPr lang="en-US" dirty="0"/>
          </a:p>
        </p:txBody>
      </p:sp>
      <p:sp>
        <p:nvSpPr>
          <p:cNvPr id="6" name="Footer Placeholder 5">
            <a:extLst>
              <a:ext uri="{FF2B5EF4-FFF2-40B4-BE49-F238E27FC236}">
                <a16:creationId xmlns:a16="http://schemas.microsoft.com/office/drawing/2014/main" id="{04C9C12E-D74C-4961-A6EC-3FEE076F5B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C07DF3-36CE-489D-B01A-D488420F2FE4}"/>
              </a:ext>
            </a:extLst>
          </p:cNvPr>
          <p:cNvSpPr>
            <a:spLocks noGrp="1"/>
          </p:cNvSpPr>
          <p:nvPr>
            <p:ph type="sldNum" sz="quarter" idx="12"/>
          </p:nvPr>
        </p:nvSpPr>
        <p:spPr/>
        <p:txBody>
          <a:bodyPr/>
          <a:lstStyle/>
          <a:p>
            <a:fld id="{A03CC0E7-6BE3-459E-933E-CC86C832B15A}" type="slidenum">
              <a:rPr lang="en-US" smtClean="0"/>
              <a:t>‹#›</a:t>
            </a:fld>
            <a:endParaRPr lang="en-US" dirty="0"/>
          </a:p>
        </p:txBody>
      </p:sp>
    </p:spTree>
    <p:extLst>
      <p:ext uri="{BB962C8B-B14F-4D97-AF65-F5344CB8AC3E}">
        <p14:creationId xmlns:p14="http://schemas.microsoft.com/office/powerpoint/2010/main" val="371684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830F7-96EF-4D59-9FA2-6A15A57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699002-4F28-40A3-9D4A-D60526DC9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E1FF6-1FD3-47B5-BE38-C5804E4E7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4FED9-383E-419C-ABD3-36ABA4AA1EFB}" type="datetimeFigureOut">
              <a:rPr lang="en-US" smtClean="0"/>
              <a:t>10/16/2024</a:t>
            </a:fld>
            <a:endParaRPr lang="en-US" dirty="0"/>
          </a:p>
        </p:txBody>
      </p:sp>
      <p:sp>
        <p:nvSpPr>
          <p:cNvPr id="5" name="Footer Placeholder 4">
            <a:extLst>
              <a:ext uri="{FF2B5EF4-FFF2-40B4-BE49-F238E27FC236}">
                <a16:creationId xmlns:a16="http://schemas.microsoft.com/office/drawing/2014/main" id="{C9219436-A7AA-4ECB-9525-9A1EC5934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830B5F-6DE9-401A-8A2A-416E59D29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CC0E7-6BE3-459E-933E-CC86C832B15A}" type="slidenum">
              <a:rPr lang="en-US" smtClean="0"/>
              <a:t>‹#›</a:t>
            </a:fld>
            <a:endParaRPr lang="en-US" dirty="0"/>
          </a:p>
        </p:txBody>
      </p:sp>
    </p:spTree>
    <p:extLst>
      <p:ext uri="{BB962C8B-B14F-4D97-AF65-F5344CB8AC3E}">
        <p14:creationId xmlns:p14="http://schemas.microsoft.com/office/powerpoint/2010/main" val="412403491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4000"/>
            <a:lum/>
          </a:blip>
          <a:srcRect/>
          <a:stretch>
            <a:fillRect t="-9000" b="-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551022-1FC8-4F4A-ADBC-7CDE31E8DF8D}"/>
              </a:ext>
            </a:extLst>
          </p:cNvPr>
          <p:cNvSpPr>
            <a:spLocks noGrp="1"/>
          </p:cNvSpPr>
          <p:nvPr>
            <p:ph type="subTitle" idx="1"/>
          </p:nvPr>
        </p:nvSpPr>
        <p:spPr>
          <a:xfrm>
            <a:off x="1115513" y="274025"/>
            <a:ext cx="9026013" cy="843277"/>
          </a:xfrm>
        </p:spPr>
        <p:txBody>
          <a:bodyPr>
            <a:no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Mth 650 Data </a:t>
            </a:r>
            <a:r>
              <a:rPr lang="en-US" sz="4800" b="1" dirty="0">
                <a:solidFill>
                  <a:schemeClr val="bg1"/>
                </a:solidFill>
                <a:latin typeface="Times New Roman" panose="02020603050405020304" pitchFamily="18" charset="0"/>
                <a:cs typeface="Times New Roman" panose="02020603050405020304" pitchFamily="18" charset="0"/>
              </a:rPr>
              <a:t>Analysis</a:t>
            </a:r>
            <a:r>
              <a:rPr lang="en-US" sz="4500" b="1" dirty="0">
                <a:solidFill>
                  <a:schemeClr val="bg1"/>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674C4A2-67A6-43D5-995F-EF24A85F0A65}"/>
              </a:ext>
            </a:extLst>
          </p:cNvPr>
          <p:cNvSpPr txBox="1"/>
          <p:nvPr/>
        </p:nvSpPr>
        <p:spPr>
          <a:xfrm>
            <a:off x="5926840" y="3894169"/>
            <a:ext cx="6096000" cy="3785652"/>
          </a:xfrm>
          <a:prstGeom prst="rect">
            <a:avLst/>
          </a:prstGeom>
          <a:noFill/>
        </p:spPr>
        <p:txBody>
          <a:bodyPr wrap="square">
            <a:spAutoFit/>
          </a:bodyPr>
          <a:lstStyle/>
          <a:p>
            <a:pPr algn="r"/>
            <a:r>
              <a:rPr lang="en-US" sz="3000" b="1" dirty="0">
                <a:latin typeface="Times New Roman" panose="02020603050405020304" pitchFamily="18" charset="0"/>
                <a:cs typeface="Times New Roman" panose="02020603050405020304" pitchFamily="18" charset="0"/>
              </a:rPr>
              <a:t>Presented by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Adeeda mukthar</a:t>
            </a:r>
          </a:p>
          <a:p>
            <a:pPr algn="r"/>
            <a:r>
              <a:rPr lang="en-US" sz="3000" b="1" dirty="0">
                <a:latin typeface="Times New Roman" panose="02020603050405020304" pitchFamily="18" charset="0"/>
                <a:cs typeface="Times New Roman" panose="02020603050405020304" pitchFamily="18" charset="0"/>
              </a:rPr>
              <a:t>Daniel Joshua</a:t>
            </a:r>
          </a:p>
          <a:p>
            <a:pPr algn="r"/>
            <a:r>
              <a:rPr lang="en-US" sz="3000" b="1" dirty="0">
                <a:latin typeface="Times New Roman" panose="02020603050405020304" pitchFamily="18" charset="0"/>
                <a:cs typeface="Times New Roman" panose="02020603050405020304" pitchFamily="18" charset="0"/>
              </a:rPr>
              <a:t>Shyam Verma</a:t>
            </a:r>
          </a:p>
          <a:p>
            <a:pPr algn="r"/>
            <a:r>
              <a:rPr lang="en-US" sz="3000" b="1" dirty="0">
                <a:latin typeface="Times New Roman" panose="02020603050405020304" pitchFamily="18" charset="0"/>
                <a:cs typeface="Times New Roman" panose="02020603050405020304" pitchFamily="18" charset="0"/>
              </a:rPr>
              <a:t>Shashi Vadhan</a:t>
            </a:r>
          </a:p>
          <a:p>
            <a:pPr algn="r"/>
            <a:r>
              <a:rPr lang="en-US" sz="3000" b="1" dirty="0">
                <a:latin typeface="Times New Roman" panose="02020603050405020304" pitchFamily="18" charset="0"/>
                <a:cs typeface="Times New Roman" panose="02020603050405020304" pitchFamily="18" charset="0"/>
              </a:rPr>
              <a:t>Vignesh Nagarajan</a:t>
            </a:r>
            <a:br>
              <a:rPr lang="en-US" sz="3000" b="1" dirty="0">
                <a:latin typeface="Times New Roman" panose="02020603050405020304" pitchFamily="18" charset="0"/>
                <a:cs typeface="Times New Roman" panose="02020603050405020304" pitchFamily="18" charset="0"/>
              </a:rPr>
            </a:br>
            <a:br>
              <a:rPr lang="en-US" sz="3000" b="1"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016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A4707D-476E-4528-BAC0-4EFDE93CD2AA}"/>
              </a:ext>
            </a:extLst>
          </p:cNvPr>
          <p:cNvPicPr>
            <a:picLocks noChangeAspect="1"/>
          </p:cNvPicPr>
          <p:nvPr/>
        </p:nvPicPr>
        <p:blipFill>
          <a:blip r:embed="rId2"/>
          <a:stretch>
            <a:fillRect/>
          </a:stretch>
        </p:blipFill>
        <p:spPr>
          <a:xfrm>
            <a:off x="156913" y="3660817"/>
            <a:ext cx="5403707" cy="3197183"/>
          </a:xfrm>
          <a:prstGeom prst="rect">
            <a:avLst/>
          </a:prstGeom>
          <a:ln>
            <a:solidFill>
              <a:schemeClr val="tx1"/>
            </a:solidFill>
          </a:ln>
        </p:spPr>
      </p:pic>
      <p:pic>
        <p:nvPicPr>
          <p:cNvPr id="7" name="Picture 6">
            <a:extLst>
              <a:ext uri="{FF2B5EF4-FFF2-40B4-BE49-F238E27FC236}">
                <a16:creationId xmlns:a16="http://schemas.microsoft.com/office/drawing/2014/main" id="{5DBA9318-1AB5-431B-B401-44BB36D95137}"/>
              </a:ext>
            </a:extLst>
          </p:cNvPr>
          <p:cNvPicPr>
            <a:picLocks noChangeAspect="1"/>
          </p:cNvPicPr>
          <p:nvPr/>
        </p:nvPicPr>
        <p:blipFill>
          <a:blip r:embed="rId3"/>
          <a:stretch>
            <a:fillRect/>
          </a:stretch>
        </p:blipFill>
        <p:spPr>
          <a:xfrm>
            <a:off x="6286906" y="1793174"/>
            <a:ext cx="5748181" cy="3826575"/>
          </a:xfrm>
          <a:prstGeom prst="rect">
            <a:avLst/>
          </a:prstGeom>
          <a:ln>
            <a:solidFill>
              <a:schemeClr val="tx1"/>
            </a:solidFill>
          </a:ln>
        </p:spPr>
      </p:pic>
      <p:sp>
        <p:nvSpPr>
          <p:cNvPr id="9" name="TextBox 8">
            <a:extLst>
              <a:ext uri="{FF2B5EF4-FFF2-40B4-BE49-F238E27FC236}">
                <a16:creationId xmlns:a16="http://schemas.microsoft.com/office/drawing/2014/main" id="{B10C4E4C-3481-4127-A1A3-609FFD81A6F7}"/>
              </a:ext>
            </a:extLst>
          </p:cNvPr>
          <p:cNvSpPr txBox="1"/>
          <p:nvPr/>
        </p:nvSpPr>
        <p:spPr>
          <a:xfrm>
            <a:off x="6286906" y="1238251"/>
            <a:ext cx="6097978" cy="369332"/>
          </a:xfrm>
          <a:prstGeom prst="rect">
            <a:avLst/>
          </a:prstGeom>
          <a:noFill/>
        </p:spPr>
        <p:txBody>
          <a:bodyPr wrap="square">
            <a:spAutoFit/>
          </a:bodyPr>
          <a:lstStyle/>
          <a:p>
            <a:r>
              <a:rPr lang="en-US" b="1" dirty="0"/>
              <a:t>One-way ANOVA: Total versus Continent</a:t>
            </a:r>
          </a:p>
        </p:txBody>
      </p:sp>
      <p:sp>
        <p:nvSpPr>
          <p:cNvPr id="11" name="TextBox 10">
            <a:extLst>
              <a:ext uri="{FF2B5EF4-FFF2-40B4-BE49-F238E27FC236}">
                <a16:creationId xmlns:a16="http://schemas.microsoft.com/office/drawing/2014/main" id="{2BFAD5E8-FE3B-470F-962F-606EF177C8F4}"/>
              </a:ext>
            </a:extLst>
          </p:cNvPr>
          <p:cNvSpPr txBox="1"/>
          <p:nvPr/>
        </p:nvSpPr>
        <p:spPr>
          <a:xfrm>
            <a:off x="41563" y="181122"/>
            <a:ext cx="6192982" cy="646331"/>
          </a:xfrm>
          <a:prstGeom prst="rect">
            <a:avLst/>
          </a:prstGeom>
          <a:noFill/>
        </p:spPr>
        <p:txBody>
          <a:bodyPr wrap="square">
            <a:spAutoFit/>
          </a:bodyPr>
          <a:lstStyle/>
          <a:p>
            <a:r>
              <a:rPr lang="en-US" b="1" dirty="0"/>
              <a:t>Tukey pairwise comparison </a:t>
            </a:r>
          </a:p>
          <a:p>
            <a:endParaRPr lang="en-US" b="1" dirty="0"/>
          </a:p>
        </p:txBody>
      </p:sp>
      <p:sp>
        <p:nvSpPr>
          <p:cNvPr id="13" name="TextBox 12">
            <a:extLst>
              <a:ext uri="{FF2B5EF4-FFF2-40B4-BE49-F238E27FC236}">
                <a16:creationId xmlns:a16="http://schemas.microsoft.com/office/drawing/2014/main" id="{9EBE2DB9-3A0D-49A9-B42C-89B2E2100948}"/>
              </a:ext>
            </a:extLst>
          </p:cNvPr>
          <p:cNvSpPr txBox="1"/>
          <p:nvPr/>
        </p:nvSpPr>
        <p:spPr>
          <a:xfrm>
            <a:off x="6301751" y="5805340"/>
            <a:ext cx="6192982" cy="646331"/>
          </a:xfrm>
          <a:prstGeom prst="rect">
            <a:avLst/>
          </a:prstGeom>
          <a:noFill/>
        </p:spPr>
        <p:txBody>
          <a:bodyPr wrap="square">
            <a:spAutoFit/>
          </a:bodyPr>
          <a:lstStyle/>
          <a:p>
            <a:r>
              <a:rPr lang="en-US" b="1" dirty="0"/>
              <a:t>This Graph shows how to presents the total means for each continent.</a:t>
            </a:r>
          </a:p>
        </p:txBody>
      </p:sp>
      <p:sp>
        <p:nvSpPr>
          <p:cNvPr id="15" name="TextBox 14">
            <a:extLst>
              <a:ext uri="{FF2B5EF4-FFF2-40B4-BE49-F238E27FC236}">
                <a16:creationId xmlns:a16="http://schemas.microsoft.com/office/drawing/2014/main" id="{F6A2041A-C9F6-4038-B432-57E46C4D1386}"/>
              </a:ext>
            </a:extLst>
          </p:cNvPr>
          <p:cNvSpPr txBox="1"/>
          <p:nvPr/>
        </p:nvSpPr>
        <p:spPr>
          <a:xfrm>
            <a:off x="0" y="631757"/>
            <a:ext cx="6709992" cy="342466"/>
          </a:xfrm>
          <a:prstGeom prst="rect">
            <a:avLst/>
          </a:prstGeom>
          <a:noFill/>
        </p:spPr>
        <p:txBody>
          <a:bodyPr wrap="square">
            <a:spAutoFit/>
          </a:bodyPr>
          <a:lstStyle/>
          <a:p>
            <a:pPr marL="0" marR="0">
              <a:lnSpc>
                <a:spcPct val="107000"/>
              </a:lnSpc>
              <a:spcBef>
                <a:spcPts val="0"/>
              </a:spcBef>
              <a:spcAft>
                <a:spcPts val="400"/>
              </a:spcAft>
            </a:pPr>
            <a:r>
              <a:rPr lang="en-US" sz="16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Grouping Information Using the Tukey Method and 95% Confidence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7031401C-8BED-455A-8552-F33F49733775}"/>
              </a:ext>
            </a:extLst>
          </p:cNvPr>
          <p:cNvGraphicFramePr>
            <a:graphicFrameLocks noGrp="1"/>
          </p:cNvGraphicFramePr>
          <p:nvPr>
            <p:extLst>
              <p:ext uri="{D42A27DB-BD31-4B8C-83A1-F6EECF244321}">
                <p14:modId xmlns:p14="http://schemas.microsoft.com/office/powerpoint/2010/main" val="1734140002"/>
              </p:ext>
            </p:extLst>
          </p:nvPr>
        </p:nvGraphicFramePr>
        <p:xfrm>
          <a:off x="156915" y="1085506"/>
          <a:ext cx="5403705" cy="2565465"/>
        </p:xfrm>
        <a:graphic>
          <a:graphicData uri="http://schemas.openxmlformats.org/drawingml/2006/table">
            <a:tbl>
              <a:tblPr firstRow="1" bandRow="1">
                <a:tableStyleId>{5C22544A-7EE6-4342-B048-85BDC9FD1C3A}</a:tableStyleId>
              </a:tblPr>
              <a:tblGrid>
                <a:gridCol w="1080741">
                  <a:extLst>
                    <a:ext uri="{9D8B030D-6E8A-4147-A177-3AD203B41FA5}">
                      <a16:colId xmlns:a16="http://schemas.microsoft.com/office/drawing/2014/main" val="1129598556"/>
                    </a:ext>
                  </a:extLst>
                </a:gridCol>
                <a:gridCol w="1080741">
                  <a:extLst>
                    <a:ext uri="{9D8B030D-6E8A-4147-A177-3AD203B41FA5}">
                      <a16:colId xmlns:a16="http://schemas.microsoft.com/office/drawing/2014/main" val="340099333"/>
                    </a:ext>
                  </a:extLst>
                </a:gridCol>
                <a:gridCol w="1080741">
                  <a:extLst>
                    <a:ext uri="{9D8B030D-6E8A-4147-A177-3AD203B41FA5}">
                      <a16:colId xmlns:a16="http://schemas.microsoft.com/office/drawing/2014/main" val="3068485908"/>
                    </a:ext>
                  </a:extLst>
                </a:gridCol>
                <a:gridCol w="1080741">
                  <a:extLst>
                    <a:ext uri="{9D8B030D-6E8A-4147-A177-3AD203B41FA5}">
                      <a16:colId xmlns:a16="http://schemas.microsoft.com/office/drawing/2014/main" val="2478978614"/>
                    </a:ext>
                  </a:extLst>
                </a:gridCol>
                <a:gridCol w="1080741">
                  <a:extLst>
                    <a:ext uri="{9D8B030D-6E8A-4147-A177-3AD203B41FA5}">
                      <a16:colId xmlns:a16="http://schemas.microsoft.com/office/drawing/2014/main" val="2837263542"/>
                    </a:ext>
                  </a:extLst>
                </a:gridCol>
              </a:tblGrid>
              <a:tr h="232186">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Continent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Grouping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763891696"/>
                  </a:ext>
                </a:extLst>
              </a:tr>
              <a:tr h="23363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Europe/Asia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89376"/>
                  </a:ext>
                </a:extLst>
              </a:tr>
              <a:tr h="23363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Australia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326061"/>
                  </a:ext>
                </a:extLst>
              </a:tr>
              <a:tr h="47208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North America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1628939"/>
                  </a:ext>
                </a:extLst>
              </a:tr>
              <a:tr h="23363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Europe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11.97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245905"/>
                  </a:ext>
                </a:extLst>
              </a:tr>
              <a:tr h="23363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Asia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195329"/>
                  </a:ext>
                </a:extLst>
              </a:tr>
              <a:tr h="47208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South America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7.20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758238"/>
                  </a:ext>
                </a:extLst>
              </a:tr>
              <a:tr h="233636">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Africa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2.714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962167"/>
                  </a:ext>
                </a:extLst>
              </a:tr>
            </a:tbl>
          </a:graphicData>
        </a:graphic>
      </p:graphicFrame>
    </p:spTree>
    <p:extLst>
      <p:ext uri="{BB962C8B-B14F-4D97-AF65-F5344CB8AC3E}">
        <p14:creationId xmlns:p14="http://schemas.microsoft.com/office/powerpoint/2010/main" val="228222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7FC88-A0A7-4C76-B057-418C2B5127F5}"/>
              </a:ext>
            </a:extLst>
          </p:cNvPr>
          <p:cNvSpPr txBox="1"/>
          <p:nvPr/>
        </p:nvSpPr>
        <p:spPr>
          <a:xfrm>
            <a:off x="71251" y="225632"/>
            <a:ext cx="12049497" cy="3354765"/>
          </a:xfrm>
          <a:prstGeom prst="rect">
            <a:avLst/>
          </a:prstGeom>
          <a:noFill/>
        </p:spPr>
        <p:txBody>
          <a:bodyPr wrap="square">
            <a:spAutoFit/>
          </a:bodyPr>
          <a:lstStyle/>
          <a:p>
            <a:r>
              <a:rPr lang="en-US" b="1" dirty="0"/>
              <a:t>1. What is ANOVA? </a:t>
            </a:r>
            <a:br>
              <a:rPr lang="en-US" sz="1600" dirty="0"/>
            </a:br>
            <a:br>
              <a:rPr lang="en-US" sz="1600" dirty="0"/>
            </a:br>
            <a:r>
              <a:rPr lang="en-US" sz="1600" dirty="0"/>
              <a:t>•    ANOVA (Analysis of Variance) is a statistical test used to compare the means of three or more groups. It helps determine whether the differences in means are significant or just due to random chance.</a:t>
            </a:r>
            <a:br>
              <a:rPr lang="en-US" sz="1600" dirty="0"/>
            </a:br>
            <a:br>
              <a:rPr lang="en-US" sz="1600" dirty="0"/>
            </a:br>
            <a:r>
              <a:rPr lang="en-US" sz="1600" dirty="0"/>
              <a:t> • In simpler terms, ANOVA helps answer the question: "Are these groups different enough that we should pay attention to those differences?" </a:t>
            </a:r>
            <a:br>
              <a:rPr lang="en-US" sz="1600" dirty="0"/>
            </a:br>
            <a:endParaRPr lang="en-US" sz="1600" dirty="0"/>
          </a:p>
          <a:p>
            <a:r>
              <a:rPr lang="en-US" b="1" dirty="0"/>
              <a:t>2. Why is ANOVA used in this medal analysis? </a:t>
            </a:r>
            <a:br>
              <a:rPr lang="en-US" sz="1600" dirty="0"/>
            </a:br>
            <a:br>
              <a:rPr lang="en-US" sz="1600" dirty="0"/>
            </a:br>
            <a:r>
              <a:rPr lang="en-US" sz="1600" dirty="0"/>
              <a:t>• ANOVA is used here to compare the average number of medals won across different continents (like Africa, Asia, Australia, etc.). </a:t>
            </a:r>
            <a:br>
              <a:rPr lang="en-US" sz="1600" dirty="0"/>
            </a:br>
            <a:br>
              <a:rPr lang="en-US" sz="1600" dirty="0"/>
            </a:br>
            <a:r>
              <a:rPr lang="en-US" sz="1600" dirty="0"/>
              <a:t>• The goal is to find out if some continents win significantly more medals than others. This could help us understand which continents have stronger athletic performances or resources that contribute to winning medals. </a:t>
            </a:r>
          </a:p>
        </p:txBody>
      </p:sp>
      <p:sp>
        <p:nvSpPr>
          <p:cNvPr id="7" name="TextBox 6">
            <a:extLst>
              <a:ext uri="{FF2B5EF4-FFF2-40B4-BE49-F238E27FC236}">
                <a16:creationId xmlns:a16="http://schemas.microsoft.com/office/drawing/2014/main" id="{B17F21A0-BB29-4828-BF28-A1B969B9E55E}"/>
              </a:ext>
            </a:extLst>
          </p:cNvPr>
          <p:cNvSpPr txBox="1"/>
          <p:nvPr/>
        </p:nvSpPr>
        <p:spPr>
          <a:xfrm>
            <a:off x="71250" y="3710435"/>
            <a:ext cx="12049497" cy="1921232"/>
          </a:xfrm>
          <a:prstGeom prst="rect">
            <a:avLst/>
          </a:prstGeom>
          <a:noFill/>
        </p:spPr>
        <p:txBody>
          <a:bodyPr wrap="square">
            <a:spAutoFit/>
          </a:bodyPr>
          <a:lstStyle/>
          <a:p>
            <a:pPr marL="0" marR="0"/>
            <a:r>
              <a:rPr lang="en-US" b="1" dirty="0">
                <a:effectLst/>
                <a:latin typeface="+mj-lt"/>
                <a:ea typeface="Times New Roman" panose="02020603050405020304" pitchFamily="18" charset="0"/>
              </a:rPr>
              <a:t>Why is ANOVA used in this medal analysis?</a:t>
            </a:r>
            <a:br>
              <a:rPr lang="en-US" b="1" dirty="0">
                <a:effectLst/>
                <a:latin typeface="Times New Roman" panose="02020603050405020304" pitchFamily="18" charset="0"/>
                <a:ea typeface="Times New Roman" panose="02020603050405020304" pitchFamily="18" charset="0"/>
              </a:rPr>
            </a:br>
            <a:endParaRPr lang="en-US"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ANOVA is used here to compare the average number of medals won across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different continents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(like Africa, Asia, Australia, etc.).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is to find out if some continents win significantly more medals than others. This could help us understand which continents have stronger athletic performances or resources that contribute to winning medals.</a:t>
            </a:r>
          </a:p>
        </p:txBody>
      </p:sp>
    </p:spTree>
    <p:extLst>
      <p:ext uri="{BB962C8B-B14F-4D97-AF65-F5344CB8AC3E}">
        <p14:creationId xmlns:p14="http://schemas.microsoft.com/office/powerpoint/2010/main" val="261691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77D6D-62BC-4D69-91A7-FCD8B969947A}"/>
              </a:ext>
            </a:extLst>
          </p:cNvPr>
          <p:cNvSpPr txBox="1"/>
          <p:nvPr/>
        </p:nvSpPr>
        <p:spPr>
          <a:xfrm>
            <a:off x="0" y="166255"/>
            <a:ext cx="11815948" cy="4551246"/>
          </a:xfrm>
          <a:prstGeom prst="rect">
            <a:avLst/>
          </a:prstGeom>
          <a:noFill/>
        </p:spPr>
        <p:txBody>
          <a:bodyPr wrap="square">
            <a:spAutoFit/>
          </a:bodyPr>
          <a:lstStyle/>
          <a:p>
            <a:pPr marL="0" marR="0"/>
            <a:r>
              <a:rPr lang="en-US" sz="1600" b="1" dirty="0">
                <a:effectLst/>
                <a:latin typeface="Times New Roman" panose="02020603050405020304" pitchFamily="18" charset="0"/>
                <a:ea typeface="Times New Roman" panose="02020603050405020304" pitchFamily="18" charset="0"/>
              </a:rPr>
              <a:t>3. Findings from the Results and Images </a:t>
            </a:r>
          </a:p>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Null Hypothesis</a:t>
            </a:r>
            <a:r>
              <a:rPr lang="en-US" sz="1600" dirty="0">
                <a:effectLst/>
                <a:latin typeface="Times New Roman" panose="02020603050405020304" pitchFamily="18" charset="0"/>
                <a:ea typeface="Times New Roman" panose="02020603050405020304" pitchFamily="18" charset="0"/>
              </a:rPr>
              <a:t>: The test assumes that all the continents have equal mean medal counts.</a:t>
            </a:r>
          </a:p>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Significance Level</a:t>
            </a:r>
            <a:r>
              <a:rPr lang="en-US" sz="1600" dirty="0">
                <a:effectLst/>
                <a:latin typeface="Times New Roman" panose="02020603050405020304" pitchFamily="18" charset="0"/>
                <a:ea typeface="Times New Roman" panose="02020603050405020304" pitchFamily="18" charset="0"/>
              </a:rPr>
              <a:t>: A p-value of </a:t>
            </a:r>
            <a:r>
              <a:rPr lang="en-US" sz="1600" b="1" dirty="0">
                <a:effectLst/>
                <a:latin typeface="Times New Roman" panose="02020603050405020304" pitchFamily="18" charset="0"/>
                <a:ea typeface="Times New Roman" panose="02020603050405020304" pitchFamily="18" charset="0"/>
              </a:rPr>
              <a:t>0.016</a:t>
            </a:r>
            <a:r>
              <a:rPr lang="en-US" sz="1600" dirty="0">
                <a:effectLst/>
                <a:latin typeface="Times New Roman" panose="02020603050405020304" pitchFamily="18" charset="0"/>
                <a:ea typeface="Times New Roman" panose="02020603050405020304" pitchFamily="18" charset="0"/>
              </a:rPr>
              <a:t> was found, which is less than the significance level of </a:t>
            </a:r>
            <a:r>
              <a:rPr lang="en-US" sz="1600" b="1" dirty="0">
                <a:effectLst/>
                <a:latin typeface="Times New Roman" panose="02020603050405020304" pitchFamily="18" charset="0"/>
                <a:ea typeface="Times New Roman" panose="02020603050405020304" pitchFamily="18" charset="0"/>
              </a:rPr>
              <a:t>0.05</a:t>
            </a:r>
            <a:r>
              <a:rPr lang="en-US" sz="1600" dirty="0">
                <a:effectLst/>
                <a:latin typeface="Times New Roman" panose="02020603050405020304" pitchFamily="18" charset="0"/>
                <a:ea typeface="Times New Roman" panose="02020603050405020304" pitchFamily="18" charset="0"/>
              </a:rPr>
              <a:t>. This means we reject the null hypothesis. In simple terms, there is a significant difference in the average number of medals won by at least one continent compared to the others.</a:t>
            </a:r>
          </a:p>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Mean Results</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Tukey Method Grouping</a:t>
            </a:r>
            <a:r>
              <a:rPr lang="en-US" sz="1600" dirty="0">
                <a:effectLst/>
                <a:latin typeface="Times New Roman" panose="02020603050405020304" pitchFamily="18" charset="0"/>
                <a:ea typeface="Times New Roman" panose="02020603050405020304" pitchFamily="18" charset="0"/>
              </a:rPr>
              <a:t>: The results show that: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Europe/Asia</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Australia</a:t>
            </a:r>
            <a:r>
              <a:rPr lang="en-US" sz="1600" dirty="0">
                <a:effectLst/>
                <a:latin typeface="Calibri" panose="020F0502020204030204" pitchFamily="34" charset="0"/>
                <a:ea typeface="Calibri" panose="020F0502020204030204" pitchFamily="34" charset="0"/>
                <a:cs typeface="Times New Roman" panose="02020603050405020304" pitchFamily="18" charset="0"/>
              </a:rPr>
              <a:t> belong to the top group (Group A), indicating they have significantly higher medal counts.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rest of the continents (Africa, Asia, Europe, South America) fall into Group B, suggesting they do not significantly differ from each other but are lower compared to the top groups.</a:t>
            </a:r>
          </a:p>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Conclusion</a:t>
            </a:r>
            <a:r>
              <a:rPr lang="en-US" sz="1600" dirty="0">
                <a:effectLst/>
                <a:latin typeface="Times New Roman" panose="02020603050405020304" pitchFamily="18" charset="0"/>
                <a:ea typeface="Times New Roman" panose="02020603050405020304" pitchFamily="18" charset="0"/>
              </a:rPr>
              <a:t>: The analysis clearly indicates that </a:t>
            </a:r>
            <a:r>
              <a:rPr lang="en-US" sz="1600" b="1" dirty="0">
                <a:effectLst/>
                <a:latin typeface="Times New Roman" panose="02020603050405020304" pitchFamily="18" charset="0"/>
                <a:ea typeface="Times New Roman" panose="02020603050405020304" pitchFamily="18" charset="0"/>
              </a:rPr>
              <a:t>some continents are significantly better at winning medals</a:t>
            </a:r>
            <a:r>
              <a:rPr lang="en-US" sz="1600" dirty="0">
                <a:effectLst/>
                <a:latin typeface="Times New Roman" panose="02020603050405020304" pitchFamily="18" charset="0"/>
                <a:ea typeface="Times New Roman" panose="02020603050405020304" pitchFamily="18" charset="0"/>
              </a:rPr>
              <a:t> than others, particularly Europe/Asia, while Africa performs the least in this context.</a:t>
            </a:r>
          </a:p>
          <a:p>
            <a:pPr marL="342900" marR="0" lvl="0" indent="-342900">
              <a:buSzPts val="1000"/>
              <a:buFont typeface="Symbol" panose="05050102010706020507" pitchFamily="18" charset="2"/>
              <a:buChar char=""/>
              <a:tabLst>
                <a:tab pos="457200" algn="l"/>
              </a:tabLst>
            </a:pPr>
            <a:endParaRPr lang="en-US" sz="1600" dirty="0">
              <a:effectLst/>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Europe/Asia</a:t>
            </a:r>
            <a:r>
              <a:rPr lang="en-US" sz="1600" dirty="0">
                <a:effectLst/>
                <a:latin typeface="Calibri" panose="020F0502020204030204" pitchFamily="34" charset="0"/>
                <a:ea typeface="Calibri" panose="020F0502020204030204" pitchFamily="34" charset="0"/>
                <a:cs typeface="Times New Roman" panose="02020603050405020304" pitchFamily="18" charset="0"/>
              </a:rPr>
              <a:t> has the highest average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71 medals</a:t>
            </a:r>
            <a:r>
              <a:rPr lang="en-US" sz="1600" dirty="0">
                <a:effectLst/>
                <a:latin typeface="Calibri" panose="020F0502020204030204" pitchFamily="34" charset="0"/>
                <a:ea typeface="Calibri" panose="020F0502020204030204" pitchFamily="34" charset="0"/>
                <a:cs typeface="Times New Roman" panose="02020603050405020304" pitchFamily="18" charset="0"/>
              </a:rPr>
              <a:t>, which stands out significantly from the others.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Australia</a:t>
            </a:r>
            <a:r>
              <a:rPr lang="en-US" sz="1600" dirty="0">
                <a:effectLst/>
                <a:latin typeface="Calibri" panose="020F0502020204030204" pitchFamily="34" charset="0"/>
                <a:ea typeface="Calibri" panose="020F0502020204030204" pitchFamily="34" charset="0"/>
                <a:cs typeface="Times New Roman" panose="02020603050405020304" pitchFamily="18" charset="0"/>
              </a:rPr>
              <a:t> follows with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22.7 medals</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North America</a:t>
            </a:r>
            <a:r>
              <a:rPr lang="en-US" sz="16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17.5 medals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other continents (Africa, Asia, South America, and Europe) have much lower averages, with Africa having the lowest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2.714 medals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F029EAC9-A535-4F19-B99D-4CA15F2BBAF1}"/>
              </a:ext>
            </a:extLst>
          </p:cNvPr>
          <p:cNvSpPr txBox="1"/>
          <p:nvPr/>
        </p:nvSpPr>
        <p:spPr>
          <a:xfrm>
            <a:off x="0" y="4865155"/>
            <a:ext cx="11815948" cy="1826590"/>
          </a:xfrm>
          <a:prstGeom prst="rect">
            <a:avLst/>
          </a:prstGeom>
          <a:noFill/>
        </p:spPr>
        <p:txBody>
          <a:bodyPr wrap="square">
            <a:spAutoFit/>
          </a:bodyPr>
          <a:lstStyle/>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Tukey Method Grouping</a:t>
            </a:r>
            <a:r>
              <a:rPr lang="en-US" sz="1600" dirty="0">
                <a:effectLst/>
                <a:latin typeface="Times New Roman" panose="02020603050405020304" pitchFamily="18" charset="0"/>
                <a:ea typeface="Times New Roman" panose="02020603050405020304" pitchFamily="18" charset="0"/>
              </a:rPr>
              <a:t>: The results show that: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Europe/Asia</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Australia</a:t>
            </a:r>
            <a:r>
              <a:rPr lang="en-US" sz="1600" dirty="0">
                <a:effectLst/>
                <a:latin typeface="Calibri" panose="020F0502020204030204" pitchFamily="34" charset="0"/>
                <a:ea typeface="Calibri" panose="020F0502020204030204" pitchFamily="34" charset="0"/>
                <a:cs typeface="Times New Roman" panose="02020603050405020304" pitchFamily="18" charset="0"/>
              </a:rPr>
              <a:t> belong to the top group (Group A), indicating they have significantly higher medal counts.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rest of the continents (Africa, Asia, Europe, South America) fall into Group B, suggesting they do not significantly differ from each other but are lower compared to the top groups.</a:t>
            </a:r>
          </a:p>
          <a:p>
            <a:pPr marL="342900" marR="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Conclusion</a:t>
            </a:r>
            <a:r>
              <a:rPr lang="en-US" sz="1600" dirty="0">
                <a:effectLst/>
                <a:latin typeface="Times New Roman" panose="02020603050405020304" pitchFamily="18" charset="0"/>
                <a:ea typeface="Times New Roman" panose="02020603050405020304" pitchFamily="18" charset="0"/>
              </a:rPr>
              <a:t>: The analysis clearly indicates that </a:t>
            </a:r>
            <a:r>
              <a:rPr lang="en-US" sz="1600" b="1" dirty="0">
                <a:effectLst/>
                <a:latin typeface="Times New Roman" panose="02020603050405020304" pitchFamily="18" charset="0"/>
                <a:ea typeface="Times New Roman" panose="02020603050405020304" pitchFamily="18" charset="0"/>
              </a:rPr>
              <a:t>some continents are significantly better at winning medals</a:t>
            </a:r>
            <a:r>
              <a:rPr lang="en-US" sz="1600" dirty="0">
                <a:effectLst/>
                <a:latin typeface="Times New Roman" panose="02020603050405020304" pitchFamily="18" charset="0"/>
                <a:ea typeface="Times New Roman" panose="02020603050405020304" pitchFamily="18" charset="0"/>
              </a:rPr>
              <a:t> than others, particularly Europe/Asia, while Africa performs the least in this context.</a:t>
            </a:r>
          </a:p>
        </p:txBody>
      </p:sp>
    </p:spTree>
    <p:extLst>
      <p:ext uri="{BB962C8B-B14F-4D97-AF65-F5344CB8AC3E}">
        <p14:creationId xmlns:p14="http://schemas.microsoft.com/office/powerpoint/2010/main" val="256347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D39BB3-0CAB-4A65-8BFF-7AA83A75AAF1}"/>
              </a:ext>
            </a:extLst>
          </p:cNvPr>
          <p:cNvSpPr txBox="1"/>
          <p:nvPr/>
        </p:nvSpPr>
        <p:spPr>
          <a:xfrm>
            <a:off x="4595751" y="92508"/>
            <a:ext cx="6097978" cy="477054"/>
          </a:xfrm>
          <a:prstGeom prst="rect">
            <a:avLst/>
          </a:prstGeom>
          <a:noFill/>
        </p:spPr>
        <p:txBody>
          <a:bodyPr wrap="square">
            <a:spAutoFit/>
          </a:bodyPr>
          <a:lstStyle/>
          <a:p>
            <a:pPr marL="0" marR="0"/>
            <a:r>
              <a:rPr lang="en-US" sz="2500" b="1" dirty="0">
                <a:effectLst/>
                <a:latin typeface="Times New Roman" panose="02020603050405020304" pitchFamily="18" charset="0"/>
                <a:ea typeface="Times New Roman" panose="02020603050405020304" pitchFamily="18" charset="0"/>
              </a:rPr>
              <a:t>Regression Analysis</a:t>
            </a:r>
          </a:p>
        </p:txBody>
      </p:sp>
      <p:sp>
        <p:nvSpPr>
          <p:cNvPr id="7" name="TextBox 6">
            <a:extLst>
              <a:ext uri="{FF2B5EF4-FFF2-40B4-BE49-F238E27FC236}">
                <a16:creationId xmlns:a16="http://schemas.microsoft.com/office/drawing/2014/main" id="{49E659D0-7B1B-4FC3-A884-25F6B90FEC8C}"/>
              </a:ext>
            </a:extLst>
          </p:cNvPr>
          <p:cNvSpPr txBox="1"/>
          <p:nvPr/>
        </p:nvSpPr>
        <p:spPr>
          <a:xfrm>
            <a:off x="41425" y="136733"/>
            <a:ext cx="6097978"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Simple Linear Regression:</a:t>
            </a:r>
            <a:endParaRPr lang="en-US" dirty="0"/>
          </a:p>
        </p:txBody>
      </p:sp>
      <p:sp>
        <p:nvSpPr>
          <p:cNvPr id="9" name="TextBox 8">
            <a:extLst>
              <a:ext uri="{FF2B5EF4-FFF2-40B4-BE49-F238E27FC236}">
                <a16:creationId xmlns:a16="http://schemas.microsoft.com/office/drawing/2014/main" id="{41015C6B-7C72-42EF-B00C-0FB8F1C3F1D5}"/>
              </a:ext>
            </a:extLst>
          </p:cNvPr>
          <p:cNvSpPr txBox="1"/>
          <p:nvPr/>
        </p:nvSpPr>
        <p:spPr>
          <a:xfrm>
            <a:off x="93025" y="583749"/>
            <a:ext cx="6133604" cy="342466"/>
          </a:xfrm>
          <a:prstGeom prst="rect">
            <a:avLst/>
          </a:prstGeom>
          <a:noFill/>
        </p:spPr>
        <p:txBody>
          <a:bodyPr wrap="square">
            <a:spAutoFit/>
          </a:bodyPr>
          <a:lstStyle/>
          <a:p>
            <a:pPr marL="0" marR="50800">
              <a:lnSpc>
                <a:spcPct val="107000"/>
              </a:lnSpc>
              <a:spcBef>
                <a:spcPts val="0"/>
              </a:spcBef>
              <a:spcAft>
                <a:spcPts val="40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Total versus Gold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0A53A42-69DC-4543-BC72-862A34FCCBAE}"/>
              </a:ext>
            </a:extLst>
          </p:cNvPr>
          <p:cNvSpPr txBox="1"/>
          <p:nvPr/>
        </p:nvSpPr>
        <p:spPr>
          <a:xfrm>
            <a:off x="59376" y="961060"/>
            <a:ext cx="5953216"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Equation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5C8FEE98-D0EC-4AFA-BB5E-6132BB995105}"/>
              </a:ext>
            </a:extLst>
          </p:cNvPr>
          <p:cNvGraphicFramePr>
            <a:graphicFrameLocks noGrp="1"/>
          </p:cNvGraphicFramePr>
          <p:nvPr>
            <p:extLst>
              <p:ext uri="{D42A27DB-BD31-4B8C-83A1-F6EECF244321}">
                <p14:modId xmlns:p14="http://schemas.microsoft.com/office/powerpoint/2010/main" val="3065977659"/>
              </p:ext>
            </p:extLst>
          </p:nvPr>
        </p:nvGraphicFramePr>
        <p:xfrm>
          <a:off x="154379" y="1334752"/>
          <a:ext cx="3362876" cy="370840"/>
        </p:xfrm>
        <a:graphic>
          <a:graphicData uri="http://schemas.openxmlformats.org/drawingml/2006/table">
            <a:tbl>
              <a:tblPr firstRow="1" bandRow="1">
                <a:tableStyleId>{5C22544A-7EE6-4342-B048-85BDC9FD1C3A}</a:tableStyleId>
              </a:tblPr>
              <a:tblGrid>
                <a:gridCol w="480505">
                  <a:extLst>
                    <a:ext uri="{9D8B030D-6E8A-4147-A177-3AD203B41FA5}">
                      <a16:colId xmlns:a16="http://schemas.microsoft.com/office/drawing/2014/main" val="538534038"/>
                    </a:ext>
                  </a:extLst>
                </a:gridCol>
                <a:gridCol w="173038">
                  <a:extLst>
                    <a:ext uri="{9D8B030D-6E8A-4147-A177-3AD203B41FA5}">
                      <a16:colId xmlns:a16="http://schemas.microsoft.com/office/drawing/2014/main" val="3947362536"/>
                    </a:ext>
                  </a:extLst>
                </a:gridCol>
                <a:gridCol w="2709333">
                  <a:extLst>
                    <a:ext uri="{9D8B030D-6E8A-4147-A177-3AD203B41FA5}">
                      <a16:colId xmlns:a16="http://schemas.microsoft.com/office/drawing/2014/main" val="343408387"/>
                    </a:ext>
                  </a:extLst>
                </a:gridCol>
              </a:tblGrid>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1.964 + 2.6393 Gold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22918"/>
                  </a:ext>
                </a:extLst>
              </a:tr>
            </a:tbl>
          </a:graphicData>
        </a:graphic>
      </p:graphicFrame>
      <p:graphicFrame>
        <p:nvGraphicFramePr>
          <p:cNvPr id="13" name="Table 13">
            <a:extLst>
              <a:ext uri="{FF2B5EF4-FFF2-40B4-BE49-F238E27FC236}">
                <a16:creationId xmlns:a16="http://schemas.microsoft.com/office/drawing/2014/main" id="{7108EFC6-32FC-428E-A3D5-D9A9C57925F4}"/>
              </a:ext>
            </a:extLst>
          </p:cNvPr>
          <p:cNvGraphicFramePr>
            <a:graphicFrameLocks noGrp="1"/>
          </p:cNvGraphicFramePr>
          <p:nvPr>
            <p:extLst>
              <p:ext uri="{D42A27DB-BD31-4B8C-83A1-F6EECF244321}">
                <p14:modId xmlns:p14="http://schemas.microsoft.com/office/powerpoint/2010/main" val="3889984837"/>
              </p:ext>
            </p:extLst>
          </p:nvPr>
        </p:nvGraphicFramePr>
        <p:xfrm>
          <a:off x="154379" y="2259657"/>
          <a:ext cx="5535882" cy="1258253"/>
        </p:xfrm>
        <a:graphic>
          <a:graphicData uri="http://schemas.openxmlformats.org/drawingml/2006/table">
            <a:tbl>
              <a:tblPr firstRow="1" bandRow="1">
                <a:tableStyleId>{5C22544A-7EE6-4342-B048-85BDC9FD1C3A}</a:tableStyleId>
              </a:tblPr>
              <a:tblGrid>
                <a:gridCol w="922647">
                  <a:extLst>
                    <a:ext uri="{9D8B030D-6E8A-4147-A177-3AD203B41FA5}">
                      <a16:colId xmlns:a16="http://schemas.microsoft.com/office/drawing/2014/main" val="1719471462"/>
                    </a:ext>
                  </a:extLst>
                </a:gridCol>
                <a:gridCol w="922647">
                  <a:extLst>
                    <a:ext uri="{9D8B030D-6E8A-4147-A177-3AD203B41FA5}">
                      <a16:colId xmlns:a16="http://schemas.microsoft.com/office/drawing/2014/main" val="1695546049"/>
                    </a:ext>
                  </a:extLst>
                </a:gridCol>
                <a:gridCol w="922647">
                  <a:extLst>
                    <a:ext uri="{9D8B030D-6E8A-4147-A177-3AD203B41FA5}">
                      <a16:colId xmlns:a16="http://schemas.microsoft.com/office/drawing/2014/main" val="4063797481"/>
                    </a:ext>
                  </a:extLst>
                </a:gridCol>
                <a:gridCol w="922647">
                  <a:extLst>
                    <a:ext uri="{9D8B030D-6E8A-4147-A177-3AD203B41FA5}">
                      <a16:colId xmlns:a16="http://schemas.microsoft.com/office/drawing/2014/main" val="485886634"/>
                    </a:ext>
                  </a:extLst>
                </a:gridCol>
                <a:gridCol w="922647">
                  <a:extLst>
                    <a:ext uri="{9D8B030D-6E8A-4147-A177-3AD203B41FA5}">
                      <a16:colId xmlns:a16="http://schemas.microsoft.com/office/drawing/2014/main" val="583321978"/>
                    </a:ext>
                  </a:extLst>
                </a:gridCol>
                <a:gridCol w="922647">
                  <a:extLst>
                    <a:ext uri="{9D8B030D-6E8A-4147-A177-3AD203B41FA5}">
                      <a16:colId xmlns:a16="http://schemas.microsoft.com/office/drawing/2014/main" val="258420463"/>
                    </a:ext>
                  </a:extLst>
                </a:gridCol>
              </a:tblGrid>
              <a:tr h="370840">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Term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14024"/>
                  </a:ext>
                </a:extLst>
              </a:tr>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Constant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1.964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0.539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835153"/>
                  </a:ext>
                </a:extLst>
              </a:tr>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Gold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2.6393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0.0683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38.63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63771"/>
                  </a:ext>
                </a:extLst>
              </a:tr>
            </a:tbl>
          </a:graphicData>
        </a:graphic>
      </p:graphicFrame>
      <p:sp>
        <p:nvSpPr>
          <p:cNvPr id="15" name="TextBox 14">
            <a:extLst>
              <a:ext uri="{FF2B5EF4-FFF2-40B4-BE49-F238E27FC236}">
                <a16:creationId xmlns:a16="http://schemas.microsoft.com/office/drawing/2014/main" id="{C403AF72-42EB-4C36-897C-EF6481FFBA6A}"/>
              </a:ext>
            </a:extLst>
          </p:cNvPr>
          <p:cNvSpPr txBox="1"/>
          <p:nvPr/>
        </p:nvSpPr>
        <p:spPr>
          <a:xfrm>
            <a:off x="0" y="1845892"/>
            <a:ext cx="615735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Coefficients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D743C311-1986-4E5F-83E0-89D06207F8B2}"/>
              </a:ext>
            </a:extLst>
          </p:cNvPr>
          <p:cNvGraphicFramePr>
            <a:graphicFrameLocks noGrp="1"/>
          </p:cNvGraphicFramePr>
          <p:nvPr>
            <p:extLst>
              <p:ext uri="{D42A27DB-BD31-4B8C-83A1-F6EECF244321}">
                <p14:modId xmlns:p14="http://schemas.microsoft.com/office/powerpoint/2010/main" val="2723160455"/>
              </p:ext>
            </p:extLst>
          </p:nvPr>
        </p:nvGraphicFramePr>
        <p:xfrm>
          <a:off x="6507677" y="983780"/>
          <a:ext cx="5529944" cy="862112"/>
        </p:xfrm>
        <a:graphic>
          <a:graphicData uri="http://schemas.openxmlformats.org/drawingml/2006/table">
            <a:tbl>
              <a:tblPr firstRow="1" bandRow="1">
                <a:tableStyleId>{5C22544A-7EE6-4342-B048-85BDC9FD1C3A}</a:tableStyleId>
              </a:tblPr>
              <a:tblGrid>
                <a:gridCol w="859169">
                  <a:extLst>
                    <a:ext uri="{9D8B030D-6E8A-4147-A177-3AD203B41FA5}">
                      <a16:colId xmlns:a16="http://schemas.microsoft.com/office/drawing/2014/main" val="3541914317"/>
                    </a:ext>
                  </a:extLst>
                </a:gridCol>
                <a:gridCol w="1556925">
                  <a:extLst>
                    <a:ext uri="{9D8B030D-6E8A-4147-A177-3AD203B41FA5}">
                      <a16:colId xmlns:a16="http://schemas.microsoft.com/office/drawing/2014/main" val="41568408"/>
                    </a:ext>
                  </a:extLst>
                </a:gridCol>
                <a:gridCol w="1556925">
                  <a:extLst>
                    <a:ext uri="{9D8B030D-6E8A-4147-A177-3AD203B41FA5}">
                      <a16:colId xmlns:a16="http://schemas.microsoft.com/office/drawing/2014/main" val="3459372574"/>
                    </a:ext>
                  </a:extLst>
                </a:gridCol>
                <a:gridCol w="1556925">
                  <a:extLst>
                    <a:ext uri="{9D8B030D-6E8A-4147-A177-3AD203B41FA5}">
                      <a16:colId xmlns:a16="http://schemas.microsoft.com/office/drawing/2014/main" val="712699848"/>
                    </a:ext>
                  </a:extLst>
                </a:gridCol>
              </a:tblGrid>
              <a:tr h="431056">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R-sq(adj)</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R-sq(pred)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008328"/>
                  </a:ext>
                </a:extLst>
              </a:tr>
              <a:tr h="431056">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4.60185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94.25%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94.19%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93.07%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405565"/>
                  </a:ext>
                </a:extLst>
              </a:tr>
            </a:tbl>
          </a:graphicData>
        </a:graphic>
      </p:graphicFrame>
      <p:sp>
        <p:nvSpPr>
          <p:cNvPr id="18" name="TextBox 17">
            <a:extLst>
              <a:ext uri="{FF2B5EF4-FFF2-40B4-BE49-F238E27FC236}">
                <a16:creationId xmlns:a16="http://schemas.microsoft.com/office/drawing/2014/main" id="{24E03010-E724-4C60-A990-105CE59CE359}"/>
              </a:ext>
            </a:extLst>
          </p:cNvPr>
          <p:cNvSpPr txBox="1"/>
          <p:nvPr/>
        </p:nvSpPr>
        <p:spPr>
          <a:xfrm>
            <a:off x="8060092" y="448584"/>
            <a:ext cx="6151418"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Model Summary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9">
            <a:extLst>
              <a:ext uri="{FF2B5EF4-FFF2-40B4-BE49-F238E27FC236}">
                <a16:creationId xmlns:a16="http://schemas.microsoft.com/office/drawing/2014/main" id="{4850140C-6900-4556-86E6-C04C58FB88FF}"/>
              </a:ext>
            </a:extLst>
          </p:cNvPr>
          <p:cNvGraphicFramePr>
            <a:graphicFrameLocks noGrp="1"/>
          </p:cNvGraphicFramePr>
          <p:nvPr>
            <p:extLst>
              <p:ext uri="{D42A27DB-BD31-4B8C-83A1-F6EECF244321}">
                <p14:modId xmlns:p14="http://schemas.microsoft.com/office/powerpoint/2010/main" val="1513224418"/>
              </p:ext>
            </p:extLst>
          </p:nvPr>
        </p:nvGraphicFramePr>
        <p:xfrm>
          <a:off x="154379" y="4272710"/>
          <a:ext cx="5858214" cy="2316233"/>
        </p:xfrm>
        <a:graphic>
          <a:graphicData uri="http://schemas.openxmlformats.org/drawingml/2006/table">
            <a:tbl>
              <a:tblPr firstRow="1" bandRow="1">
                <a:tableStyleId>{5C22544A-7EE6-4342-B048-85BDC9FD1C3A}</a:tableStyleId>
              </a:tblPr>
              <a:tblGrid>
                <a:gridCol w="976369">
                  <a:extLst>
                    <a:ext uri="{9D8B030D-6E8A-4147-A177-3AD203B41FA5}">
                      <a16:colId xmlns:a16="http://schemas.microsoft.com/office/drawing/2014/main" val="648605504"/>
                    </a:ext>
                  </a:extLst>
                </a:gridCol>
                <a:gridCol w="976369">
                  <a:extLst>
                    <a:ext uri="{9D8B030D-6E8A-4147-A177-3AD203B41FA5}">
                      <a16:colId xmlns:a16="http://schemas.microsoft.com/office/drawing/2014/main" val="3890118354"/>
                    </a:ext>
                  </a:extLst>
                </a:gridCol>
                <a:gridCol w="976369">
                  <a:extLst>
                    <a:ext uri="{9D8B030D-6E8A-4147-A177-3AD203B41FA5}">
                      <a16:colId xmlns:a16="http://schemas.microsoft.com/office/drawing/2014/main" val="1293210870"/>
                    </a:ext>
                  </a:extLst>
                </a:gridCol>
                <a:gridCol w="976369">
                  <a:extLst>
                    <a:ext uri="{9D8B030D-6E8A-4147-A177-3AD203B41FA5}">
                      <a16:colId xmlns:a16="http://schemas.microsoft.com/office/drawing/2014/main" val="1590858712"/>
                    </a:ext>
                  </a:extLst>
                </a:gridCol>
                <a:gridCol w="976369">
                  <a:extLst>
                    <a:ext uri="{9D8B030D-6E8A-4147-A177-3AD203B41FA5}">
                      <a16:colId xmlns:a16="http://schemas.microsoft.com/office/drawing/2014/main" val="3235731189"/>
                    </a:ext>
                  </a:extLst>
                </a:gridCol>
                <a:gridCol w="976369">
                  <a:extLst>
                    <a:ext uri="{9D8B030D-6E8A-4147-A177-3AD203B41FA5}">
                      <a16:colId xmlns:a16="http://schemas.microsoft.com/office/drawing/2014/main" val="1971911459"/>
                    </a:ext>
                  </a:extLst>
                </a:gridCol>
              </a:tblGrid>
              <a:tr h="256859">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758063"/>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31605.0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31605.0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1492.42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769652"/>
                  </a:ext>
                </a:extLst>
              </a:tr>
              <a:tr h="497128">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Gold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31605.0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31605.0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1492.42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988822"/>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1927.1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527246"/>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Lack-of-Fit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1146.5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903934"/>
                  </a:ext>
                </a:extLst>
              </a:tr>
              <a:tr h="246027">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Pure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780.6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916641"/>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33532.1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472801"/>
                  </a:ext>
                </a:extLst>
              </a:tr>
            </a:tbl>
          </a:graphicData>
        </a:graphic>
      </p:graphicFrame>
      <p:sp>
        <p:nvSpPr>
          <p:cNvPr id="22" name="TextBox 21">
            <a:extLst>
              <a:ext uri="{FF2B5EF4-FFF2-40B4-BE49-F238E27FC236}">
                <a16:creationId xmlns:a16="http://schemas.microsoft.com/office/drawing/2014/main" id="{82A30594-45D0-411E-B756-C53D22C585C7}"/>
              </a:ext>
            </a:extLst>
          </p:cNvPr>
          <p:cNvSpPr txBox="1"/>
          <p:nvPr/>
        </p:nvSpPr>
        <p:spPr>
          <a:xfrm>
            <a:off x="0" y="3708464"/>
            <a:ext cx="782250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Analysis of Variance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49876015-67E6-4D2A-A898-A08C9B046D3B}"/>
              </a:ext>
            </a:extLst>
          </p:cNvPr>
          <p:cNvPicPr>
            <a:picLocks noChangeAspect="1"/>
          </p:cNvPicPr>
          <p:nvPr/>
        </p:nvPicPr>
        <p:blipFill>
          <a:blip r:embed="rId3"/>
          <a:stretch>
            <a:fillRect/>
          </a:stretch>
        </p:blipFill>
        <p:spPr>
          <a:xfrm>
            <a:off x="6757977" y="2032738"/>
            <a:ext cx="5037853" cy="3353708"/>
          </a:xfrm>
          <a:prstGeom prst="rect">
            <a:avLst/>
          </a:prstGeom>
        </p:spPr>
      </p:pic>
      <p:sp>
        <p:nvSpPr>
          <p:cNvPr id="26" name="TextBox 25">
            <a:extLst>
              <a:ext uri="{FF2B5EF4-FFF2-40B4-BE49-F238E27FC236}">
                <a16:creationId xmlns:a16="http://schemas.microsoft.com/office/drawing/2014/main" id="{1E30B519-336A-4DAF-B03C-8146056B4D3B}"/>
              </a:ext>
            </a:extLst>
          </p:cNvPr>
          <p:cNvSpPr txBox="1"/>
          <p:nvPr/>
        </p:nvSpPr>
        <p:spPr>
          <a:xfrm>
            <a:off x="6492592" y="5422756"/>
            <a:ext cx="5699408" cy="1342735"/>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Gold Medals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indicates that about 94.25% of the variability in total medals can be explained by the number of gold medals. This is a very strong relationship</a:t>
            </a:r>
            <a:endParaRPr lang="en-US" dirty="0"/>
          </a:p>
        </p:txBody>
      </p:sp>
    </p:spTree>
    <p:extLst>
      <p:ext uri="{BB962C8B-B14F-4D97-AF65-F5344CB8AC3E}">
        <p14:creationId xmlns:p14="http://schemas.microsoft.com/office/powerpoint/2010/main" val="259764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D39BB3-0CAB-4A65-8BFF-7AA83A75AAF1}"/>
              </a:ext>
            </a:extLst>
          </p:cNvPr>
          <p:cNvSpPr txBox="1"/>
          <p:nvPr/>
        </p:nvSpPr>
        <p:spPr>
          <a:xfrm>
            <a:off x="4595751" y="92508"/>
            <a:ext cx="6097978" cy="477054"/>
          </a:xfrm>
          <a:prstGeom prst="rect">
            <a:avLst/>
          </a:prstGeom>
          <a:noFill/>
        </p:spPr>
        <p:txBody>
          <a:bodyPr wrap="square">
            <a:spAutoFit/>
          </a:bodyPr>
          <a:lstStyle/>
          <a:p>
            <a:pPr marL="0" marR="0"/>
            <a:r>
              <a:rPr lang="en-US" sz="2500" b="1" dirty="0">
                <a:effectLst/>
                <a:latin typeface="Times New Roman" panose="02020603050405020304" pitchFamily="18" charset="0"/>
                <a:ea typeface="Times New Roman" panose="02020603050405020304" pitchFamily="18" charset="0"/>
              </a:rPr>
              <a:t>Regression Analysis</a:t>
            </a:r>
          </a:p>
        </p:txBody>
      </p:sp>
      <p:sp>
        <p:nvSpPr>
          <p:cNvPr id="7" name="TextBox 6">
            <a:extLst>
              <a:ext uri="{FF2B5EF4-FFF2-40B4-BE49-F238E27FC236}">
                <a16:creationId xmlns:a16="http://schemas.microsoft.com/office/drawing/2014/main" id="{49E659D0-7B1B-4FC3-A884-25F6B90FEC8C}"/>
              </a:ext>
            </a:extLst>
          </p:cNvPr>
          <p:cNvSpPr txBox="1"/>
          <p:nvPr/>
        </p:nvSpPr>
        <p:spPr>
          <a:xfrm>
            <a:off x="41425" y="136733"/>
            <a:ext cx="6097978"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Simple Linear Regression:</a:t>
            </a:r>
            <a:endParaRPr lang="en-US" dirty="0"/>
          </a:p>
        </p:txBody>
      </p:sp>
      <p:sp>
        <p:nvSpPr>
          <p:cNvPr id="9" name="TextBox 8">
            <a:extLst>
              <a:ext uri="{FF2B5EF4-FFF2-40B4-BE49-F238E27FC236}">
                <a16:creationId xmlns:a16="http://schemas.microsoft.com/office/drawing/2014/main" id="{41015C6B-7C72-42EF-B00C-0FB8F1C3F1D5}"/>
              </a:ext>
            </a:extLst>
          </p:cNvPr>
          <p:cNvSpPr txBox="1"/>
          <p:nvPr/>
        </p:nvSpPr>
        <p:spPr>
          <a:xfrm>
            <a:off x="93025" y="583749"/>
            <a:ext cx="6133604" cy="342466"/>
          </a:xfrm>
          <a:prstGeom prst="rect">
            <a:avLst/>
          </a:prstGeom>
          <a:noFill/>
        </p:spPr>
        <p:txBody>
          <a:bodyPr wrap="square">
            <a:spAutoFit/>
          </a:bodyPr>
          <a:lstStyle/>
          <a:p>
            <a:pPr marL="0" marR="50800">
              <a:lnSpc>
                <a:spcPct val="107000"/>
              </a:lnSpc>
              <a:spcBef>
                <a:spcPts val="0"/>
              </a:spcBef>
              <a:spcAft>
                <a:spcPts val="40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Total versus </a:t>
            </a:r>
            <a:r>
              <a:rPr lang="en-US" sz="1600" b="1"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Silver </a:t>
            </a: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0A53A42-69DC-4543-BC72-862A34FCCBAE}"/>
              </a:ext>
            </a:extLst>
          </p:cNvPr>
          <p:cNvSpPr txBox="1"/>
          <p:nvPr/>
        </p:nvSpPr>
        <p:spPr>
          <a:xfrm>
            <a:off x="59376" y="961060"/>
            <a:ext cx="5953216"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Equation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5C8FEE98-D0EC-4AFA-BB5E-6132BB995105}"/>
              </a:ext>
            </a:extLst>
          </p:cNvPr>
          <p:cNvGraphicFramePr>
            <a:graphicFrameLocks noGrp="1"/>
          </p:cNvGraphicFramePr>
          <p:nvPr>
            <p:extLst>
              <p:ext uri="{D42A27DB-BD31-4B8C-83A1-F6EECF244321}">
                <p14:modId xmlns:p14="http://schemas.microsoft.com/office/powerpoint/2010/main" val="2353154364"/>
              </p:ext>
            </p:extLst>
          </p:nvPr>
        </p:nvGraphicFramePr>
        <p:xfrm>
          <a:off x="154379" y="1334752"/>
          <a:ext cx="3362876" cy="370840"/>
        </p:xfrm>
        <a:graphic>
          <a:graphicData uri="http://schemas.openxmlformats.org/drawingml/2006/table">
            <a:tbl>
              <a:tblPr firstRow="1" bandRow="1">
                <a:tableStyleId>{5C22544A-7EE6-4342-B048-85BDC9FD1C3A}</a:tableStyleId>
              </a:tblPr>
              <a:tblGrid>
                <a:gridCol w="480505">
                  <a:extLst>
                    <a:ext uri="{9D8B030D-6E8A-4147-A177-3AD203B41FA5}">
                      <a16:colId xmlns:a16="http://schemas.microsoft.com/office/drawing/2014/main" val="538534038"/>
                    </a:ext>
                  </a:extLst>
                </a:gridCol>
                <a:gridCol w="173038">
                  <a:extLst>
                    <a:ext uri="{9D8B030D-6E8A-4147-A177-3AD203B41FA5}">
                      <a16:colId xmlns:a16="http://schemas.microsoft.com/office/drawing/2014/main" val="3947362536"/>
                    </a:ext>
                  </a:extLst>
                </a:gridCol>
                <a:gridCol w="2709333">
                  <a:extLst>
                    <a:ext uri="{9D8B030D-6E8A-4147-A177-3AD203B41FA5}">
                      <a16:colId xmlns:a16="http://schemas.microsoft.com/office/drawing/2014/main" val="343408387"/>
                    </a:ext>
                  </a:extLst>
                </a:gridCol>
              </a:tblGrid>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1.462 + 2.7931 Silver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22918"/>
                  </a:ext>
                </a:extLst>
              </a:tr>
            </a:tbl>
          </a:graphicData>
        </a:graphic>
      </p:graphicFrame>
      <p:graphicFrame>
        <p:nvGraphicFramePr>
          <p:cNvPr id="13" name="Table 13">
            <a:extLst>
              <a:ext uri="{FF2B5EF4-FFF2-40B4-BE49-F238E27FC236}">
                <a16:creationId xmlns:a16="http://schemas.microsoft.com/office/drawing/2014/main" id="{7108EFC6-32FC-428E-A3D5-D9A9C57925F4}"/>
              </a:ext>
            </a:extLst>
          </p:cNvPr>
          <p:cNvGraphicFramePr>
            <a:graphicFrameLocks noGrp="1"/>
          </p:cNvGraphicFramePr>
          <p:nvPr>
            <p:extLst>
              <p:ext uri="{D42A27DB-BD31-4B8C-83A1-F6EECF244321}">
                <p14:modId xmlns:p14="http://schemas.microsoft.com/office/powerpoint/2010/main" val="3425180942"/>
              </p:ext>
            </p:extLst>
          </p:nvPr>
        </p:nvGraphicFramePr>
        <p:xfrm>
          <a:off x="154379" y="2259657"/>
          <a:ext cx="5535882" cy="1258253"/>
        </p:xfrm>
        <a:graphic>
          <a:graphicData uri="http://schemas.openxmlformats.org/drawingml/2006/table">
            <a:tbl>
              <a:tblPr firstRow="1" bandRow="1">
                <a:tableStyleId>{5C22544A-7EE6-4342-B048-85BDC9FD1C3A}</a:tableStyleId>
              </a:tblPr>
              <a:tblGrid>
                <a:gridCol w="922647">
                  <a:extLst>
                    <a:ext uri="{9D8B030D-6E8A-4147-A177-3AD203B41FA5}">
                      <a16:colId xmlns:a16="http://schemas.microsoft.com/office/drawing/2014/main" val="1719471462"/>
                    </a:ext>
                  </a:extLst>
                </a:gridCol>
                <a:gridCol w="922647">
                  <a:extLst>
                    <a:ext uri="{9D8B030D-6E8A-4147-A177-3AD203B41FA5}">
                      <a16:colId xmlns:a16="http://schemas.microsoft.com/office/drawing/2014/main" val="1695546049"/>
                    </a:ext>
                  </a:extLst>
                </a:gridCol>
                <a:gridCol w="922647">
                  <a:extLst>
                    <a:ext uri="{9D8B030D-6E8A-4147-A177-3AD203B41FA5}">
                      <a16:colId xmlns:a16="http://schemas.microsoft.com/office/drawing/2014/main" val="4063797481"/>
                    </a:ext>
                  </a:extLst>
                </a:gridCol>
                <a:gridCol w="922647">
                  <a:extLst>
                    <a:ext uri="{9D8B030D-6E8A-4147-A177-3AD203B41FA5}">
                      <a16:colId xmlns:a16="http://schemas.microsoft.com/office/drawing/2014/main" val="485886634"/>
                    </a:ext>
                  </a:extLst>
                </a:gridCol>
                <a:gridCol w="922647">
                  <a:extLst>
                    <a:ext uri="{9D8B030D-6E8A-4147-A177-3AD203B41FA5}">
                      <a16:colId xmlns:a16="http://schemas.microsoft.com/office/drawing/2014/main" val="583321978"/>
                    </a:ext>
                  </a:extLst>
                </a:gridCol>
                <a:gridCol w="922647">
                  <a:extLst>
                    <a:ext uri="{9D8B030D-6E8A-4147-A177-3AD203B41FA5}">
                      <a16:colId xmlns:a16="http://schemas.microsoft.com/office/drawing/2014/main" val="258420463"/>
                    </a:ext>
                  </a:extLst>
                </a:gridCol>
              </a:tblGrid>
              <a:tr h="370840">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Term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14024"/>
                  </a:ext>
                </a:extLst>
              </a:tr>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Constant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1.462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0.558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835153"/>
                  </a:ext>
                </a:extLst>
              </a:tr>
              <a:tr h="370840">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Silver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2.7931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0.0741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37.70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63771"/>
                  </a:ext>
                </a:extLst>
              </a:tr>
            </a:tbl>
          </a:graphicData>
        </a:graphic>
      </p:graphicFrame>
      <p:sp>
        <p:nvSpPr>
          <p:cNvPr id="15" name="TextBox 14">
            <a:extLst>
              <a:ext uri="{FF2B5EF4-FFF2-40B4-BE49-F238E27FC236}">
                <a16:creationId xmlns:a16="http://schemas.microsoft.com/office/drawing/2014/main" id="{C403AF72-42EB-4C36-897C-EF6481FFBA6A}"/>
              </a:ext>
            </a:extLst>
          </p:cNvPr>
          <p:cNvSpPr txBox="1"/>
          <p:nvPr/>
        </p:nvSpPr>
        <p:spPr>
          <a:xfrm>
            <a:off x="0" y="1845892"/>
            <a:ext cx="615735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Coefficients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D743C311-1986-4E5F-83E0-89D06207F8B2}"/>
              </a:ext>
            </a:extLst>
          </p:cNvPr>
          <p:cNvGraphicFramePr>
            <a:graphicFrameLocks noGrp="1"/>
          </p:cNvGraphicFramePr>
          <p:nvPr>
            <p:extLst>
              <p:ext uri="{D42A27DB-BD31-4B8C-83A1-F6EECF244321}">
                <p14:modId xmlns:p14="http://schemas.microsoft.com/office/powerpoint/2010/main" val="2424510147"/>
              </p:ext>
            </p:extLst>
          </p:nvPr>
        </p:nvGraphicFramePr>
        <p:xfrm>
          <a:off x="6507677" y="983780"/>
          <a:ext cx="5529944" cy="862112"/>
        </p:xfrm>
        <a:graphic>
          <a:graphicData uri="http://schemas.openxmlformats.org/drawingml/2006/table">
            <a:tbl>
              <a:tblPr firstRow="1" bandRow="1">
                <a:tableStyleId>{5C22544A-7EE6-4342-B048-85BDC9FD1C3A}</a:tableStyleId>
              </a:tblPr>
              <a:tblGrid>
                <a:gridCol w="859169">
                  <a:extLst>
                    <a:ext uri="{9D8B030D-6E8A-4147-A177-3AD203B41FA5}">
                      <a16:colId xmlns:a16="http://schemas.microsoft.com/office/drawing/2014/main" val="3541914317"/>
                    </a:ext>
                  </a:extLst>
                </a:gridCol>
                <a:gridCol w="1556925">
                  <a:extLst>
                    <a:ext uri="{9D8B030D-6E8A-4147-A177-3AD203B41FA5}">
                      <a16:colId xmlns:a16="http://schemas.microsoft.com/office/drawing/2014/main" val="41568408"/>
                    </a:ext>
                  </a:extLst>
                </a:gridCol>
                <a:gridCol w="1556925">
                  <a:extLst>
                    <a:ext uri="{9D8B030D-6E8A-4147-A177-3AD203B41FA5}">
                      <a16:colId xmlns:a16="http://schemas.microsoft.com/office/drawing/2014/main" val="3459372574"/>
                    </a:ext>
                  </a:extLst>
                </a:gridCol>
                <a:gridCol w="1556925">
                  <a:extLst>
                    <a:ext uri="{9D8B030D-6E8A-4147-A177-3AD203B41FA5}">
                      <a16:colId xmlns:a16="http://schemas.microsoft.com/office/drawing/2014/main" val="712699848"/>
                    </a:ext>
                  </a:extLst>
                </a:gridCol>
              </a:tblGrid>
              <a:tr h="431056">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R-sq(adj)</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R-sq(pred)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008328"/>
                  </a:ext>
                </a:extLst>
              </a:tr>
              <a:tr h="431056">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4.70936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93.98%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93.92%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93.62%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405565"/>
                  </a:ext>
                </a:extLst>
              </a:tr>
            </a:tbl>
          </a:graphicData>
        </a:graphic>
      </p:graphicFrame>
      <p:sp>
        <p:nvSpPr>
          <p:cNvPr id="18" name="TextBox 17">
            <a:extLst>
              <a:ext uri="{FF2B5EF4-FFF2-40B4-BE49-F238E27FC236}">
                <a16:creationId xmlns:a16="http://schemas.microsoft.com/office/drawing/2014/main" id="{24E03010-E724-4C60-A990-105CE59CE359}"/>
              </a:ext>
            </a:extLst>
          </p:cNvPr>
          <p:cNvSpPr txBox="1"/>
          <p:nvPr/>
        </p:nvSpPr>
        <p:spPr>
          <a:xfrm>
            <a:off x="8060092" y="448584"/>
            <a:ext cx="6151418"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Model Summary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9">
            <a:extLst>
              <a:ext uri="{FF2B5EF4-FFF2-40B4-BE49-F238E27FC236}">
                <a16:creationId xmlns:a16="http://schemas.microsoft.com/office/drawing/2014/main" id="{4850140C-6900-4556-86E6-C04C58FB88FF}"/>
              </a:ext>
            </a:extLst>
          </p:cNvPr>
          <p:cNvGraphicFramePr>
            <a:graphicFrameLocks noGrp="1"/>
          </p:cNvGraphicFramePr>
          <p:nvPr>
            <p:extLst>
              <p:ext uri="{D42A27DB-BD31-4B8C-83A1-F6EECF244321}">
                <p14:modId xmlns:p14="http://schemas.microsoft.com/office/powerpoint/2010/main" val="2895696338"/>
              </p:ext>
            </p:extLst>
          </p:nvPr>
        </p:nvGraphicFramePr>
        <p:xfrm>
          <a:off x="154379" y="4272710"/>
          <a:ext cx="5858214" cy="2573092"/>
        </p:xfrm>
        <a:graphic>
          <a:graphicData uri="http://schemas.openxmlformats.org/drawingml/2006/table">
            <a:tbl>
              <a:tblPr firstRow="1" bandRow="1">
                <a:tableStyleId>{5C22544A-7EE6-4342-B048-85BDC9FD1C3A}</a:tableStyleId>
              </a:tblPr>
              <a:tblGrid>
                <a:gridCol w="976369">
                  <a:extLst>
                    <a:ext uri="{9D8B030D-6E8A-4147-A177-3AD203B41FA5}">
                      <a16:colId xmlns:a16="http://schemas.microsoft.com/office/drawing/2014/main" val="648605504"/>
                    </a:ext>
                  </a:extLst>
                </a:gridCol>
                <a:gridCol w="976369">
                  <a:extLst>
                    <a:ext uri="{9D8B030D-6E8A-4147-A177-3AD203B41FA5}">
                      <a16:colId xmlns:a16="http://schemas.microsoft.com/office/drawing/2014/main" val="3890118354"/>
                    </a:ext>
                  </a:extLst>
                </a:gridCol>
                <a:gridCol w="976369">
                  <a:extLst>
                    <a:ext uri="{9D8B030D-6E8A-4147-A177-3AD203B41FA5}">
                      <a16:colId xmlns:a16="http://schemas.microsoft.com/office/drawing/2014/main" val="1293210870"/>
                    </a:ext>
                  </a:extLst>
                </a:gridCol>
                <a:gridCol w="976369">
                  <a:extLst>
                    <a:ext uri="{9D8B030D-6E8A-4147-A177-3AD203B41FA5}">
                      <a16:colId xmlns:a16="http://schemas.microsoft.com/office/drawing/2014/main" val="1590858712"/>
                    </a:ext>
                  </a:extLst>
                </a:gridCol>
                <a:gridCol w="976369">
                  <a:extLst>
                    <a:ext uri="{9D8B030D-6E8A-4147-A177-3AD203B41FA5}">
                      <a16:colId xmlns:a16="http://schemas.microsoft.com/office/drawing/2014/main" val="3235731189"/>
                    </a:ext>
                  </a:extLst>
                </a:gridCol>
                <a:gridCol w="976369">
                  <a:extLst>
                    <a:ext uri="{9D8B030D-6E8A-4147-A177-3AD203B41FA5}">
                      <a16:colId xmlns:a16="http://schemas.microsoft.com/office/drawing/2014/main" val="1971911459"/>
                    </a:ext>
                  </a:extLst>
                </a:gridCol>
              </a:tblGrid>
              <a:tr h="256859">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758063"/>
                  </a:ext>
                </a:extLst>
              </a:tr>
              <a:tr h="25685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769652"/>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1420.95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393459"/>
                  </a:ext>
                </a:extLst>
              </a:tr>
              <a:tr h="497128">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Silver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31513.9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1420.95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988822"/>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2018.2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527246"/>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Lack-of-Fit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1020.2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68.0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5.18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903934"/>
                  </a:ext>
                </a:extLst>
              </a:tr>
              <a:tr h="246027">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Pure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916641"/>
                  </a:ext>
                </a:extLst>
              </a:tr>
              <a:tr h="25685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33532.1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472801"/>
                  </a:ext>
                </a:extLst>
              </a:tr>
            </a:tbl>
          </a:graphicData>
        </a:graphic>
      </p:graphicFrame>
      <p:sp>
        <p:nvSpPr>
          <p:cNvPr id="22" name="TextBox 21">
            <a:extLst>
              <a:ext uri="{FF2B5EF4-FFF2-40B4-BE49-F238E27FC236}">
                <a16:creationId xmlns:a16="http://schemas.microsoft.com/office/drawing/2014/main" id="{82A30594-45D0-411E-B756-C53D22C585C7}"/>
              </a:ext>
            </a:extLst>
          </p:cNvPr>
          <p:cNvSpPr txBox="1"/>
          <p:nvPr/>
        </p:nvSpPr>
        <p:spPr>
          <a:xfrm>
            <a:off x="0" y="3708464"/>
            <a:ext cx="782250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Analysis of Variance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1E30B519-336A-4DAF-B03C-8146056B4D3B}"/>
              </a:ext>
            </a:extLst>
          </p:cNvPr>
          <p:cNvSpPr txBox="1"/>
          <p:nvPr/>
        </p:nvSpPr>
        <p:spPr>
          <a:xfrm>
            <a:off x="6492592" y="5422756"/>
            <a:ext cx="5545029" cy="1332865"/>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Silver Medals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nSpc>
                <a:spcPct val="107000"/>
              </a:lnSpc>
              <a:spcBef>
                <a:spcPts val="0"/>
              </a:spcBef>
              <a:spcAft>
                <a:spcPts val="800"/>
              </a:spcAft>
              <a:buSzPts val="1000"/>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Similarly, around 93.98% of the variability in total medals is explained by silver medals, also showing This is a strong relationship.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73A82BE-7EA2-4FA0-BEE7-CB7F094F8B86}"/>
              </a:ext>
            </a:extLst>
          </p:cNvPr>
          <p:cNvPicPr>
            <a:picLocks noChangeAspect="1"/>
          </p:cNvPicPr>
          <p:nvPr/>
        </p:nvPicPr>
        <p:blipFill>
          <a:blip r:embed="rId3"/>
          <a:stretch>
            <a:fillRect/>
          </a:stretch>
        </p:blipFill>
        <p:spPr>
          <a:xfrm>
            <a:off x="6990841" y="2162876"/>
            <a:ext cx="4658364" cy="3101082"/>
          </a:xfrm>
          <a:prstGeom prst="rect">
            <a:avLst/>
          </a:prstGeom>
        </p:spPr>
      </p:pic>
    </p:spTree>
    <p:extLst>
      <p:ext uri="{BB962C8B-B14F-4D97-AF65-F5344CB8AC3E}">
        <p14:creationId xmlns:p14="http://schemas.microsoft.com/office/powerpoint/2010/main" val="77622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D39BB3-0CAB-4A65-8BFF-7AA83A75AAF1}"/>
              </a:ext>
            </a:extLst>
          </p:cNvPr>
          <p:cNvSpPr txBox="1"/>
          <p:nvPr/>
        </p:nvSpPr>
        <p:spPr>
          <a:xfrm>
            <a:off x="4595751" y="92508"/>
            <a:ext cx="6097978" cy="477054"/>
          </a:xfrm>
          <a:prstGeom prst="rect">
            <a:avLst/>
          </a:prstGeom>
          <a:noFill/>
        </p:spPr>
        <p:txBody>
          <a:bodyPr wrap="square">
            <a:spAutoFit/>
          </a:bodyPr>
          <a:lstStyle/>
          <a:p>
            <a:pPr marL="0" marR="0"/>
            <a:r>
              <a:rPr lang="en-US" sz="2500" b="1" dirty="0">
                <a:effectLst/>
                <a:latin typeface="Times New Roman" panose="02020603050405020304" pitchFamily="18" charset="0"/>
                <a:ea typeface="Times New Roman" panose="02020603050405020304" pitchFamily="18" charset="0"/>
              </a:rPr>
              <a:t>Regression Analysis</a:t>
            </a:r>
          </a:p>
        </p:txBody>
      </p:sp>
      <p:sp>
        <p:nvSpPr>
          <p:cNvPr id="7" name="TextBox 6">
            <a:extLst>
              <a:ext uri="{FF2B5EF4-FFF2-40B4-BE49-F238E27FC236}">
                <a16:creationId xmlns:a16="http://schemas.microsoft.com/office/drawing/2014/main" id="{49E659D0-7B1B-4FC3-A884-25F6B90FEC8C}"/>
              </a:ext>
            </a:extLst>
          </p:cNvPr>
          <p:cNvSpPr txBox="1"/>
          <p:nvPr/>
        </p:nvSpPr>
        <p:spPr>
          <a:xfrm>
            <a:off x="41425" y="136733"/>
            <a:ext cx="6097978"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Simple Linear Regression:</a:t>
            </a:r>
            <a:endParaRPr lang="en-US" dirty="0"/>
          </a:p>
        </p:txBody>
      </p:sp>
      <p:sp>
        <p:nvSpPr>
          <p:cNvPr id="9" name="TextBox 8">
            <a:extLst>
              <a:ext uri="{FF2B5EF4-FFF2-40B4-BE49-F238E27FC236}">
                <a16:creationId xmlns:a16="http://schemas.microsoft.com/office/drawing/2014/main" id="{41015C6B-7C72-42EF-B00C-0FB8F1C3F1D5}"/>
              </a:ext>
            </a:extLst>
          </p:cNvPr>
          <p:cNvSpPr txBox="1"/>
          <p:nvPr/>
        </p:nvSpPr>
        <p:spPr>
          <a:xfrm>
            <a:off x="93025" y="583749"/>
            <a:ext cx="6133604" cy="342466"/>
          </a:xfrm>
          <a:prstGeom prst="rect">
            <a:avLst/>
          </a:prstGeom>
          <a:noFill/>
        </p:spPr>
        <p:txBody>
          <a:bodyPr wrap="square">
            <a:spAutoFit/>
          </a:bodyPr>
          <a:lstStyle/>
          <a:p>
            <a:pPr marL="0" marR="50800">
              <a:lnSpc>
                <a:spcPct val="107000"/>
              </a:lnSpc>
              <a:spcBef>
                <a:spcPts val="0"/>
              </a:spcBef>
              <a:spcAft>
                <a:spcPts val="40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Total versus Bronze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0A53A42-69DC-4543-BC72-862A34FCCBAE}"/>
              </a:ext>
            </a:extLst>
          </p:cNvPr>
          <p:cNvSpPr txBox="1"/>
          <p:nvPr/>
        </p:nvSpPr>
        <p:spPr>
          <a:xfrm>
            <a:off x="59376" y="961060"/>
            <a:ext cx="5953216"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Equation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5C8FEE98-D0EC-4AFA-BB5E-6132BB995105}"/>
              </a:ext>
            </a:extLst>
          </p:cNvPr>
          <p:cNvGraphicFramePr>
            <a:graphicFrameLocks noGrp="1"/>
          </p:cNvGraphicFramePr>
          <p:nvPr>
            <p:extLst>
              <p:ext uri="{D42A27DB-BD31-4B8C-83A1-F6EECF244321}">
                <p14:modId xmlns:p14="http://schemas.microsoft.com/office/powerpoint/2010/main" val="822707452"/>
              </p:ext>
            </p:extLst>
          </p:nvPr>
        </p:nvGraphicFramePr>
        <p:xfrm>
          <a:off x="154379" y="1334752"/>
          <a:ext cx="3362876" cy="370840"/>
        </p:xfrm>
        <a:graphic>
          <a:graphicData uri="http://schemas.openxmlformats.org/drawingml/2006/table">
            <a:tbl>
              <a:tblPr firstRow="1" bandRow="1">
                <a:tableStyleId>{5C22544A-7EE6-4342-B048-85BDC9FD1C3A}</a:tableStyleId>
              </a:tblPr>
              <a:tblGrid>
                <a:gridCol w="480505">
                  <a:extLst>
                    <a:ext uri="{9D8B030D-6E8A-4147-A177-3AD203B41FA5}">
                      <a16:colId xmlns:a16="http://schemas.microsoft.com/office/drawing/2014/main" val="538534038"/>
                    </a:ext>
                  </a:extLst>
                </a:gridCol>
                <a:gridCol w="173038">
                  <a:extLst>
                    <a:ext uri="{9D8B030D-6E8A-4147-A177-3AD203B41FA5}">
                      <a16:colId xmlns:a16="http://schemas.microsoft.com/office/drawing/2014/main" val="3947362536"/>
                    </a:ext>
                  </a:extLst>
                </a:gridCol>
                <a:gridCol w="2709333">
                  <a:extLst>
                    <a:ext uri="{9D8B030D-6E8A-4147-A177-3AD203B41FA5}">
                      <a16:colId xmlns:a16="http://schemas.microsoft.com/office/drawing/2014/main" val="343408387"/>
                    </a:ext>
                  </a:extLst>
                </a:gridCol>
              </a:tblGrid>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-0.904 + 2.896 Bronze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22918"/>
                  </a:ext>
                </a:extLst>
              </a:tr>
            </a:tbl>
          </a:graphicData>
        </a:graphic>
      </p:graphicFrame>
      <p:graphicFrame>
        <p:nvGraphicFramePr>
          <p:cNvPr id="13" name="Table 13">
            <a:extLst>
              <a:ext uri="{FF2B5EF4-FFF2-40B4-BE49-F238E27FC236}">
                <a16:creationId xmlns:a16="http://schemas.microsoft.com/office/drawing/2014/main" id="{7108EFC6-32FC-428E-A3D5-D9A9C57925F4}"/>
              </a:ext>
            </a:extLst>
          </p:cNvPr>
          <p:cNvGraphicFramePr>
            <a:graphicFrameLocks noGrp="1"/>
          </p:cNvGraphicFramePr>
          <p:nvPr>
            <p:extLst>
              <p:ext uri="{D42A27DB-BD31-4B8C-83A1-F6EECF244321}">
                <p14:modId xmlns:p14="http://schemas.microsoft.com/office/powerpoint/2010/main" val="1058606606"/>
              </p:ext>
            </p:extLst>
          </p:nvPr>
        </p:nvGraphicFramePr>
        <p:xfrm>
          <a:off x="133394" y="2162877"/>
          <a:ext cx="5478264" cy="1422084"/>
        </p:xfrm>
        <a:graphic>
          <a:graphicData uri="http://schemas.openxmlformats.org/drawingml/2006/table">
            <a:tbl>
              <a:tblPr firstRow="1" bandRow="1">
                <a:tableStyleId>{5C22544A-7EE6-4342-B048-85BDC9FD1C3A}</a:tableStyleId>
              </a:tblPr>
              <a:tblGrid>
                <a:gridCol w="913044">
                  <a:extLst>
                    <a:ext uri="{9D8B030D-6E8A-4147-A177-3AD203B41FA5}">
                      <a16:colId xmlns:a16="http://schemas.microsoft.com/office/drawing/2014/main" val="1719471462"/>
                    </a:ext>
                  </a:extLst>
                </a:gridCol>
                <a:gridCol w="913044">
                  <a:extLst>
                    <a:ext uri="{9D8B030D-6E8A-4147-A177-3AD203B41FA5}">
                      <a16:colId xmlns:a16="http://schemas.microsoft.com/office/drawing/2014/main" val="1695546049"/>
                    </a:ext>
                  </a:extLst>
                </a:gridCol>
                <a:gridCol w="913044">
                  <a:extLst>
                    <a:ext uri="{9D8B030D-6E8A-4147-A177-3AD203B41FA5}">
                      <a16:colId xmlns:a16="http://schemas.microsoft.com/office/drawing/2014/main" val="4063797481"/>
                    </a:ext>
                  </a:extLst>
                </a:gridCol>
                <a:gridCol w="913044">
                  <a:extLst>
                    <a:ext uri="{9D8B030D-6E8A-4147-A177-3AD203B41FA5}">
                      <a16:colId xmlns:a16="http://schemas.microsoft.com/office/drawing/2014/main" val="485886634"/>
                    </a:ext>
                  </a:extLst>
                </a:gridCol>
                <a:gridCol w="913044">
                  <a:extLst>
                    <a:ext uri="{9D8B030D-6E8A-4147-A177-3AD203B41FA5}">
                      <a16:colId xmlns:a16="http://schemas.microsoft.com/office/drawing/2014/main" val="583321978"/>
                    </a:ext>
                  </a:extLst>
                </a:gridCol>
                <a:gridCol w="913044">
                  <a:extLst>
                    <a:ext uri="{9D8B030D-6E8A-4147-A177-3AD203B41FA5}">
                      <a16:colId xmlns:a16="http://schemas.microsoft.com/office/drawing/2014/main" val="258420463"/>
                    </a:ext>
                  </a:extLst>
                </a:gridCol>
              </a:tblGrid>
              <a:tr h="301837">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Term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14024"/>
                  </a:ext>
                </a:extLst>
              </a:tr>
              <a:tr h="301837">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835153"/>
                  </a:ext>
                </a:extLst>
              </a:tr>
              <a:tr h="301837">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Constant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-0.904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0.816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0.271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231071"/>
                  </a:ext>
                </a:extLst>
              </a:tr>
              <a:tr h="420453">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Bronze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2.896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0.108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26.76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63771"/>
                  </a:ext>
                </a:extLst>
              </a:tr>
            </a:tbl>
          </a:graphicData>
        </a:graphic>
      </p:graphicFrame>
      <p:sp>
        <p:nvSpPr>
          <p:cNvPr id="15" name="TextBox 14">
            <a:extLst>
              <a:ext uri="{FF2B5EF4-FFF2-40B4-BE49-F238E27FC236}">
                <a16:creationId xmlns:a16="http://schemas.microsoft.com/office/drawing/2014/main" id="{C403AF72-42EB-4C36-897C-EF6481FFBA6A}"/>
              </a:ext>
            </a:extLst>
          </p:cNvPr>
          <p:cNvSpPr txBox="1"/>
          <p:nvPr/>
        </p:nvSpPr>
        <p:spPr>
          <a:xfrm>
            <a:off x="0" y="1845892"/>
            <a:ext cx="615735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Coefficients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D743C311-1986-4E5F-83E0-89D06207F8B2}"/>
              </a:ext>
            </a:extLst>
          </p:cNvPr>
          <p:cNvGraphicFramePr>
            <a:graphicFrameLocks noGrp="1"/>
          </p:cNvGraphicFramePr>
          <p:nvPr>
            <p:extLst>
              <p:ext uri="{D42A27DB-BD31-4B8C-83A1-F6EECF244321}">
                <p14:modId xmlns:p14="http://schemas.microsoft.com/office/powerpoint/2010/main" val="2934919692"/>
              </p:ext>
            </p:extLst>
          </p:nvPr>
        </p:nvGraphicFramePr>
        <p:xfrm>
          <a:off x="6507677" y="983780"/>
          <a:ext cx="5529944" cy="862112"/>
        </p:xfrm>
        <a:graphic>
          <a:graphicData uri="http://schemas.openxmlformats.org/drawingml/2006/table">
            <a:tbl>
              <a:tblPr firstRow="1" bandRow="1">
                <a:tableStyleId>{5C22544A-7EE6-4342-B048-85BDC9FD1C3A}</a:tableStyleId>
              </a:tblPr>
              <a:tblGrid>
                <a:gridCol w="859169">
                  <a:extLst>
                    <a:ext uri="{9D8B030D-6E8A-4147-A177-3AD203B41FA5}">
                      <a16:colId xmlns:a16="http://schemas.microsoft.com/office/drawing/2014/main" val="3541914317"/>
                    </a:ext>
                  </a:extLst>
                </a:gridCol>
                <a:gridCol w="1556925">
                  <a:extLst>
                    <a:ext uri="{9D8B030D-6E8A-4147-A177-3AD203B41FA5}">
                      <a16:colId xmlns:a16="http://schemas.microsoft.com/office/drawing/2014/main" val="41568408"/>
                    </a:ext>
                  </a:extLst>
                </a:gridCol>
                <a:gridCol w="1556925">
                  <a:extLst>
                    <a:ext uri="{9D8B030D-6E8A-4147-A177-3AD203B41FA5}">
                      <a16:colId xmlns:a16="http://schemas.microsoft.com/office/drawing/2014/main" val="3459372574"/>
                    </a:ext>
                  </a:extLst>
                </a:gridCol>
                <a:gridCol w="1556925">
                  <a:extLst>
                    <a:ext uri="{9D8B030D-6E8A-4147-A177-3AD203B41FA5}">
                      <a16:colId xmlns:a16="http://schemas.microsoft.com/office/drawing/2014/main" val="712699848"/>
                    </a:ext>
                  </a:extLst>
                </a:gridCol>
              </a:tblGrid>
              <a:tr h="431056">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R-sq(adj)</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R-sq(pred)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008328"/>
                  </a:ext>
                </a:extLst>
              </a:tr>
              <a:tr h="431056">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6.44557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88.73%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88.60%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86.84%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405565"/>
                  </a:ext>
                </a:extLst>
              </a:tr>
            </a:tbl>
          </a:graphicData>
        </a:graphic>
      </p:graphicFrame>
      <p:sp>
        <p:nvSpPr>
          <p:cNvPr id="18" name="TextBox 17">
            <a:extLst>
              <a:ext uri="{FF2B5EF4-FFF2-40B4-BE49-F238E27FC236}">
                <a16:creationId xmlns:a16="http://schemas.microsoft.com/office/drawing/2014/main" id="{24E03010-E724-4C60-A990-105CE59CE359}"/>
              </a:ext>
            </a:extLst>
          </p:cNvPr>
          <p:cNvSpPr txBox="1"/>
          <p:nvPr/>
        </p:nvSpPr>
        <p:spPr>
          <a:xfrm>
            <a:off x="8060092" y="448584"/>
            <a:ext cx="6151418"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Model Summary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9">
            <a:extLst>
              <a:ext uri="{FF2B5EF4-FFF2-40B4-BE49-F238E27FC236}">
                <a16:creationId xmlns:a16="http://schemas.microsoft.com/office/drawing/2014/main" id="{4850140C-6900-4556-86E6-C04C58FB88FF}"/>
              </a:ext>
            </a:extLst>
          </p:cNvPr>
          <p:cNvGraphicFramePr>
            <a:graphicFrameLocks noGrp="1"/>
          </p:cNvGraphicFramePr>
          <p:nvPr>
            <p:extLst>
              <p:ext uri="{D42A27DB-BD31-4B8C-83A1-F6EECF244321}">
                <p14:modId xmlns:p14="http://schemas.microsoft.com/office/powerpoint/2010/main" val="1462817526"/>
              </p:ext>
            </p:extLst>
          </p:nvPr>
        </p:nvGraphicFramePr>
        <p:xfrm>
          <a:off x="154379" y="4272710"/>
          <a:ext cx="5833062" cy="2565465"/>
        </p:xfrm>
        <a:graphic>
          <a:graphicData uri="http://schemas.openxmlformats.org/drawingml/2006/table">
            <a:tbl>
              <a:tblPr firstRow="1" bandRow="1">
                <a:tableStyleId>{5C22544A-7EE6-4342-B048-85BDC9FD1C3A}</a:tableStyleId>
              </a:tblPr>
              <a:tblGrid>
                <a:gridCol w="972177">
                  <a:extLst>
                    <a:ext uri="{9D8B030D-6E8A-4147-A177-3AD203B41FA5}">
                      <a16:colId xmlns:a16="http://schemas.microsoft.com/office/drawing/2014/main" val="648605504"/>
                    </a:ext>
                  </a:extLst>
                </a:gridCol>
                <a:gridCol w="972177">
                  <a:extLst>
                    <a:ext uri="{9D8B030D-6E8A-4147-A177-3AD203B41FA5}">
                      <a16:colId xmlns:a16="http://schemas.microsoft.com/office/drawing/2014/main" val="3890118354"/>
                    </a:ext>
                  </a:extLst>
                </a:gridCol>
                <a:gridCol w="972177">
                  <a:extLst>
                    <a:ext uri="{9D8B030D-6E8A-4147-A177-3AD203B41FA5}">
                      <a16:colId xmlns:a16="http://schemas.microsoft.com/office/drawing/2014/main" val="1293210870"/>
                    </a:ext>
                  </a:extLst>
                </a:gridCol>
                <a:gridCol w="972177">
                  <a:extLst>
                    <a:ext uri="{9D8B030D-6E8A-4147-A177-3AD203B41FA5}">
                      <a16:colId xmlns:a16="http://schemas.microsoft.com/office/drawing/2014/main" val="1590858712"/>
                    </a:ext>
                  </a:extLst>
                </a:gridCol>
                <a:gridCol w="972177">
                  <a:extLst>
                    <a:ext uri="{9D8B030D-6E8A-4147-A177-3AD203B41FA5}">
                      <a16:colId xmlns:a16="http://schemas.microsoft.com/office/drawing/2014/main" val="3235731189"/>
                    </a:ext>
                  </a:extLst>
                </a:gridCol>
                <a:gridCol w="972177">
                  <a:extLst>
                    <a:ext uri="{9D8B030D-6E8A-4147-A177-3AD203B41FA5}">
                      <a16:colId xmlns:a16="http://schemas.microsoft.com/office/drawing/2014/main" val="1971911459"/>
                    </a:ext>
                  </a:extLst>
                </a:gridCol>
              </a:tblGrid>
              <a:tr h="252450">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758063"/>
                  </a:ext>
                </a:extLst>
              </a:tr>
              <a:tr h="252450">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769652"/>
                  </a:ext>
                </a:extLst>
              </a:tr>
              <a:tr h="252450">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1420.95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393459"/>
                  </a:ext>
                </a:extLst>
              </a:tr>
              <a:tr h="50770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Silver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31513.9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1420.95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988822"/>
                  </a:ext>
                </a:extLst>
              </a:tr>
              <a:tr h="252450">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2018.2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527246"/>
                  </a:ext>
                </a:extLst>
              </a:tr>
              <a:tr h="507706">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Lack-of-Fit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1020.2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68.0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5.18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903934"/>
                  </a:ext>
                </a:extLst>
              </a:tr>
              <a:tr h="251263">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Pure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916641"/>
                  </a:ext>
                </a:extLst>
              </a:tr>
              <a:tr h="252450">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33532.1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472801"/>
                  </a:ext>
                </a:extLst>
              </a:tr>
            </a:tbl>
          </a:graphicData>
        </a:graphic>
      </p:graphicFrame>
      <p:sp>
        <p:nvSpPr>
          <p:cNvPr id="22" name="TextBox 21">
            <a:extLst>
              <a:ext uri="{FF2B5EF4-FFF2-40B4-BE49-F238E27FC236}">
                <a16:creationId xmlns:a16="http://schemas.microsoft.com/office/drawing/2014/main" id="{82A30594-45D0-411E-B756-C53D22C585C7}"/>
              </a:ext>
            </a:extLst>
          </p:cNvPr>
          <p:cNvSpPr txBox="1"/>
          <p:nvPr/>
        </p:nvSpPr>
        <p:spPr>
          <a:xfrm>
            <a:off x="41425" y="3845493"/>
            <a:ext cx="7822504" cy="373692"/>
          </a:xfrm>
          <a:prstGeom prst="rect">
            <a:avLst/>
          </a:prstGeom>
          <a:noFill/>
        </p:spPr>
        <p:txBody>
          <a:bodyPr wrap="square">
            <a:spAutoFit/>
          </a:bodyPr>
          <a:lstStyle/>
          <a:p>
            <a:pPr marR="0" lvl="0">
              <a:lnSpc>
                <a:spcPct val="107000"/>
              </a:lnSpc>
              <a:spcBef>
                <a:spcPts val="0"/>
              </a:spcBef>
              <a:spcAft>
                <a:spcPts val="400"/>
              </a:spcAft>
              <a:buSzPts val="1000"/>
              <a:tabLst>
                <a:tab pos="457200" algn="l"/>
              </a:tabLs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Analysis of Variance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1E30B519-336A-4DAF-B03C-8146056B4D3B}"/>
              </a:ext>
            </a:extLst>
          </p:cNvPr>
          <p:cNvSpPr txBox="1"/>
          <p:nvPr/>
        </p:nvSpPr>
        <p:spPr>
          <a:xfrm>
            <a:off x="6492592" y="5422756"/>
            <a:ext cx="5545029" cy="163461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Bronze Medals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nSpc>
                <a:spcPct val="107000"/>
              </a:lnSpc>
              <a:spcBef>
                <a:spcPts val="0"/>
              </a:spcBef>
              <a:spcAft>
                <a:spcPts val="800"/>
              </a:spcAft>
              <a:buSzPts val="1000"/>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While bronze medals explain 88.73% of the variability, this is lower than gold and silver, indicating a weaker relationship with total medals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D2637A-0080-46EA-960D-5BE96D4C0F2D}"/>
              </a:ext>
            </a:extLst>
          </p:cNvPr>
          <p:cNvPicPr>
            <a:picLocks noChangeAspect="1"/>
          </p:cNvPicPr>
          <p:nvPr/>
        </p:nvPicPr>
        <p:blipFill>
          <a:blip r:embed="rId3"/>
          <a:stretch>
            <a:fillRect/>
          </a:stretch>
        </p:blipFill>
        <p:spPr>
          <a:xfrm>
            <a:off x="6580344" y="2032738"/>
            <a:ext cx="5106440" cy="3399366"/>
          </a:xfrm>
          <a:prstGeom prst="rect">
            <a:avLst/>
          </a:prstGeom>
        </p:spPr>
      </p:pic>
    </p:spTree>
    <p:extLst>
      <p:ext uri="{BB962C8B-B14F-4D97-AF65-F5344CB8AC3E}">
        <p14:creationId xmlns:p14="http://schemas.microsoft.com/office/powerpoint/2010/main" val="87272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D39BB3-0CAB-4A65-8BFF-7AA83A75AAF1}"/>
              </a:ext>
            </a:extLst>
          </p:cNvPr>
          <p:cNvSpPr txBox="1"/>
          <p:nvPr/>
        </p:nvSpPr>
        <p:spPr>
          <a:xfrm>
            <a:off x="3739735" y="167664"/>
            <a:ext cx="6097978" cy="477054"/>
          </a:xfrm>
          <a:prstGeom prst="rect">
            <a:avLst/>
          </a:prstGeom>
          <a:noFill/>
        </p:spPr>
        <p:txBody>
          <a:bodyPr wrap="square">
            <a:spAutoFit/>
          </a:bodyPr>
          <a:lstStyle/>
          <a:p>
            <a:pPr marL="0" marR="0"/>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Logistic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Regression Analysis</a:t>
            </a:r>
          </a:p>
        </p:txBody>
      </p:sp>
      <p:sp>
        <p:nvSpPr>
          <p:cNvPr id="17" name="TextBox 16">
            <a:extLst>
              <a:ext uri="{FF2B5EF4-FFF2-40B4-BE49-F238E27FC236}">
                <a16:creationId xmlns:a16="http://schemas.microsoft.com/office/drawing/2014/main" id="{64A11280-E501-4CCB-85BA-3C1A3056E94A}"/>
              </a:ext>
            </a:extLst>
          </p:cNvPr>
          <p:cNvSpPr txBox="1"/>
          <p:nvPr/>
        </p:nvSpPr>
        <p:spPr>
          <a:xfrm>
            <a:off x="0" y="748290"/>
            <a:ext cx="6096000" cy="956672"/>
          </a:xfrm>
          <a:prstGeom prst="rect">
            <a:avLst/>
          </a:prstGeom>
          <a:noFill/>
        </p:spPr>
        <p:txBody>
          <a:bodyPr wrap="square">
            <a:spAutoFit/>
          </a:bodyPr>
          <a:lstStyle/>
          <a:p>
            <a:pPr marL="0" marR="50800">
              <a:lnSpc>
                <a:spcPct val="107000"/>
              </a:lnSpc>
              <a:spcBef>
                <a:spcPts val="0"/>
              </a:spcBef>
              <a:spcAft>
                <a:spcPts val="40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Binary Logistic Regression: Medal New versus Gold Medal, Silver Medal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a:lnSpc>
                <a:spcPct val="107000"/>
              </a:lnSpc>
              <a:spcBef>
                <a:spcPts val="0"/>
              </a:spcBef>
              <a:spcAft>
                <a:spcPts val="0"/>
              </a:spcAft>
            </a:pPr>
            <a:r>
              <a:rPr lang="en-US" sz="1400" dirty="0">
                <a:solidFill>
                  <a:srgbClr val="000000"/>
                </a:solidFill>
                <a:effectLst/>
                <a:latin typeface="system-ui"/>
                <a:ea typeface="Times New Roman" panose="02020603050405020304" pitchFamily="18" charset="0"/>
                <a:cs typeface="system-ui"/>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5">
            <a:extLst>
              <a:ext uri="{FF2B5EF4-FFF2-40B4-BE49-F238E27FC236}">
                <a16:creationId xmlns:a16="http://schemas.microsoft.com/office/drawing/2014/main" id="{7FDF9D0C-4C41-4B57-A0DD-4FDAB74287DD}"/>
              </a:ext>
            </a:extLst>
          </p:cNvPr>
          <p:cNvGraphicFramePr>
            <a:graphicFrameLocks noGrp="1"/>
          </p:cNvGraphicFramePr>
          <p:nvPr>
            <p:extLst>
              <p:ext uri="{D42A27DB-BD31-4B8C-83A1-F6EECF244321}">
                <p14:modId xmlns:p14="http://schemas.microsoft.com/office/powerpoint/2010/main" val="628077964"/>
              </p:ext>
            </p:extLst>
          </p:nvPr>
        </p:nvGraphicFramePr>
        <p:xfrm>
          <a:off x="101600" y="1922539"/>
          <a:ext cx="5610268" cy="1126140"/>
        </p:xfrm>
        <a:graphic>
          <a:graphicData uri="http://schemas.openxmlformats.org/drawingml/2006/table">
            <a:tbl>
              <a:tblPr firstRow="1" bandRow="1">
                <a:tableStyleId>{5C22544A-7EE6-4342-B048-85BDC9FD1C3A}</a:tableStyleId>
              </a:tblPr>
              <a:tblGrid>
                <a:gridCol w="1402567">
                  <a:extLst>
                    <a:ext uri="{9D8B030D-6E8A-4147-A177-3AD203B41FA5}">
                      <a16:colId xmlns:a16="http://schemas.microsoft.com/office/drawing/2014/main" val="1781056080"/>
                    </a:ext>
                  </a:extLst>
                </a:gridCol>
                <a:gridCol w="1402567">
                  <a:extLst>
                    <a:ext uri="{9D8B030D-6E8A-4147-A177-3AD203B41FA5}">
                      <a16:colId xmlns:a16="http://schemas.microsoft.com/office/drawing/2014/main" val="751533816"/>
                    </a:ext>
                  </a:extLst>
                </a:gridCol>
                <a:gridCol w="1402567">
                  <a:extLst>
                    <a:ext uri="{9D8B030D-6E8A-4147-A177-3AD203B41FA5}">
                      <a16:colId xmlns:a16="http://schemas.microsoft.com/office/drawing/2014/main" val="1424847669"/>
                    </a:ext>
                  </a:extLst>
                </a:gridCol>
                <a:gridCol w="1402567">
                  <a:extLst>
                    <a:ext uri="{9D8B030D-6E8A-4147-A177-3AD203B41FA5}">
                      <a16:colId xmlns:a16="http://schemas.microsoft.com/office/drawing/2014/main" val="2262505006"/>
                    </a:ext>
                  </a:extLst>
                </a:gridCol>
              </a:tblGrid>
              <a:tr h="307419">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Count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489974"/>
                  </a:ext>
                </a:extLst>
              </a:tr>
              <a:tr h="30741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MedalNew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(Event)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853267"/>
                  </a:ext>
                </a:extLst>
              </a:tr>
              <a:tr h="211929">
                <a:tc>
                  <a:txBody>
                    <a:bodyPr/>
                    <a:lstStyle/>
                    <a:p>
                      <a:pPr marL="0" marR="0" algn="ct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507656"/>
                  </a:ext>
                </a:extLst>
              </a:tr>
              <a:tr h="0">
                <a:tc>
                  <a:txBody>
                    <a:bodyPr/>
                    <a:lstStyle/>
                    <a:p>
                      <a:pPr marL="0" marR="0" algn="ct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935248"/>
                  </a:ext>
                </a:extLst>
              </a:tr>
            </a:tbl>
          </a:graphicData>
        </a:graphic>
      </p:graphicFrame>
      <p:graphicFrame>
        <p:nvGraphicFramePr>
          <p:cNvPr id="6" name="Table 7">
            <a:extLst>
              <a:ext uri="{FF2B5EF4-FFF2-40B4-BE49-F238E27FC236}">
                <a16:creationId xmlns:a16="http://schemas.microsoft.com/office/drawing/2014/main" id="{70DB1EDF-CABC-4C0C-A4B6-65E06B9AE071}"/>
              </a:ext>
            </a:extLst>
          </p:cNvPr>
          <p:cNvGraphicFramePr>
            <a:graphicFrameLocks noGrp="1"/>
          </p:cNvGraphicFramePr>
          <p:nvPr>
            <p:extLst>
              <p:ext uri="{D42A27DB-BD31-4B8C-83A1-F6EECF244321}">
                <p14:modId xmlns:p14="http://schemas.microsoft.com/office/powerpoint/2010/main" val="3648834007"/>
              </p:ext>
            </p:extLst>
          </p:nvPr>
        </p:nvGraphicFramePr>
        <p:xfrm>
          <a:off x="64022" y="3566785"/>
          <a:ext cx="5647848" cy="1854806"/>
        </p:xfrm>
        <a:graphic>
          <a:graphicData uri="http://schemas.openxmlformats.org/drawingml/2006/table">
            <a:tbl>
              <a:tblPr firstRow="1" bandRow="1">
                <a:tableStyleId>{5C22544A-7EE6-4342-B048-85BDC9FD1C3A}</a:tableStyleId>
              </a:tblPr>
              <a:tblGrid>
                <a:gridCol w="941308">
                  <a:extLst>
                    <a:ext uri="{9D8B030D-6E8A-4147-A177-3AD203B41FA5}">
                      <a16:colId xmlns:a16="http://schemas.microsoft.com/office/drawing/2014/main" val="2185602492"/>
                    </a:ext>
                  </a:extLst>
                </a:gridCol>
                <a:gridCol w="941308">
                  <a:extLst>
                    <a:ext uri="{9D8B030D-6E8A-4147-A177-3AD203B41FA5}">
                      <a16:colId xmlns:a16="http://schemas.microsoft.com/office/drawing/2014/main" val="617077687"/>
                    </a:ext>
                  </a:extLst>
                </a:gridCol>
                <a:gridCol w="941308">
                  <a:extLst>
                    <a:ext uri="{9D8B030D-6E8A-4147-A177-3AD203B41FA5}">
                      <a16:colId xmlns:a16="http://schemas.microsoft.com/office/drawing/2014/main" val="4221214526"/>
                    </a:ext>
                  </a:extLst>
                </a:gridCol>
                <a:gridCol w="941308">
                  <a:extLst>
                    <a:ext uri="{9D8B030D-6E8A-4147-A177-3AD203B41FA5}">
                      <a16:colId xmlns:a16="http://schemas.microsoft.com/office/drawing/2014/main" val="1642400469"/>
                    </a:ext>
                  </a:extLst>
                </a:gridCol>
                <a:gridCol w="941308">
                  <a:extLst>
                    <a:ext uri="{9D8B030D-6E8A-4147-A177-3AD203B41FA5}">
                      <a16:colId xmlns:a16="http://schemas.microsoft.com/office/drawing/2014/main" val="1909934207"/>
                    </a:ext>
                  </a:extLst>
                </a:gridCol>
                <a:gridCol w="941308">
                  <a:extLst>
                    <a:ext uri="{9D8B030D-6E8A-4147-A177-3AD203B41FA5}">
                      <a16:colId xmlns:a16="http://schemas.microsoft.com/office/drawing/2014/main" val="3065819984"/>
                    </a:ext>
                  </a:extLst>
                </a:gridCol>
              </a:tblGrid>
              <a:tr h="396889">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Term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Coef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Z-Value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797148"/>
                  </a:ext>
                </a:extLst>
              </a:tr>
              <a:tr h="39688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Constant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-6.44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-4.16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057564"/>
                  </a:ext>
                </a:extLst>
              </a:tr>
              <a:tr h="396889">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Gold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0.791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0.347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597785"/>
                  </a:ext>
                </a:extLst>
              </a:tr>
              <a:tr h="544455">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Silver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1.009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0.336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0.003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89645"/>
                  </a:ext>
                </a:extLst>
              </a:tr>
            </a:tbl>
          </a:graphicData>
        </a:graphic>
      </p:graphicFrame>
      <p:sp>
        <p:nvSpPr>
          <p:cNvPr id="20" name="TextBox 19">
            <a:extLst>
              <a:ext uri="{FF2B5EF4-FFF2-40B4-BE49-F238E27FC236}">
                <a16:creationId xmlns:a16="http://schemas.microsoft.com/office/drawing/2014/main" id="{6ECC003D-47B0-48DB-869F-AB39FC333D26}"/>
              </a:ext>
            </a:extLst>
          </p:cNvPr>
          <p:cNvSpPr txBox="1"/>
          <p:nvPr/>
        </p:nvSpPr>
        <p:spPr>
          <a:xfrm>
            <a:off x="51496" y="3083308"/>
            <a:ext cx="611896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Coefficients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25478F15-C2AB-48DE-B2B0-B618FFC6112A}"/>
              </a:ext>
            </a:extLst>
          </p:cNvPr>
          <p:cNvSpPr txBox="1"/>
          <p:nvPr/>
        </p:nvSpPr>
        <p:spPr>
          <a:xfrm>
            <a:off x="-12526" y="1516592"/>
            <a:ext cx="611896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Response Information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20">
            <a:extLst>
              <a:ext uri="{FF2B5EF4-FFF2-40B4-BE49-F238E27FC236}">
                <a16:creationId xmlns:a16="http://schemas.microsoft.com/office/drawing/2014/main" id="{E748AD3E-929B-4602-BE9B-6CF1BBCC2680}"/>
              </a:ext>
            </a:extLst>
          </p:cNvPr>
          <p:cNvGraphicFramePr>
            <a:graphicFrameLocks noGrp="1"/>
          </p:cNvGraphicFramePr>
          <p:nvPr>
            <p:extLst>
              <p:ext uri="{D42A27DB-BD31-4B8C-83A1-F6EECF244321}">
                <p14:modId xmlns:p14="http://schemas.microsoft.com/office/powerpoint/2010/main" val="750057174"/>
              </p:ext>
            </p:extLst>
          </p:nvPr>
        </p:nvGraphicFramePr>
        <p:xfrm>
          <a:off x="6957080" y="1349961"/>
          <a:ext cx="4923515" cy="1112520"/>
        </p:xfrm>
        <a:graphic>
          <a:graphicData uri="http://schemas.openxmlformats.org/drawingml/2006/table">
            <a:tbl>
              <a:tblPr firstRow="1" bandRow="1">
                <a:tableStyleId>{5C22544A-7EE6-4342-B048-85BDC9FD1C3A}</a:tableStyleId>
              </a:tblPr>
              <a:tblGrid>
                <a:gridCol w="1090232">
                  <a:extLst>
                    <a:ext uri="{9D8B030D-6E8A-4147-A177-3AD203B41FA5}">
                      <a16:colId xmlns:a16="http://schemas.microsoft.com/office/drawing/2014/main" val="3056923867"/>
                    </a:ext>
                  </a:extLst>
                </a:gridCol>
                <a:gridCol w="1310242">
                  <a:extLst>
                    <a:ext uri="{9D8B030D-6E8A-4147-A177-3AD203B41FA5}">
                      <a16:colId xmlns:a16="http://schemas.microsoft.com/office/drawing/2014/main" val="1704447851"/>
                    </a:ext>
                  </a:extLst>
                </a:gridCol>
                <a:gridCol w="2523041">
                  <a:extLst>
                    <a:ext uri="{9D8B030D-6E8A-4147-A177-3AD203B41FA5}">
                      <a16:colId xmlns:a16="http://schemas.microsoft.com/office/drawing/2014/main" val="2202142605"/>
                    </a:ext>
                  </a:extLst>
                </a:gridCol>
              </a:tblGrid>
              <a:tr h="370840">
                <a:tc>
                  <a:txBody>
                    <a:bodyPr/>
                    <a:lstStyle/>
                    <a:p>
                      <a:pPr marL="0" marR="0">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Odds Ratio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670512"/>
                  </a:ext>
                </a:extLst>
              </a:tr>
              <a:tr h="370840">
                <a:tc>
                  <a:txBody>
                    <a:bodyPr/>
                    <a:lstStyle/>
                    <a:p>
                      <a:pPr marL="0" marR="0">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Gold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2.2055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(1.1164, 4.3568)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398614"/>
                  </a:ext>
                </a:extLst>
              </a:tr>
              <a:tr h="370840">
                <a:tc>
                  <a:txBody>
                    <a:bodyPr/>
                    <a:lstStyle/>
                    <a:p>
                      <a:pPr marL="0" marR="0">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Silver Medal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2.7422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(1.4206, 5.2933)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809742"/>
                  </a:ext>
                </a:extLst>
              </a:tr>
            </a:tbl>
          </a:graphicData>
        </a:graphic>
      </p:graphicFrame>
      <p:sp>
        <p:nvSpPr>
          <p:cNvPr id="25" name="TextBox 24">
            <a:extLst>
              <a:ext uri="{FF2B5EF4-FFF2-40B4-BE49-F238E27FC236}">
                <a16:creationId xmlns:a16="http://schemas.microsoft.com/office/drawing/2014/main" id="{CC64B4D3-E375-4033-946B-5166855700D4}"/>
              </a:ext>
            </a:extLst>
          </p:cNvPr>
          <p:cNvSpPr txBox="1"/>
          <p:nvPr/>
        </p:nvSpPr>
        <p:spPr>
          <a:xfrm>
            <a:off x="6922021" y="1039780"/>
            <a:ext cx="611896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Odds Ratios for Continuous Predictors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5" name="Table 35">
            <a:extLst>
              <a:ext uri="{FF2B5EF4-FFF2-40B4-BE49-F238E27FC236}">
                <a16:creationId xmlns:a16="http://schemas.microsoft.com/office/drawing/2014/main" id="{6BE72379-3143-4E69-97B7-5C19A6EC70B3}"/>
              </a:ext>
            </a:extLst>
          </p:cNvPr>
          <p:cNvGraphicFramePr>
            <a:graphicFrameLocks noGrp="1"/>
          </p:cNvGraphicFramePr>
          <p:nvPr>
            <p:extLst>
              <p:ext uri="{D42A27DB-BD31-4B8C-83A1-F6EECF244321}">
                <p14:modId xmlns:p14="http://schemas.microsoft.com/office/powerpoint/2010/main" val="3624932716"/>
              </p:ext>
            </p:extLst>
          </p:nvPr>
        </p:nvGraphicFramePr>
        <p:xfrm>
          <a:off x="51496" y="5845257"/>
          <a:ext cx="6095304" cy="885825"/>
        </p:xfrm>
        <a:graphic>
          <a:graphicData uri="http://schemas.openxmlformats.org/drawingml/2006/table">
            <a:tbl>
              <a:tblPr firstRow="1" bandRow="1">
                <a:tableStyleId>{5C22544A-7EE6-4342-B048-85BDC9FD1C3A}</a:tableStyleId>
              </a:tblPr>
              <a:tblGrid>
                <a:gridCol w="1104204">
                  <a:extLst>
                    <a:ext uri="{9D8B030D-6E8A-4147-A177-3AD203B41FA5}">
                      <a16:colId xmlns:a16="http://schemas.microsoft.com/office/drawing/2014/main" val="2551305493"/>
                    </a:ext>
                  </a:extLst>
                </a:gridCol>
                <a:gridCol w="1270000">
                  <a:extLst>
                    <a:ext uri="{9D8B030D-6E8A-4147-A177-3AD203B41FA5}">
                      <a16:colId xmlns:a16="http://schemas.microsoft.com/office/drawing/2014/main" val="3943330417"/>
                    </a:ext>
                  </a:extLst>
                </a:gridCol>
                <a:gridCol w="660400">
                  <a:extLst>
                    <a:ext uri="{9D8B030D-6E8A-4147-A177-3AD203B41FA5}">
                      <a16:colId xmlns:a16="http://schemas.microsoft.com/office/drawing/2014/main" val="511762441"/>
                    </a:ext>
                  </a:extLst>
                </a:gridCol>
                <a:gridCol w="736600">
                  <a:extLst>
                    <a:ext uri="{9D8B030D-6E8A-4147-A177-3AD203B41FA5}">
                      <a16:colId xmlns:a16="http://schemas.microsoft.com/office/drawing/2014/main" val="3322824541"/>
                    </a:ext>
                  </a:extLst>
                </a:gridCol>
                <a:gridCol w="762000">
                  <a:extLst>
                    <a:ext uri="{9D8B030D-6E8A-4147-A177-3AD203B41FA5}">
                      <a16:colId xmlns:a16="http://schemas.microsoft.com/office/drawing/2014/main" val="2687534925"/>
                    </a:ext>
                  </a:extLst>
                </a:gridCol>
                <a:gridCol w="1562100">
                  <a:extLst>
                    <a:ext uri="{9D8B030D-6E8A-4147-A177-3AD203B41FA5}">
                      <a16:colId xmlns:a16="http://schemas.microsoft.com/office/drawing/2014/main" val="242470859"/>
                    </a:ext>
                  </a:extLst>
                </a:gridCol>
              </a:tblGrid>
              <a:tr h="370840">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Deviance</a:t>
                      </a:r>
                      <a:b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Deviance</a:t>
                      </a:r>
                      <a:b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R-Sq(adj)</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AICc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Area Under</a:t>
                      </a:r>
                      <a:b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16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ROC Curve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060165"/>
                  </a:ext>
                </a:extLst>
              </a:tr>
              <a:tr h="370840">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76.29%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74.41%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31.45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solidFill>
                            <a:srgbClr val="000000"/>
                          </a:solidFill>
                          <a:effectLst/>
                          <a:latin typeface="system-ui"/>
                          <a:ea typeface="Times New Roman" panose="02020603050405020304" pitchFamily="18" charset="0"/>
                          <a:cs typeface="system-ui"/>
                        </a:rPr>
                        <a:t>38.78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solidFill>
                            <a:srgbClr val="000000"/>
                          </a:solidFill>
                          <a:effectLst/>
                          <a:latin typeface="system-ui"/>
                          <a:ea typeface="Times New Roman" panose="02020603050405020304" pitchFamily="18" charset="0"/>
                          <a:cs typeface="system-ui"/>
                        </a:rPr>
                        <a:t>0.9852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801974"/>
                  </a:ext>
                </a:extLst>
              </a:tr>
            </a:tbl>
          </a:graphicData>
        </a:graphic>
      </p:graphicFrame>
      <p:sp>
        <p:nvSpPr>
          <p:cNvPr id="37" name="TextBox 36">
            <a:extLst>
              <a:ext uri="{FF2B5EF4-FFF2-40B4-BE49-F238E27FC236}">
                <a16:creationId xmlns:a16="http://schemas.microsoft.com/office/drawing/2014/main" id="{A92A4792-C4F4-4DF9-9A3B-94E03D1092E3}"/>
              </a:ext>
            </a:extLst>
          </p:cNvPr>
          <p:cNvSpPr txBox="1"/>
          <p:nvPr/>
        </p:nvSpPr>
        <p:spPr>
          <a:xfrm>
            <a:off x="64021" y="5417514"/>
            <a:ext cx="6858000"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Model Summary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68204E35-BDB6-40AB-B5C8-7A4F9F4E6A21}"/>
              </a:ext>
            </a:extLst>
          </p:cNvPr>
          <p:cNvSpPr txBox="1"/>
          <p:nvPr/>
        </p:nvSpPr>
        <p:spPr>
          <a:xfrm>
            <a:off x="6517712" y="2803593"/>
            <a:ext cx="5610266" cy="2800767"/>
          </a:xfrm>
          <a:prstGeom prst="rect">
            <a:avLst/>
          </a:prstGeom>
          <a:noFill/>
        </p:spPr>
        <p:txBody>
          <a:bodyPr wrap="square">
            <a:spAutoFit/>
          </a:bodyPr>
          <a:lstStyle/>
          <a:p>
            <a:pPr marR="0" lvl="0">
              <a:buSzPts val="1000"/>
              <a:tabLst>
                <a:tab pos="457200" algn="l"/>
              </a:tabLst>
            </a:pPr>
            <a:r>
              <a:rPr lang="en-US" sz="1600" b="1" dirty="0">
                <a:effectLst/>
                <a:latin typeface="Times New Roman" panose="02020603050405020304" pitchFamily="18" charset="0"/>
                <a:ea typeface="Times New Roman" panose="02020603050405020304" pitchFamily="18" charset="0"/>
              </a:rPr>
              <a:t>Gold Medal Odds Ratio: 2.2055</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This value indicates that for each additional gold medal, the odds of winning more than the specified number of total medals </a:t>
            </a:r>
            <a:r>
              <a:rPr lang="en-US" sz="1600" b="1" dirty="0">
                <a:effectLst/>
                <a:latin typeface="Times New Roman" panose="02020603050405020304" pitchFamily="18" charset="0"/>
                <a:ea typeface="Times New Roman" panose="02020603050405020304" pitchFamily="18" charset="0"/>
              </a:rPr>
              <a:t>increase significantly</a:t>
            </a:r>
            <a:r>
              <a:rPr lang="en-US" sz="1600" dirty="0">
                <a:effectLst/>
                <a:latin typeface="Times New Roman" panose="02020603050405020304" pitchFamily="18" charset="0"/>
                <a:ea typeface="Times New Roman" panose="02020603050405020304" pitchFamily="18" charset="0"/>
              </a:rPr>
              <a:t>. Since it's greater than 0.5, it shows a </a:t>
            </a:r>
            <a:r>
              <a:rPr lang="en-US" sz="1600" b="1" dirty="0">
                <a:effectLst/>
                <a:latin typeface="Times New Roman" panose="02020603050405020304" pitchFamily="18" charset="0"/>
                <a:ea typeface="Times New Roman" panose="02020603050405020304" pitchFamily="18" charset="0"/>
              </a:rPr>
              <a:t>strong positive effect</a:t>
            </a:r>
            <a:r>
              <a:rPr lang="en-US" sz="1600" dirty="0">
                <a:effectLst/>
                <a:latin typeface="Times New Roman" panose="02020603050405020304" pitchFamily="18" charset="0"/>
                <a:ea typeface="Times New Roman" panose="02020603050405020304" pitchFamily="18" charset="0"/>
              </a:rPr>
              <a:t>.</a:t>
            </a:r>
            <a:br>
              <a:rPr lang="en-US" sz="1600" dirty="0">
                <a:effectLst/>
                <a:latin typeface="Times New Roman" panose="02020603050405020304" pitchFamily="18" charset="0"/>
                <a:ea typeface="Times New Roman" panose="02020603050405020304" pitchFamily="18" charset="0"/>
              </a:rPr>
            </a:br>
            <a:endParaRPr lang="en-US"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Silver Medal Odds Ratio: 2.7422</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Similarly, this odds ratio indicates that each additional silver medal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substantially boosts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odds of winning more overall medals. Again, being greater than 0.5 highlights its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important impact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1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AEFF06-C363-44C0-BBD3-01F387EAF413}"/>
              </a:ext>
            </a:extLst>
          </p:cNvPr>
          <p:cNvSpPr txBox="1"/>
          <p:nvPr/>
        </p:nvSpPr>
        <p:spPr>
          <a:xfrm>
            <a:off x="3217445" y="272534"/>
            <a:ext cx="6093994"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Major key points Tokyo 2021 Olympics</a:t>
            </a:r>
            <a:r>
              <a:rPr lang="en-US" dirty="0"/>
              <a:t> </a:t>
            </a:r>
          </a:p>
        </p:txBody>
      </p:sp>
      <p:sp>
        <p:nvSpPr>
          <p:cNvPr id="16" name="TextBox 15">
            <a:extLst>
              <a:ext uri="{FF2B5EF4-FFF2-40B4-BE49-F238E27FC236}">
                <a16:creationId xmlns:a16="http://schemas.microsoft.com/office/drawing/2014/main" id="{57B5C2C2-9B94-4BA0-8E90-6A0A4F7ED241}"/>
              </a:ext>
            </a:extLst>
          </p:cNvPr>
          <p:cNvSpPr txBox="1"/>
          <p:nvPr/>
        </p:nvSpPr>
        <p:spPr>
          <a:xfrm>
            <a:off x="109283" y="846289"/>
            <a:ext cx="11875171" cy="1200329"/>
          </a:xfrm>
          <a:prstGeom prst="rect">
            <a:avLst/>
          </a:prstGeom>
          <a:noFill/>
        </p:spPr>
        <p:txBody>
          <a:bodyPr wrap="square">
            <a:spAutoFit/>
          </a:bodyPr>
          <a:lstStyle/>
          <a:p>
            <a:pPr rtl="0"/>
            <a:r>
              <a:rPr lang="en-US" b="1" dirty="0"/>
              <a:t>What statistical tests were used to analyze the relationship between different types of medals and total medal counts?</a:t>
            </a:r>
          </a:p>
          <a:p>
            <a:pPr rtl="0">
              <a:buFont typeface="Arial" panose="020B0604020202020204" pitchFamily="34" charset="0"/>
              <a:buChar char="•"/>
            </a:pPr>
            <a:r>
              <a:rPr lang="en-US" dirty="0"/>
              <a:t>Correlation analysis.</a:t>
            </a:r>
          </a:p>
          <a:p>
            <a:pPr rtl="0">
              <a:buFont typeface="Arial" panose="020B0604020202020204" pitchFamily="34" charset="0"/>
              <a:buChar char="•"/>
            </a:pPr>
            <a:r>
              <a:rPr lang="en-US" dirty="0"/>
              <a:t>Simple linear regression.</a:t>
            </a:r>
          </a:p>
          <a:p>
            <a:pPr rtl="0">
              <a:buFont typeface="Arial" panose="020B0604020202020204" pitchFamily="34" charset="0"/>
              <a:buChar char="•"/>
            </a:pPr>
            <a:r>
              <a:rPr lang="en-US" dirty="0"/>
              <a:t>ANOVA for comparing continents.</a:t>
            </a:r>
          </a:p>
        </p:txBody>
      </p:sp>
      <p:sp>
        <p:nvSpPr>
          <p:cNvPr id="18" name="TextBox 17">
            <a:extLst>
              <a:ext uri="{FF2B5EF4-FFF2-40B4-BE49-F238E27FC236}">
                <a16:creationId xmlns:a16="http://schemas.microsoft.com/office/drawing/2014/main" id="{00456C2E-08A4-4368-A95F-114966D12729}"/>
              </a:ext>
            </a:extLst>
          </p:cNvPr>
          <p:cNvSpPr txBox="1"/>
          <p:nvPr/>
        </p:nvSpPr>
        <p:spPr>
          <a:xfrm>
            <a:off x="158413" y="1987960"/>
            <a:ext cx="11776911" cy="923330"/>
          </a:xfrm>
          <a:prstGeom prst="rect">
            <a:avLst/>
          </a:prstGeom>
          <a:noFill/>
        </p:spPr>
        <p:txBody>
          <a:bodyPr wrap="square">
            <a:spAutoFit/>
          </a:bodyPr>
          <a:lstStyle/>
          <a:p>
            <a:pPr rtl="0"/>
            <a:r>
              <a:rPr lang="en-US" b="1" dirty="0"/>
              <a:t>How do gold, silver, and bronze medals contribute to the overall performance of a country?</a:t>
            </a:r>
          </a:p>
          <a:p>
            <a:pPr rtl="0">
              <a:buFont typeface="Arial" panose="020B0604020202020204" pitchFamily="34" charset="0"/>
              <a:buChar char="•"/>
            </a:pPr>
            <a:r>
              <a:rPr lang="en-US" dirty="0"/>
              <a:t>Gold and silver medals have a strong positive impact on total medals.</a:t>
            </a:r>
          </a:p>
          <a:p>
            <a:pPr rtl="0">
              <a:buFont typeface="Arial" panose="020B0604020202020204" pitchFamily="34" charset="0"/>
              <a:buChar char="•"/>
            </a:pPr>
            <a:r>
              <a:rPr lang="en-US" dirty="0"/>
              <a:t>Bronze medals show a weaker relationship with total medals.</a:t>
            </a:r>
          </a:p>
        </p:txBody>
      </p:sp>
      <p:sp>
        <p:nvSpPr>
          <p:cNvPr id="21" name="TextBox 20">
            <a:extLst>
              <a:ext uri="{FF2B5EF4-FFF2-40B4-BE49-F238E27FC236}">
                <a16:creationId xmlns:a16="http://schemas.microsoft.com/office/drawing/2014/main" id="{747F719D-44E2-48B1-A8CF-2692C3E24620}"/>
              </a:ext>
            </a:extLst>
          </p:cNvPr>
          <p:cNvSpPr txBox="1"/>
          <p:nvPr/>
        </p:nvSpPr>
        <p:spPr>
          <a:xfrm>
            <a:off x="109283" y="3051402"/>
            <a:ext cx="11875171" cy="1200329"/>
          </a:xfrm>
          <a:prstGeom prst="rect">
            <a:avLst/>
          </a:prstGeom>
          <a:noFill/>
        </p:spPr>
        <p:txBody>
          <a:bodyPr wrap="square">
            <a:spAutoFit/>
          </a:bodyPr>
          <a:lstStyle/>
          <a:p>
            <a:pPr rtl="0"/>
            <a:r>
              <a:rPr lang="en-US" b="1" dirty="0"/>
              <a:t> What were the key insights from the ANOVA test across continents?</a:t>
            </a:r>
          </a:p>
          <a:p>
            <a:pPr rtl="0">
              <a:buFont typeface="Arial" panose="020B0604020202020204" pitchFamily="34" charset="0"/>
              <a:buChar char="•"/>
            </a:pPr>
            <a:r>
              <a:rPr lang="en-US" dirty="0"/>
              <a:t>Significant difference in medal counts between continents.</a:t>
            </a:r>
          </a:p>
          <a:p>
            <a:pPr rtl="0">
              <a:buFont typeface="Arial" panose="020B0604020202020204" pitchFamily="34" charset="0"/>
              <a:buChar char="•"/>
            </a:pPr>
            <a:r>
              <a:rPr lang="en-US" dirty="0"/>
              <a:t>Europe/Asia and Australia outperformed other continents.</a:t>
            </a:r>
          </a:p>
          <a:p>
            <a:pPr rtl="0">
              <a:buFont typeface="Arial" panose="020B0604020202020204" pitchFamily="34" charset="0"/>
              <a:buChar char="•"/>
            </a:pPr>
            <a:r>
              <a:rPr lang="en-US" dirty="0"/>
              <a:t>Africa had the lowest performance.</a:t>
            </a:r>
          </a:p>
        </p:txBody>
      </p:sp>
      <p:sp>
        <p:nvSpPr>
          <p:cNvPr id="22" name="TextBox 21">
            <a:extLst>
              <a:ext uri="{FF2B5EF4-FFF2-40B4-BE49-F238E27FC236}">
                <a16:creationId xmlns:a16="http://schemas.microsoft.com/office/drawing/2014/main" id="{7060694B-2D0C-4566-BB2E-500DD46B77A6}"/>
              </a:ext>
            </a:extLst>
          </p:cNvPr>
          <p:cNvSpPr txBox="1"/>
          <p:nvPr/>
        </p:nvSpPr>
        <p:spPr>
          <a:xfrm>
            <a:off x="60153" y="4316042"/>
            <a:ext cx="11875171" cy="1200329"/>
          </a:xfrm>
          <a:prstGeom prst="rect">
            <a:avLst/>
          </a:prstGeom>
          <a:noFill/>
        </p:spPr>
        <p:txBody>
          <a:bodyPr wrap="square">
            <a:spAutoFit/>
          </a:bodyPr>
          <a:lstStyle/>
          <a:p>
            <a:pPr rtl="0"/>
            <a:r>
              <a:rPr lang="en-US" b="1" dirty="0"/>
              <a:t>What are the significant differences in performance between continents in terms of medal counts?</a:t>
            </a:r>
          </a:p>
          <a:p>
            <a:pPr rtl="0">
              <a:buFont typeface="Arial" panose="020B0604020202020204" pitchFamily="34" charset="0"/>
              <a:buChar char="•"/>
            </a:pPr>
            <a:r>
              <a:rPr lang="en-US" dirty="0"/>
              <a:t>Europe/Asia leads with the highest average medals.</a:t>
            </a:r>
          </a:p>
          <a:p>
            <a:pPr rtl="0">
              <a:buFont typeface="Arial" panose="020B0604020202020204" pitchFamily="34" charset="0"/>
              <a:buChar char="•"/>
            </a:pPr>
            <a:r>
              <a:rPr lang="en-US" dirty="0"/>
              <a:t>Africa performed the worst.</a:t>
            </a:r>
          </a:p>
          <a:p>
            <a:pPr rtl="0">
              <a:buFont typeface="Arial" panose="020B0604020202020204" pitchFamily="34" charset="0"/>
              <a:buChar char="•"/>
            </a:pPr>
            <a:r>
              <a:rPr lang="en-US" dirty="0"/>
              <a:t>Other continents fall into intermediate groups.</a:t>
            </a:r>
          </a:p>
        </p:txBody>
      </p:sp>
      <p:sp>
        <p:nvSpPr>
          <p:cNvPr id="26" name="TextBox 25">
            <a:extLst>
              <a:ext uri="{FF2B5EF4-FFF2-40B4-BE49-F238E27FC236}">
                <a16:creationId xmlns:a16="http://schemas.microsoft.com/office/drawing/2014/main" id="{92FEA03B-0EC4-43F0-B332-FBFE4F6F4B0D}"/>
              </a:ext>
            </a:extLst>
          </p:cNvPr>
          <p:cNvSpPr txBox="1"/>
          <p:nvPr/>
        </p:nvSpPr>
        <p:spPr>
          <a:xfrm>
            <a:off x="109283" y="5516371"/>
            <a:ext cx="11705729" cy="1200329"/>
          </a:xfrm>
          <a:prstGeom prst="rect">
            <a:avLst/>
          </a:prstGeom>
          <a:noFill/>
        </p:spPr>
        <p:txBody>
          <a:bodyPr wrap="square">
            <a:spAutoFit/>
          </a:bodyPr>
          <a:lstStyle/>
          <a:p>
            <a:pPr rtl="0"/>
            <a:r>
              <a:rPr lang="en-US" b="1" dirty="0"/>
              <a:t>How strong is the correlation between gold medals and total medals compared to silver and bronze medals?</a:t>
            </a:r>
          </a:p>
          <a:p>
            <a:pPr rtl="0">
              <a:buFont typeface="Arial" panose="020B0604020202020204" pitchFamily="34" charset="0"/>
              <a:buChar char="•"/>
            </a:pPr>
            <a:r>
              <a:rPr lang="en-US" dirty="0"/>
              <a:t>Gold: Very strong (explains 94.25% of variability).</a:t>
            </a:r>
          </a:p>
          <a:p>
            <a:pPr rtl="0">
              <a:buFont typeface="Arial" panose="020B0604020202020204" pitchFamily="34" charset="0"/>
              <a:buChar char="•"/>
            </a:pPr>
            <a:r>
              <a:rPr lang="en-US" dirty="0"/>
              <a:t>Silver: Also strong (93.98%).</a:t>
            </a:r>
          </a:p>
          <a:p>
            <a:pPr rtl="0">
              <a:buFont typeface="Arial" panose="020B0604020202020204" pitchFamily="34" charset="0"/>
              <a:buChar char="•"/>
            </a:pPr>
            <a:r>
              <a:rPr lang="en-US" dirty="0"/>
              <a:t>Bronze: Slightly weaker (88.73%).</a:t>
            </a:r>
          </a:p>
        </p:txBody>
      </p:sp>
    </p:spTree>
    <p:extLst>
      <p:ext uri="{BB962C8B-B14F-4D97-AF65-F5344CB8AC3E}">
        <p14:creationId xmlns:p14="http://schemas.microsoft.com/office/powerpoint/2010/main" val="90205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AEFF06-C363-44C0-BBD3-01F387EAF413}"/>
              </a:ext>
            </a:extLst>
          </p:cNvPr>
          <p:cNvSpPr txBox="1"/>
          <p:nvPr/>
        </p:nvSpPr>
        <p:spPr>
          <a:xfrm>
            <a:off x="3217445" y="92054"/>
            <a:ext cx="6093994"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Major key points Tokyo 2021 Olympics</a:t>
            </a:r>
            <a:r>
              <a:rPr lang="en-US" dirty="0"/>
              <a:t> </a:t>
            </a:r>
          </a:p>
        </p:txBody>
      </p:sp>
      <p:sp>
        <p:nvSpPr>
          <p:cNvPr id="10" name="TextBox 9">
            <a:extLst>
              <a:ext uri="{FF2B5EF4-FFF2-40B4-BE49-F238E27FC236}">
                <a16:creationId xmlns:a16="http://schemas.microsoft.com/office/drawing/2014/main" id="{58B6F8FA-D38D-4D28-ACF5-D835A079119F}"/>
              </a:ext>
            </a:extLst>
          </p:cNvPr>
          <p:cNvSpPr txBox="1"/>
          <p:nvPr/>
        </p:nvSpPr>
        <p:spPr>
          <a:xfrm>
            <a:off x="163425" y="679508"/>
            <a:ext cx="11763877" cy="923330"/>
          </a:xfrm>
          <a:prstGeom prst="rect">
            <a:avLst/>
          </a:prstGeom>
          <a:noFill/>
        </p:spPr>
        <p:txBody>
          <a:bodyPr wrap="square">
            <a:spAutoFit/>
          </a:bodyPr>
          <a:lstStyle/>
          <a:p>
            <a:pPr rtl="0"/>
            <a:r>
              <a:rPr lang="en-US" b="1" dirty="0"/>
              <a:t>Why is it important to perform hypothesis testing in Olympic medal analysis?</a:t>
            </a:r>
          </a:p>
          <a:p>
            <a:pPr rtl="0">
              <a:buFont typeface="Arial" panose="020B0604020202020204" pitchFamily="34" charset="0"/>
              <a:buChar char="•"/>
            </a:pPr>
            <a:r>
              <a:rPr lang="en-US" dirty="0"/>
              <a:t>To check if observed differences are statistically significant.</a:t>
            </a:r>
          </a:p>
          <a:p>
            <a:pPr rtl="0">
              <a:buFont typeface="Arial" panose="020B0604020202020204" pitchFamily="34" charset="0"/>
              <a:buChar char="•"/>
            </a:pPr>
            <a:r>
              <a:rPr lang="en-US" dirty="0"/>
              <a:t>Validates findings across different groups (countries or continents).</a:t>
            </a:r>
          </a:p>
        </p:txBody>
      </p:sp>
      <p:sp>
        <p:nvSpPr>
          <p:cNvPr id="12" name="TextBox 11">
            <a:extLst>
              <a:ext uri="{FF2B5EF4-FFF2-40B4-BE49-F238E27FC236}">
                <a16:creationId xmlns:a16="http://schemas.microsoft.com/office/drawing/2014/main" id="{E039436F-C2DE-4287-9910-6A84BD2D7A3E}"/>
              </a:ext>
            </a:extLst>
          </p:cNvPr>
          <p:cNvSpPr txBox="1"/>
          <p:nvPr/>
        </p:nvSpPr>
        <p:spPr>
          <a:xfrm>
            <a:off x="160425" y="1897299"/>
            <a:ext cx="11821525" cy="923330"/>
          </a:xfrm>
          <a:prstGeom prst="rect">
            <a:avLst/>
          </a:prstGeom>
          <a:noFill/>
        </p:spPr>
        <p:txBody>
          <a:bodyPr wrap="square">
            <a:spAutoFit/>
          </a:bodyPr>
          <a:lstStyle/>
          <a:p>
            <a:pPr rtl="0"/>
            <a:r>
              <a:rPr lang="en-US" b="1" dirty="0"/>
              <a:t>What can be inferred from the logistic regression performed on medal counts?</a:t>
            </a:r>
          </a:p>
          <a:p>
            <a:pPr rtl="0">
              <a:buFont typeface="Arial" panose="020B0604020202020204" pitchFamily="34" charset="0"/>
              <a:buChar char="•"/>
            </a:pPr>
            <a:r>
              <a:rPr lang="en-US" dirty="0"/>
              <a:t>Gold and silver medals significantly increase the odds of winning more total medals.</a:t>
            </a:r>
          </a:p>
          <a:p>
            <a:pPr rtl="0">
              <a:buFont typeface="Arial" panose="020B0604020202020204" pitchFamily="34" charset="0"/>
              <a:buChar char="•"/>
            </a:pPr>
            <a:r>
              <a:rPr lang="en-US" dirty="0"/>
              <a:t>Both medal types have a strong positive effect on total success.</a:t>
            </a:r>
          </a:p>
        </p:txBody>
      </p:sp>
      <p:sp>
        <p:nvSpPr>
          <p:cNvPr id="14" name="TextBox 13">
            <a:extLst>
              <a:ext uri="{FF2B5EF4-FFF2-40B4-BE49-F238E27FC236}">
                <a16:creationId xmlns:a16="http://schemas.microsoft.com/office/drawing/2014/main" id="{54574614-1924-4895-AD14-9811A4AEC044}"/>
              </a:ext>
            </a:extLst>
          </p:cNvPr>
          <p:cNvSpPr txBox="1"/>
          <p:nvPr/>
        </p:nvSpPr>
        <p:spPr>
          <a:xfrm>
            <a:off x="218075" y="3115090"/>
            <a:ext cx="11763875" cy="1200329"/>
          </a:xfrm>
          <a:prstGeom prst="rect">
            <a:avLst/>
          </a:prstGeom>
          <a:noFill/>
        </p:spPr>
        <p:txBody>
          <a:bodyPr wrap="square">
            <a:spAutoFit/>
          </a:bodyPr>
          <a:lstStyle/>
          <a:p>
            <a:pPr rtl="0"/>
            <a:r>
              <a:rPr lang="en-US" b="1" dirty="0"/>
              <a:t>How do historical or geographical factors impact the performance of countries in the Olympics?</a:t>
            </a:r>
          </a:p>
          <a:p>
            <a:pPr rtl="0">
              <a:buFont typeface="Arial" panose="020B0604020202020204" pitchFamily="34" charset="0"/>
              <a:buChar char="•"/>
            </a:pPr>
            <a:r>
              <a:rPr lang="en-US" dirty="0"/>
              <a:t>Certain continents consistently perform better due to resources, training infrastructure, or historical dominance.</a:t>
            </a:r>
          </a:p>
          <a:p>
            <a:pPr rtl="0">
              <a:buFont typeface="Arial" panose="020B0604020202020204" pitchFamily="34" charset="0"/>
              <a:buChar char="•"/>
            </a:pPr>
            <a:r>
              <a:rPr lang="en-US" dirty="0"/>
              <a:t>Geographic factors influence success distribution.</a:t>
            </a:r>
          </a:p>
          <a:p>
            <a:pPr rtl="0"/>
            <a:r>
              <a:rPr lang="en-US" dirty="0"/>
              <a:t> </a:t>
            </a:r>
          </a:p>
        </p:txBody>
      </p:sp>
      <p:sp>
        <p:nvSpPr>
          <p:cNvPr id="17" name="TextBox 16">
            <a:extLst>
              <a:ext uri="{FF2B5EF4-FFF2-40B4-BE49-F238E27FC236}">
                <a16:creationId xmlns:a16="http://schemas.microsoft.com/office/drawing/2014/main" id="{EF59DADD-8FE2-42D0-8EC1-1DB609238A22}"/>
              </a:ext>
            </a:extLst>
          </p:cNvPr>
          <p:cNvSpPr txBox="1"/>
          <p:nvPr/>
        </p:nvSpPr>
        <p:spPr>
          <a:xfrm>
            <a:off x="136361" y="4315419"/>
            <a:ext cx="11955375" cy="2031325"/>
          </a:xfrm>
          <a:prstGeom prst="rect">
            <a:avLst/>
          </a:prstGeom>
          <a:noFill/>
        </p:spPr>
        <p:txBody>
          <a:bodyPr wrap="square">
            <a:spAutoFit/>
          </a:bodyPr>
          <a:lstStyle/>
          <a:p>
            <a:pPr rtl="0"/>
            <a:r>
              <a:rPr lang="en-US" b="1" dirty="0"/>
              <a:t>Overall Conclusion:</a:t>
            </a:r>
          </a:p>
          <a:p>
            <a:pPr rtl="0">
              <a:buFont typeface="Arial" panose="020B0604020202020204" pitchFamily="34" charset="0"/>
              <a:buChar char="•"/>
            </a:pPr>
            <a:r>
              <a:rPr lang="en-US" dirty="0"/>
              <a:t>Europe/Asia leads in overall Olympic performance with the highest medal counts.</a:t>
            </a:r>
          </a:p>
          <a:p>
            <a:pPr rtl="0">
              <a:buFont typeface="Arial" panose="020B0604020202020204" pitchFamily="34" charset="0"/>
              <a:buChar char="•"/>
            </a:pPr>
            <a:r>
              <a:rPr lang="en-US" dirty="0"/>
              <a:t>Gold and silver medals are the strongest predictors of total medal success.</a:t>
            </a:r>
          </a:p>
          <a:p>
            <a:pPr rtl="0">
              <a:buFont typeface="Arial" panose="020B0604020202020204" pitchFamily="34" charset="0"/>
              <a:buChar char="•"/>
            </a:pPr>
            <a:r>
              <a:rPr lang="en-US" dirty="0"/>
              <a:t>Significant differences exist between continents, with Europe/Asia and Australia outperforming others, while Africa lags behind.</a:t>
            </a:r>
          </a:p>
          <a:p>
            <a:pPr rtl="0">
              <a:buFont typeface="Arial" panose="020B0604020202020204" pitchFamily="34" charset="0"/>
              <a:buChar char="•"/>
            </a:pPr>
            <a:r>
              <a:rPr lang="en-US" dirty="0"/>
              <a:t>Medal counts are heavily influenced by geographic, historical, and resource factors, suggesting that some regions have better athletic infrastructure and support systems.</a:t>
            </a:r>
          </a:p>
        </p:txBody>
      </p:sp>
    </p:spTree>
    <p:extLst>
      <p:ext uri="{BB962C8B-B14F-4D97-AF65-F5344CB8AC3E}">
        <p14:creationId xmlns:p14="http://schemas.microsoft.com/office/powerpoint/2010/main" val="15995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C1BA-953B-407D-9509-46E163B60C9F}"/>
              </a:ext>
            </a:extLst>
          </p:cNvPr>
          <p:cNvSpPr>
            <a:spLocks noGrp="1"/>
          </p:cNvSpPr>
          <p:nvPr>
            <p:ph type="ctrTitle"/>
          </p:nvPr>
        </p:nvSpPr>
        <p:spPr>
          <a:xfrm>
            <a:off x="1863436" y="-332509"/>
            <a:ext cx="8465128" cy="1607335"/>
          </a:xfrm>
        </p:spPr>
        <p:txBody>
          <a:bodyPr>
            <a:normAutofit/>
          </a:bodyPr>
          <a:lstStyle/>
          <a:p>
            <a:pPr algn="ctr"/>
            <a:r>
              <a:rPr lang="en-US" dirty="0">
                <a:latin typeface="Stencil" panose="040409050D0802020404" pitchFamily="82" charset="0"/>
              </a:rPr>
              <a:t>Tokyo 2021 Olympics</a:t>
            </a:r>
            <a:endParaRPr lang="en-US" dirty="0">
              <a:effectLst>
                <a:outerShdw blurRad="38100" dist="38100" dir="2700000" algn="tl">
                  <a:srgbClr val="000000">
                    <a:alpha val="43137"/>
                  </a:srgbClr>
                </a:outerShdw>
              </a:effectLst>
              <a:latin typeface="Stencil" panose="040409050D0802020404" pitchFamily="8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3999307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CA668D-8943-40D9-8D5A-93F9CFBADC0B}"/>
              </a:ext>
            </a:extLst>
          </p:cNvPr>
          <p:cNvSpPr/>
          <p:nvPr/>
        </p:nvSpPr>
        <p:spPr>
          <a:xfrm>
            <a:off x="7240672" y="443635"/>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Introduction</a:t>
            </a:r>
          </a:p>
        </p:txBody>
      </p:sp>
      <p:sp>
        <p:nvSpPr>
          <p:cNvPr id="7" name="Rectangle: Rounded Corners 6">
            <a:extLst>
              <a:ext uri="{FF2B5EF4-FFF2-40B4-BE49-F238E27FC236}">
                <a16:creationId xmlns:a16="http://schemas.microsoft.com/office/drawing/2014/main" id="{C57CB118-4A3C-4475-8796-10C19B3C0D7F}"/>
              </a:ext>
            </a:extLst>
          </p:cNvPr>
          <p:cNvSpPr/>
          <p:nvPr/>
        </p:nvSpPr>
        <p:spPr>
          <a:xfrm>
            <a:off x="429490" y="2695863"/>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Conclusion</a:t>
            </a:r>
          </a:p>
        </p:txBody>
      </p:sp>
      <p:sp>
        <p:nvSpPr>
          <p:cNvPr id="8" name="Rectangle: Rounded Corners 7">
            <a:extLst>
              <a:ext uri="{FF2B5EF4-FFF2-40B4-BE49-F238E27FC236}">
                <a16:creationId xmlns:a16="http://schemas.microsoft.com/office/drawing/2014/main" id="{D509DC69-D8C4-4FF3-B4E2-627401E139A0}"/>
              </a:ext>
            </a:extLst>
          </p:cNvPr>
          <p:cNvSpPr/>
          <p:nvPr/>
        </p:nvSpPr>
        <p:spPr>
          <a:xfrm>
            <a:off x="397362" y="5695370"/>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Regression Analysis</a:t>
            </a:r>
          </a:p>
        </p:txBody>
      </p:sp>
      <p:sp>
        <p:nvSpPr>
          <p:cNvPr id="9" name="Rectangle: Rounded Corners 8">
            <a:extLst>
              <a:ext uri="{FF2B5EF4-FFF2-40B4-BE49-F238E27FC236}">
                <a16:creationId xmlns:a16="http://schemas.microsoft.com/office/drawing/2014/main" id="{79F69858-9FBC-4E72-98CC-B5FA68C6C80F}"/>
              </a:ext>
            </a:extLst>
          </p:cNvPr>
          <p:cNvSpPr/>
          <p:nvPr/>
        </p:nvSpPr>
        <p:spPr>
          <a:xfrm>
            <a:off x="7240672" y="3944792"/>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Exploratory Data Analysis</a:t>
            </a:r>
            <a:r>
              <a:rPr lang="en-US" dirty="0"/>
              <a:t>	</a:t>
            </a:r>
          </a:p>
        </p:txBody>
      </p:sp>
      <p:sp>
        <p:nvSpPr>
          <p:cNvPr id="10" name="Rectangle: Rounded Corners 9">
            <a:extLst>
              <a:ext uri="{FF2B5EF4-FFF2-40B4-BE49-F238E27FC236}">
                <a16:creationId xmlns:a16="http://schemas.microsoft.com/office/drawing/2014/main" id="{34916A97-026E-4155-B2ED-AA5EBEAE2AB0}"/>
              </a:ext>
            </a:extLst>
          </p:cNvPr>
          <p:cNvSpPr/>
          <p:nvPr/>
        </p:nvSpPr>
        <p:spPr>
          <a:xfrm>
            <a:off x="7240672" y="2220481"/>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Data Collection</a:t>
            </a:r>
          </a:p>
        </p:txBody>
      </p:sp>
      <p:sp>
        <p:nvSpPr>
          <p:cNvPr id="12" name="Rectangle: Rounded Corners 11">
            <a:extLst>
              <a:ext uri="{FF2B5EF4-FFF2-40B4-BE49-F238E27FC236}">
                <a16:creationId xmlns:a16="http://schemas.microsoft.com/office/drawing/2014/main" id="{57B18753-27F2-4F03-9B41-DD66ECA68DC3}"/>
              </a:ext>
            </a:extLst>
          </p:cNvPr>
          <p:cNvSpPr/>
          <p:nvPr/>
        </p:nvSpPr>
        <p:spPr>
          <a:xfrm>
            <a:off x="429490" y="4167908"/>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Key Findings</a:t>
            </a:r>
          </a:p>
        </p:txBody>
      </p:sp>
      <p:sp>
        <p:nvSpPr>
          <p:cNvPr id="13" name="Rectangle: Rounded Corners 12">
            <a:extLst>
              <a:ext uri="{FF2B5EF4-FFF2-40B4-BE49-F238E27FC236}">
                <a16:creationId xmlns:a16="http://schemas.microsoft.com/office/drawing/2014/main" id="{25350FD5-B9B7-4111-884D-2862F63B5D6C}"/>
              </a:ext>
            </a:extLst>
          </p:cNvPr>
          <p:cNvSpPr/>
          <p:nvPr/>
        </p:nvSpPr>
        <p:spPr>
          <a:xfrm>
            <a:off x="7240672" y="5695370"/>
            <a:ext cx="3823854" cy="692727"/>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Statistical Analysis</a:t>
            </a:r>
          </a:p>
        </p:txBody>
      </p:sp>
      <p:sp>
        <p:nvSpPr>
          <p:cNvPr id="15" name="Oval 14">
            <a:extLst>
              <a:ext uri="{FF2B5EF4-FFF2-40B4-BE49-F238E27FC236}">
                <a16:creationId xmlns:a16="http://schemas.microsoft.com/office/drawing/2014/main" id="{4B64739C-A223-43B3-9009-EA057613255B}"/>
              </a:ext>
            </a:extLst>
          </p:cNvPr>
          <p:cNvSpPr/>
          <p:nvPr/>
        </p:nvSpPr>
        <p:spPr>
          <a:xfrm>
            <a:off x="677199" y="229754"/>
            <a:ext cx="3576145" cy="1631374"/>
          </a:xfrm>
          <a:prstGeom prst="ellipse">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latin typeface="Stencil" panose="040409050D0802020404" pitchFamily="82" charset="0"/>
              </a:rPr>
              <a:t>AGENDA</a:t>
            </a:r>
          </a:p>
        </p:txBody>
      </p:sp>
      <p:sp>
        <p:nvSpPr>
          <p:cNvPr id="16" name="Arrow: Right 15">
            <a:extLst>
              <a:ext uri="{FF2B5EF4-FFF2-40B4-BE49-F238E27FC236}">
                <a16:creationId xmlns:a16="http://schemas.microsoft.com/office/drawing/2014/main" id="{6C75CB2C-B36E-4BDD-9FCD-B91E453132B1}"/>
              </a:ext>
            </a:extLst>
          </p:cNvPr>
          <p:cNvSpPr/>
          <p:nvPr/>
        </p:nvSpPr>
        <p:spPr>
          <a:xfrm rot="5400000">
            <a:off x="8636636" y="1640091"/>
            <a:ext cx="692727" cy="183452"/>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D04BD63F-FE22-4D48-BEAF-9C64AF92E192}"/>
              </a:ext>
            </a:extLst>
          </p:cNvPr>
          <p:cNvSpPr/>
          <p:nvPr/>
        </p:nvSpPr>
        <p:spPr>
          <a:xfrm rot="5400000">
            <a:off x="8636636" y="3416937"/>
            <a:ext cx="692727" cy="183452"/>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40C4A5CB-A33F-46FB-8B91-29931FD504B5}"/>
              </a:ext>
            </a:extLst>
          </p:cNvPr>
          <p:cNvSpPr/>
          <p:nvPr/>
        </p:nvSpPr>
        <p:spPr>
          <a:xfrm rot="5400000">
            <a:off x="8714509" y="5055814"/>
            <a:ext cx="692727" cy="183452"/>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634B8BBD-F02B-4A8C-BCB4-8DF7785E84DC}"/>
              </a:ext>
            </a:extLst>
          </p:cNvPr>
          <p:cNvSpPr/>
          <p:nvPr/>
        </p:nvSpPr>
        <p:spPr>
          <a:xfrm rot="10800000">
            <a:off x="5051136" y="5907808"/>
            <a:ext cx="1427018" cy="263236"/>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Arrow: Right 30">
            <a:extLst>
              <a:ext uri="{FF2B5EF4-FFF2-40B4-BE49-F238E27FC236}">
                <a16:creationId xmlns:a16="http://schemas.microsoft.com/office/drawing/2014/main" id="{701BDAE9-5AC8-4CE0-BA76-4BC065D2B9BD}"/>
              </a:ext>
            </a:extLst>
          </p:cNvPr>
          <p:cNvSpPr/>
          <p:nvPr/>
        </p:nvSpPr>
        <p:spPr>
          <a:xfrm rot="16200000">
            <a:off x="1865425" y="5201864"/>
            <a:ext cx="692727" cy="183452"/>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Arrow: Right 31">
            <a:extLst>
              <a:ext uri="{FF2B5EF4-FFF2-40B4-BE49-F238E27FC236}">
                <a16:creationId xmlns:a16="http://schemas.microsoft.com/office/drawing/2014/main" id="{1B58D1F7-5D7B-4263-B655-29C48B2EF692}"/>
              </a:ext>
            </a:extLst>
          </p:cNvPr>
          <p:cNvSpPr/>
          <p:nvPr/>
        </p:nvSpPr>
        <p:spPr>
          <a:xfrm rot="16200000">
            <a:off x="1857341" y="3674403"/>
            <a:ext cx="692727" cy="183452"/>
          </a:xfrm>
          <a:prstGeom prst="rightArrow">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500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CA513-A12D-428C-A081-6D803E48EDF9}"/>
              </a:ext>
            </a:extLst>
          </p:cNvPr>
          <p:cNvSpPr txBox="1"/>
          <p:nvPr/>
        </p:nvSpPr>
        <p:spPr>
          <a:xfrm>
            <a:off x="7578575" y="968601"/>
            <a:ext cx="4368002" cy="646331"/>
          </a:xfrm>
          <a:prstGeom prst="rect">
            <a:avLst/>
          </a:prstGeom>
          <a:noFill/>
        </p:spPr>
        <p:txBody>
          <a:bodyPr wrap="square">
            <a:spAutoFit/>
          </a:bodyPr>
          <a:lstStyle/>
          <a:p>
            <a:r>
              <a:rPr lang="en-US" sz="1800" b="1" dirty="0">
                <a:solidFill>
                  <a:srgbClr val="111111"/>
                </a:solidFill>
                <a:effectLst/>
                <a:latin typeface="Segoe UI" panose="020B0502040204020203" pitchFamily="34" charset="0"/>
                <a:ea typeface="Calibri" panose="020F0502020204030204" pitchFamily="34" charset="0"/>
              </a:rPr>
              <a:t>Summary Statistics</a:t>
            </a:r>
            <a:r>
              <a:rPr lang="en-US" sz="1800" dirty="0">
                <a:solidFill>
                  <a:srgbClr val="111111"/>
                </a:solidFill>
                <a:effectLst/>
                <a:latin typeface="Segoe UI" panose="020B0502040204020203" pitchFamily="34" charset="0"/>
                <a:ea typeface="Calibri" panose="020F0502020204030204" pitchFamily="34" charset="0"/>
              </a:rPr>
              <a:t>: Calculate mean, median, standard deviation.</a:t>
            </a:r>
            <a:endParaRPr lang="en-US" dirty="0"/>
          </a:p>
        </p:txBody>
      </p:sp>
      <p:graphicFrame>
        <p:nvGraphicFramePr>
          <p:cNvPr id="4" name="Table 4">
            <a:extLst>
              <a:ext uri="{FF2B5EF4-FFF2-40B4-BE49-F238E27FC236}">
                <a16:creationId xmlns:a16="http://schemas.microsoft.com/office/drawing/2014/main" id="{EE7680B8-9F7E-4CE9-9932-058ECAB3AE54}"/>
              </a:ext>
            </a:extLst>
          </p:cNvPr>
          <p:cNvGraphicFramePr>
            <a:graphicFrameLocks noGrp="1"/>
          </p:cNvGraphicFramePr>
          <p:nvPr>
            <p:extLst>
              <p:ext uri="{D42A27DB-BD31-4B8C-83A1-F6EECF244321}">
                <p14:modId xmlns:p14="http://schemas.microsoft.com/office/powerpoint/2010/main" val="1092227373"/>
              </p:ext>
            </p:extLst>
          </p:nvPr>
        </p:nvGraphicFramePr>
        <p:xfrm>
          <a:off x="543427" y="782601"/>
          <a:ext cx="6773335" cy="119894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51373345"/>
                    </a:ext>
                  </a:extLst>
                </a:gridCol>
                <a:gridCol w="1354667">
                  <a:extLst>
                    <a:ext uri="{9D8B030D-6E8A-4147-A177-3AD203B41FA5}">
                      <a16:colId xmlns:a16="http://schemas.microsoft.com/office/drawing/2014/main" val="4238731631"/>
                    </a:ext>
                  </a:extLst>
                </a:gridCol>
                <a:gridCol w="1354667">
                  <a:extLst>
                    <a:ext uri="{9D8B030D-6E8A-4147-A177-3AD203B41FA5}">
                      <a16:colId xmlns:a16="http://schemas.microsoft.com/office/drawing/2014/main" val="3350775148"/>
                    </a:ext>
                  </a:extLst>
                </a:gridCol>
                <a:gridCol w="1354667">
                  <a:extLst>
                    <a:ext uri="{9D8B030D-6E8A-4147-A177-3AD203B41FA5}">
                      <a16:colId xmlns:a16="http://schemas.microsoft.com/office/drawing/2014/main" val="2779541610"/>
                    </a:ext>
                  </a:extLst>
                </a:gridCol>
                <a:gridCol w="1354667">
                  <a:extLst>
                    <a:ext uri="{9D8B030D-6E8A-4147-A177-3AD203B41FA5}">
                      <a16:colId xmlns:a16="http://schemas.microsoft.com/office/drawing/2014/main" val="1761063411"/>
                    </a:ext>
                  </a:extLst>
                </a:gridCol>
              </a:tblGrid>
              <a:tr h="202738">
                <a:tc>
                  <a:txBody>
                    <a:bodyPr/>
                    <a:lstStyle/>
                    <a:p>
                      <a:pPr marL="0" marR="0">
                        <a:lnSpc>
                          <a:spcPct val="107000"/>
                        </a:lnSpc>
                        <a:spcBef>
                          <a:spcPts val="0"/>
                        </a:spcBef>
                        <a:spcAft>
                          <a:spcPts val="0"/>
                        </a:spcAft>
                      </a:pPr>
                      <a:r>
                        <a:rPr lang="en-US" sz="15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Variable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Total Count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Median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47388"/>
                  </a:ext>
                </a:extLst>
              </a:tr>
              <a:tr h="203381">
                <a:tc>
                  <a:txBody>
                    <a:bodyPr/>
                    <a:lstStyle/>
                    <a:p>
                      <a:pPr marL="0" marR="0">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Gold Medal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3.65591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7.02247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660927"/>
                  </a:ext>
                </a:extLst>
              </a:tr>
              <a:tr h="203381">
                <a:tc>
                  <a:txBody>
                    <a:bodyPr/>
                    <a:lstStyle/>
                    <a:p>
                      <a:pPr marL="0" marR="0">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Silver Medal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dirty="0">
                          <a:solidFill>
                            <a:srgbClr val="000000"/>
                          </a:solidFill>
                          <a:effectLst/>
                          <a:latin typeface="system-ui"/>
                          <a:ea typeface="Times New Roman" panose="02020603050405020304" pitchFamily="18" charset="0"/>
                          <a:cs typeface="system-ui"/>
                        </a:rPr>
                        <a:t>93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3.63441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6.62634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532349"/>
                  </a:ext>
                </a:extLst>
              </a:tr>
              <a:tr h="203381">
                <a:tc>
                  <a:txBody>
                    <a:bodyPr/>
                    <a:lstStyle/>
                    <a:p>
                      <a:pPr marL="0" marR="0">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Bronze Medal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dirty="0">
                          <a:solidFill>
                            <a:srgbClr val="000000"/>
                          </a:solidFill>
                          <a:effectLst/>
                          <a:latin typeface="system-ui"/>
                          <a:ea typeface="Times New Roman" panose="02020603050405020304" pitchFamily="18" charset="0"/>
                          <a:cs typeface="system-ui"/>
                        </a:rPr>
                        <a:t>4.32258</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6.21037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dirty="0">
                          <a:solidFill>
                            <a:srgbClr val="000000"/>
                          </a:solidFill>
                          <a:effectLst/>
                          <a:latin typeface="system-ui"/>
                          <a:ea typeface="Times New Roman" panose="02020603050405020304" pitchFamily="18" charset="0"/>
                          <a:cs typeface="system-ui"/>
                        </a:rPr>
                        <a:t>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392547"/>
                  </a:ext>
                </a:extLst>
              </a:tr>
              <a:tr h="165622">
                <a:tc>
                  <a:txBody>
                    <a:bodyPr/>
                    <a:lstStyle/>
                    <a:p>
                      <a:pPr marL="0" marR="0">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Total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11.6129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a:solidFill>
                            <a:srgbClr val="000000"/>
                          </a:solidFill>
                          <a:effectLst/>
                          <a:latin typeface="system-ui"/>
                          <a:ea typeface="Times New Roman" panose="02020603050405020304" pitchFamily="18" charset="0"/>
                          <a:cs typeface="system-ui"/>
                        </a:rPr>
                        <a:t>19.0913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500" dirty="0">
                          <a:solidFill>
                            <a:srgbClr val="000000"/>
                          </a:solidFill>
                          <a:effectLst/>
                          <a:latin typeface="system-ui"/>
                          <a:ea typeface="Times New Roman" panose="02020603050405020304" pitchFamily="18" charset="0"/>
                          <a:cs typeface="system-ui"/>
                        </a:rPr>
                        <a:t>4</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482896"/>
                  </a:ext>
                </a:extLst>
              </a:tr>
            </a:tbl>
          </a:graphicData>
        </a:graphic>
      </p:graphicFrame>
      <p:sp>
        <p:nvSpPr>
          <p:cNvPr id="6" name="TextBox 5">
            <a:extLst>
              <a:ext uri="{FF2B5EF4-FFF2-40B4-BE49-F238E27FC236}">
                <a16:creationId xmlns:a16="http://schemas.microsoft.com/office/drawing/2014/main" id="{1CD2195C-3B23-4B71-95E1-EE8627B1FEA9}"/>
              </a:ext>
            </a:extLst>
          </p:cNvPr>
          <p:cNvSpPr txBox="1"/>
          <p:nvPr/>
        </p:nvSpPr>
        <p:spPr>
          <a:xfrm>
            <a:off x="4474029" y="1976643"/>
            <a:ext cx="6097978"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Distribution Plots</a:t>
            </a:r>
            <a:endParaRPr lang="en-US" dirty="0"/>
          </a:p>
        </p:txBody>
      </p:sp>
      <p:pic>
        <p:nvPicPr>
          <p:cNvPr id="7" name="Picture 6">
            <a:extLst>
              <a:ext uri="{FF2B5EF4-FFF2-40B4-BE49-F238E27FC236}">
                <a16:creationId xmlns:a16="http://schemas.microsoft.com/office/drawing/2014/main" id="{6B71188D-A4D9-4482-9049-8F41F76EE1D9}"/>
              </a:ext>
            </a:extLst>
          </p:cNvPr>
          <p:cNvPicPr/>
          <p:nvPr/>
        </p:nvPicPr>
        <p:blipFill>
          <a:blip r:embed="rId3"/>
          <a:stretch>
            <a:fillRect/>
          </a:stretch>
        </p:blipFill>
        <p:spPr>
          <a:xfrm>
            <a:off x="543427" y="2345974"/>
            <a:ext cx="5394235" cy="4256706"/>
          </a:xfrm>
          <a:prstGeom prst="rect">
            <a:avLst/>
          </a:prstGeom>
          <a:ln>
            <a:solidFill>
              <a:schemeClr val="tx1"/>
            </a:solidFill>
          </a:ln>
        </p:spPr>
      </p:pic>
      <p:pic>
        <p:nvPicPr>
          <p:cNvPr id="9" name="Picture 8">
            <a:extLst>
              <a:ext uri="{FF2B5EF4-FFF2-40B4-BE49-F238E27FC236}">
                <a16:creationId xmlns:a16="http://schemas.microsoft.com/office/drawing/2014/main" id="{BA6ED625-48A1-4B06-9FFD-43F03CA2085E}"/>
              </a:ext>
            </a:extLst>
          </p:cNvPr>
          <p:cNvPicPr/>
          <p:nvPr/>
        </p:nvPicPr>
        <p:blipFill>
          <a:blip r:embed="rId4"/>
          <a:stretch>
            <a:fillRect/>
          </a:stretch>
        </p:blipFill>
        <p:spPr>
          <a:xfrm>
            <a:off x="6254340" y="2333262"/>
            <a:ext cx="5692237" cy="4256706"/>
          </a:xfrm>
          <a:prstGeom prst="rect">
            <a:avLst/>
          </a:prstGeom>
          <a:ln>
            <a:solidFill>
              <a:schemeClr val="tx1"/>
            </a:solidFill>
          </a:ln>
        </p:spPr>
      </p:pic>
      <p:sp>
        <p:nvSpPr>
          <p:cNvPr id="11" name="TextBox 10">
            <a:extLst>
              <a:ext uri="{FF2B5EF4-FFF2-40B4-BE49-F238E27FC236}">
                <a16:creationId xmlns:a16="http://schemas.microsoft.com/office/drawing/2014/main" id="{FC8099C3-BF3B-4ECE-9C28-7DF018AE6D7A}"/>
              </a:ext>
            </a:extLst>
          </p:cNvPr>
          <p:cNvSpPr txBox="1"/>
          <p:nvPr/>
        </p:nvSpPr>
        <p:spPr>
          <a:xfrm>
            <a:off x="4112127" y="0"/>
            <a:ext cx="8600573" cy="430887"/>
          </a:xfrm>
          <a:prstGeom prst="rect">
            <a:avLst/>
          </a:prstGeom>
          <a:noFill/>
        </p:spPr>
        <p:txBody>
          <a:bodyPr wrap="square">
            <a:spAutoFit/>
          </a:bodyPr>
          <a:lstStyle/>
          <a:p>
            <a:pPr marL="0" marR="0"/>
            <a:r>
              <a:rPr lang="en-US" sz="2200" b="1" dirty="0">
                <a:effectLst/>
                <a:latin typeface="Times New Roman" panose="02020603050405020304" pitchFamily="18" charset="0"/>
                <a:ea typeface="Times New Roman" panose="02020603050405020304" pitchFamily="18" charset="0"/>
              </a:rPr>
              <a:t>Exploratory Data Analysis (EDA)</a:t>
            </a:r>
          </a:p>
        </p:txBody>
      </p:sp>
    </p:spTree>
    <p:extLst>
      <p:ext uri="{BB962C8B-B14F-4D97-AF65-F5344CB8AC3E}">
        <p14:creationId xmlns:p14="http://schemas.microsoft.com/office/powerpoint/2010/main" val="39321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F418AE-7768-4B9E-A9AE-6CC069E66EF8}"/>
              </a:ext>
            </a:extLst>
          </p:cNvPr>
          <p:cNvPicPr/>
          <p:nvPr/>
        </p:nvPicPr>
        <p:blipFill>
          <a:blip r:embed="rId2"/>
          <a:stretch>
            <a:fillRect/>
          </a:stretch>
        </p:blipFill>
        <p:spPr>
          <a:xfrm>
            <a:off x="216192" y="1163782"/>
            <a:ext cx="5491882" cy="5035138"/>
          </a:xfrm>
          <a:prstGeom prst="rect">
            <a:avLst/>
          </a:prstGeom>
          <a:ln>
            <a:solidFill>
              <a:schemeClr val="tx1"/>
            </a:solidFill>
          </a:ln>
        </p:spPr>
      </p:pic>
      <p:pic>
        <p:nvPicPr>
          <p:cNvPr id="4" name="Picture 3">
            <a:extLst>
              <a:ext uri="{FF2B5EF4-FFF2-40B4-BE49-F238E27FC236}">
                <a16:creationId xmlns:a16="http://schemas.microsoft.com/office/drawing/2014/main" id="{ADC01644-2E22-4804-A1ED-4CE3F7AD7045}"/>
              </a:ext>
            </a:extLst>
          </p:cNvPr>
          <p:cNvPicPr/>
          <p:nvPr/>
        </p:nvPicPr>
        <p:blipFill>
          <a:blip r:embed="rId3"/>
          <a:stretch>
            <a:fillRect/>
          </a:stretch>
        </p:blipFill>
        <p:spPr>
          <a:xfrm>
            <a:off x="5937044" y="1153271"/>
            <a:ext cx="5819528" cy="5035137"/>
          </a:xfrm>
          <a:prstGeom prst="rect">
            <a:avLst/>
          </a:prstGeom>
          <a:ln>
            <a:solidFill>
              <a:schemeClr val="tx1"/>
            </a:solidFill>
          </a:ln>
        </p:spPr>
      </p:pic>
    </p:spTree>
    <p:extLst>
      <p:ext uri="{BB962C8B-B14F-4D97-AF65-F5344CB8AC3E}">
        <p14:creationId xmlns:p14="http://schemas.microsoft.com/office/powerpoint/2010/main" val="28567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9BB12-389C-4613-804A-F7E1CD956821}"/>
              </a:ext>
            </a:extLst>
          </p:cNvPr>
          <p:cNvSpPr txBox="1"/>
          <p:nvPr/>
        </p:nvSpPr>
        <p:spPr>
          <a:xfrm>
            <a:off x="2674258" y="211837"/>
            <a:ext cx="6097978" cy="436786"/>
          </a:xfrm>
          <a:prstGeom prst="rect">
            <a:avLst/>
          </a:prstGeom>
          <a:noFill/>
        </p:spPr>
        <p:txBody>
          <a:bodyPr wrap="square">
            <a:spAutoFit/>
          </a:bodyPr>
          <a:lstStyle/>
          <a:p>
            <a:pPr marL="0" marR="0" algn="ctr">
              <a:lnSpc>
                <a:spcPct val="107000"/>
              </a:lnSpc>
              <a:spcBef>
                <a:spcPts val="0"/>
              </a:spcBef>
              <a:spcAft>
                <a:spcPts val="80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Analysis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BBD3574-C2E6-4DC3-AEDF-370DDC527332}"/>
              </a:ext>
            </a:extLst>
          </p:cNvPr>
          <p:cNvPicPr/>
          <p:nvPr/>
        </p:nvPicPr>
        <p:blipFill>
          <a:blip r:embed="rId3"/>
          <a:stretch>
            <a:fillRect/>
          </a:stretch>
        </p:blipFill>
        <p:spPr>
          <a:xfrm>
            <a:off x="230086" y="1093354"/>
            <a:ext cx="6373913" cy="4312409"/>
          </a:xfrm>
          <a:prstGeom prst="rect">
            <a:avLst/>
          </a:prstGeom>
          <a:ln>
            <a:solidFill>
              <a:schemeClr val="tx1"/>
            </a:solidFill>
          </a:ln>
        </p:spPr>
      </p:pic>
      <p:sp>
        <p:nvSpPr>
          <p:cNvPr id="5" name="TextBox 4">
            <a:extLst>
              <a:ext uri="{FF2B5EF4-FFF2-40B4-BE49-F238E27FC236}">
                <a16:creationId xmlns:a16="http://schemas.microsoft.com/office/drawing/2014/main" id="{4EF3C51E-AE4B-4BE9-8564-CF4C924D59E3}"/>
              </a:ext>
            </a:extLst>
          </p:cNvPr>
          <p:cNvSpPr txBox="1"/>
          <p:nvPr/>
        </p:nvSpPr>
        <p:spPr>
          <a:xfrm>
            <a:off x="7069530" y="3889140"/>
            <a:ext cx="6097978"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Method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3BF8E65F-0663-41FC-A2FB-024CE3AC7227}"/>
              </a:ext>
            </a:extLst>
          </p:cNvPr>
          <p:cNvGraphicFramePr>
            <a:graphicFrameLocks noGrp="1"/>
          </p:cNvGraphicFramePr>
          <p:nvPr>
            <p:extLst>
              <p:ext uri="{D42A27DB-BD31-4B8C-83A1-F6EECF244321}">
                <p14:modId xmlns:p14="http://schemas.microsoft.com/office/powerpoint/2010/main" val="628384177"/>
              </p:ext>
            </p:extLst>
          </p:nvPr>
        </p:nvGraphicFramePr>
        <p:xfrm>
          <a:off x="7069530" y="4262832"/>
          <a:ext cx="5008170" cy="804468"/>
        </p:xfrm>
        <a:graphic>
          <a:graphicData uri="http://schemas.openxmlformats.org/drawingml/2006/table">
            <a:tbl>
              <a:tblPr firstRow="1" bandRow="1">
                <a:tableStyleId>{5C22544A-7EE6-4342-B048-85BDC9FD1C3A}</a:tableStyleId>
              </a:tblPr>
              <a:tblGrid>
                <a:gridCol w="2446192">
                  <a:extLst>
                    <a:ext uri="{9D8B030D-6E8A-4147-A177-3AD203B41FA5}">
                      <a16:colId xmlns:a16="http://schemas.microsoft.com/office/drawing/2014/main" val="3544553035"/>
                    </a:ext>
                  </a:extLst>
                </a:gridCol>
                <a:gridCol w="2561978">
                  <a:extLst>
                    <a:ext uri="{9D8B030D-6E8A-4147-A177-3AD203B41FA5}">
                      <a16:colId xmlns:a16="http://schemas.microsoft.com/office/drawing/2014/main" val="3766150859"/>
                    </a:ext>
                  </a:extLst>
                </a:gridCol>
              </a:tblGrid>
              <a:tr h="402234">
                <a:tc>
                  <a:txBody>
                    <a:bodyPr/>
                    <a:lstStyle/>
                    <a:p>
                      <a:pPr marL="0" marR="0" algn="l">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Correlation type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Pearson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698143"/>
                  </a:ext>
                </a:extLst>
              </a:tr>
              <a:tr h="402234">
                <a:tc>
                  <a:txBody>
                    <a:bodyPr/>
                    <a:lstStyle/>
                    <a:p>
                      <a:pPr marL="0" marR="0" algn="l">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Number of rows used</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93</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1442893"/>
                  </a:ext>
                </a:extLst>
              </a:tr>
            </a:tbl>
          </a:graphicData>
        </a:graphic>
      </p:graphicFrame>
      <p:graphicFrame>
        <p:nvGraphicFramePr>
          <p:cNvPr id="7" name="Table 8">
            <a:extLst>
              <a:ext uri="{FF2B5EF4-FFF2-40B4-BE49-F238E27FC236}">
                <a16:creationId xmlns:a16="http://schemas.microsoft.com/office/drawing/2014/main" id="{09E14BD8-4BA5-4AEF-AA4F-8CE0DAE95578}"/>
              </a:ext>
            </a:extLst>
          </p:cNvPr>
          <p:cNvGraphicFramePr>
            <a:graphicFrameLocks noGrp="1"/>
          </p:cNvGraphicFramePr>
          <p:nvPr>
            <p:extLst>
              <p:ext uri="{D42A27DB-BD31-4B8C-83A1-F6EECF244321}">
                <p14:modId xmlns:p14="http://schemas.microsoft.com/office/powerpoint/2010/main" val="2585853493"/>
              </p:ext>
            </p:extLst>
          </p:nvPr>
        </p:nvGraphicFramePr>
        <p:xfrm>
          <a:off x="7069530" y="1469365"/>
          <a:ext cx="5020872" cy="2200937"/>
        </p:xfrm>
        <a:graphic>
          <a:graphicData uri="http://schemas.openxmlformats.org/drawingml/2006/table">
            <a:tbl>
              <a:tblPr firstRow="1" bandRow="1">
                <a:tableStyleId>{5C22544A-7EE6-4342-B048-85BDC9FD1C3A}</a:tableStyleId>
              </a:tblPr>
              <a:tblGrid>
                <a:gridCol w="1255218">
                  <a:extLst>
                    <a:ext uri="{9D8B030D-6E8A-4147-A177-3AD203B41FA5}">
                      <a16:colId xmlns:a16="http://schemas.microsoft.com/office/drawing/2014/main" val="2812688711"/>
                    </a:ext>
                  </a:extLst>
                </a:gridCol>
                <a:gridCol w="1255218">
                  <a:extLst>
                    <a:ext uri="{9D8B030D-6E8A-4147-A177-3AD203B41FA5}">
                      <a16:colId xmlns:a16="http://schemas.microsoft.com/office/drawing/2014/main" val="886839149"/>
                    </a:ext>
                  </a:extLst>
                </a:gridCol>
                <a:gridCol w="1255218">
                  <a:extLst>
                    <a:ext uri="{9D8B030D-6E8A-4147-A177-3AD203B41FA5}">
                      <a16:colId xmlns:a16="http://schemas.microsoft.com/office/drawing/2014/main" val="4145040522"/>
                    </a:ext>
                  </a:extLst>
                </a:gridCol>
                <a:gridCol w="1255218">
                  <a:extLst>
                    <a:ext uri="{9D8B030D-6E8A-4147-A177-3AD203B41FA5}">
                      <a16:colId xmlns:a16="http://schemas.microsoft.com/office/drawing/2014/main" val="4025766861"/>
                    </a:ext>
                  </a:extLst>
                </a:gridCol>
              </a:tblGrid>
              <a:tr h="580556">
                <a:tc>
                  <a:txBody>
                    <a:bodyPr/>
                    <a:lstStyle/>
                    <a:p>
                      <a:pPr marL="0" marR="0">
                        <a:lnSpc>
                          <a:spcPct val="107000"/>
                        </a:lnSpc>
                        <a:spcBef>
                          <a:spcPts val="0"/>
                        </a:spcBef>
                        <a:spcAft>
                          <a:spcPts val="0"/>
                        </a:spcAft>
                      </a:pPr>
                      <a:r>
                        <a:rPr lang="en-US" sz="17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Gold Medal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Silver Medal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Bronze Medal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56526"/>
                  </a:ext>
                </a:extLst>
              </a:tr>
              <a:tr h="540127">
                <a:tc>
                  <a:txBody>
                    <a:bodyPr/>
                    <a:lstStyle/>
                    <a:p>
                      <a:pPr marL="0" marR="0">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Silver Medal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0.929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221072"/>
                  </a:ext>
                </a:extLst>
              </a:tr>
              <a:tr h="540127">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Bronze Medal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0.862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0.863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396263"/>
                  </a:ext>
                </a:extLst>
              </a:tr>
              <a:tr h="540127">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0.971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0.969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0.942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634178"/>
                  </a:ext>
                </a:extLst>
              </a:tr>
            </a:tbl>
          </a:graphicData>
        </a:graphic>
      </p:graphicFrame>
      <p:sp>
        <p:nvSpPr>
          <p:cNvPr id="8" name="TextBox 7">
            <a:extLst>
              <a:ext uri="{FF2B5EF4-FFF2-40B4-BE49-F238E27FC236}">
                <a16:creationId xmlns:a16="http://schemas.microsoft.com/office/drawing/2014/main" id="{E22896B4-C3AC-4EA6-8D36-645AA83374FE}"/>
              </a:ext>
            </a:extLst>
          </p:cNvPr>
          <p:cNvSpPr txBox="1"/>
          <p:nvPr/>
        </p:nvSpPr>
        <p:spPr>
          <a:xfrm>
            <a:off x="7069530" y="1073881"/>
            <a:ext cx="6097978"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Correlations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710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616F0E-C221-4D93-87DE-930D26904FF8}"/>
              </a:ext>
            </a:extLst>
          </p:cNvPr>
          <p:cNvSpPr txBox="1"/>
          <p:nvPr/>
        </p:nvSpPr>
        <p:spPr>
          <a:xfrm>
            <a:off x="298026" y="897595"/>
            <a:ext cx="11617531" cy="670440"/>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Perform hypothesis tests (T-test):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compare means or check for statistical significance in medal counts across different groups (such as continents or previous Olympic performance).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18ED3731-EABF-4327-A8D8-EB82C7D21E8A}"/>
              </a:ext>
            </a:extLst>
          </p:cNvPr>
          <p:cNvSpPr txBox="1"/>
          <p:nvPr/>
        </p:nvSpPr>
        <p:spPr>
          <a:xfrm>
            <a:off x="3418482" y="160519"/>
            <a:ext cx="6097978" cy="483659"/>
          </a:xfrm>
          <a:prstGeom prst="rect">
            <a:avLst/>
          </a:prstGeom>
          <a:noFill/>
        </p:spPr>
        <p:txBody>
          <a:bodyPr wrap="square">
            <a:spAutoFit/>
          </a:bodyPr>
          <a:lstStyle/>
          <a:p>
            <a:pPr marL="0" marR="0">
              <a:lnSpc>
                <a:spcPct val="107000"/>
              </a:lnSpc>
              <a:spcBef>
                <a:spcPts val="0"/>
              </a:spcBef>
              <a:spcAft>
                <a:spcPts val="800"/>
              </a:spcAft>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Perform hypothesis tests (T-test)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CF1D0BE-704D-4FF9-86CE-3F05E229EC29}"/>
              </a:ext>
            </a:extLst>
          </p:cNvPr>
          <p:cNvSpPr txBox="1"/>
          <p:nvPr/>
        </p:nvSpPr>
        <p:spPr>
          <a:xfrm>
            <a:off x="371271" y="1933458"/>
            <a:ext cx="6097978" cy="373692"/>
          </a:xfrm>
          <a:prstGeom prst="rect">
            <a:avLst/>
          </a:prstGeom>
          <a:noFill/>
        </p:spPr>
        <p:txBody>
          <a:bodyPr wrap="square">
            <a:spAutoFit/>
          </a:bodyPr>
          <a:lstStyle/>
          <a:p>
            <a:pPr marL="0" marR="50800">
              <a:lnSpc>
                <a:spcPct val="107000"/>
              </a:lnSpc>
              <a:spcBef>
                <a:spcPts val="0"/>
              </a:spcBef>
              <a:spcAft>
                <a:spcPts val="40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One-Sample T: Gold Medal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D3BADFCA-BA88-439C-8960-3550134004A7}"/>
              </a:ext>
            </a:extLst>
          </p:cNvPr>
          <p:cNvSpPr txBox="1"/>
          <p:nvPr/>
        </p:nvSpPr>
        <p:spPr>
          <a:xfrm>
            <a:off x="371271" y="2471613"/>
            <a:ext cx="6097978" cy="338554"/>
          </a:xfrm>
          <a:prstGeom prst="rect">
            <a:avLst/>
          </a:prstGeom>
          <a:noFill/>
        </p:spPr>
        <p:txBody>
          <a:bodyPr wrap="square">
            <a:spAutoFit/>
          </a:bodyPr>
          <a:lstStyle/>
          <a:p>
            <a:r>
              <a:rPr lang="en-US" sz="1600" b="1" dirty="0">
                <a:solidFill>
                  <a:srgbClr val="056EB2"/>
                </a:solidFill>
                <a:effectLst/>
                <a:latin typeface="Segoe UI" panose="020B0502040204020203" pitchFamily="34" charset="0"/>
                <a:ea typeface="Times New Roman" panose="02020603050405020304" pitchFamily="18" charset="0"/>
              </a:rPr>
              <a:t>Descriptive Statistics</a:t>
            </a:r>
            <a:endParaRPr lang="en-US" sz="1600" dirty="0"/>
          </a:p>
        </p:txBody>
      </p:sp>
      <p:sp>
        <p:nvSpPr>
          <p:cNvPr id="16" name="TextBox 15">
            <a:extLst>
              <a:ext uri="{FF2B5EF4-FFF2-40B4-BE49-F238E27FC236}">
                <a16:creationId xmlns:a16="http://schemas.microsoft.com/office/drawing/2014/main" id="{5988EA89-4595-4C8F-92E5-37800150F12F}"/>
              </a:ext>
            </a:extLst>
          </p:cNvPr>
          <p:cNvSpPr txBox="1"/>
          <p:nvPr/>
        </p:nvSpPr>
        <p:spPr>
          <a:xfrm>
            <a:off x="371271" y="4402030"/>
            <a:ext cx="6097978"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Test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7" name="Table 13">
            <a:extLst>
              <a:ext uri="{FF2B5EF4-FFF2-40B4-BE49-F238E27FC236}">
                <a16:creationId xmlns:a16="http://schemas.microsoft.com/office/drawing/2014/main" id="{9FA935F4-05B5-4BCA-8E40-51E362F5B348}"/>
              </a:ext>
            </a:extLst>
          </p:cNvPr>
          <p:cNvGraphicFramePr>
            <a:graphicFrameLocks noGrp="1"/>
          </p:cNvGraphicFramePr>
          <p:nvPr>
            <p:extLst>
              <p:ext uri="{D42A27DB-BD31-4B8C-83A1-F6EECF244321}">
                <p14:modId xmlns:p14="http://schemas.microsoft.com/office/powerpoint/2010/main" val="671114617"/>
              </p:ext>
            </p:extLst>
          </p:nvPr>
        </p:nvGraphicFramePr>
        <p:xfrm>
          <a:off x="371269" y="4885709"/>
          <a:ext cx="4764972" cy="1590008"/>
        </p:xfrm>
        <a:graphic>
          <a:graphicData uri="http://schemas.openxmlformats.org/drawingml/2006/table">
            <a:tbl>
              <a:tblPr firstRow="1" bandRow="1">
                <a:tableStyleId>{5C22544A-7EE6-4342-B048-85BDC9FD1C3A}</a:tableStyleId>
              </a:tblPr>
              <a:tblGrid>
                <a:gridCol w="1393298">
                  <a:extLst>
                    <a:ext uri="{9D8B030D-6E8A-4147-A177-3AD203B41FA5}">
                      <a16:colId xmlns:a16="http://schemas.microsoft.com/office/drawing/2014/main" val="2754062877"/>
                    </a:ext>
                  </a:extLst>
                </a:gridCol>
                <a:gridCol w="1393298">
                  <a:extLst>
                    <a:ext uri="{9D8B030D-6E8A-4147-A177-3AD203B41FA5}">
                      <a16:colId xmlns:a16="http://schemas.microsoft.com/office/drawing/2014/main" val="3907243485"/>
                    </a:ext>
                  </a:extLst>
                </a:gridCol>
                <a:gridCol w="1978376">
                  <a:extLst>
                    <a:ext uri="{9D8B030D-6E8A-4147-A177-3AD203B41FA5}">
                      <a16:colId xmlns:a16="http://schemas.microsoft.com/office/drawing/2014/main" val="2451621600"/>
                    </a:ext>
                  </a:extLst>
                </a:gridCol>
              </a:tblGrid>
              <a:tr h="397502">
                <a:tc gridSpan="2">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Null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r>
                        <a:rPr lang="en-US" sz="1800" dirty="0">
                          <a:solidFill>
                            <a:srgbClr val="000000"/>
                          </a:solidFill>
                          <a:effectLst/>
                          <a:latin typeface="system-ui"/>
                          <a:ea typeface="Times New Roman" panose="02020603050405020304" pitchFamily="18" charset="0"/>
                          <a:cs typeface="system-ui"/>
                        </a:rPr>
                        <a:t>H₀: μ = 3.5</a:t>
                      </a:r>
                      <a:endParaRPr lang="en-US" dirty="0"/>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609872"/>
                  </a:ext>
                </a:extLst>
              </a:tr>
              <a:tr h="397502">
                <a:tc gridSpan="2">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Alternative hypothesis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r>
                        <a:rPr lang="en-US" sz="1800" dirty="0">
                          <a:solidFill>
                            <a:srgbClr val="000000"/>
                          </a:solidFill>
                          <a:effectLst/>
                          <a:latin typeface="system-ui"/>
                          <a:ea typeface="Times New Roman" panose="02020603050405020304" pitchFamily="18" charset="0"/>
                          <a:cs typeface="system-ui"/>
                        </a:rPr>
                        <a:t>H₁: μ ≠ 3.5</a:t>
                      </a:r>
                      <a:endParaRPr lang="en-US" dirty="0"/>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689701"/>
                  </a:ext>
                </a:extLst>
              </a:tr>
              <a:tr h="397502">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970557"/>
                  </a:ext>
                </a:extLst>
              </a:tr>
              <a:tr h="397502">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0.831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204471"/>
                  </a:ext>
                </a:extLst>
              </a:tr>
            </a:tbl>
          </a:graphicData>
        </a:graphic>
      </p:graphicFrame>
      <p:graphicFrame>
        <p:nvGraphicFramePr>
          <p:cNvPr id="18" name="Table 14">
            <a:extLst>
              <a:ext uri="{FF2B5EF4-FFF2-40B4-BE49-F238E27FC236}">
                <a16:creationId xmlns:a16="http://schemas.microsoft.com/office/drawing/2014/main" id="{EEF8F390-545C-4493-93F9-7BE696B02F2D}"/>
              </a:ext>
            </a:extLst>
          </p:cNvPr>
          <p:cNvGraphicFramePr>
            <a:graphicFrameLocks noGrp="1"/>
          </p:cNvGraphicFramePr>
          <p:nvPr>
            <p:extLst>
              <p:ext uri="{D42A27DB-BD31-4B8C-83A1-F6EECF244321}">
                <p14:modId xmlns:p14="http://schemas.microsoft.com/office/powerpoint/2010/main" val="203467750"/>
              </p:ext>
            </p:extLst>
          </p:nvPr>
        </p:nvGraphicFramePr>
        <p:xfrm>
          <a:off x="371271" y="2862371"/>
          <a:ext cx="4764972" cy="949325"/>
        </p:xfrm>
        <a:graphic>
          <a:graphicData uri="http://schemas.openxmlformats.org/drawingml/2006/table">
            <a:tbl>
              <a:tblPr firstRow="1" bandRow="1">
                <a:tableStyleId>{5C22544A-7EE6-4342-B048-85BDC9FD1C3A}</a:tableStyleId>
              </a:tblPr>
              <a:tblGrid>
                <a:gridCol w="619262">
                  <a:extLst>
                    <a:ext uri="{9D8B030D-6E8A-4147-A177-3AD203B41FA5}">
                      <a16:colId xmlns:a16="http://schemas.microsoft.com/office/drawing/2014/main" val="1068548141"/>
                    </a:ext>
                  </a:extLst>
                </a:gridCol>
                <a:gridCol w="841877">
                  <a:extLst>
                    <a:ext uri="{9D8B030D-6E8A-4147-A177-3AD203B41FA5}">
                      <a16:colId xmlns:a16="http://schemas.microsoft.com/office/drawing/2014/main" val="1387837062"/>
                    </a:ext>
                  </a:extLst>
                </a:gridCol>
                <a:gridCol w="854930">
                  <a:extLst>
                    <a:ext uri="{9D8B030D-6E8A-4147-A177-3AD203B41FA5}">
                      <a16:colId xmlns:a16="http://schemas.microsoft.com/office/drawing/2014/main" val="3374940612"/>
                    </a:ext>
                  </a:extLst>
                </a:gridCol>
                <a:gridCol w="822299">
                  <a:extLst>
                    <a:ext uri="{9D8B030D-6E8A-4147-A177-3AD203B41FA5}">
                      <a16:colId xmlns:a16="http://schemas.microsoft.com/office/drawing/2014/main" val="2338008617"/>
                    </a:ext>
                  </a:extLst>
                </a:gridCol>
                <a:gridCol w="1626604">
                  <a:extLst>
                    <a:ext uri="{9D8B030D-6E8A-4147-A177-3AD203B41FA5}">
                      <a16:colId xmlns:a16="http://schemas.microsoft.com/office/drawing/2014/main" val="3568562789"/>
                    </a:ext>
                  </a:extLst>
                </a:gridCol>
              </a:tblGrid>
              <a:tr h="370840">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 for μ</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725577"/>
                  </a:ext>
                </a:extLst>
              </a:tr>
              <a:tr h="370840">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3.656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7.022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0.728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(2.210, 5.102)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871598"/>
                  </a:ext>
                </a:extLst>
              </a:tr>
            </a:tbl>
          </a:graphicData>
        </a:graphic>
      </p:graphicFrame>
      <p:sp>
        <p:nvSpPr>
          <p:cNvPr id="19" name="TextBox 18">
            <a:extLst>
              <a:ext uri="{FF2B5EF4-FFF2-40B4-BE49-F238E27FC236}">
                <a16:creationId xmlns:a16="http://schemas.microsoft.com/office/drawing/2014/main" id="{0F149018-E8D8-41DB-A83A-24D5AF6301FC}"/>
              </a:ext>
            </a:extLst>
          </p:cNvPr>
          <p:cNvSpPr txBox="1"/>
          <p:nvPr/>
        </p:nvSpPr>
        <p:spPr>
          <a:xfrm>
            <a:off x="5842828" y="1933458"/>
            <a:ext cx="3773121" cy="723211"/>
          </a:xfrm>
          <a:prstGeom prst="rect">
            <a:avLst/>
          </a:prstGeom>
          <a:noFill/>
        </p:spPr>
        <p:txBody>
          <a:bodyPr wrap="square">
            <a:spAutoFit/>
          </a:bodyPr>
          <a:lstStyle/>
          <a:p>
            <a:pPr>
              <a:lnSpc>
                <a:spcPct val="107000"/>
              </a:lnSpc>
              <a:spcAft>
                <a:spcPts val="40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One-Sample T: Silver Medal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4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E7B2ACC-E873-418C-8D6A-D437F1EFF18B}"/>
              </a:ext>
            </a:extLst>
          </p:cNvPr>
          <p:cNvSpPr txBox="1"/>
          <p:nvPr/>
        </p:nvSpPr>
        <p:spPr>
          <a:xfrm>
            <a:off x="5842827" y="2384917"/>
            <a:ext cx="3773121" cy="338554"/>
          </a:xfrm>
          <a:prstGeom prst="rect">
            <a:avLst/>
          </a:prstGeom>
          <a:noFill/>
        </p:spPr>
        <p:txBody>
          <a:bodyPr wrap="square">
            <a:spAutoFit/>
          </a:bodyPr>
          <a:lstStyle/>
          <a:p>
            <a:r>
              <a:rPr lang="en-US" sz="1600" b="1" dirty="0">
                <a:solidFill>
                  <a:srgbClr val="056EB2"/>
                </a:solidFill>
                <a:effectLst/>
                <a:latin typeface="Segoe UI" panose="020B0502040204020203" pitchFamily="34" charset="0"/>
                <a:ea typeface="Times New Roman" panose="02020603050405020304" pitchFamily="18" charset="0"/>
              </a:rPr>
              <a:t>Descriptive Statistics</a:t>
            </a:r>
            <a:endParaRPr lang="en-US" sz="1600" dirty="0"/>
          </a:p>
        </p:txBody>
      </p:sp>
      <p:sp>
        <p:nvSpPr>
          <p:cNvPr id="21" name="TextBox 20">
            <a:extLst>
              <a:ext uri="{FF2B5EF4-FFF2-40B4-BE49-F238E27FC236}">
                <a16:creationId xmlns:a16="http://schemas.microsoft.com/office/drawing/2014/main" id="{B19925FE-4799-4F4B-B881-7CB762A036C6}"/>
              </a:ext>
            </a:extLst>
          </p:cNvPr>
          <p:cNvSpPr txBox="1"/>
          <p:nvPr/>
        </p:nvSpPr>
        <p:spPr>
          <a:xfrm>
            <a:off x="6027500" y="3848307"/>
            <a:ext cx="3735763" cy="344069"/>
          </a:xfrm>
          <a:prstGeom prst="rect">
            <a:avLst/>
          </a:prstGeom>
          <a:noFill/>
        </p:spPr>
        <p:txBody>
          <a:bodyPr wrap="square">
            <a:spAutoFit/>
          </a:bodyPr>
          <a:lstStyle/>
          <a:p>
            <a:pPr marL="88900" marR="0">
              <a:lnSpc>
                <a:spcPct val="107000"/>
              </a:lnSpc>
              <a:spcBef>
                <a:spcPts val="600"/>
              </a:spcBef>
              <a:spcAft>
                <a:spcPts val="800"/>
              </a:spcAft>
            </a:pPr>
            <a:r>
              <a:rPr lang="en-US" sz="1600" i="1" dirty="0">
                <a:solidFill>
                  <a:srgbClr val="000000"/>
                </a:solidFill>
                <a:effectLst/>
                <a:latin typeface="system-ui"/>
                <a:ea typeface="Times New Roman" panose="02020603050405020304" pitchFamily="18" charset="0"/>
                <a:cs typeface="system-ui"/>
              </a:rPr>
              <a:t>μ: population mean of Silver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461963C6-661E-4289-BBE6-81D2AF54C521}"/>
              </a:ext>
            </a:extLst>
          </p:cNvPr>
          <p:cNvSpPr txBox="1"/>
          <p:nvPr/>
        </p:nvSpPr>
        <p:spPr>
          <a:xfrm>
            <a:off x="6163462" y="4411322"/>
            <a:ext cx="3773121"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Test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Table 13">
            <a:extLst>
              <a:ext uri="{FF2B5EF4-FFF2-40B4-BE49-F238E27FC236}">
                <a16:creationId xmlns:a16="http://schemas.microsoft.com/office/drawing/2014/main" id="{883C8F0B-F841-4BA1-B49D-1697989FF7E4}"/>
              </a:ext>
            </a:extLst>
          </p:cNvPr>
          <p:cNvGraphicFramePr>
            <a:graphicFrameLocks noGrp="1"/>
          </p:cNvGraphicFramePr>
          <p:nvPr>
            <p:extLst>
              <p:ext uri="{D42A27DB-BD31-4B8C-83A1-F6EECF244321}">
                <p14:modId xmlns:p14="http://schemas.microsoft.com/office/powerpoint/2010/main" val="388206799"/>
              </p:ext>
            </p:extLst>
          </p:nvPr>
        </p:nvGraphicFramePr>
        <p:xfrm>
          <a:off x="6008821" y="4909565"/>
          <a:ext cx="5385720" cy="1571637"/>
        </p:xfrm>
        <a:graphic>
          <a:graphicData uri="http://schemas.openxmlformats.org/drawingml/2006/table">
            <a:tbl>
              <a:tblPr firstRow="1" bandRow="1">
                <a:tableStyleId>{5C22544A-7EE6-4342-B048-85BDC9FD1C3A}</a:tableStyleId>
              </a:tblPr>
              <a:tblGrid>
                <a:gridCol w="1377425">
                  <a:extLst>
                    <a:ext uri="{9D8B030D-6E8A-4147-A177-3AD203B41FA5}">
                      <a16:colId xmlns:a16="http://schemas.microsoft.com/office/drawing/2014/main" val="2754062877"/>
                    </a:ext>
                  </a:extLst>
                </a:gridCol>
                <a:gridCol w="1377425">
                  <a:extLst>
                    <a:ext uri="{9D8B030D-6E8A-4147-A177-3AD203B41FA5}">
                      <a16:colId xmlns:a16="http://schemas.microsoft.com/office/drawing/2014/main" val="3907243485"/>
                    </a:ext>
                  </a:extLst>
                </a:gridCol>
                <a:gridCol w="2630870">
                  <a:extLst>
                    <a:ext uri="{9D8B030D-6E8A-4147-A177-3AD203B41FA5}">
                      <a16:colId xmlns:a16="http://schemas.microsoft.com/office/drawing/2014/main" val="432099154"/>
                    </a:ext>
                  </a:extLst>
                </a:gridCol>
              </a:tblGrid>
              <a:tr h="401959">
                <a:tc gridSpan="2">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Null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H₀: μ = 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609872"/>
                  </a:ext>
                </a:extLst>
              </a:tr>
              <a:tr h="401959">
                <a:tc gridSpan="2">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Alternative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H₁: μ ≠ 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689701"/>
                  </a:ext>
                </a:extLst>
              </a:tr>
              <a:tr h="401959">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970557"/>
                  </a:ext>
                </a:extLst>
              </a:tr>
              <a:tr h="360272">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0.05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0.960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204471"/>
                  </a:ext>
                </a:extLst>
              </a:tr>
            </a:tbl>
          </a:graphicData>
        </a:graphic>
      </p:graphicFrame>
      <p:graphicFrame>
        <p:nvGraphicFramePr>
          <p:cNvPr id="24" name="Table 14">
            <a:extLst>
              <a:ext uri="{FF2B5EF4-FFF2-40B4-BE49-F238E27FC236}">
                <a16:creationId xmlns:a16="http://schemas.microsoft.com/office/drawing/2014/main" id="{6928FE5D-4C0E-404B-9105-DFEA44E70770}"/>
              </a:ext>
            </a:extLst>
          </p:cNvPr>
          <p:cNvGraphicFramePr>
            <a:graphicFrameLocks noGrp="1"/>
          </p:cNvGraphicFramePr>
          <p:nvPr>
            <p:extLst>
              <p:ext uri="{D42A27DB-BD31-4B8C-83A1-F6EECF244321}">
                <p14:modId xmlns:p14="http://schemas.microsoft.com/office/powerpoint/2010/main" val="1293978662"/>
              </p:ext>
            </p:extLst>
          </p:nvPr>
        </p:nvGraphicFramePr>
        <p:xfrm>
          <a:off x="5985070" y="2857314"/>
          <a:ext cx="5152386" cy="935724"/>
        </p:xfrm>
        <a:graphic>
          <a:graphicData uri="http://schemas.openxmlformats.org/drawingml/2006/table">
            <a:tbl>
              <a:tblPr firstRow="1" bandRow="1">
                <a:tableStyleId>{5C22544A-7EE6-4342-B048-85BDC9FD1C3A}</a:tableStyleId>
              </a:tblPr>
              <a:tblGrid>
                <a:gridCol w="697229">
                  <a:extLst>
                    <a:ext uri="{9D8B030D-6E8A-4147-A177-3AD203B41FA5}">
                      <a16:colId xmlns:a16="http://schemas.microsoft.com/office/drawing/2014/main" val="1068548141"/>
                    </a:ext>
                  </a:extLst>
                </a:gridCol>
                <a:gridCol w="947873">
                  <a:extLst>
                    <a:ext uri="{9D8B030D-6E8A-4147-A177-3AD203B41FA5}">
                      <a16:colId xmlns:a16="http://schemas.microsoft.com/office/drawing/2014/main" val="1387837062"/>
                    </a:ext>
                  </a:extLst>
                </a:gridCol>
                <a:gridCol w="705485">
                  <a:extLst>
                    <a:ext uri="{9D8B030D-6E8A-4147-A177-3AD203B41FA5}">
                      <a16:colId xmlns:a16="http://schemas.microsoft.com/office/drawing/2014/main" val="3374940612"/>
                    </a:ext>
                  </a:extLst>
                </a:gridCol>
                <a:gridCol w="925829">
                  <a:extLst>
                    <a:ext uri="{9D8B030D-6E8A-4147-A177-3AD203B41FA5}">
                      <a16:colId xmlns:a16="http://schemas.microsoft.com/office/drawing/2014/main" val="2338008617"/>
                    </a:ext>
                  </a:extLst>
                </a:gridCol>
                <a:gridCol w="1875970">
                  <a:extLst>
                    <a:ext uri="{9D8B030D-6E8A-4147-A177-3AD203B41FA5}">
                      <a16:colId xmlns:a16="http://schemas.microsoft.com/office/drawing/2014/main" val="3568562789"/>
                    </a:ext>
                  </a:extLst>
                </a:gridCol>
              </a:tblGrid>
              <a:tr h="602601">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Mean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 for μ</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725577"/>
                  </a:ext>
                </a:extLst>
              </a:tr>
              <a:tr h="333123">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93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3.634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6.626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0.687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(2.270, 4.999)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871598"/>
                  </a:ext>
                </a:extLst>
              </a:tr>
            </a:tbl>
          </a:graphicData>
        </a:graphic>
      </p:graphicFrame>
      <p:sp>
        <p:nvSpPr>
          <p:cNvPr id="31" name="TextBox 30">
            <a:extLst>
              <a:ext uri="{FF2B5EF4-FFF2-40B4-BE49-F238E27FC236}">
                <a16:creationId xmlns:a16="http://schemas.microsoft.com/office/drawing/2014/main" id="{9924E793-0E09-46A7-98DB-F085FC46E54A}"/>
              </a:ext>
            </a:extLst>
          </p:cNvPr>
          <p:cNvSpPr txBox="1"/>
          <p:nvPr/>
        </p:nvSpPr>
        <p:spPr>
          <a:xfrm>
            <a:off x="298026" y="3793038"/>
            <a:ext cx="6096000" cy="344069"/>
          </a:xfrm>
          <a:prstGeom prst="rect">
            <a:avLst/>
          </a:prstGeom>
          <a:noFill/>
        </p:spPr>
        <p:txBody>
          <a:bodyPr wrap="square">
            <a:spAutoFit/>
          </a:bodyPr>
          <a:lstStyle/>
          <a:p>
            <a:pPr marL="88900" marR="0">
              <a:lnSpc>
                <a:spcPct val="107000"/>
              </a:lnSpc>
              <a:spcBef>
                <a:spcPts val="600"/>
              </a:spcBef>
              <a:spcAft>
                <a:spcPts val="800"/>
              </a:spcAft>
            </a:pPr>
            <a:r>
              <a:rPr lang="en-US" sz="1600" i="1" dirty="0">
                <a:solidFill>
                  <a:srgbClr val="000000"/>
                </a:solidFill>
                <a:effectLst/>
                <a:latin typeface="system-ui"/>
                <a:ea typeface="Times New Roman" panose="02020603050405020304" pitchFamily="18" charset="0"/>
                <a:cs typeface="system-ui"/>
              </a:rPr>
              <a:t>μ: population mean of </a:t>
            </a:r>
            <a:r>
              <a:rPr lang="en-US" sz="1600" i="1" dirty="0">
                <a:solidFill>
                  <a:srgbClr val="000000"/>
                </a:solidFill>
                <a:latin typeface="system-ui"/>
                <a:ea typeface="Times New Roman" panose="02020603050405020304" pitchFamily="18" charset="0"/>
                <a:cs typeface="system-ui"/>
              </a:rPr>
              <a:t>Gold</a:t>
            </a:r>
            <a:r>
              <a:rPr lang="en-US" sz="1600" i="1" dirty="0">
                <a:solidFill>
                  <a:srgbClr val="000000"/>
                </a:solidFill>
                <a:effectLst/>
                <a:latin typeface="system-ui"/>
                <a:ea typeface="Times New Roman" panose="02020603050405020304" pitchFamily="18" charset="0"/>
                <a:cs typeface="system-ui"/>
              </a:rPr>
              <a:t>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7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3E31A-013B-4D23-A14E-C1FB4337D739}"/>
              </a:ext>
            </a:extLst>
          </p:cNvPr>
          <p:cNvSpPr txBox="1"/>
          <p:nvPr/>
        </p:nvSpPr>
        <p:spPr>
          <a:xfrm>
            <a:off x="3809011" y="169222"/>
            <a:ext cx="6097978" cy="483659"/>
          </a:xfrm>
          <a:prstGeom prst="rect">
            <a:avLst/>
          </a:prstGeom>
          <a:noFill/>
        </p:spPr>
        <p:txBody>
          <a:bodyPr wrap="square">
            <a:spAutoFit/>
          </a:bodyPr>
          <a:lstStyle/>
          <a:p>
            <a:pPr marL="0" marR="0">
              <a:lnSpc>
                <a:spcPct val="107000"/>
              </a:lnSpc>
              <a:spcBef>
                <a:spcPts val="0"/>
              </a:spcBef>
              <a:spcAft>
                <a:spcPts val="800"/>
              </a:spcAft>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Perform hypothesis tests (T-test)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ECDF2CC-6426-4B99-ABD4-829043D3F67D}"/>
              </a:ext>
            </a:extLst>
          </p:cNvPr>
          <p:cNvSpPr txBox="1"/>
          <p:nvPr/>
        </p:nvSpPr>
        <p:spPr>
          <a:xfrm>
            <a:off x="175162" y="893809"/>
            <a:ext cx="6097978" cy="373692"/>
          </a:xfrm>
          <a:prstGeom prst="rect">
            <a:avLst/>
          </a:prstGeom>
          <a:noFill/>
        </p:spPr>
        <p:txBody>
          <a:bodyPr wrap="square">
            <a:spAutoFit/>
          </a:bodyPr>
          <a:lstStyle/>
          <a:p>
            <a:pPr marL="0" marR="50800">
              <a:lnSpc>
                <a:spcPct val="107000"/>
              </a:lnSpc>
              <a:spcBef>
                <a:spcPts val="0"/>
              </a:spcBef>
              <a:spcAft>
                <a:spcPts val="400"/>
              </a:spcAft>
            </a:pPr>
            <a:r>
              <a:rPr lang="en-US" sz="1800" b="1" dirty="0">
                <a:solidFill>
                  <a:srgbClr val="000000"/>
                </a:solidFill>
                <a:effectLst/>
                <a:latin typeface="Segoe UI" panose="020B0502040204020203" pitchFamily="34" charset="0"/>
                <a:ea typeface="Times New Roman" panose="02020603050405020304" pitchFamily="18" charset="0"/>
              </a:rPr>
              <a:t>One-Sample T: Bronze Medal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4523FC7-E0B6-400B-B512-EC46FD3E4129}"/>
              </a:ext>
            </a:extLst>
          </p:cNvPr>
          <p:cNvSpPr txBox="1"/>
          <p:nvPr/>
        </p:nvSpPr>
        <p:spPr>
          <a:xfrm>
            <a:off x="175162" y="1431964"/>
            <a:ext cx="6097978" cy="338554"/>
          </a:xfrm>
          <a:prstGeom prst="rect">
            <a:avLst/>
          </a:prstGeom>
          <a:noFill/>
        </p:spPr>
        <p:txBody>
          <a:bodyPr wrap="square">
            <a:spAutoFit/>
          </a:bodyPr>
          <a:lstStyle/>
          <a:p>
            <a:r>
              <a:rPr lang="en-US" sz="1600" b="1" dirty="0">
                <a:solidFill>
                  <a:srgbClr val="056EB2"/>
                </a:solidFill>
                <a:effectLst/>
                <a:latin typeface="Segoe UI" panose="020B0502040204020203" pitchFamily="34" charset="0"/>
                <a:ea typeface="Times New Roman" panose="02020603050405020304" pitchFamily="18" charset="0"/>
              </a:rPr>
              <a:t>Descriptive Statistics</a:t>
            </a:r>
            <a:endParaRPr lang="en-US" sz="1600" dirty="0"/>
          </a:p>
        </p:txBody>
      </p:sp>
      <p:sp>
        <p:nvSpPr>
          <p:cNvPr id="5" name="TextBox 4">
            <a:extLst>
              <a:ext uri="{FF2B5EF4-FFF2-40B4-BE49-F238E27FC236}">
                <a16:creationId xmlns:a16="http://schemas.microsoft.com/office/drawing/2014/main" id="{05AB3B50-D835-4F01-9A7E-2C9D9DD23489}"/>
              </a:ext>
            </a:extLst>
          </p:cNvPr>
          <p:cNvSpPr txBox="1"/>
          <p:nvPr/>
        </p:nvSpPr>
        <p:spPr>
          <a:xfrm>
            <a:off x="22269" y="2691033"/>
            <a:ext cx="6097978" cy="771365"/>
          </a:xfrm>
          <a:prstGeom prst="rect">
            <a:avLst/>
          </a:prstGeom>
          <a:noFill/>
        </p:spPr>
        <p:txBody>
          <a:bodyPr wrap="square">
            <a:spAutoFit/>
          </a:bodyPr>
          <a:lstStyle/>
          <a:p>
            <a:pPr marL="88900">
              <a:lnSpc>
                <a:spcPct val="107000"/>
              </a:lnSpc>
              <a:spcBef>
                <a:spcPts val="600"/>
              </a:spcBef>
              <a:spcAft>
                <a:spcPts val="800"/>
              </a:spcAft>
            </a:pPr>
            <a:r>
              <a:rPr lang="en-US" sz="1600" i="1" dirty="0">
                <a:solidFill>
                  <a:srgbClr val="000000"/>
                </a:solidFill>
                <a:effectLst/>
                <a:latin typeface="system-ui"/>
                <a:ea typeface="Times New Roman" panose="02020603050405020304" pitchFamily="18" charset="0"/>
                <a:cs typeface="system-ui"/>
              </a:rPr>
              <a:t>μ: population mean of Bronze Medal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8900" marR="0">
              <a:lnSpc>
                <a:spcPct val="107000"/>
              </a:lnSpc>
              <a:spcBef>
                <a:spcPts val="600"/>
              </a:spcBef>
              <a:spcAft>
                <a:spcPts val="800"/>
              </a:spcAft>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F971134-0613-44AF-BD0D-61C41E86EBFB}"/>
              </a:ext>
            </a:extLst>
          </p:cNvPr>
          <p:cNvSpPr txBox="1"/>
          <p:nvPr/>
        </p:nvSpPr>
        <p:spPr>
          <a:xfrm>
            <a:off x="175162" y="3372891"/>
            <a:ext cx="6097978"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Test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13">
            <a:extLst>
              <a:ext uri="{FF2B5EF4-FFF2-40B4-BE49-F238E27FC236}">
                <a16:creationId xmlns:a16="http://schemas.microsoft.com/office/drawing/2014/main" id="{358DDF00-B205-4B42-B0EC-C4207CC6D770}"/>
              </a:ext>
            </a:extLst>
          </p:cNvPr>
          <p:cNvGraphicFramePr>
            <a:graphicFrameLocks noGrp="1"/>
          </p:cNvGraphicFramePr>
          <p:nvPr>
            <p:extLst>
              <p:ext uri="{D42A27DB-BD31-4B8C-83A1-F6EECF244321}">
                <p14:modId xmlns:p14="http://schemas.microsoft.com/office/powerpoint/2010/main" val="1136488847"/>
              </p:ext>
            </p:extLst>
          </p:nvPr>
        </p:nvGraphicFramePr>
        <p:xfrm>
          <a:off x="175160" y="3846060"/>
          <a:ext cx="4764972" cy="1590008"/>
        </p:xfrm>
        <a:graphic>
          <a:graphicData uri="http://schemas.openxmlformats.org/drawingml/2006/table">
            <a:tbl>
              <a:tblPr firstRow="1" bandRow="1">
                <a:tableStyleId>{5C22544A-7EE6-4342-B048-85BDC9FD1C3A}</a:tableStyleId>
              </a:tblPr>
              <a:tblGrid>
                <a:gridCol w="1393298">
                  <a:extLst>
                    <a:ext uri="{9D8B030D-6E8A-4147-A177-3AD203B41FA5}">
                      <a16:colId xmlns:a16="http://schemas.microsoft.com/office/drawing/2014/main" val="2754062877"/>
                    </a:ext>
                  </a:extLst>
                </a:gridCol>
                <a:gridCol w="1393298">
                  <a:extLst>
                    <a:ext uri="{9D8B030D-6E8A-4147-A177-3AD203B41FA5}">
                      <a16:colId xmlns:a16="http://schemas.microsoft.com/office/drawing/2014/main" val="3907243485"/>
                    </a:ext>
                  </a:extLst>
                </a:gridCol>
                <a:gridCol w="1978376">
                  <a:extLst>
                    <a:ext uri="{9D8B030D-6E8A-4147-A177-3AD203B41FA5}">
                      <a16:colId xmlns:a16="http://schemas.microsoft.com/office/drawing/2014/main" val="2451621600"/>
                    </a:ext>
                  </a:extLst>
                </a:gridCol>
              </a:tblGrid>
              <a:tr h="397502">
                <a:tc gridSpan="3">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Null hypothesis                          </a:t>
                      </a:r>
                      <a:r>
                        <a:rPr lang="en-US" sz="1800" b="1" kern="1200" dirty="0">
                          <a:solidFill>
                            <a:schemeClr val="tx1"/>
                          </a:solidFill>
                          <a:effectLst/>
                          <a:latin typeface="+mn-lt"/>
                          <a:ea typeface="+mn-ea"/>
                          <a:cs typeface="+mn-cs"/>
                        </a:rPr>
                        <a:t>H₀: μ = 4.32</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816609872"/>
                  </a:ext>
                </a:extLst>
              </a:tr>
              <a:tr h="397502">
                <a:tc gridSpan="3">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Alternative hypothesis              </a:t>
                      </a:r>
                      <a:r>
                        <a:rPr lang="en-US" sz="1800" kern="1200" dirty="0">
                          <a:solidFill>
                            <a:schemeClr val="dk1"/>
                          </a:solidFill>
                          <a:effectLst/>
                          <a:latin typeface="+mn-lt"/>
                          <a:ea typeface="+mn-ea"/>
                          <a:cs typeface="+mn-cs"/>
                        </a:rPr>
                        <a:t>H₁: μ ≠ 4.32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72689701"/>
                  </a:ext>
                </a:extLst>
              </a:tr>
              <a:tr h="397502">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970557"/>
                  </a:ext>
                </a:extLst>
              </a:tr>
              <a:tr h="397502">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0.997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204471"/>
                  </a:ext>
                </a:extLst>
              </a:tr>
            </a:tbl>
          </a:graphicData>
        </a:graphic>
      </p:graphicFrame>
      <p:graphicFrame>
        <p:nvGraphicFramePr>
          <p:cNvPr id="8" name="Table 14">
            <a:extLst>
              <a:ext uri="{FF2B5EF4-FFF2-40B4-BE49-F238E27FC236}">
                <a16:creationId xmlns:a16="http://schemas.microsoft.com/office/drawing/2014/main" id="{5D420FE8-0078-427F-AB6C-66133686221B}"/>
              </a:ext>
            </a:extLst>
          </p:cNvPr>
          <p:cNvGraphicFramePr>
            <a:graphicFrameLocks noGrp="1"/>
          </p:cNvGraphicFramePr>
          <p:nvPr>
            <p:extLst>
              <p:ext uri="{D42A27DB-BD31-4B8C-83A1-F6EECF244321}">
                <p14:modId xmlns:p14="http://schemas.microsoft.com/office/powerpoint/2010/main" val="3326395758"/>
              </p:ext>
            </p:extLst>
          </p:nvPr>
        </p:nvGraphicFramePr>
        <p:xfrm>
          <a:off x="175162" y="1822722"/>
          <a:ext cx="4764972" cy="949325"/>
        </p:xfrm>
        <a:graphic>
          <a:graphicData uri="http://schemas.openxmlformats.org/drawingml/2006/table">
            <a:tbl>
              <a:tblPr firstRow="1" bandRow="1">
                <a:tableStyleId>{5C22544A-7EE6-4342-B048-85BDC9FD1C3A}</a:tableStyleId>
              </a:tblPr>
              <a:tblGrid>
                <a:gridCol w="619262">
                  <a:extLst>
                    <a:ext uri="{9D8B030D-6E8A-4147-A177-3AD203B41FA5}">
                      <a16:colId xmlns:a16="http://schemas.microsoft.com/office/drawing/2014/main" val="1068548141"/>
                    </a:ext>
                  </a:extLst>
                </a:gridCol>
                <a:gridCol w="841877">
                  <a:extLst>
                    <a:ext uri="{9D8B030D-6E8A-4147-A177-3AD203B41FA5}">
                      <a16:colId xmlns:a16="http://schemas.microsoft.com/office/drawing/2014/main" val="1387837062"/>
                    </a:ext>
                  </a:extLst>
                </a:gridCol>
                <a:gridCol w="854930">
                  <a:extLst>
                    <a:ext uri="{9D8B030D-6E8A-4147-A177-3AD203B41FA5}">
                      <a16:colId xmlns:a16="http://schemas.microsoft.com/office/drawing/2014/main" val="3374940612"/>
                    </a:ext>
                  </a:extLst>
                </a:gridCol>
                <a:gridCol w="822299">
                  <a:extLst>
                    <a:ext uri="{9D8B030D-6E8A-4147-A177-3AD203B41FA5}">
                      <a16:colId xmlns:a16="http://schemas.microsoft.com/office/drawing/2014/main" val="2338008617"/>
                    </a:ext>
                  </a:extLst>
                </a:gridCol>
                <a:gridCol w="1626604">
                  <a:extLst>
                    <a:ext uri="{9D8B030D-6E8A-4147-A177-3AD203B41FA5}">
                      <a16:colId xmlns:a16="http://schemas.microsoft.com/office/drawing/2014/main" val="3568562789"/>
                    </a:ext>
                  </a:extLst>
                </a:gridCol>
              </a:tblGrid>
              <a:tr h="370840">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 for μ</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725577"/>
                  </a:ext>
                </a:extLst>
              </a:tr>
              <a:tr h="370840">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4.323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6.210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0.644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(3.044, 5.602)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871598"/>
                  </a:ext>
                </a:extLst>
              </a:tr>
            </a:tbl>
          </a:graphicData>
        </a:graphic>
      </p:graphicFrame>
      <p:sp>
        <p:nvSpPr>
          <p:cNvPr id="9" name="TextBox 8">
            <a:extLst>
              <a:ext uri="{FF2B5EF4-FFF2-40B4-BE49-F238E27FC236}">
                <a16:creationId xmlns:a16="http://schemas.microsoft.com/office/drawing/2014/main" id="{8363C9EF-08A7-4409-A384-F647E736377A}"/>
              </a:ext>
            </a:extLst>
          </p:cNvPr>
          <p:cNvSpPr txBox="1"/>
          <p:nvPr/>
        </p:nvSpPr>
        <p:spPr>
          <a:xfrm>
            <a:off x="5646719" y="893809"/>
            <a:ext cx="3773121" cy="723211"/>
          </a:xfrm>
          <a:prstGeom prst="rect">
            <a:avLst/>
          </a:prstGeom>
          <a:noFill/>
        </p:spPr>
        <p:txBody>
          <a:bodyPr wrap="square">
            <a:spAutoFit/>
          </a:bodyPr>
          <a:lstStyle/>
          <a:p>
            <a:pPr>
              <a:lnSpc>
                <a:spcPct val="107000"/>
              </a:lnSpc>
              <a:spcAft>
                <a:spcPts val="40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One-Sample T: </a:t>
            </a:r>
            <a:r>
              <a:rPr lang="en-US" sz="1800" b="1" dirty="0">
                <a:solidFill>
                  <a:srgbClr val="000000"/>
                </a:solidFill>
                <a:effectLst/>
                <a:latin typeface="Segoe UI" panose="020B0502040204020203" pitchFamily="34" charset="0"/>
                <a:ea typeface="Times New Roman" panose="02020603050405020304" pitchFamily="18" charset="0"/>
              </a:rPr>
              <a:t>Total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4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8B3F5EF-CF93-491D-ADE7-BC3EC0970754}"/>
              </a:ext>
            </a:extLst>
          </p:cNvPr>
          <p:cNvSpPr txBox="1"/>
          <p:nvPr/>
        </p:nvSpPr>
        <p:spPr>
          <a:xfrm>
            <a:off x="5646718" y="1345268"/>
            <a:ext cx="3773121" cy="338554"/>
          </a:xfrm>
          <a:prstGeom prst="rect">
            <a:avLst/>
          </a:prstGeom>
          <a:noFill/>
        </p:spPr>
        <p:txBody>
          <a:bodyPr wrap="square">
            <a:spAutoFit/>
          </a:bodyPr>
          <a:lstStyle/>
          <a:p>
            <a:r>
              <a:rPr lang="en-US" sz="1600" b="1" dirty="0">
                <a:solidFill>
                  <a:srgbClr val="056EB2"/>
                </a:solidFill>
                <a:effectLst/>
                <a:latin typeface="Segoe UI" panose="020B0502040204020203" pitchFamily="34" charset="0"/>
                <a:ea typeface="Times New Roman" panose="02020603050405020304" pitchFamily="18" charset="0"/>
              </a:rPr>
              <a:t>Descriptive Statistics</a:t>
            </a:r>
            <a:endParaRPr lang="en-US" sz="1600" dirty="0"/>
          </a:p>
        </p:txBody>
      </p:sp>
      <p:sp>
        <p:nvSpPr>
          <p:cNvPr id="11" name="TextBox 10">
            <a:extLst>
              <a:ext uri="{FF2B5EF4-FFF2-40B4-BE49-F238E27FC236}">
                <a16:creationId xmlns:a16="http://schemas.microsoft.com/office/drawing/2014/main" id="{9614E358-7CD4-44AB-9C26-69D5AF6DDBD3}"/>
              </a:ext>
            </a:extLst>
          </p:cNvPr>
          <p:cNvSpPr txBox="1"/>
          <p:nvPr/>
        </p:nvSpPr>
        <p:spPr>
          <a:xfrm>
            <a:off x="5812712" y="2753851"/>
            <a:ext cx="3773121" cy="344069"/>
          </a:xfrm>
          <a:prstGeom prst="rect">
            <a:avLst/>
          </a:prstGeom>
          <a:noFill/>
        </p:spPr>
        <p:txBody>
          <a:bodyPr wrap="square">
            <a:spAutoFit/>
          </a:bodyPr>
          <a:lstStyle/>
          <a:p>
            <a:pPr marL="88900" marR="0">
              <a:lnSpc>
                <a:spcPct val="107000"/>
              </a:lnSpc>
              <a:spcBef>
                <a:spcPts val="600"/>
              </a:spcBef>
              <a:spcAft>
                <a:spcPts val="800"/>
              </a:spcAft>
            </a:pPr>
            <a:r>
              <a:rPr lang="en-US" sz="1600" i="1" dirty="0">
                <a:solidFill>
                  <a:srgbClr val="000000"/>
                </a:solidFill>
                <a:effectLst/>
                <a:latin typeface="system-ui"/>
                <a:ea typeface="Times New Roman" panose="02020603050405020304" pitchFamily="18" charset="0"/>
                <a:cs typeface="system-ui"/>
              </a:rPr>
              <a:t>μ: population mean of 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A80B6482-2877-4F99-B3BD-59AF8289BCF4}"/>
              </a:ext>
            </a:extLst>
          </p:cNvPr>
          <p:cNvSpPr txBox="1"/>
          <p:nvPr/>
        </p:nvSpPr>
        <p:spPr>
          <a:xfrm>
            <a:off x="5967353" y="3371673"/>
            <a:ext cx="3773121"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Test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3">
            <a:extLst>
              <a:ext uri="{FF2B5EF4-FFF2-40B4-BE49-F238E27FC236}">
                <a16:creationId xmlns:a16="http://schemas.microsoft.com/office/drawing/2014/main" id="{60BB70CA-6692-466A-8908-96C2E312DA8B}"/>
              </a:ext>
            </a:extLst>
          </p:cNvPr>
          <p:cNvGraphicFramePr>
            <a:graphicFrameLocks noGrp="1"/>
          </p:cNvGraphicFramePr>
          <p:nvPr>
            <p:extLst>
              <p:ext uri="{D42A27DB-BD31-4B8C-83A1-F6EECF244321}">
                <p14:modId xmlns:p14="http://schemas.microsoft.com/office/powerpoint/2010/main" val="1603571629"/>
              </p:ext>
            </p:extLst>
          </p:nvPr>
        </p:nvGraphicFramePr>
        <p:xfrm>
          <a:off x="5812712" y="3858041"/>
          <a:ext cx="5385720" cy="1566149"/>
        </p:xfrm>
        <a:graphic>
          <a:graphicData uri="http://schemas.openxmlformats.org/drawingml/2006/table">
            <a:tbl>
              <a:tblPr firstRow="1" bandRow="1">
                <a:tableStyleId>{5C22544A-7EE6-4342-B048-85BDC9FD1C3A}</a:tableStyleId>
              </a:tblPr>
              <a:tblGrid>
                <a:gridCol w="1377425">
                  <a:extLst>
                    <a:ext uri="{9D8B030D-6E8A-4147-A177-3AD203B41FA5}">
                      <a16:colId xmlns:a16="http://schemas.microsoft.com/office/drawing/2014/main" val="2754062877"/>
                    </a:ext>
                  </a:extLst>
                </a:gridCol>
                <a:gridCol w="1377425">
                  <a:extLst>
                    <a:ext uri="{9D8B030D-6E8A-4147-A177-3AD203B41FA5}">
                      <a16:colId xmlns:a16="http://schemas.microsoft.com/office/drawing/2014/main" val="3907243485"/>
                    </a:ext>
                  </a:extLst>
                </a:gridCol>
                <a:gridCol w="2630870">
                  <a:extLst>
                    <a:ext uri="{9D8B030D-6E8A-4147-A177-3AD203B41FA5}">
                      <a16:colId xmlns:a16="http://schemas.microsoft.com/office/drawing/2014/main" val="432099154"/>
                    </a:ext>
                  </a:extLst>
                </a:gridCol>
              </a:tblGrid>
              <a:tr h="401959">
                <a:tc gridSpan="3">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Null hypothesis                          </a:t>
                      </a:r>
                      <a:r>
                        <a:rPr lang="en-US" sz="1800" b="1" kern="1200" dirty="0">
                          <a:solidFill>
                            <a:schemeClr val="tx1"/>
                          </a:solidFill>
                          <a:effectLst/>
                          <a:latin typeface="+mn-lt"/>
                          <a:ea typeface="+mn-ea"/>
                          <a:cs typeface="+mn-cs"/>
                        </a:rPr>
                        <a:t>H₀: μ = 11.61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609872"/>
                  </a:ext>
                </a:extLst>
              </a:tr>
              <a:tr h="401959">
                <a:tc gridSpan="3">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Alternative hypothesis               </a:t>
                      </a:r>
                      <a:r>
                        <a:rPr lang="en-US" sz="1800" kern="1200" dirty="0">
                          <a:solidFill>
                            <a:schemeClr val="dk1"/>
                          </a:solidFill>
                          <a:effectLst/>
                          <a:latin typeface="+mn-lt"/>
                          <a:ea typeface="+mn-ea"/>
                          <a:cs typeface="+mn-cs"/>
                        </a:rPr>
                        <a:t>H₁: μ ≠ 11.61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2689701"/>
                  </a:ext>
                </a:extLst>
              </a:tr>
              <a:tr h="401959">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970557"/>
                  </a:ext>
                </a:extLst>
              </a:tr>
              <a:tr h="360272">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0.999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204471"/>
                  </a:ext>
                </a:extLst>
              </a:tr>
            </a:tbl>
          </a:graphicData>
        </a:graphic>
      </p:graphicFrame>
      <p:graphicFrame>
        <p:nvGraphicFramePr>
          <p:cNvPr id="14" name="Table 14">
            <a:extLst>
              <a:ext uri="{FF2B5EF4-FFF2-40B4-BE49-F238E27FC236}">
                <a16:creationId xmlns:a16="http://schemas.microsoft.com/office/drawing/2014/main" id="{D8B002FA-5C75-4D5D-81B3-24F75AEB8928}"/>
              </a:ext>
            </a:extLst>
          </p:cNvPr>
          <p:cNvGraphicFramePr>
            <a:graphicFrameLocks noGrp="1"/>
          </p:cNvGraphicFramePr>
          <p:nvPr>
            <p:extLst>
              <p:ext uri="{D42A27DB-BD31-4B8C-83A1-F6EECF244321}">
                <p14:modId xmlns:p14="http://schemas.microsoft.com/office/powerpoint/2010/main" val="369673073"/>
              </p:ext>
            </p:extLst>
          </p:nvPr>
        </p:nvGraphicFramePr>
        <p:xfrm>
          <a:off x="5788961" y="1817665"/>
          <a:ext cx="5409470" cy="935724"/>
        </p:xfrm>
        <a:graphic>
          <a:graphicData uri="http://schemas.openxmlformats.org/drawingml/2006/table">
            <a:tbl>
              <a:tblPr firstRow="1" bandRow="1">
                <a:tableStyleId>{5C22544A-7EE6-4342-B048-85BDC9FD1C3A}</a:tableStyleId>
              </a:tblPr>
              <a:tblGrid>
                <a:gridCol w="697229">
                  <a:extLst>
                    <a:ext uri="{9D8B030D-6E8A-4147-A177-3AD203B41FA5}">
                      <a16:colId xmlns:a16="http://schemas.microsoft.com/office/drawing/2014/main" val="1068548141"/>
                    </a:ext>
                  </a:extLst>
                </a:gridCol>
                <a:gridCol w="947873">
                  <a:extLst>
                    <a:ext uri="{9D8B030D-6E8A-4147-A177-3AD203B41FA5}">
                      <a16:colId xmlns:a16="http://schemas.microsoft.com/office/drawing/2014/main" val="1387837062"/>
                    </a:ext>
                  </a:extLst>
                </a:gridCol>
                <a:gridCol w="962569">
                  <a:extLst>
                    <a:ext uri="{9D8B030D-6E8A-4147-A177-3AD203B41FA5}">
                      <a16:colId xmlns:a16="http://schemas.microsoft.com/office/drawing/2014/main" val="3374940612"/>
                    </a:ext>
                  </a:extLst>
                </a:gridCol>
                <a:gridCol w="925829">
                  <a:extLst>
                    <a:ext uri="{9D8B030D-6E8A-4147-A177-3AD203B41FA5}">
                      <a16:colId xmlns:a16="http://schemas.microsoft.com/office/drawing/2014/main" val="2338008617"/>
                    </a:ext>
                  </a:extLst>
                </a:gridCol>
                <a:gridCol w="1875970">
                  <a:extLst>
                    <a:ext uri="{9D8B030D-6E8A-4147-A177-3AD203B41FA5}">
                      <a16:colId xmlns:a16="http://schemas.microsoft.com/office/drawing/2014/main" val="3568562789"/>
                    </a:ext>
                  </a:extLst>
                </a:gridCol>
              </a:tblGrid>
              <a:tr h="602601">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 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 for μ</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725577"/>
                  </a:ext>
                </a:extLst>
              </a:tr>
              <a:tr h="333123">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11.61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19.09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1.98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(7.68, 15.54)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871598"/>
                  </a:ext>
                </a:extLst>
              </a:tr>
            </a:tbl>
          </a:graphicData>
        </a:graphic>
      </p:graphicFrame>
    </p:spTree>
    <p:extLst>
      <p:ext uri="{BB962C8B-B14F-4D97-AF65-F5344CB8AC3E}">
        <p14:creationId xmlns:p14="http://schemas.microsoft.com/office/powerpoint/2010/main" val="151532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2F244-6C6D-4BC0-898E-05F8BC49511C}"/>
              </a:ext>
            </a:extLst>
          </p:cNvPr>
          <p:cNvSpPr txBox="1"/>
          <p:nvPr/>
        </p:nvSpPr>
        <p:spPr>
          <a:xfrm>
            <a:off x="3221179" y="21507"/>
            <a:ext cx="6097978" cy="996876"/>
          </a:xfrm>
          <a:prstGeom prst="rect">
            <a:avLst/>
          </a:prstGeom>
          <a:noFill/>
        </p:spPr>
        <p:txBody>
          <a:bodyPr wrap="square">
            <a:spAutoFit/>
          </a:bodyPr>
          <a:lstStyle/>
          <a:p>
            <a:pPr marL="0" marR="0">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ANOVA (Analysis of Variance)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cap="all" dirty="0">
                <a:solidFill>
                  <a:srgbClr val="000000"/>
                </a:solidFill>
                <a:effectLst/>
                <a:latin typeface="system-ui"/>
                <a:ea typeface="Times New Roman" panose="02020603050405020304" pitchFamily="18" charset="0"/>
                <a:cs typeface="system-ui"/>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50800">
              <a:lnSpc>
                <a:spcPct val="107000"/>
              </a:lnSpc>
              <a:spcBef>
                <a:spcPts val="0"/>
              </a:spcBef>
              <a:spcAft>
                <a:spcPts val="4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CB554A9-E8C8-4051-9FE6-8F57493007FE}"/>
              </a:ext>
            </a:extLst>
          </p:cNvPr>
          <p:cNvSpPr txBox="1"/>
          <p:nvPr/>
        </p:nvSpPr>
        <p:spPr>
          <a:xfrm>
            <a:off x="39913" y="721729"/>
            <a:ext cx="2504374" cy="707886"/>
          </a:xfrm>
          <a:prstGeom prst="rect">
            <a:avLst/>
          </a:prstGeom>
          <a:noFill/>
        </p:spPr>
        <p:txBody>
          <a:bodyPr wrap="square">
            <a:spAutoFit/>
          </a:bodyPr>
          <a:lstStyle/>
          <a:p>
            <a:r>
              <a:rPr lang="en-US" sz="2000" b="1" dirty="0">
                <a:solidFill>
                  <a:srgbClr val="000000"/>
                </a:solidFill>
                <a:effectLst/>
                <a:latin typeface="+mj-lt"/>
                <a:ea typeface="Times New Roman" panose="02020603050405020304" pitchFamily="18" charset="0"/>
                <a:cs typeface="Times New Roman" panose="02020603050405020304" pitchFamily="18" charset="0"/>
              </a:rPr>
              <a:t>One-way ANOVA: </a:t>
            </a:r>
          </a:p>
          <a:p>
            <a:r>
              <a:rPr lang="en-US" sz="2000" b="1" dirty="0">
                <a:solidFill>
                  <a:srgbClr val="000000"/>
                </a:solidFill>
                <a:effectLst/>
                <a:latin typeface="+mj-lt"/>
                <a:ea typeface="Times New Roman" panose="02020603050405020304" pitchFamily="18" charset="0"/>
                <a:cs typeface="Times New Roman" panose="02020603050405020304" pitchFamily="18" charset="0"/>
              </a:rPr>
              <a:t>Total versus Continent</a:t>
            </a:r>
            <a:endParaRPr lang="en-US" sz="2000" dirty="0">
              <a:latin typeface="+mj-lt"/>
            </a:endParaRPr>
          </a:p>
        </p:txBody>
      </p:sp>
      <p:sp>
        <p:nvSpPr>
          <p:cNvPr id="7" name="TextBox 6">
            <a:extLst>
              <a:ext uri="{FF2B5EF4-FFF2-40B4-BE49-F238E27FC236}">
                <a16:creationId xmlns:a16="http://schemas.microsoft.com/office/drawing/2014/main" id="{DF502362-D273-43FF-9EE4-54CD1CF40F8B}"/>
              </a:ext>
            </a:extLst>
          </p:cNvPr>
          <p:cNvSpPr txBox="1"/>
          <p:nvPr/>
        </p:nvSpPr>
        <p:spPr>
          <a:xfrm>
            <a:off x="0" y="1380426"/>
            <a:ext cx="613360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Method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BAC8B253-1328-40DD-90DB-56577804F29C}"/>
              </a:ext>
            </a:extLst>
          </p:cNvPr>
          <p:cNvGraphicFramePr>
            <a:graphicFrameLocks noGrp="1"/>
          </p:cNvGraphicFramePr>
          <p:nvPr>
            <p:extLst>
              <p:ext uri="{D42A27DB-BD31-4B8C-83A1-F6EECF244321}">
                <p14:modId xmlns:p14="http://schemas.microsoft.com/office/powerpoint/2010/main" val="3634834790"/>
              </p:ext>
            </p:extLst>
          </p:nvPr>
        </p:nvGraphicFramePr>
        <p:xfrm>
          <a:off x="136563" y="1816834"/>
          <a:ext cx="5012355" cy="1112520"/>
        </p:xfrm>
        <a:graphic>
          <a:graphicData uri="http://schemas.openxmlformats.org/drawingml/2006/table">
            <a:tbl>
              <a:tblPr firstRow="1" bandRow="1">
                <a:tableStyleId>{5C22544A-7EE6-4342-B048-85BDC9FD1C3A}</a:tableStyleId>
              </a:tblPr>
              <a:tblGrid>
                <a:gridCol w="2197114">
                  <a:extLst>
                    <a:ext uri="{9D8B030D-6E8A-4147-A177-3AD203B41FA5}">
                      <a16:colId xmlns:a16="http://schemas.microsoft.com/office/drawing/2014/main" val="3452346809"/>
                    </a:ext>
                  </a:extLst>
                </a:gridCol>
                <a:gridCol w="2815241">
                  <a:extLst>
                    <a:ext uri="{9D8B030D-6E8A-4147-A177-3AD203B41FA5}">
                      <a16:colId xmlns:a16="http://schemas.microsoft.com/office/drawing/2014/main" val="3776048991"/>
                    </a:ext>
                  </a:extLst>
                </a:gridCol>
              </a:tblGrid>
              <a:tr h="370840">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Null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All means are equal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1891349"/>
                  </a:ext>
                </a:extLst>
              </a:tr>
              <a:tr h="370840">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Alternative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Not all means are equal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071655"/>
                  </a:ext>
                </a:extLst>
              </a:tr>
              <a:tr h="370840">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Significance level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α = 0.05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656472"/>
                  </a:ext>
                </a:extLst>
              </a:tr>
            </a:tbl>
          </a:graphicData>
        </a:graphic>
      </p:graphicFrame>
      <p:sp>
        <p:nvSpPr>
          <p:cNvPr id="12" name="TextBox 11">
            <a:extLst>
              <a:ext uri="{FF2B5EF4-FFF2-40B4-BE49-F238E27FC236}">
                <a16:creationId xmlns:a16="http://schemas.microsoft.com/office/drawing/2014/main" id="{24C2A7D4-E437-41A0-8A8B-DF5101CC8A90}"/>
              </a:ext>
            </a:extLst>
          </p:cNvPr>
          <p:cNvSpPr txBox="1"/>
          <p:nvPr/>
        </p:nvSpPr>
        <p:spPr>
          <a:xfrm>
            <a:off x="17812" y="2988233"/>
            <a:ext cx="6115792" cy="369332"/>
          </a:xfrm>
          <a:prstGeom prst="rect">
            <a:avLst/>
          </a:prstGeom>
          <a:noFill/>
        </p:spPr>
        <p:txBody>
          <a:bodyPr wrap="square">
            <a:spAutoFit/>
          </a:bodyPr>
          <a:lstStyle/>
          <a:p>
            <a:r>
              <a:rPr lang="en-US" sz="1800" b="1" dirty="0">
                <a:solidFill>
                  <a:srgbClr val="056EB2"/>
                </a:solidFill>
                <a:effectLst/>
                <a:latin typeface="Segoe UI" panose="020B0502040204020203" pitchFamily="34" charset="0"/>
                <a:ea typeface="Times New Roman" panose="02020603050405020304" pitchFamily="18" charset="0"/>
              </a:rPr>
              <a:t>Factor Information</a:t>
            </a:r>
            <a:endParaRPr lang="en-US" dirty="0"/>
          </a:p>
        </p:txBody>
      </p:sp>
      <p:graphicFrame>
        <p:nvGraphicFramePr>
          <p:cNvPr id="13" name="Table 13">
            <a:extLst>
              <a:ext uri="{FF2B5EF4-FFF2-40B4-BE49-F238E27FC236}">
                <a16:creationId xmlns:a16="http://schemas.microsoft.com/office/drawing/2014/main" id="{015CA802-CC3F-4C42-B17A-4E0885D196B4}"/>
              </a:ext>
            </a:extLst>
          </p:cNvPr>
          <p:cNvGraphicFramePr>
            <a:graphicFrameLocks noGrp="1"/>
          </p:cNvGraphicFramePr>
          <p:nvPr>
            <p:extLst>
              <p:ext uri="{D42A27DB-BD31-4B8C-83A1-F6EECF244321}">
                <p14:modId xmlns:p14="http://schemas.microsoft.com/office/powerpoint/2010/main" val="1516020206"/>
              </p:ext>
            </p:extLst>
          </p:nvPr>
        </p:nvGraphicFramePr>
        <p:xfrm>
          <a:off x="136566" y="3421065"/>
          <a:ext cx="5012352" cy="1244664"/>
        </p:xfrm>
        <a:graphic>
          <a:graphicData uri="http://schemas.openxmlformats.org/drawingml/2006/table">
            <a:tbl>
              <a:tblPr firstRow="1" bandRow="1">
                <a:tableStyleId>{5C22544A-7EE6-4342-B048-85BDC9FD1C3A}</a:tableStyleId>
              </a:tblPr>
              <a:tblGrid>
                <a:gridCol w="984107">
                  <a:extLst>
                    <a:ext uri="{9D8B030D-6E8A-4147-A177-3AD203B41FA5}">
                      <a16:colId xmlns:a16="http://schemas.microsoft.com/office/drawing/2014/main" val="2640659350"/>
                    </a:ext>
                  </a:extLst>
                </a:gridCol>
                <a:gridCol w="719803">
                  <a:extLst>
                    <a:ext uri="{9D8B030D-6E8A-4147-A177-3AD203B41FA5}">
                      <a16:colId xmlns:a16="http://schemas.microsoft.com/office/drawing/2014/main" val="2753403181"/>
                    </a:ext>
                  </a:extLst>
                </a:gridCol>
                <a:gridCol w="3308442">
                  <a:extLst>
                    <a:ext uri="{9D8B030D-6E8A-4147-A177-3AD203B41FA5}">
                      <a16:colId xmlns:a16="http://schemas.microsoft.com/office/drawing/2014/main" val="986699600"/>
                    </a:ext>
                  </a:extLst>
                </a:gridCol>
              </a:tblGrid>
              <a:tr h="370840">
                <a:tc>
                  <a:txBody>
                    <a:bodyPr/>
                    <a:lstStyle/>
                    <a:p>
                      <a:pPr marL="0" marR="0">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Factor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Levels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7193761"/>
                  </a:ext>
                </a:extLst>
              </a:tr>
              <a:tr h="370840">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Continent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Africa, Asia, Australia, Europe, Europe/Asia, North America, South America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675366"/>
                  </a:ext>
                </a:extLst>
              </a:tr>
            </a:tbl>
          </a:graphicData>
        </a:graphic>
      </p:graphicFrame>
      <p:sp>
        <p:nvSpPr>
          <p:cNvPr id="15" name="TextBox 14">
            <a:extLst>
              <a:ext uri="{FF2B5EF4-FFF2-40B4-BE49-F238E27FC236}">
                <a16:creationId xmlns:a16="http://schemas.microsoft.com/office/drawing/2014/main" id="{7C6A5BE4-8E23-40D4-979A-377174B1FFC6}"/>
              </a:ext>
            </a:extLst>
          </p:cNvPr>
          <p:cNvSpPr txBox="1"/>
          <p:nvPr/>
        </p:nvSpPr>
        <p:spPr>
          <a:xfrm>
            <a:off x="136564" y="4784715"/>
            <a:ext cx="613360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Analysis of Variance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906E39F1-E5E2-40CB-A358-97A5DFD53A02}"/>
              </a:ext>
            </a:extLst>
          </p:cNvPr>
          <p:cNvGraphicFramePr>
            <a:graphicFrameLocks noGrp="1"/>
          </p:cNvGraphicFramePr>
          <p:nvPr>
            <p:extLst>
              <p:ext uri="{D42A27DB-BD31-4B8C-83A1-F6EECF244321}">
                <p14:modId xmlns:p14="http://schemas.microsoft.com/office/powerpoint/2010/main" val="2884848985"/>
              </p:ext>
            </p:extLst>
          </p:nvPr>
        </p:nvGraphicFramePr>
        <p:xfrm>
          <a:off x="136564" y="5259821"/>
          <a:ext cx="5012355" cy="1483360"/>
        </p:xfrm>
        <a:graphic>
          <a:graphicData uri="http://schemas.openxmlformats.org/drawingml/2006/table">
            <a:tbl>
              <a:tblPr firstRow="1" bandRow="1">
                <a:tableStyleId>{5C22544A-7EE6-4342-B048-85BDC9FD1C3A}</a:tableStyleId>
              </a:tblPr>
              <a:tblGrid>
                <a:gridCol w="942086">
                  <a:extLst>
                    <a:ext uri="{9D8B030D-6E8A-4147-A177-3AD203B41FA5}">
                      <a16:colId xmlns:a16="http://schemas.microsoft.com/office/drawing/2014/main" val="3939052073"/>
                    </a:ext>
                  </a:extLst>
                </a:gridCol>
                <a:gridCol w="543298">
                  <a:extLst>
                    <a:ext uri="{9D8B030D-6E8A-4147-A177-3AD203B41FA5}">
                      <a16:colId xmlns:a16="http://schemas.microsoft.com/office/drawing/2014/main" val="1356015619"/>
                    </a:ext>
                  </a:extLst>
                </a:gridCol>
                <a:gridCol w="783771">
                  <a:extLst>
                    <a:ext uri="{9D8B030D-6E8A-4147-A177-3AD203B41FA5}">
                      <a16:colId xmlns:a16="http://schemas.microsoft.com/office/drawing/2014/main" val="1341423696"/>
                    </a:ext>
                  </a:extLst>
                </a:gridCol>
                <a:gridCol w="1021278">
                  <a:extLst>
                    <a:ext uri="{9D8B030D-6E8A-4147-A177-3AD203B41FA5}">
                      <a16:colId xmlns:a16="http://schemas.microsoft.com/office/drawing/2014/main" val="1975894476"/>
                    </a:ext>
                  </a:extLst>
                </a:gridCol>
                <a:gridCol w="843148">
                  <a:extLst>
                    <a:ext uri="{9D8B030D-6E8A-4147-A177-3AD203B41FA5}">
                      <a16:colId xmlns:a16="http://schemas.microsoft.com/office/drawing/2014/main" val="3193725014"/>
                    </a:ext>
                  </a:extLst>
                </a:gridCol>
                <a:gridCol w="878774">
                  <a:extLst>
                    <a:ext uri="{9D8B030D-6E8A-4147-A177-3AD203B41FA5}">
                      <a16:colId xmlns:a16="http://schemas.microsoft.com/office/drawing/2014/main" val="3188099207"/>
                    </a:ext>
                  </a:extLst>
                </a:gridCol>
              </a:tblGrid>
              <a:tr h="370840">
                <a:tc>
                  <a:txBody>
                    <a:bodyPr/>
                    <a:lstStyle/>
                    <a:p>
                      <a:pPr marL="0" marR="0">
                        <a:lnSpc>
                          <a:spcPct val="107000"/>
                        </a:lnSpc>
                        <a:spcBef>
                          <a:spcPts val="0"/>
                        </a:spcBef>
                        <a:spcAft>
                          <a:spcPts val="0"/>
                        </a:spcAft>
                      </a:pPr>
                      <a:r>
                        <a:rPr lang="en-US" sz="17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DF</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SS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Adj MS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F-Value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P-Value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356327"/>
                  </a:ext>
                </a:extLst>
              </a:tr>
              <a:tr h="370840">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Continent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5466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911.1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2.79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0.016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840451"/>
                  </a:ext>
                </a:extLst>
              </a:tr>
              <a:tr h="370840">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Error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86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28066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326.3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3724390"/>
                  </a:ext>
                </a:extLst>
              </a:tr>
              <a:tr h="370840">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92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33532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solidFill>
                            <a:srgbClr val="000000"/>
                          </a:solidFill>
                          <a:effectLst/>
                          <a:latin typeface="system-ui"/>
                          <a:ea typeface="Times New Roman" panose="02020603050405020304" pitchFamily="18" charset="0"/>
                          <a:cs typeface="system-ui"/>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dirty="0">
                          <a:solidFill>
                            <a:srgbClr val="000000"/>
                          </a:solidFill>
                          <a:effectLst/>
                          <a:latin typeface="system-ui"/>
                          <a:ea typeface="Times New Roman" panose="02020603050405020304" pitchFamily="18" charset="0"/>
                          <a:cs typeface="system-ui"/>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579626"/>
                  </a:ext>
                </a:extLst>
              </a:tr>
            </a:tbl>
          </a:graphicData>
        </a:graphic>
      </p:graphicFrame>
      <p:sp>
        <p:nvSpPr>
          <p:cNvPr id="19" name="TextBox 18">
            <a:extLst>
              <a:ext uri="{FF2B5EF4-FFF2-40B4-BE49-F238E27FC236}">
                <a16:creationId xmlns:a16="http://schemas.microsoft.com/office/drawing/2014/main" id="{5F6DB140-8792-496D-A8BC-7C9A20A1390E}"/>
              </a:ext>
            </a:extLst>
          </p:cNvPr>
          <p:cNvSpPr txBox="1"/>
          <p:nvPr/>
        </p:nvSpPr>
        <p:spPr>
          <a:xfrm>
            <a:off x="5844806" y="1088604"/>
            <a:ext cx="6133604"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Model Summary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20">
            <a:extLst>
              <a:ext uri="{FF2B5EF4-FFF2-40B4-BE49-F238E27FC236}">
                <a16:creationId xmlns:a16="http://schemas.microsoft.com/office/drawing/2014/main" id="{1D5EA241-671B-4D23-B778-8184F3BD5F67}"/>
              </a:ext>
            </a:extLst>
          </p:cNvPr>
          <p:cNvGraphicFramePr>
            <a:graphicFrameLocks noGrp="1"/>
          </p:cNvGraphicFramePr>
          <p:nvPr>
            <p:extLst>
              <p:ext uri="{D42A27DB-BD31-4B8C-83A1-F6EECF244321}">
                <p14:modId xmlns:p14="http://schemas.microsoft.com/office/powerpoint/2010/main" val="544684194"/>
              </p:ext>
            </p:extLst>
          </p:nvPr>
        </p:nvGraphicFramePr>
        <p:xfrm>
          <a:off x="5939643" y="1599022"/>
          <a:ext cx="6038768" cy="996876"/>
        </p:xfrm>
        <a:graphic>
          <a:graphicData uri="http://schemas.openxmlformats.org/drawingml/2006/table">
            <a:tbl>
              <a:tblPr firstRow="1" bandRow="1">
                <a:tableStyleId>{5C22544A-7EE6-4342-B048-85BDC9FD1C3A}</a:tableStyleId>
              </a:tblPr>
              <a:tblGrid>
                <a:gridCol w="1509692">
                  <a:extLst>
                    <a:ext uri="{9D8B030D-6E8A-4147-A177-3AD203B41FA5}">
                      <a16:colId xmlns:a16="http://schemas.microsoft.com/office/drawing/2014/main" val="690008518"/>
                    </a:ext>
                  </a:extLst>
                </a:gridCol>
                <a:gridCol w="1509692">
                  <a:extLst>
                    <a:ext uri="{9D8B030D-6E8A-4147-A177-3AD203B41FA5}">
                      <a16:colId xmlns:a16="http://schemas.microsoft.com/office/drawing/2014/main" val="2594260138"/>
                    </a:ext>
                  </a:extLst>
                </a:gridCol>
                <a:gridCol w="1509692">
                  <a:extLst>
                    <a:ext uri="{9D8B030D-6E8A-4147-A177-3AD203B41FA5}">
                      <a16:colId xmlns:a16="http://schemas.microsoft.com/office/drawing/2014/main" val="3538543572"/>
                    </a:ext>
                  </a:extLst>
                </a:gridCol>
                <a:gridCol w="1509692">
                  <a:extLst>
                    <a:ext uri="{9D8B030D-6E8A-4147-A177-3AD203B41FA5}">
                      <a16:colId xmlns:a16="http://schemas.microsoft.com/office/drawing/2014/main" val="312407640"/>
                    </a:ext>
                  </a:extLst>
                </a:gridCol>
              </a:tblGrid>
              <a:tr h="498438">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R-sq(adj)</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R-sq(</a:t>
                      </a: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pred</a:t>
                      </a: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914885"/>
                  </a:ext>
                </a:extLst>
              </a:tr>
              <a:tr h="498438">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18.0650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16.30%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10.46%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990925"/>
                  </a:ext>
                </a:extLst>
              </a:tr>
            </a:tbl>
          </a:graphicData>
        </a:graphic>
      </p:graphicFrame>
      <p:sp>
        <p:nvSpPr>
          <p:cNvPr id="22" name="TextBox 21">
            <a:extLst>
              <a:ext uri="{FF2B5EF4-FFF2-40B4-BE49-F238E27FC236}">
                <a16:creationId xmlns:a16="http://schemas.microsoft.com/office/drawing/2014/main" id="{D48A5B86-096B-4DC6-B42F-F4402016B91F}"/>
              </a:ext>
            </a:extLst>
          </p:cNvPr>
          <p:cNvSpPr txBox="1"/>
          <p:nvPr/>
        </p:nvSpPr>
        <p:spPr>
          <a:xfrm>
            <a:off x="6096000" y="2707263"/>
            <a:ext cx="6359236" cy="373692"/>
          </a:xfrm>
          <a:prstGeom prst="rect">
            <a:avLst/>
          </a:prstGeom>
          <a:noFill/>
        </p:spPr>
        <p:txBody>
          <a:bodyPr wrap="square">
            <a:spAutoFit/>
          </a:bodyPr>
          <a:lstStyle/>
          <a:p>
            <a:pPr marL="0" marR="0">
              <a:lnSpc>
                <a:spcPct val="107000"/>
              </a:lnSpc>
              <a:spcBef>
                <a:spcPts val="0"/>
              </a:spcBef>
              <a:spcAft>
                <a:spcPts val="400"/>
              </a:spcAft>
            </a:pPr>
            <a:r>
              <a:rPr lang="en-US" sz="1800" b="1" dirty="0">
                <a:solidFill>
                  <a:srgbClr val="056EB2"/>
                </a:solidFill>
                <a:effectLst/>
                <a:latin typeface="Segoe UI" panose="020B0502040204020203" pitchFamily="34" charset="0"/>
                <a:ea typeface="Times New Roman" panose="02020603050405020304" pitchFamily="18" charset="0"/>
                <a:cs typeface="Times New Roman" panose="02020603050405020304" pitchFamily="18" charset="0"/>
              </a:rPr>
              <a:t>Means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Table 23">
            <a:extLst>
              <a:ext uri="{FF2B5EF4-FFF2-40B4-BE49-F238E27FC236}">
                <a16:creationId xmlns:a16="http://schemas.microsoft.com/office/drawing/2014/main" id="{030989BA-442D-4442-8739-5BB2E442A4C0}"/>
              </a:ext>
            </a:extLst>
          </p:cNvPr>
          <p:cNvGraphicFramePr>
            <a:graphicFrameLocks noGrp="1"/>
          </p:cNvGraphicFramePr>
          <p:nvPr>
            <p:extLst>
              <p:ext uri="{D42A27DB-BD31-4B8C-83A1-F6EECF244321}">
                <p14:modId xmlns:p14="http://schemas.microsoft.com/office/powerpoint/2010/main" val="1249888970"/>
              </p:ext>
            </p:extLst>
          </p:nvPr>
        </p:nvGraphicFramePr>
        <p:xfrm>
          <a:off x="5939643" y="3118069"/>
          <a:ext cx="6115791" cy="3480672"/>
        </p:xfrm>
        <a:graphic>
          <a:graphicData uri="http://schemas.openxmlformats.org/drawingml/2006/table">
            <a:tbl>
              <a:tblPr firstRow="1" bandRow="1">
                <a:tableStyleId>{5C22544A-7EE6-4342-B048-85BDC9FD1C3A}</a:tableStyleId>
              </a:tblPr>
              <a:tblGrid>
                <a:gridCol w="1223158">
                  <a:extLst>
                    <a:ext uri="{9D8B030D-6E8A-4147-A177-3AD203B41FA5}">
                      <a16:colId xmlns:a16="http://schemas.microsoft.com/office/drawing/2014/main" val="3181106758"/>
                    </a:ext>
                  </a:extLst>
                </a:gridCol>
                <a:gridCol w="781790">
                  <a:extLst>
                    <a:ext uri="{9D8B030D-6E8A-4147-A177-3AD203B41FA5}">
                      <a16:colId xmlns:a16="http://schemas.microsoft.com/office/drawing/2014/main" val="3423053719"/>
                    </a:ext>
                  </a:extLst>
                </a:gridCol>
                <a:gridCol w="1033153">
                  <a:extLst>
                    <a:ext uri="{9D8B030D-6E8A-4147-A177-3AD203B41FA5}">
                      <a16:colId xmlns:a16="http://schemas.microsoft.com/office/drawing/2014/main" val="4289935390"/>
                    </a:ext>
                  </a:extLst>
                </a:gridCol>
                <a:gridCol w="1021278">
                  <a:extLst>
                    <a:ext uri="{9D8B030D-6E8A-4147-A177-3AD203B41FA5}">
                      <a16:colId xmlns:a16="http://schemas.microsoft.com/office/drawing/2014/main" val="1684090097"/>
                    </a:ext>
                  </a:extLst>
                </a:gridCol>
                <a:gridCol w="2056412">
                  <a:extLst>
                    <a:ext uri="{9D8B030D-6E8A-4147-A177-3AD203B41FA5}">
                      <a16:colId xmlns:a16="http://schemas.microsoft.com/office/drawing/2014/main" val="1146846732"/>
                    </a:ext>
                  </a:extLst>
                </a:gridCol>
              </a:tblGrid>
              <a:tr h="381243">
                <a:tc>
                  <a:txBody>
                    <a:bodyPr/>
                    <a:lstStyle/>
                    <a:p>
                      <a:pPr marL="0" marR="0">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Continent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StDev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95% CI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62282"/>
                  </a:ext>
                </a:extLst>
              </a:tr>
              <a:tr h="381243">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Africa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2.714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2.614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(-6.884, 12.312)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42223"/>
                  </a:ext>
                </a:extLst>
              </a:tr>
              <a:tr h="381243">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Asia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22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10.77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21.12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(3.12, 18.43)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939777"/>
                  </a:ext>
                </a:extLst>
              </a:tr>
              <a:tr h="381243">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Australia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22.7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22.1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(1.9, 43.4)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387273"/>
                  </a:ext>
                </a:extLst>
              </a:tr>
              <a:tr h="381243">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Europe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11.97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13.51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(6.15, 17.80)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91171"/>
                  </a:ext>
                </a:extLst>
              </a:tr>
              <a:tr h="381243">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Europe/Asia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71.00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(35.09, 106.91)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5148360"/>
                  </a:ext>
                </a:extLst>
              </a:tr>
              <a:tr h="596607">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North America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17.5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34.4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(6.1, 28.9)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684035"/>
                  </a:ext>
                </a:extLst>
              </a:tr>
              <a:tr h="596607">
                <a:tc>
                  <a:txBody>
                    <a:bodyPr/>
                    <a:lstStyle/>
                    <a:p>
                      <a:pPr marL="0" marR="0">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South America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7.20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solidFill>
                            <a:srgbClr val="000000"/>
                          </a:solidFill>
                          <a:effectLst/>
                          <a:latin typeface="system-ui"/>
                          <a:ea typeface="Times New Roman" panose="02020603050405020304" pitchFamily="18" charset="0"/>
                          <a:cs typeface="system-ui"/>
                        </a:rPr>
                        <a:t>7.76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system-ui"/>
                          <a:ea typeface="Times New Roman" panose="02020603050405020304" pitchFamily="18" charset="0"/>
                          <a:cs typeface="system-ui"/>
                        </a:rPr>
                        <a:t>(-8.86, 23.26)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700" marR="1270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408436"/>
                  </a:ext>
                </a:extLst>
              </a:tr>
            </a:tbl>
          </a:graphicData>
        </a:graphic>
      </p:graphicFrame>
      <p:sp>
        <p:nvSpPr>
          <p:cNvPr id="27" name="TextBox 26">
            <a:extLst>
              <a:ext uri="{FF2B5EF4-FFF2-40B4-BE49-F238E27FC236}">
                <a16:creationId xmlns:a16="http://schemas.microsoft.com/office/drawing/2014/main" id="{C4DB5108-C290-4CF5-9464-FCB8EE1B46B4}"/>
              </a:ext>
            </a:extLst>
          </p:cNvPr>
          <p:cNvSpPr txBox="1"/>
          <p:nvPr/>
        </p:nvSpPr>
        <p:spPr>
          <a:xfrm>
            <a:off x="1917700" y="459308"/>
            <a:ext cx="10060709" cy="374077"/>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ANOVA: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If you have more than two groups, use ANOVA to test for significant differences between means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3466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7984</TotalTime>
  <Words>2258</Words>
  <Application>Microsoft Office PowerPoint</Application>
  <PresentationFormat>Widescreen</PresentationFormat>
  <Paragraphs>671</Paragraphs>
  <Slides>18</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Segoe UI</vt:lpstr>
      <vt:lpstr>Stencil</vt:lpstr>
      <vt:lpstr>Symbol</vt:lpstr>
      <vt:lpstr>system-ui</vt:lpstr>
      <vt:lpstr>Times New Roman</vt:lpstr>
      <vt:lpstr>Office Theme</vt:lpstr>
      <vt:lpstr>PowerPoint Presentation</vt:lpstr>
      <vt:lpstr>Tokyo 2021 Olympics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Institutional Data Analysis: Academic Reputation, Employer Reputation, Faculty-Student Ratio, and Scaled Scores</dc:title>
  <dc:creator>Shyam</dc:creator>
  <cp:lastModifiedBy>Shyam</cp:lastModifiedBy>
  <cp:revision>26</cp:revision>
  <dcterms:created xsi:type="dcterms:W3CDTF">2024-10-08T23:47:54Z</dcterms:created>
  <dcterms:modified xsi:type="dcterms:W3CDTF">2024-10-16T18:44:40Z</dcterms:modified>
</cp:coreProperties>
</file>