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85" r:id="rId3"/>
    <p:sldId id="265" r:id="rId4"/>
    <p:sldId id="270" r:id="rId5"/>
    <p:sldId id="266" r:id="rId6"/>
    <p:sldId id="284" r:id="rId7"/>
    <p:sldId id="267" r:id="rId8"/>
    <p:sldId id="276" r:id="rId9"/>
    <p:sldId id="271" r:id="rId10"/>
    <p:sldId id="283" r:id="rId11"/>
    <p:sldId id="268" r:id="rId12"/>
    <p:sldId id="279" r:id="rId13"/>
    <p:sldId id="273" r:id="rId14"/>
    <p:sldId id="278" r:id="rId15"/>
    <p:sldId id="280" r:id="rId16"/>
    <p:sldId id="281" r:id="rId17"/>
    <p:sldId id="282" r:id="rId18"/>
    <p:sldId id="277" r:id="rId19"/>
    <p:sldId id="275" r:id="rId20"/>
    <p:sldId id="274" r:id="rId21"/>
    <p:sldId id="263"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FF36"/>
    <a:srgbClr val="3BFF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660"/>
  </p:normalViewPr>
  <p:slideViewPr>
    <p:cSldViewPr snapToGrid="0">
      <p:cViewPr varScale="1">
        <p:scale>
          <a:sx n="62" d="100"/>
          <a:sy n="62" d="100"/>
        </p:scale>
        <p:origin x="62" y="7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4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4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5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1"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1048602"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1048603" name="Date Placeholder 3"/>
          <p:cNvSpPr>
            <a:spLocks noGrp="1"/>
          </p:cNvSpPr>
          <p:nvPr>
            <p:ph type="dt" sz="half" idx="10"/>
          </p:nvPr>
        </p:nvSpPr>
        <p:spPr/>
        <p:txBody>
          <a:bodyPr/>
          <a:lstStyle/>
          <a:p>
            <a:fld id="{70BC1078-46ED-40F9-8930-935BAD7C2B02}" type="datetimeFigureOut">
              <a:rPr lang="zh-CN" altLang="en-US" smtClean="0"/>
              <a:t>2021/6/9</a:t>
            </a:fld>
            <a:endParaRPr lang="zh-CN" altLang="en-US"/>
          </a:p>
        </p:txBody>
      </p:sp>
      <p:sp>
        <p:nvSpPr>
          <p:cNvPr id="1048604" name="Footer Placeholder 4"/>
          <p:cNvSpPr>
            <a:spLocks noGrp="1"/>
          </p:cNvSpPr>
          <p:nvPr>
            <p:ph type="ftr" sz="quarter" idx="11"/>
          </p:nvPr>
        </p:nvSpPr>
        <p:spPr/>
        <p:txBody>
          <a:bodyPr/>
          <a:lstStyle/>
          <a:p>
            <a:endParaRPr lang="zh-CN" altLang="en-US"/>
          </a:p>
        </p:txBody>
      </p:sp>
      <p:sp>
        <p:nvSpPr>
          <p:cNvPr id="1048605"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5" name="Title 1"/>
          <p:cNvSpPr>
            <a:spLocks noGrp="1"/>
          </p:cNvSpPr>
          <p:nvPr>
            <p:ph type="title"/>
          </p:nvPr>
        </p:nvSpPr>
        <p:spPr/>
        <p:txBody>
          <a:bodyPr/>
          <a:lstStyle/>
          <a:p>
            <a:r>
              <a:rPr lang="en-US" altLang="zh-CN"/>
              <a:t>Click to edit Master title style</a:t>
            </a:r>
            <a:endParaRPr lang="en-US" dirty="0"/>
          </a:p>
        </p:txBody>
      </p:sp>
      <p:sp>
        <p:nvSpPr>
          <p:cNvPr id="1048626"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7" name="Date Placeholder 3"/>
          <p:cNvSpPr>
            <a:spLocks noGrp="1"/>
          </p:cNvSpPr>
          <p:nvPr>
            <p:ph type="dt" sz="half" idx="10"/>
          </p:nvPr>
        </p:nvSpPr>
        <p:spPr/>
        <p:txBody>
          <a:bodyPr/>
          <a:lstStyle/>
          <a:p>
            <a:fld id="{70BC1078-46ED-40F9-8930-935BAD7C2B02}" type="datetimeFigureOut">
              <a:rPr lang="zh-CN" altLang="en-US" smtClean="0"/>
              <a:t>2021/6/9</a:t>
            </a:fld>
            <a:endParaRPr lang="zh-CN" altLang="en-US"/>
          </a:p>
        </p:txBody>
      </p:sp>
      <p:sp>
        <p:nvSpPr>
          <p:cNvPr id="1048628" name="Footer Placeholder 4"/>
          <p:cNvSpPr>
            <a:spLocks noGrp="1"/>
          </p:cNvSpPr>
          <p:nvPr>
            <p:ph type="ftr" sz="quarter" idx="11"/>
          </p:nvPr>
        </p:nvSpPr>
        <p:spPr/>
        <p:txBody>
          <a:bodyPr/>
          <a:lstStyle/>
          <a:p>
            <a:endParaRPr lang="zh-CN" altLang="en-US"/>
          </a:p>
        </p:txBody>
      </p:sp>
      <p:sp>
        <p:nvSpPr>
          <p:cNvPr id="1048629"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0"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1048621"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2" name="Date Placeholder 3"/>
          <p:cNvSpPr>
            <a:spLocks noGrp="1"/>
          </p:cNvSpPr>
          <p:nvPr>
            <p:ph type="dt" sz="half" idx="10"/>
          </p:nvPr>
        </p:nvSpPr>
        <p:spPr/>
        <p:txBody>
          <a:bodyPr/>
          <a:lstStyle/>
          <a:p>
            <a:fld id="{70BC1078-46ED-40F9-8930-935BAD7C2B02}" type="datetimeFigureOut">
              <a:rPr lang="zh-CN" altLang="en-US" smtClean="0"/>
              <a:t>2021/6/9</a:t>
            </a:fld>
            <a:endParaRPr lang="zh-CN" altLang="en-US"/>
          </a:p>
        </p:txBody>
      </p:sp>
      <p:sp>
        <p:nvSpPr>
          <p:cNvPr id="1048623" name="Footer Placeholder 4"/>
          <p:cNvSpPr>
            <a:spLocks noGrp="1"/>
          </p:cNvSpPr>
          <p:nvPr>
            <p:ph type="ftr" sz="quarter" idx="11"/>
          </p:nvPr>
        </p:nvSpPr>
        <p:spPr/>
        <p:txBody>
          <a:bodyPr/>
          <a:lstStyle/>
          <a:p>
            <a:endParaRPr lang="zh-CN" altLang="en-US"/>
          </a:p>
        </p:txBody>
      </p:sp>
      <p:sp>
        <p:nvSpPr>
          <p:cNvPr id="1048624"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ltLang="zh-CN"/>
              <a:t>Click to edit Master title style</a:t>
            </a:r>
            <a:endParaRPr lang="en-US" dirty="0"/>
          </a:p>
        </p:txBody>
      </p:sp>
      <p:sp>
        <p:nvSpPr>
          <p:cNvPr id="1048582"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83" name="Date Placeholder 3"/>
          <p:cNvSpPr>
            <a:spLocks noGrp="1"/>
          </p:cNvSpPr>
          <p:nvPr>
            <p:ph type="dt" sz="half" idx="10"/>
          </p:nvPr>
        </p:nvSpPr>
        <p:spPr/>
        <p:txBody>
          <a:bodyPr/>
          <a:lstStyle/>
          <a:p>
            <a:fld id="{70BC1078-46ED-40F9-8930-935BAD7C2B02}" type="datetimeFigureOut">
              <a:rPr lang="zh-CN" altLang="en-US" smtClean="0"/>
              <a:t>2021/6/9</a:t>
            </a:fld>
            <a:endParaRPr lang="zh-CN" altLang="en-US"/>
          </a:p>
        </p:txBody>
      </p:sp>
      <p:sp>
        <p:nvSpPr>
          <p:cNvPr id="1048584" name="Footer Placeholder 4"/>
          <p:cNvSpPr>
            <a:spLocks noGrp="1"/>
          </p:cNvSpPr>
          <p:nvPr>
            <p:ph type="ftr" sz="quarter" idx="11"/>
          </p:nvPr>
        </p:nvSpPr>
        <p:spPr/>
        <p:txBody>
          <a:bodyPr/>
          <a:lstStyle/>
          <a:p>
            <a:endParaRPr lang="zh-CN" altLang="en-US"/>
          </a:p>
        </p:txBody>
      </p:sp>
      <p:sp>
        <p:nvSpPr>
          <p:cNvPr id="1048585"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0"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1048631"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1048632" name="Date Placeholder 3"/>
          <p:cNvSpPr>
            <a:spLocks noGrp="1"/>
          </p:cNvSpPr>
          <p:nvPr>
            <p:ph type="dt" sz="half" idx="10"/>
          </p:nvPr>
        </p:nvSpPr>
        <p:spPr/>
        <p:txBody>
          <a:bodyPr/>
          <a:lstStyle/>
          <a:p>
            <a:fld id="{70BC1078-46ED-40F9-8930-935BAD7C2B02}" type="datetimeFigureOut">
              <a:rPr lang="zh-CN" altLang="en-US" smtClean="0"/>
              <a:t>2021/6/9</a:t>
            </a:fld>
            <a:endParaRPr lang="zh-CN" altLang="en-US"/>
          </a:p>
        </p:txBody>
      </p:sp>
      <p:sp>
        <p:nvSpPr>
          <p:cNvPr id="1048633" name="Footer Placeholder 4"/>
          <p:cNvSpPr>
            <a:spLocks noGrp="1"/>
          </p:cNvSpPr>
          <p:nvPr>
            <p:ph type="ftr" sz="quarter" idx="11"/>
          </p:nvPr>
        </p:nvSpPr>
        <p:spPr/>
        <p:txBody>
          <a:bodyPr/>
          <a:lstStyle/>
          <a:p>
            <a:endParaRPr lang="zh-CN" altLang="en-US"/>
          </a:p>
        </p:txBody>
      </p:sp>
      <p:sp>
        <p:nvSpPr>
          <p:cNvPr id="1048634"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US" altLang="zh-CN"/>
              <a:t>Click to edit Master title style</a:t>
            </a:r>
            <a:endParaRPr lang="en-US" dirty="0"/>
          </a:p>
        </p:txBody>
      </p:sp>
      <p:sp>
        <p:nvSpPr>
          <p:cNvPr id="1048636"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7"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8" name="Date Placeholder 4"/>
          <p:cNvSpPr>
            <a:spLocks noGrp="1"/>
          </p:cNvSpPr>
          <p:nvPr>
            <p:ph type="dt" sz="half" idx="10"/>
          </p:nvPr>
        </p:nvSpPr>
        <p:spPr/>
        <p:txBody>
          <a:bodyPr/>
          <a:lstStyle/>
          <a:p>
            <a:fld id="{70BC1078-46ED-40F9-8930-935BAD7C2B02}" type="datetimeFigureOut">
              <a:rPr lang="zh-CN" altLang="en-US" smtClean="0"/>
              <a:t>2021/6/9</a:t>
            </a:fld>
            <a:endParaRPr lang="zh-CN" altLang="en-US"/>
          </a:p>
        </p:txBody>
      </p:sp>
      <p:sp>
        <p:nvSpPr>
          <p:cNvPr id="1048639" name="Footer Placeholder 5"/>
          <p:cNvSpPr>
            <a:spLocks noGrp="1"/>
          </p:cNvSpPr>
          <p:nvPr>
            <p:ph type="ftr" sz="quarter" idx="11"/>
          </p:nvPr>
        </p:nvSpPr>
        <p:spPr/>
        <p:txBody>
          <a:bodyPr/>
          <a:lstStyle/>
          <a:p>
            <a:endParaRPr lang="zh-CN" altLang="en-US"/>
          </a:p>
        </p:txBody>
      </p:sp>
      <p:sp>
        <p:nvSpPr>
          <p:cNvPr id="1048640"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590"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1048591"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592"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93"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594"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95" name="Date Placeholder 6"/>
          <p:cNvSpPr>
            <a:spLocks noGrp="1"/>
          </p:cNvSpPr>
          <p:nvPr>
            <p:ph type="dt" sz="half" idx="10"/>
          </p:nvPr>
        </p:nvSpPr>
        <p:spPr/>
        <p:txBody>
          <a:bodyPr/>
          <a:lstStyle/>
          <a:p>
            <a:fld id="{70BC1078-46ED-40F9-8930-935BAD7C2B02}" type="datetimeFigureOut">
              <a:rPr lang="zh-CN" altLang="en-US" smtClean="0"/>
              <a:t>2021/6/9</a:t>
            </a:fld>
            <a:endParaRPr lang="zh-CN" altLang="en-US"/>
          </a:p>
        </p:txBody>
      </p:sp>
      <p:sp>
        <p:nvSpPr>
          <p:cNvPr id="1048596" name="Footer Placeholder 7"/>
          <p:cNvSpPr>
            <a:spLocks noGrp="1"/>
          </p:cNvSpPr>
          <p:nvPr>
            <p:ph type="ftr" sz="quarter" idx="11"/>
          </p:nvPr>
        </p:nvSpPr>
        <p:spPr/>
        <p:txBody>
          <a:bodyPr/>
          <a:lstStyle/>
          <a:p>
            <a:endParaRPr lang="zh-CN" altLang="en-US"/>
          </a:p>
        </p:txBody>
      </p:sp>
      <p:sp>
        <p:nvSpPr>
          <p:cNvPr id="1048597"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altLang="zh-CN"/>
              <a:t>Click to edit Master title style</a:t>
            </a:r>
            <a:endParaRPr lang="en-US" dirty="0"/>
          </a:p>
        </p:txBody>
      </p:sp>
      <p:sp>
        <p:nvSpPr>
          <p:cNvPr id="1048617" name="Date Placeholder 2"/>
          <p:cNvSpPr>
            <a:spLocks noGrp="1"/>
          </p:cNvSpPr>
          <p:nvPr>
            <p:ph type="dt" sz="half" idx="10"/>
          </p:nvPr>
        </p:nvSpPr>
        <p:spPr/>
        <p:txBody>
          <a:bodyPr/>
          <a:lstStyle/>
          <a:p>
            <a:fld id="{70BC1078-46ED-40F9-8930-935BAD7C2B02}" type="datetimeFigureOut">
              <a:rPr lang="zh-CN" altLang="en-US" smtClean="0"/>
              <a:t>2021/6/9</a:t>
            </a:fld>
            <a:endParaRPr lang="zh-CN" altLang="en-US"/>
          </a:p>
        </p:txBody>
      </p:sp>
      <p:sp>
        <p:nvSpPr>
          <p:cNvPr id="1048618" name="Footer Placeholder 3"/>
          <p:cNvSpPr>
            <a:spLocks noGrp="1"/>
          </p:cNvSpPr>
          <p:nvPr>
            <p:ph type="ftr" sz="quarter" idx="11"/>
          </p:nvPr>
        </p:nvSpPr>
        <p:spPr/>
        <p:txBody>
          <a:bodyPr/>
          <a:lstStyle/>
          <a:p>
            <a:endParaRPr lang="zh-CN" altLang="en-US"/>
          </a:p>
        </p:txBody>
      </p:sp>
      <p:sp>
        <p:nvSpPr>
          <p:cNvPr id="1048619"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7" name="Date Placeholder 1"/>
          <p:cNvSpPr>
            <a:spLocks noGrp="1"/>
          </p:cNvSpPr>
          <p:nvPr>
            <p:ph type="dt" sz="half" idx="10"/>
          </p:nvPr>
        </p:nvSpPr>
        <p:spPr/>
        <p:txBody>
          <a:bodyPr/>
          <a:lstStyle/>
          <a:p>
            <a:fld id="{70BC1078-46ED-40F9-8930-935BAD7C2B02}" type="datetimeFigureOut">
              <a:rPr lang="zh-CN" altLang="en-US" smtClean="0"/>
              <a:t>2021/6/9</a:t>
            </a:fld>
            <a:endParaRPr lang="zh-CN" altLang="en-US"/>
          </a:p>
        </p:txBody>
      </p:sp>
      <p:sp>
        <p:nvSpPr>
          <p:cNvPr id="1048588" name="Footer Placeholder 2"/>
          <p:cNvSpPr>
            <a:spLocks noGrp="1"/>
          </p:cNvSpPr>
          <p:nvPr>
            <p:ph type="ftr" sz="quarter" idx="11"/>
          </p:nvPr>
        </p:nvSpPr>
        <p:spPr/>
        <p:txBody>
          <a:bodyPr/>
          <a:lstStyle/>
          <a:p>
            <a:endParaRPr lang="zh-CN" altLang="en-US"/>
          </a:p>
        </p:txBody>
      </p:sp>
      <p:sp>
        <p:nvSpPr>
          <p:cNvPr id="1048589"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1"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42"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43"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44" name="Date Placeholder 4"/>
          <p:cNvSpPr>
            <a:spLocks noGrp="1"/>
          </p:cNvSpPr>
          <p:nvPr>
            <p:ph type="dt" sz="half" idx="10"/>
          </p:nvPr>
        </p:nvSpPr>
        <p:spPr/>
        <p:txBody>
          <a:bodyPr/>
          <a:lstStyle/>
          <a:p>
            <a:fld id="{70BC1078-46ED-40F9-8930-935BAD7C2B02}" type="datetimeFigureOut">
              <a:rPr lang="zh-CN" altLang="en-US" smtClean="0"/>
              <a:t>2021/6/9</a:t>
            </a:fld>
            <a:endParaRPr lang="zh-CN" altLang="en-US"/>
          </a:p>
        </p:txBody>
      </p:sp>
      <p:sp>
        <p:nvSpPr>
          <p:cNvPr id="1048645" name="Footer Placeholder 5"/>
          <p:cNvSpPr>
            <a:spLocks noGrp="1"/>
          </p:cNvSpPr>
          <p:nvPr>
            <p:ph type="ftr" sz="quarter" idx="11"/>
          </p:nvPr>
        </p:nvSpPr>
        <p:spPr/>
        <p:txBody>
          <a:bodyPr/>
          <a:lstStyle/>
          <a:p>
            <a:endParaRPr lang="zh-CN" altLang="en-US"/>
          </a:p>
        </p:txBody>
      </p:sp>
      <p:sp>
        <p:nvSpPr>
          <p:cNvPr id="1048646"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07"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08"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048609"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10" name="Date Placeholder 4"/>
          <p:cNvSpPr>
            <a:spLocks noGrp="1"/>
          </p:cNvSpPr>
          <p:nvPr>
            <p:ph type="dt" sz="half" idx="10"/>
          </p:nvPr>
        </p:nvSpPr>
        <p:spPr/>
        <p:txBody>
          <a:bodyPr/>
          <a:lstStyle/>
          <a:p>
            <a:fld id="{70BC1078-46ED-40F9-8930-935BAD7C2B02}" type="datetimeFigureOut">
              <a:rPr lang="zh-CN" altLang="en-US" smtClean="0"/>
              <a:t>2021/6/9</a:t>
            </a:fld>
            <a:endParaRPr lang="zh-CN" altLang="en-US"/>
          </a:p>
        </p:txBody>
      </p:sp>
      <p:sp>
        <p:nvSpPr>
          <p:cNvPr id="1048611" name="Footer Placeholder 5"/>
          <p:cNvSpPr>
            <a:spLocks noGrp="1"/>
          </p:cNvSpPr>
          <p:nvPr>
            <p:ph type="ftr" sz="quarter" idx="11"/>
          </p:nvPr>
        </p:nvSpPr>
        <p:spPr/>
        <p:txBody>
          <a:bodyPr/>
          <a:lstStyle/>
          <a:p>
            <a:endParaRPr lang="zh-CN" altLang="en-US"/>
          </a:p>
        </p:txBody>
      </p:sp>
      <p:sp>
        <p:nvSpPr>
          <p:cNvPr id="1048612"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t>2021/6/9</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edureka.co/blog/machine-learning-tutorial/#SupervisedLearn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edureka.co/blog/q-learn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15" name="Title 1"/>
          <p:cNvSpPr>
            <a:spLocks noGrp="1"/>
          </p:cNvSpPr>
          <p:nvPr>
            <p:ph type="ctrTitle"/>
          </p:nvPr>
        </p:nvSpPr>
        <p:spPr>
          <a:xfrm>
            <a:off x="685800" y="1122362"/>
            <a:ext cx="7772400" cy="2593097"/>
          </a:xfrm>
        </p:spPr>
        <p:txBody>
          <a:bodyPr/>
          <a:lstStyle/>
          <a:p>
            <a:r>
              <a:rPr lang="en-US" b="1" i="1" dirty="0">
                <a:solidFill>
                  <a:srgbClr val="21FF36"/>
                </a:solidFill>
                <a:effectLst>
                  <a:outerShdw blurRad="38100" dist="38100" dir="2700000" algn="tl">
                    <a:srgbClr val="000000">
                      <a:alpha val="43137"/>
                    </a:srgbClr>
                  </a:outerShdw>
                </a:effectLst>
                <a:latin typeface="Algerian" panose="04020705040A02060702" pitchFamily="82" charset="0"/>
              </a:rPr>
              <a:t>U</a:t>
            </a:r>
            <a:r>
              <a:rPr lang="en-IN" b="1" i="1" dirty="0" err="1">
                <a:solidFill>
                  <a:srgbClr val="21FF36"/>
                </a:solidFill>
                <a:effectLst>
                  <a:outerShdw blurRad="38100" dist="38100" dir="2700000" algn="tl">
                    <a:srgbClr val="000000">
                      <a:alpha val="43137"/>
                    </a:srgbClr>
                  </a:outerShdw>
                </a:effectLst>
                <a:latin typeface="Algerian" panose="04020705040A02060702" pitchFamily="82" charset="0"/>
              </a:rPr>
              <a:t>nsupervised</a:t>
            </a:r>
            <a:r>
              <a:rPr lang="en-IN" b="1" i="1" dirty="0">
                <a:solidFill>
                  <a:srgbClr val="21FF36"/>
                </a:solidFill>
                <a:effectLst>
                  <a:outerShdw blurRad="38100" dist="38100" dir="2700000" algn="tl">
                    <a:srgbClr val="000000">
                      <a:alpha val="43137"/>
                    </a:srgbClr>
                  </a:outerShdw>
                </a:effectLst>
                <a:latin typeface="Algerian" panose="04020705040A02060702" pitchFamily="82" charset="0"/>
              </a:rPr>
              <a:t> learning</a:t>
            </a:r>
          </a:p>
        </p:txBody>
      </p:sp>
      <p:sp>
        <p:nvSpPr>
          <p:cNvPr id="3" name="TextBox 2">
            <a:extLst>
              <a:ext uri="{FF2B5EF4-FFF2-40B4-BE49-F238E27FC236}">
                <a16:creationId xmlns:a16="http://schemas.microsoft.com/office/drawing/2014/main" id="{6B5581A5-6B3E-41E0-B000-13B97D6D822C}"/>
              </a:ext>
            </a:extLst>
          </p:cNvPr>
          <p:cNvSpPr txBox="1"/>
          <p:nvPr/>
        </p:nvSpPr>
        <p:spPr>
          <a:xfrm>
            <a:off x="209230" y="5509645"/>
            <a:ext cx="2061274" cy="1195206"/>
          </a:xfrm>
          <a:prstGeom prst="rect">
            <a:avLst/>
          </a:prstGeom>
          <a:noFill/>
        </p:spPr>
        <p:txBody>
          <a:bodyPr wrap="square" rtlCol="0">
            <a:spAutoFit/>
          </a:bodyPr>
          <a:lstStyle/>
          <a:p>
            <a:r>
              <a:rPr lang="en-IN" b="1" i="1" dirty="0">
                <a:solidFill>
                  <a:srgbClr val="3BFF21"/>
                </a:solidFill>
                <a:effectLst>
                  <a:outerShdw blurRad="38100" dist="38100" dir="2700000" algn="tl">
                    <a:srgbClr val="000000">
                      <a:alpha val="43137"/>
                    </a:srgbClr>
                  </a:outerShdw>
                </a:effectLst>
              </a:rPr>
              <a:t>Submitted by</a:t>
            </a:r>
          </a:p>
          <a:p>
            <a:r>
              <a:rPr lang="en-IN" b="1" i="1" dirty="0">
                <a:solidFill>
                  <a:srgbClr val="3BFF21"/>
                </a:solidFill>
                <a:effectLst>
                  <a:outerShdw blurRad="38100" dist="38100" dir="2700000" algn="tl">
                    <a:srgbClr val="000000">
                      <a:alpha val="43137"/>
                    </a:srgbClr>
                  </a:outerShdw>
                </a:effectLst>
              </a:rPr>
              <a:t>Shyam Mohan</a:t>
            </a:r>
          </a:p>
          <a:p>
            <a:r>
              <a:rPr lang="en-IN" b="1" i="1" dirty="0">
                <a:solidFill>
                  <a:srgbClr val="3BFF21"/>
                </a:solidFill>
                <a:effectLst>
                  <a:outerShdw blurRad="38100" dist="38100" dir="2700000" algn="tl">
                    <a:srgbClr val="000000">
                      <a:alpha val="43137"/>
                    </a:srgbClr>
                  </a:outerShdw>
                </a:effectLst>
              </a:rPr>
              <a:t>M4c-14</a:t>
            </a:r>
          </a:p>
          <a:p>
            <a:r>
              <a:rPr lang="en-IN" b="1" i="1" dirty="0">
                <a:solidFill>
                  <a:srgbClr val="3BFF21"/>
                </a:solidFill>
                <a:effectLst>
                  <a:outerShdw blurRad="38100" dist="38100" dir="2700000" algn="tl">
                    <a:srgbClr val="000000">
                      <a:alpha val="43137"/>
                    </a:srgbClr>
                  </a:outerShdw>
                </a:effectLst>
              </a:rPr>
              <a:t>CASP</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B72DB9-AAFD-43C4-AC32-063A2E1A7826}"/>
              </a:ext>
            </a:extLst>
          </p:cNvPr>
          <p:cNvSpPr>
            <a:spLocks noGrp="1"/>
          </p:cNvSpPr>
          <p:nvPr>
            <p:ph idx="1"/>
          </p:nvPr>
        </p:nvSpPr>
        <p:spPr>
          <a:xfrm>
            <a:off x="628650" y="751667"/>
            <a:ext cx="7886700" cy="5425295"/>
          </a:xfrm>
        </p:spPr>
        <p:txBody>
          <a:bodyPr>
            <a:normAutofit fontScale="92500" lnSpcReduction="10000"/>
          </a:bodyPr>
          <a:lstStyle/>
          <a:p>
            <a:pPr algn="just"/>
            <a:r>
              <a:rPr lang="en-US" dirty="0"/>
              <a:t>In unsupervised learning, input vectors of similar type are grouped with out the use of training data to specify how a member of each group look or to which group a number belongs.</a:t>
            </a:r>
          </a:p>
          <a:p>
            <a:pPr algn="just"/>
            <a:r>
              <a:rPr lang="en-US" dirty="0"/>
              <a:t>In the training process, every  network receive  the input patterns and organize these pattern to form  clusters.</a:t>
            </a:r>
          </a:p>
          <a:p>
            <a:pPr algn="just"/>
            <a:r>
              <a:rPr lang="en-US" dirty="0"/>
              <a:t>When a new pattern is applied, the neural network gives an output response indicating the class to which the input pattern belongs.</a:t>
            </a:r>
          </a:p>
          <a:p>
            <a:pPr algn="just"/>
            <a:r>
              <a:rPr lang="en-US" dirty="0"/>
              <a:t>For an input ,if a pattern class cannot be </a:t>
            </a:r>
            <a:r>
              <a:rPr lang="en-US" dirty="0" err="1"/>
              <a:t>found,it</a:t>
            </a:r>
            <a:r>
              <a:rPr lang="en-US" dirty="0"/>
              <a:t> create a new class or cluster.</a:t>
            </a:r>
          </a:p>
          <a:p>
            <a:pPr algn="just"/>
            <a:r>
              <a:rPr lang="en-US" dirty="0"/>
              <a:t>The network must itself discover  patters, similarities, features and categories from the input data and relation  for the input data or the outputs.  </a:t>
            </a:r>
          </a:p>
          <a:p>
            <a:pPr algn="just"/>
            <a:endParaRPr lang="en-IN" dirty="0"/>
          </a:p>
        </p:txBody>
      </p:sp>
    </p:spTree>
    <p:extLst>
      <p:ext uri="{BB962C8B-B14F-4D97-AF65-F5344CB8AC3E}">
        <p14:creationId xmlns:p14="http://schemas.microsoft.com/office/powerpoint/2010/main" val="22771262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9069B7D-90D2-434C-9AD3-157AE0BF50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57939"/>
            <a:ext cx="9144000" cy="5602638"/>
          </a:xfrm>
        </p:spPr>
      </p:pic>
    </p:spTree>
    <p:extLst>
      <p:ext uri="{BB962C8B-B14F-4D97-AF65-F5344CB8AC3E}">
        <p14:creationId xmlns:p14="http://schemas.microsoft.com/office/powerpoint/2010/main" val="981944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5D4D97E-B789-423B-8F30-7A8C39C9A5D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143" t="12038" r="7947"/>
          <a:stretch/>
        </p:blipFill>
        <p:spPr>
          <a:xfrm>
            <a:off x="495945" y="1526583"/>
            <a:ext cx="7958381" cy="4408080"/>
          </a:xfrm>
        </p:spPr>
      </p:pic>
    </p:spTree>
    <p:extLst>
      <p:ext uri="{BB962C8B-B14F-4D97-AF65-F5344CB8AC3E}">
        <p14:creationId xmlns:p14="http://schemas.microsoft.com/office/powerpoint/2010/main" val="2999278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619C22-D89D-472A-A6FA-727421B62081}"/>
              </a:ext>
            </a:extLst>
          </p:cNvPr>
          <p:cNvSpPr>
            <a:spLocks noGrp="1"/>
          </p:cNvSpPr>
          <p:nvPr>
            <p:ph idx="1"/>
          </p:nvPr>
        </p:nvSpPr>
        <p:spPr>
          <a:xfrm>
            <a:off x="628650" y="720671"/>
            <a:ext cx="7886700" cy="5479539"/>
          </a:xfrm>
        </p:spPr>
        <p:txBody>
          <a:bodyPr>
            <a:normAutofit fontScale="85000" lnSpcReduction="10000"/>
          </a:bodyPr>
          <a:lstStyle/>
          <a:p>
            <a:pPr marL="0" indent="0" algn="just">
              <a:buNone/>
            </a:pPr>
            <a:r>
              <a:rPr lang="en-US" b="1" dirty="0"/>
              <a:t>Here, are primary reasons for using Unsupervised Learning:</a:t>
            </a:r>
          </a:p>
          <a:p>
            <a:pPr algn="just"/>
            <a:r>
              <a:rPr lang="en-US" dirty="0"/>
              <a:t>Unsupervised machine learning finds all kind of unknown patterns in data.</a:t>
            </a:r>
          </a:p>
          <a:p>
            <a:pPr algn="just"/>
            <a:r>
              <a:rPr lang="en-US" dirty="0"/>
              <a:t>Unsupervised methods help you to find features which can be useful for categorization.</a:t>
            </a:r>
          </a:p>
          <a:p>
            <a:pPr algn="just"/>
            <a:r>
              <a:rPr lang="en-US" dirty="0"/>
              <a:t>It is taken place in real time, so all the input data to be analyzed and labeled in the presence of learners.</a:t>
            </a:r>
          </a:p>
          <a:p>
            <a:pPr algn="just"/>
            <a:r>
              <a:rPr lang="en-US" dirty="0"/>
              <a:t>It is easier to get unlabeled data from a computer than labeled data, which needs manual intervention.</a:t>
            </a:r>
          </a:p>
          <a:p>
            <a:pPr marL="0" indent="0" algn="just">
              <a:buNone/>
            </a:pPr>
            <a:endParaRPr lang="en-US" b="1" dirty="0"/>
          </a:p>
          <a:p>
            <a:pPr marL="0" indent="0" algn="just">
              <a:buNone/>
            </a:pPr>
            <a:r>
              <a:rPr lang="en-US" b="1" dirty="0"/>
              <a:t>Types of Unsupervised Learning</a:t>
            </a:r>
          </a:p>
          <a:p>
            <a:pPr marL="0" indent="0" algn="just">
              <a:buNone/>
            </a:pPr>
            <a:r>
              <a:rPr lang="en-US" dirty="0"/>
              <a:t>Unsupervised Learning has been split up majorly into 2 types:</a:t>
            </a:r>
          </a:p>
          <a:p>
            <a:pPr algn="just"/>
            <a:r>
              <a:rPr lang="en-US" dirty="0">
                <a:solidFill>
                  <a:srgbClr val="0070C0"/>
                </a:solidFill>
              </a:rPr>
              <a:t>Association</a:t>
            </a:r>
          </a:p>
          <a:p>
            <a:pPr algn="just"/>
            <a:r>
              <a:rPr lang="en-US" dirty="0">
                <a:solidFill>
                  <a:srgbClr val="0070C0"/>
                </a:solidFill>
              </a:rPr>
              <a:t>Clustering</a:t>
            </a:r>
          </a:p>
          <a:p>
            <a:pPr algn="just"/>
            <a:endParaRPr lang="en-US" dirty="0">
              <a:solidFill>
                <a:srgbClr val="0070C0"/>
              </a:solidFill>
            </a:endParaRPr>
          </a:p>
          <a:p>
            <a:endParaRPr lang="en-IN" dirty="0"/>
          </a:p>
        </p:txBody>
      </p:sp>
    </p:spTree>
    <p:extLst>
      <p:ext uri="{BB962C8B-B14F-4D97-AF65-F5344CB8AC3E}">
        <p14:creationId xmlns:p14="http://schemas.microsoft.com/office/powerpoint/2010/main" val="8088526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82E30-6CDF-4DB8-B412-9E92657901AB}"/>
              </a:ext>
            </a:extLst>
          </p:cNvPr>
          <p:cNvSpPr>
            <a:spLocks noGrp="1"/>
          </p:cNvSpPr>
          <p:nvPr>
            <p:ph type="title"/>
          </p:nvPr>
        </p:nvSpPr>
        <p:spPr>
          <a:xfrm>
            <a:off x="628650" y="365126"/>
            <a:ext cx="7886700" cy="619016"/>
          </a:xfrm>
        </p:spPr>
        <p:txBody>
          <a:bodyPr>
            <a:normAutofit fontScale="90000"/>
          </a:bodyPr>
          <a:lstStyle/>
          <a:p>
            <a:r>
              <a:rPr lang="en-IN" b="1" dirty="0">
                <a:solidFill>
                  <a:srgbClr val="0070C0"/>
                </a:solidFill>
              </a:rPr>
              <a:t>Clustering</a:t>
            </a:r>
            <a:endParaRPr lang="en-IN" dirty="0">
              <a:solidFill>
                <a:srgbClr val="0070C0"/>
              </a:solidFill>
            </a:endParaRPr>
          </a:p>
        </p:txBody>
      </p:sp>
      <p:sp>
        <p:nvSpPr>
          <p:cNvPr id="3" name="Content Placeholder 2">
            <a:extLst>
              <a:ext uri="{FF2B5EF4-FFF2-40B4-BE49-F238E27FC236}">
                <a16:creationId xmlns:a16="http://schemas.microsoft.com/office/drawing/2014/main" id="{5A4F1CCD-7768-4EC7-838F-066ACBB31273}"/>
              </a:ext>
            </a:extLst>
          </p:cNvPr>
          <p:cNvSpPr>
            <a:spLocks noGrp="1"/>
          </p:cNvSpPr>
          <p:nvPr>
            <p:ph idx="1"/>
          </p:nvPr>
        </p:nvSpPr>
        <p:spPr>
          <a:xfrm>
            <a:off x="628650" y="3412548"/>
            <a:ext cx="7886700" cy="2918510"/>
          </a:xfrm>
        </p:spPr>
        <p:txBody>
          <a:bodyPr>
            <a:normAutofit fontScale="85000" lnSpcReduction="20000"/>
          </a:bodyPr>
          <a:lstStyle/>
          <a:p>
            <a:pPr algn="just"/>
            <a:r>
              <a:rPr lang="en-US" dirty="0"/>
              <a:t>Clustering can be considered as  most important unsupervised  learning problem Or Clustering is an important concept when it comes to unsupervised learning. </a:t>
            </a:r>
          </a:p>
          <a:p>
            <a:pPr algn="just"/>
            <a:r>
              <a:rPr lang="en-US" dirty="0"/>
              <a:t>It mainly deals with finding a structure or pattern in a collection of uncategorized data. </a:t>
            </a:r>
          </a:p>
          <a:p>
            <a:pPr algn="just"/>
            <a:r>
              <a:rPr lang="en-US" dirty="0"/>
              <a:t>Clustering algorithms will process your data and find natural clusters(groups) if they exist in the data. You can also modify how many clusters your algorithms should identify. It allows you to adjust the granularity of these groups.</a:t>
            </a:r>
          </a:p>
          <a:p>
            <a:endParaRPr lang="en-IN" dirty="0"/>
          </a:p>
        </p:txBody>
      </p:sp>
      <p:pic>
        <p:nvPicPr>
          <p:cNvPr id="9" name="Picture 8">
            <a:extLst>
              <a:ext uri="{FF2B5EF4-FFF2-40B4-BE49-F238E27FC236}">
                <a16:creationId xmlns:a16="http://schemas.microsoft.com/office/drawing/2014/main" id="{5F3E9A9A-62B3-49CB-8BF1-9A88016DD6FC}"/>
              </a:ext>
            </a:extLst>
          </p:cNvPr>
          <p:cNvPicPr>
            <a:picLocks noChangeAspect="1"/>
          </p:cNvPicPr>
          <p:nvPr/>
        </p:nvPicPr>
        <p:blipFill rotWithShape="1">
          <a:blip r:embed="rId2">
            <a:extLst>
              <a:ext uri="{28A0092B-C50C-407E-A947-70E740481C1C}">
                <a14:useLocalDpi xmlns:a14="http://schemas.microsoft.com/office/drawing/2010/main" val="0"/>
              </a:ext>
            </a:extLst>
          </a:blip>
          <a:srcRect b="12208"/>
          <a:stretch/>
        </p:blipFill>
        <p:spPr>
          <a:xfrm>
            <a:off x="628649" y="911489"/>
            <a:ext cx="7886701" cy="2250165"/>
          </a:xfrm>
          <a:prstGeom prst="rect">
            <a:avLst/>
          </a:prstGeom>
        </p:spPr>
      </p:pic>
    </p:spTree>
    <p:extLst>
      <p:ext uri="{BB962C8B-B14F-4D97-AF65-F5344CB8AC3E}">
        <p14:creationId xmlns:p14="http://schemas.microsoft.com/office/powerpoint/2010/main" val="31960086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58736E-073D-4FAA-B99E-B1250F3C5C13}"/>
              </a:ext>
            </a:extLst>
          </p:cNvPr>
          <p:cNvSpPr>
            <a:spLocks noGrp="1"/>
          </p:cNvSpPr>
          <p:nvPr>
            <p:ph idx="1"/>
          </p:nvPr>
        </p:nvSpPr>
        <p:spPr>
          <a:xfrm>
            <a:off x="628650" y="596685"/>
            <a:ext cx="7886700" cy="5904854"/>
          </a:xfrm>
        </p:spPr>
        <p:txBody>
          <a:bodyPr>
            <a:normAutofit fontScale="70000" lnSpcReduction="20000"/>
          </a:bodyPr>
          <a:lstStyle/>
          <a:p>
            <a:pPr marL="0" indent="0" algn="just">
              <a:buNone/>
            </a:pPr>
            <a:r>
              <a:rPr lang="en-US" dirty="0"/>
              <a:t>There are different types of </a:t>
            </a:r>
            <a:r>
              <a:rPr lang="en-US" b="1" dirty="0"/>
              <a:t>clustering type</a:t>
            </a:r>
            <a:r>
              <a:rPr lang="en-US" dirty="0"/>
              <a:t> we can utilize:</a:t>
            </a:r>
          </a:p>
          <a:p>
            <a:pPr marL="0" indent="0" algn="just">
              <a:buNone/>
            </a:pPr>
            <a:r>
              <a:rPr lang="en-US" b="1" dirty="0">
                <a:solidFill>
                  <a:srgbClr val="0070C0"/>
                </a:solidFill>
              </a:rPr>
              <a:t>Exclusive (partitioning)</a:t>
            </a:r>
          </a:p>
          <a:p>
            <a:pPr algn="just"/>
            <a:r>
              <a:rPr lang="en-US" dirty="0"/>
              <a:t>In this clustering method, Data are grouped in such a way that one data can belong to one cluster only.</a:t>
            </a:r>
          </a:p>
          <a:p>
            <a:pPr algn="just"/>
            <a:r>
              <a:rPr lang="en-US" dirty="0"/>
              <a:t>Example: K-means</a:t>
            </a:r>
          </a:p>
          <a:p>
            <a:pPr marL="0" indent="0" algn="just">
              <a:buNone/>
            </a:pPr>
            <a:r>
              <a:rPr lang="en-US" b="1" dirty="0">
                <a:solidFill>
                  <a:srgbClr val="0070C0"/>
                </a:solidFill>
              </a:rPr>
              <a:t>Agglomerative</a:t>
            </a:r>
          </a:p>
          <a:p>
            <a:pPr algn="just"/>
            <a:r>
              <a:rPr lang="en-US" dirty="0"/>
              <a:t>In this clustering technique, every data is a cluster. The iterative unions between the two nearest clusters reduce the number of clusters.</a:t>
            </a:r>
          </a:p>
          <a:p>
            <a:pPr algn="just"/>
            <a:r>
              <a:rPr lang="en-US" dirty="0"/>
              <a:t>Example: Hierarchical clustering</a:t>
            </a:r>
          </a:p>
          <a:p>
            <a:pPr marL="0" indent="0" algn="just">
              <a:buNone/>
            </a:pPr>
            <a:r>
              <a:rPr lang="en-US" b="1" dirty="0">
                <a:solidFill>
                  <a:srgbClr val="0070C0"/>
                </a:solidFill>
              </a:rPr>
              <a:t>Overlapping</a:t>
            </a:r>
          </a:p>
          <a:p>
            <a:pPr algn="just"/>
            <a:r>
              <a:rPr lang="en-US" dirty="0"/>
              <a:t>In this technique, fuzzy sets is used to cluster data. Each point may belong to two or more clusters with separate degrees of membership.</a:t>
            </a:r>
          </a:p>
          <a:p>
            <a:pPr algn="just"/>
            <a:r>
              <a:rPr lang="en-US" dirty="0"/>
              <a:t>Here, data will be associated with an appropriate membership value. Example: Fuzzy C-Means</a:t>
            </a:r>
          </a:p>
          <a:p>
            <a:pPr marL="0" indent="0" algn="just">
              <a:buNone/>
            </a:pPr>
            <a:r>
              <a:rPr lang="en-US" b="1" dirty="0">
                <a:solidFill>
                  <a:srgbClr val="0070C0"/>
                </a:solidFill>
              </a:rPr>
              <a:t>Probabilistic</a:t>
            </a:r>
          </a:p>
          <a:p>
            <a:pPr algn="just"/>
            <a:r>
              <a:rPr lang="en-US" dirty="0"/>
              <a:t>This technique uses probability distribution to create the clusters</a:t>
            </a:r>
          </a:p>
          <a:p>
            <a:pPr marL="0" indent="0" algn="just">
              <a:buNone/>
            </a:pPr>
            <a:r>
              <a:rPr lang="en-US" dirty="0"/>
              <a:t>  [</a:t>
            </a:r>
            <a:r>
              <a:rPr lang="en-US" dirty="0" err="1"/>
              <a:t>example:”</a:t>
            </a:r>
            <a:r>
              <a:rPr lang="en-US" b="1" dirty="0" err="1"/>
              <a:t>man’s</a:t>
            </a:r>
            <a:r>
              <a:rPr lang="en-US" b="1" dirty="0"/>
              <a:t> </a:t>
            </a:r>
            <a:r>
              <a:rPr lang="en-US" b="1" dirty="0" err="1"/>
              <a:t>shoe</a:t>
            </a:r>
            <a:r>
              <a:rPr lang="en-US" dirty="0" err="1"/>
              <a:t>”,”</a:t>
            </a:r>
            <a:r>
              <a:rPr lang="en-US" b="1" dirty="0" err="1"/>
              <a:t>women’s</a:t>
            </a:r>
            <a:r>
              <a:rPr lang="en-US" b="1" dirty="0"/>
              <a:t> shoe</a:t>
            </a:r>
            <a:r>
              <a:rPr lang="en-US" dirty="0"/>
              <a:t> ”,”</a:t>
            </a:r>
            <a:r>
              <a:rPr lang="en-US" b="1" dirty="0"/>
              <a:t>women’s </a:t>
            </a:r>
            <a:r>
              <a:rPr lang="en-US" b="1" dirty="0" err="1"/>
              <a:t>glove</a:t>
            </a:r>
            <a:r>
              <a:rPr lang="en-US" dirty="0" err="1"/>
              <a:t>”,”</a:t>
            </a:r>
            <a:r>
              <a:rPr lang="en-US" b="1" dirty="0" err="1"/>
              <a:t>man’s</a:t>
            </a:r>
            <a:r>
              <a:rPr lang="en-US" b="1" dirty="0"/>
              <a:t> glove</a:t>
            </a:r>
            <a:r>
              <a:rPr lang="en-US" dirty="0"/>
              <a:t>”]</a:t>
            </a:r>
          </a:p>
          <a:p>
            <a:pPr marL="0" indent="0" algn="just">
              <a:buNone/>
            </a:pPr>
            <a:r>
              <a:rPr lang="en-US" dirty="0"/>
              <a:t>These can be clustered into 2 category “</a:t>
            </a:r>
            <a:r>
              <a:rPr lang="en-US" b="1" dirty="0"/>
              <a:t>shoe</a:t>
            </a:r>
            <a:r>
              <a:rPr lang="en-US" dirty="0"/>
              <a:t>” and “</a:t>
            </a:r>
            <a:r>
              <a:rPr lang="en-US" b="1" dirty="0"/>
              <a:t>glove</a:t>
            </a:r>
            <a:r>
              <a:rPr lang="en-US" dirty="0"/>
              <a:t>” or “</a:t>
            </a:r>
            <a:r>
              <a:rPr lang="en-US" b="1" dirty="0"/>
              <a:t>man</a:t>
            </a:r>
            <a:r>
              <a:rPr lang="en-US" dirty="0"/>
              <a:t>” and “</a:t>
            </a:r>
            <a:r>
              <a:rPr lang="en-US" b="1" dirty="0"/>
              <a:t>women</a:t>
            </a:r>
            <a:r>
              <a:rPr lang="en-US" dirty="0"/>
              <a:t>”.</a:t>
            </a:r>
          </a:p>
        </p:txBody>
      </p:sp>
    </p:spTree>
    <p:extLst>
      <p:ext uri="{BB962C8B-B14F-4D97-AF65-F5344CB8AC3E}">
        <p14:creationId xmlns:p14="http://schemas.microsoft.com/office/powerpoint/2010/main" val="27785158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6388D-B30C-4B94-B048-C11C2A0E5160}"/>
              </a:ext>
            </a:extLst>
          </p:cNvPr>
          <p:cNvSpPr>
            <a:spLocks noGrp="1"/>
          </p:cNvSpPr>
          <p:nvPr>
            <p:ph type="title"/>
          </p:nvPr>
        </p:nvSpPr>
        <p:spPr/>
        <p:txBody>
          <a:bodyPr/>
          <a:lstStyle/>
          <a:p>
            <a:r>
              <a:rPr lang="en-IN" b="1" dirty="0">
                <a:solidFill>
                  <a:srgbClr val="0070C0"/>
                </a:solidFill>
              </a:rPr>
              <a:t>Clustering Algorithms</a:t>
            </a:r>
            <a:endParaRPr lang="en-IN" dirty="0">
              <a:solidFill>
                <a:srgbClr val="0070C0"/>
              </a:solidFill>
            </a:endParaRPr>
          </a:p>
        </p:txBody>
      </p:sp>
      <p:sp>
        <p:nvSpPr>
          <p:cNvPr id="3" name="Content Placeholder 2">
            <a:extLst>
              <a:ext uri="{FF2B5EF4-FFF2-40B4-BE49-F238E27FC236}">
                <a16:creationId xmlns:a16="http://schemas.microsoft.com/office/drawing/2014/main" id="{655E4358-29CD-4BDB-BD8D-429BAC4838AA}"/>
              </a:ext>
            </a:extLst>
          </p:cNvPr>
          <p:cNvSpPr>
            <a:spLocks noGrp="1"/>
          </p:cNvSpPr>
          <p:nvPr>
            <p:ph idx="1"/>
          </p:nvPr>
        </p:nvSpPr>
        <p:spPr/>
        <p:txBody>
          <a:bodyPr>
            <a:normAutofit lnSpcReduction="10000"/>
          </a:bodyPr>
          <a:lstStyle/>
          <a:p>
            <a:pPr marL="0" indent="0">
              <a:buNone/>
            </a:pPr>
            <a:r>
              <a:rPr lang="en-IN" dirty="0"/>
              <a:t>These are the most used clustering algorithms.</a:t>
            </a:r>
          </a:p>
          <a:p>
            <a:pPr marL="0" indent="0">
              <a:buNone/>
            </a:pPr>
            <a:endParaRPr lang="en-IN" dirty="0"/>
          </a:p>
          <a:p>
            <a:r>
              <a:rPr lang="en-IN" dirty="0"/>
              <a:t>Hierarchical clustering</a:t>
            </a:r>
          </a:p>
          <a:p>
            <a:r>
              <a:rPr lang="en-IN" dirty="0"/>
              <a:t>K-means clustering</a:t>
            </a:r>
          </a:p>
          <a:p>
            <a:r>
              <a:rPr lang="en-IN" dirty="0"/>
              <a:t>K-NN (k nearest </a:t>
            </a:r>
            <a:r>
              <a:rPr lang="en-IN" dirty="0" err="1"/>
              <a:t>neighbors</a:t>
            </a:r>
            <a:r>
              <a:rPr lang="en-IN" dirty="0"/>
              <a:t>)</a:t>
            </a:r>
          </a:p>
          <a:p>
            <a:r>
              <a:rPr lang="en-IN" dirty="0"/>
              <a:t>Principal Component Analysis</a:t>
            </a:r>
          </a:p>
          <a:p>
            <a:r>
              <a:rPr lang="en-IN" dirty="0"/>
              <a:t>Singular Value Decomposition</a:t>
            </a:r>
          </a:p>
          <a:p>
            <a:r>
              <a:rPr lang="en-IN" dirty="0"/>
              <a:t>Independent Component Analysis</a:t>
            </a:r>
          </a:p>
          <a:p>
            <a:r>
              <a:rPr lang="en-IN" dirty="0"/>
              <a:t>Mixture of gaussians</a:t>
            </a:r>
          </a:p>
          <a:p>
            <a:endParaRPr lang="en-IN" dirty="0"/>
          </a:p>
        </p:txBody>
      </p:sp>
    </p:spTree>
    <p:extLst>
      <p:ext uri="{BB962C8B-B14F-4D97-AF65-F5344CB8AC3E}">
        <p14:creationId xmlns:p14="http://schemas.microsoft.com/office/powerpoint/2010/main" val="1120860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AB3FB-8831-4049-BEBB-7398C714BB63}"/>
              </a:ext>
            </a:extLst>
          </p:cNvPr>
          <p:cNvSpPr>
            <a:spLocks noGrp="1"/>
          </p:cNvSpPr>
          <p:nvPr>
            <p:ph type="title"/>
          </p:nvPr>
        </p:nvSpPr>
        <p:spPr/>
        <p:txBody>
          <a:bodyPr/>
          <a:lstStyle/>
          <a:p>
            <a:r>
              <a:rPr lang="en-US" b="1" dirty="0">
                <a:solidFill>
                  <a:srgbClr val="0070C0"/>
                </a:solidFill>
              </a:rPr>
              <a:t>Association</a:t>
            </a:r>
            <a:endParaRPr lang="en-IN" dirty="0">
              <a:solidFill>
                <a:srgbClr val="0070C0"/>
              </a:solidFill>
            </a:endParaRPr>
          </a:p>
        </p:txBody>
      </p:sp>
      <p:sp>
        <p:nvSpPr>
          <p:cNvPr id="3" name="Content Placeholder 2">
            <a:extLst>
              <a:ext uri="{FF2B5EF4-FFF2-40B4-BE49-F238E27FC236}">
                <a16:creationId xmlns:a16="http://schemas.microsoft.com/office/drawing/2014/main" id="{C7BEB012-E08B-4A2C-B232-5A0FEAF72F62}"/>
              </a:ext>
            </a:extLst>
          </p:cNvPr>
          <p:cNvSpPr>
            <a:spLocks noGrp="1"/>
          </p:cNvSpPr>
          <p:nvPr>
            <p:ph idx="1"/>
          </p:nvPr>
        </p:nvSpPr>
        <p:spPr/>
        <p:txBody>
          <a:bodyPr/>
          <a:lstStyle/>
          <a:p>
            <a:r>
              <a:rPr lang="en-US" dirty="0"/>
              <a:t>Association rules allow you to establish associations amongst data objects inside large databases.</a:t>
            </a:r>
          </a:p>
          <a:p>
            <a:r>
              <a:rPr lang="en-US" dirty="0"/>
              <a:t> This unsupervised technique is about discovering interesting relationships between variables in large databases.</a:t>
            </a:r>
          </a:p>
          <a:p>
            <a:r>
              <a:rPr lang="en-US" dirty="0"/>
              <a:t>Association mining identifies sets of items which  often occur together in your datasets.</a:t>
            </a:r>
          </a:p>
          <a:p>
            <a:r>
              <a:rPr lang="en-US" dirty="0"/>
              <a:t> For example, people that buy a new home most likely to buy new furniture.</a:t>
            </a:r>
          </a:p>
        </p:txBody>
      </p:sp>
    </p:spTree>
    <p:extLst>
      <p:ext uri="{BB962C8B-B14F-4D97-AF65-F5344CB8AC3E}">
        <p14:creationId xmlns:p14="http://schemas.microsoft.com/office/powerpoint/2010/main" val="21921279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25C9A-AB3B-464A-A0F0-7C185522DC2D}"/>
              </a:ext>
            </a:extLst>
          </p:cNvPr>
          <p:cNvSpPr>
            <a:spLocks noGrp="1"/>
          </p:cNvSpPr>
          <p:nvPr>
            <p:ph type="title"/>
          </p:nvPr>
        </p:nvSpPr>
        <p:spPr/>
        <p:txBody>
          <a:bodyPr/>
          <a:lstStyle/>
          <a:p>
            <a:r>
              <a:rPr lang="en-IN" b="1" dirty="0">
                <a:solidFill>
                  <a:srgbClr val="0070C0"/>
                </a:solidFill>
              </a:rPr>
              <a:t>Advantages of Unsupervised Learning</a:t>
            </a:r>
            <a:endParaRPr lang="en-IN" dirty="0">
              <a:solidFill>
                <a:srgbClr val="0070C0"/>
              </a:solidFill>
            </a:endParaRPr>
          </a:p>
        </p:txBody>
      </p:sp>
      <p:sp>
        <p:nvSpPr>
          <p:cNvPr id="3" name="Content Placeholder 2">
            <a:extLst>
              <a:ext uri="{FF2B5EF4-FFF2-40B4-BE49-F238E27FC236}">
                <a16:creationId xmlns:a16="http://schemas.microsoft.com/office/drawing/2014/main" id="{64073784-BA23-4A09-9FD5-D743F086257F}"/>
              </a:ext>
            </a:extLst>
          </p:cNvPr>
          <p:cNvSpPr>
            <a:spLocks noGrp="1"/>
          </p:cNvSpPr>
          <p:nvPr>
            <p:ph idx="1"/>
          </p:nvPr>
        </p:nvSpPr>
        <p:spPr/>
        <p:txBody>
          <a:bodyPr>
            <a:normAutofit fontScale="85000" lnSpcReduction="20000"/>
          </a:bodyPr>
          <a:lstStyle/>
          <a:p>
            <a:pPr algn="just"/>
            <a:r>
              <a:rPr lang="en-US" dirty="0"/>
              <a:t>Labelling of data demands a lots of manual work and expenses. Unsupervised learning solves the problem by learning the data and classifying it without any label</a:t>
            </a:r>
          </a:p>
          <a:p>
            <a:pPr algn="just"/>
            <a:r>
              <a:rPr lang="en-US" dirty="0"/>
              <a:t>Clustering automatically split the dataset into groups base on their similarities.</a:t>
            </a:r>
          </a:p>
          <a:p>
            <a:pPr algn="just"/>
            <a:r>
              <a:rPr lang="en-US" dirty="0"/>
              <a:t>Anomaly detection can discover unusual data points in your dataset. It is useful for finding fraudulent transactions.</a:t>
            </a:r>
          </a:p>
          <a:p>
            <a:pPr algn="just"/>
            <a:r>
              <a:rPr lang="en-US" dirty="0"/>
              <a:t>Association mining identifies sets of items which often occur together in your dataset.</a:t>
            </a:r>
          </a:p>
          <a:p>
            <a:pPr algn="just"/>
            <a:r>
              <a:rPr lang="en-US" dirty="0"/>
              <a:t>This is the perfect tool for data scientist, as unsupervised learning can help to understand the raw data.</a:t>
            </a:r>
          </a:p>
          <a:p>
            <a:pPr algn="just"/>
            <a:r>
              <a:rPr lang="en-US" dirty="0"/>
              <a:t>This type of learning similar to human intelligence in some way as the model learns slowly and then calculate the result.</a:t>
            </a:r>
          </a:p>
          <a:p>
            <a:endParaRPr lang="en-IN" dirty="0"/>
          </a:p>
        </p:txBody>
      </p:sp>
    </p:spTree>
    <p:extLst>
      <p:ext uri="{BB962C8B-B14F-4D97-AF65-F5344CB8AC3E}">
        <p14:creationId xmlns:p14="http://schemas.microsoft.com/office/powerpoint/2010/main" val="1036628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7C70-59D0-47F0-9771-E566A6B43E07}"/>
              </a:ext>
            </a:extLst>
          </p:cNvPr>
          <p:cNvSpPr>
            <a:spLocks noGrp="1"/>
          </p:cNvSpPr>
          <p:nvPr>
            <p:ph type="title"/>
          </p:nvPr>
        </p:nvSpPr>
        <p:spPr/>
        <p:txBody>
          <a:bodyPr>
            <a:normAutofit/>
          </a:bodyPr>
          <a:lstStyle/>
          <a:p>
            <a:r>
              <a:rPr lang="en-IN" b="1" dirty="0">
                <a:solidFill>
                  <a:srgbClr val="0070C0"/>
                </a:solidFill>
              </a:rPr>
              <a:t>Disadvantages of Unsupervised Learning</a:t>
            </a:r>
            <a:endParaRPr lang="en-IN" dirty="0">
              <a:solidFill>
                <a:srgbClr val="0070C0"/>
              </a:solidFill>
            </a:endParaRPr>
          </a:p>
        </p:txBody>
      </p:sp>
      <p:sp>
        <p:nvSpPr>
          <p:cNvPr id="3" name="Content Placeholder 2">
            <a:extLst>
              <a:ext uri="{FF2B5EF4-FFF2-40B4-BE49-F238E27FC236}">
                <a16:creationId xmlns:a16="http://schemas.microsoft.com/office/drawing/2014/main" id="{407A3AF6-E048-4BD8-8ADF-2AF11C20763B}"/>
              </a:ext>
            </a:extLst>
          </p:cNvPr>
          <p:cNvSpPr>
            <a:spLocks noGrp="1"/>
          </p:cNvSpPr>
          <p:nvPr>
            <p:ph idx="1"/>
          </p:nvPr>
        </p:nvSpPr>
        <p:spPr/>
        <p:txBody>
          <a:bodyPr>
            <a:normAutofit fontScale="92500" lnSpcReduction="10000"/>
          </a:bodyPr>
          <a:lstStyle/>
          <a:p>
            <a:pPr algn="just"/>
            <a:r>
              <a:rPr lang="en-US" dirty="0"/>
              <a:t>You cannot get precise information regarding data sorting, and the output as data used in unsupervised learning is labeled and not known</a:t>
            </a:r>
          </a:p>
          <a:p>
            <a:pPr algn="just"/>
            <a:r>
              <a:rPr lang="en-US" dirty="0"/>
              <a:t>Less accuracy of the results is because the input data is not known and not labeled by people in advance. This means that the machine requires to do this itself.</a:t>
            </a:r>
          </a:p>
          <a:p>
            <a:pPr algn="just"/>
            <a:r>
              <a:rPr lang="en-US" dirty="0"/>
              <a:t>The modal is learning from raw data without any prior knowledge.</a:t>
            </a:r>
          </a:p>
          <a:p>
            <a:pPr algn="just"/>
            <a:r>
              <a:rPr lang="en-US" dirty="0"/>
              <a:t>It is also a time-consuming process. The learning phases of the algorithm might take a lot of time, as it analyses and calculates all possibilities.</a:t>
            </a:r>
          </a:p>
          <a:p>
            <a:endParaRPr lang="en-IN" dirty="0"/>
          </a:p>
        </p:txBody>
      </p:sp>
    </p:spTree>
    <p:extLst>
      <p:ext uri="{BB962C8B-B14F-4D97-AF65-F5344CB8AC3E}">
        <p14:creationId xmlns:p14="http://schemas.microsoft.com/office/powerpoint/2010/main" val="15167218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E1C9B-D76C-4E82-B515-A272E8D89B2C}"/>
              </a:ext>
            </a:extLst>
          </p:cNvPr>
          <p:cNvSpPr>
            <a:spLocks noGrp="1"/>
          </p:cNvSpPr>
          <p:nvPr>
            <p:ph type="title"/>
          </p:nvPr>
        </p:nvSpPr>
        <p:spPr>
          <a:xfrm>
            <a:off x="628650" y="365126"/>
            <a:ext cx="7886700" cy="866989"/>
          </a:xfrm>
        </p:spPr>
        <p:txBody>
          <a:bodyPr/>
          <a:lstStyle/>
          <a:p>
            <a:r>
              <a:rPr lang="en-US" b="1" dirty="0">
                <a:solidFill>
                  <a:srgbClr val="0070C0"/>
                </a:solidFill>
              </a:rPr>
              <a:t>Learning</a:t>
            </a:r>
            <a:endParaRPr lang="en-IN" b="1" dirty="0">
              <a:solidFill>
                <a:srgbClr val="0070C0"/>
              </a:solidFill>
            </a:endParaRPr>
          </a:p>
        </p:txBody>
      </p:sp>
      <p:sp>
        <p:nvSpPr>
          <p:cNvPr id="3" name="Content Placeholder 2">
            <a:extLst>
              <a:ext uri="{FF2B5EF4-FFF2-40B4-BE49-F238E27FC236}">
                <a16:creationId xmlns:a16="http://schemas.microsoft.com/office/drawing/2014/main" id="{16AFF547-BE56-4C7B-9CAC-71619F9D174D}"/>
              </a:ext>
            </a:extLst>
          </p:cNvPr>
          <p:cNvSpPr>
            <a:spLocks noGrp="1"/>
          </p:cNvSpPr>
          <p:nvPr>
            <p:ph idx="1"/>
          </p:nvPr>
        </p:nvSpPr>
        <p:spPr>
          <a:xfrm>
            <a:off x="628650" y="1340604"/>
            <a:ext cx="7886700" cy="4836360"/>
          </a:xfrm>
        </p:spPr>
        <p:txBody>
          <a:bodyPr>
            <a:normAutofit fontScale="92500" lnSpcReduction="20000"/>
          </a:bodyPr>
          <a:lstStyle/>
          <a:p>
            <a:pPr algn="just"/>
            <a:r>
              <a:rPr lang="en-US" dirty="0"/>
              <a:t>Learning is a phenomena through which a system gets trained and becomes adaptable to give result in an accurate manner. </a:t>
            </a:r>
          </a:p>
          <a:p>
            <a:pPr algn="just"/>
            <a:r>
              <a:rPr lang="en-US" dirty="0"/>
              <a:t>Learning is the most important phase as how well the system performs on the data provided to the system depends on which algorithms used on the data. </a:t>
            </a:r>
          </a:p>
          <a:p>
            <a:pPr algn="just"/>
            <a:r>
              <a:rPr lang="en-US" dirty="0"/>
              <a:t>Entire dataset is divided into two categories, one which is used in training the model i.e. </a:t>
            </a:r>
            <a:r>
              <a:rPr lang="en-US" b="1" dirty="0"/>
              <a:t>Training set </a:t>
            </a:r>
            <a:r>
              <a:rPr lang="en-US" dirty="0"/>
              <a:t>and the other that is used in testing the model after training, i.e. </a:t>
            </a:r>
            <a:r>
              <a:rPr lang="en-US" b="1" dirty="0"/>
              <a:t>Testing set</a:t>
            </a:r>
            <a:r>
              <a:rPr lang="en-US" dirty="0"/>
              <a:t>.</a:t>
            </a:r>
          </a:p>
          <a:p>
            <a:endParaRPr lang="en-US" dirty="0"/>
          </a:p>
          <a:p>
            <a:endParaRPr lang="en-US" dirty="0"/>
          </a:p>
          <a:p>
            <a:pPr marL="0" indent="0">
              <a:buNone/>
            </a:pPr>
            <a:r>
              <a:rPr lang="en-US" dirty="0"/>
              <a:t> </a:t>
            </a:r>
          </a:p>
          <a:p>
            <a:endParaRPr lang="en-IN" dirty="0"/>
          </a:p>
        </p:txBody>
      </p:sp>
      <p:pic>
        <p:nvPicPr>
          <p:cNvPr id="4" name="Content Placeholder 6">
            <a:extLst>
              <a:ext uri="{FF2B5EF4-FFF2-40B4-BE49-F238E27FC236}">
                <a16:creationId xmlns:a16="http://schemas.microsoft.com/office/drawing/2014/main" id="{0ECA058B-9FB3-4CF1-93CE-AF09B622B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61634" y="4541003"/>
            <a:ext cx="7167966" cy="1635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5071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4DC90-59F1-44AF-BB5D-C70D39A754F5}"/>
              </a:ext>
            </a:extLst>
          </p:cNvPr>
          <p:cNvSpPr>
            <a:spLocks noGrp="1"/>
          </p:cNvSpPr>
          <p:nvPr>
            <p:ph type="title"/>
          </p:nvPr>
        </p:nvSpPr>
        <p:spPr/>
        <p:txBody>
          <a:bodyPr>
            <a:normAutofit/>
          </a:bodyPr>
          <a:lstStyle/>
          <a:p>
            <a:r>
              <a:rPr lang="en-US" b="1" dirty="0">
                <a:solidFill>
                  <a:srgbClr val="0070C0"/>
                </a:solidFill>
              </a:rPr>
              <a:t>Applications of unsupervised learning</a:t>
            </a:r>
            <a:endParaRPr lang="en-IN" dirty="0">
              <a:solidFill>
                <a:srgbClr val="0070C0"/>
              </a:solidFill>
            </a:endParaRPr>
          </a:p>
        </p:txBody>
      </p:sp>
      <p:sp>
        <p:nvSpPr>
          <p:cNvPr id="3" name="Content Placeholder 2">
            <a:extLst>
              <a:ext uri="{FF2B5EF4-FFF2-40B4-BE49-F238E27FC236}">
                <a16:creationId xmlns:a16="http://schemas.microsoft.com/office/drawing/2014/main" id="{B4B4F10C-E484-4E3F-AC43-B937969C9769}"/>
              </a:ext>
            </a:extLst>
          </p:cNvPr>
          <p:cNvSpPr>
            <a:spLocks noGrp="1"/>
          </p:cNvSpPr>
          <p:nvPr>
            <p:ph idx="1"/>
          </p:nvPr>
        </p:nvSpPr>
        <p:spPr>
          <a:xfrm>
            <a:off x="628650" y="1825624"/>
            <a:ext cx="7886700" cy="4582925"/>
          </a:xfrm>
        </p:spPr>
        <p:txBody>
          <a:bodyPr>
            <a:normAutofit fontScale="85000" lnSpcReduction="20000"/>
          </a:bodyPr>
          <a:lstStyle/>
          <a:p>
            <a:pPr algn="just"/>
            <a:r>
              <a:rPr lang="en-US" b="1" dirty="0"/>
              <a:t>Amazon</a:t>
            </a:r>
            <a:r>
              <a:rPr lang="en-US" dirty="0"/>
              <a:t> – Amazon also uses unsupervised learning to learn the customer’s purchase and recommend the products which are most frequently bought together which is an example of association rule mining.</a:t>
            </a:r>
          </a:p>
          <a:p>
            <a:pPr algn="just"/>
            <a:r>
              <a:rPr lang="en-US" b="1" dirty="0"/>
              <a:t>Credit-Card Fraud Detection</a:t>
            </a:r>
            <a:r>
              <a:rPr lang="en-US" dirty="0"/>
              <a:t> – Unsupervised Learning algorithms learn about various patterns of the user and their usage of the credit card. If the card is used in parts that do not match the behavior, an alarm is generated which could possibly be marked fraud and calls are given to you to confirm whether it was you using the card or not.</a:t>
            </a:r>
          </a:p>
          <a:p>
            <a:pPr algn="just"/>
            <a:r>
              <a:rPr lang="en-US" b="1" dirty="0" err="1"/>
              <a:t>AirBnB</a:t>
            </a:r>
            <a:r>
              <a:rPr lang="en-US" dirty="0"/>
              <a:t> – This is a great application which helps host stays and experiences connecting people all over the world. This application uses Unsupervised Learning where the user queries his or her requirements and Airbnb learns these patterns and recommends stays and experiences which fall under the same group or cluster.</a:t>
            </a:r>
          </a:p>
          <a:p>
            <a:pPr algn="just"/>
            <a:endParaRPr lang="en-US" dirty="0"/>
          </a:p>
          <a:p>
            <a:endParaRPr lang="en-IN" dirty="0"/>
          </a:p>
        </p:txBody>
      </p:sp>
    </p:spTree>
    <p:extLst>
      <p:ext uri="{BB962C8B-B14F-4D97-AF65-F5344CB8AC3E}">
        <p14:creationId xmlns:p14="http://schemas.microsoft.com/office/powerpoint/2010/main" val="11575767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06" name="Title 1048605"/>
          <p:cNvSpPr>
            <a:spLocks noGrp="1"/>
          </p:cNvSpPr>
          <p:nvPr>
            <p:ph type="ctrTitle"/>
          </p:nvPr>
        </p:nvSpPr>
        <p:spPr>
          <a:xfrm rot="20363128">
            <a:off x="-666260" y="2305983"/>
            <a:ext cx="10038560" cy="1595241"/>
          </a:xfrm>
        </p:spPr>
        <p:txBody>
          <a:bodyPr/>
          <a:lstStyle/>
          <a:p>
            <a:r>
              <a:rPr lang="en-US" b="1" i="0" dirty="0">
                <a:solidFill>
                  <a:srgbClr val="0070C0"/>
                </a:solidFill>
                <a:latin typeface="Dancing Script"/>
                <a:ea typeface="Noto Sans CJK HK"/>
                <a:cs typeface="Dancing Script"/>
              </a:rPr>
              <a:t>Thank You...</a:t>
            </a:r>
            <a:r>
              <a:rPr lang="en-US" dirty="0">
                <a:solidFill>
                  <a:srgbClr val="0070C0"/>
                </a:solidFill>
              </a:rPr>
              <a:t>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alpha val="95000"/>
          </a:schemeClr>
        </a:solidFill>
        <a:effectLst/>
      </p:bgPr>
    </p:bg>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FFC5534B-A624-4C1E-A28B-EF203C8391B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92548"/>
            <a:ext cx="7886700" cy="3082455"/>
          </a:xfrm>
        </p:spPr>
      </p:pic>
    </p:spTree>
    <p:extLst>
      <p:ext uri="{BB962C8B-B14F-4D97-AF65-F5344CB8AC3E}">
        <p14:creationId xmlns:p14="http://schemas.microsoft.com/office/powerpoint/2010/main" val="23732488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A11337-2F19-4D86-9865-45D5F5724C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721" y="1874624"/>
            <a:ext cx="8562815" cy="3307943"/>
          </a:xfrm>
        </p:spPr>
      </p:pic>
    </p:spTree>
    <p:extLst>
      <p:ext uri="{BB962C8B-B14F-4D97-AF65-F5344CB8AC3E}">
        <p14:creationId xmlns:p14="http://schemas.microsoft.com/office/powerpoint/2010/main" val="39429286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AA45CD4-B797-4D40-9EE6-E38106C2D6BD}"/>
              </a:ext>
            </a:extLst>
          </p:cNvPr>
          <p:cNvSpPr>
            <a:spLocks noGrp="1"/>
          </p:cNvSpPr>
          <p:nvPr>
            <p:ph idx="1"/>
          </p:nvPr>
        </p:nvSpPr>
        <p:spPr>
          <a:xfrm>
            <a:off x="564481" y="665983"/>
            <a:ext cx="7985961" cy="5526034"/>
          </a:xfrm>
        </p:spPr>
        <p:txBody>
          <a:bodyPr>
            <a:normAutofit fontScale="70000" lnSpcReduction="20000"/>
          </a:bodyPr>
          <a:lstStyle/>
          <a:p>
            <a:pPr marL="0" indent="0" algn="just">
              <a:buNone/>
            </a:pPr>
            <a:r>
              <a:rPr lang="en-US" b="1" u="sng" dirty="0">
                <a:hlinkClick r:id="rId2"/>
              </a:rPr>
              <a:t>Supervised Learning</a:t>
            </a:r>
            <a:r>
              <a:rPr lang="en-US" b="1" dirty="0"/>
              <a:t> :</a:t>
            </a:r>
          </a:p>
          <a:p>
            <a:pPr algn="just"/>
            <a:r>
              <a:rPr lang="en-US" dirty="0"/>
              <a:t>The system is presented with example inputs and desired outputs, given by a </a:t>
            </a:r>
            <a:r>
              <a:rPr lang="en-US" b="1" dirty="0"/>
              <a:t>teacher</a:t>
            </a:r>
            <a:r>
              <a:rPr lang="en-US" dirty="0"/>
              <a:t> and the goal is to learn  a general rule that maps to outputs. </a:t>
            </a:r>
          </a:p>
          <a:p>
            <a:pPr algn="just"/>
            <a:r>
              <a:rPr lang="en-US" dirty="0"/>
              <a:t>That is, Supervised learning process means that, data you have collected here is labelled and so you know what input needs to be mapped to what output. </a:t>
            </a:r>
          </a:p>
          <a:p>
            <a:pPr algn="just"/>
            <a:r>
              <a:rPr lang="en-US" dirty="0"/>
              <a:t>This helps you correct your algorithm if it makes a mistake in giving you the answer.</a:t>
            </a:r>
          </a:p>
          <a:p>
            <a:pPr algn="just"/>
            <a:endParaRPr lang="en-US" dirty="0"/>
          </a:p>
          <a:p>
            <a:pPr marL="0" indent="0" algn="just">
              <a:buNone/>
            </a:pPr>
            <a:r>
              <a:rPr lang="en-US" b="1" u="sng" dirty="0">
                <a:solidFill>
                  <a:srgbClr val="0070C0"/>
                </a:solidFill>
              </a:rPr>
              <a:t>Unsupervised Learning</a:t>
            </a:r>
            <a:r>
              <a:rPr lang="en-US" b="1" dirty="0">
                <a:solidFill>
                  <a:srgbClr val="0070C0"/>
                </a:solidFill>
              </a:rPr>
              <a:t> </a:t>
            </a:r>
            <a:r>
              <a:rPr lang="en-US" dirty="0"/>
              <a:t>:</a:t>
            </a:r>
          </a:p>
          <a:p>
            <a:pPr algn="just"/>
            <a:r>
              <a:rPr lang="en-US" dirty="0"/>
              <a:t>No labels are given to the learning algorithm, leaving it on its own to find structure in its input.</a:t>
            </a:r>
          </a:p>
          <a:p>
            <a:pPr algn="just"/>
            <a:r>
              <a:rPr lang="en-US" dirty="0"/>
              <a:t>That is, data collected here has no labels and you are unsure about the outputs.</a:t>
            </a:r>
          </a:p>
          <a:p>
            <a:pPr algn="just"/>
            <a:r>
              <a:rPr lang="en-US" dirty="0"/>
              <a:t>So you model your algorithm such that it can understand patterns from the data and output the required answer. </a:t>
            </a:r>
          </a:p>
          <a:p>
            <a:pPr algn="just"/>
            <a:r>
              <a:rPr lang="en-US" dirty="0"/>
              <a:t>Unsupervised learning can be  a goal in itself (discovering hidden patterns in data).</a:t>
            </a:r>
          </a:p>
          <a:p>
            <a:pPr algn="just"/>
            <a:r>
              <a:rPr lang="en-US" dirty="0"/>
              <a:t>You do not interfere when the algorithm learns.</a:t>
            </a:r>
          </a:p>
          <a:p>
            <a:pPr marL="0" indent="0" algn="just">
              <a:buNone/>
            </a:pPr>
            <a:endParaRPr lang="en-US" dirty="0"/>
          </a:p>
          <a:p>
            <a:pPr algn="just"/>
            <a:endParaRPr lang="en-IN" dirty="0"/>
          </a:p>
        </p:txBody>
      </p:sp>
    </p:spTree>
    <p:extLst>
      <p:ext uri="{BB962C8B-B14F-4D97-AF65-F5344CB8AC3E}">
        <p14:creationId xmlns:p14="http://schemas.microsoft.com/office/powerpoint/2010/main" val="1794831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4E996-0B3B-4475-BF15-6A53837B5153}"/>
              </a:ext>
            </a:extLst>
          </p:cNvPr>
          <p:cNvSpPr>
            <a:spLocks noGrp="1"/>
          </p:cNvSpPr>
          <p:nvPr>
            <p:ph idx="1"/>
          </p:nvPr>
        </p:nvSpPr>
        <p:spPr>
          <a:xfrm>
            <a:off x="545432" y="689811"/>
            <a:ext cx="7969918" cy="5487152"/>
          </a:xfrm>
        </p:spPr>
        <p:txBody>
          <a:bodyPr>
            <a:normAutofit fontScale="92500" lnSpcReduction="20000"/>
          </a:bodyPr>
          <a:lstStyle/>
          <a:p>
            <a:pPr marL="0" indent="0" algn="just">
              <a:buNone/>
            </a:pPr>
            <a:r>
              <a:rPr lang="en-US" b="1" dirty="0">
                <a:hlinkClick r:id="rId2"/>
              </a:rPr>
              <a:t>Reinforcement Learning</a:t>
            </a:r>
            <a:r>
              <a:rPr lang="en-US" dirty="0"/>
              <a:t> :</a:t>
            </a:r>
          </a:p>
          <a:p>
            <a:pPr algn="just"/>
            <a:r>
              <a:rPr lang="en-US" dirty="0"/>
              <a:t>A system interact with dynamic environment in which it perform certain goal (such as driving a vehicle or playing a game against an opponent).</a:t>
            </a:r>
          </a:p>
          <a:p>
            <a:pPr algn="just"/>
            <a:r>
              <a:rPr lang="en-US" dirty="0"/>
              <a:t>The system is provided feedback in terms of rewards and punishment as it navigates its problem space.</a:t>
            </a:r>
          </a:p>
          <a:p>
            <a:pPr algn="just"/>
            <a:r>
              <a:rPr lang="en-US" dirty="0"/>
              <a:t>With continuous interactions and learning, it goes from being bad to being the best that it can for the problem assigned to it</a:t>
            </a:r>
          </a:p>
          <a:p>
            <a:pPr algn="just"/>
            <a:endParaRPr lang="en-US" dirty="0"/>
          </a:p>
          <a:p>
            <a:pPr algn="just"/>
            <a:endParaRPr lang="en-US" dirty="0"/>
          </a:p>
          <a:p>
            <a:pPr marL="0" indent="0" algn="just">
              <a:buNone/>
            </a:pPr>
            <a:r>
              <a:rPr lang="en-US" dirty="0"/>
              <a:t>[ </a:t>
            </a:r>
            <a:r>
              <a:rPr lang="en-US" i="1" dirty="0"/>
              <a:t>Between Supervised and Unsupervised learning is </a:t>
            </a:r>
            <a:r>
              <a:rPr lang="en-US" b="1" i="1" dirty="0"/>
              <a:t>Semi-supervised learning</a:t>
            </a:r>
            <a:r>
              <a:rPr lang="en-US" i="1" dirty="0"/>
              <a:t>, where  the teacher gives an incomplete training  signal: a training set with some (often many) of the target outputs missing</a:t>
            </a:r>
            <a:r>
              <a:rPr lang="en-US" dirty="0"/>
              <a:t>. ]</a:t>
            </a:r>
          </a:p>
          <a:p>
            <a:pPr marL="0" indent="0" algn="just">
              <a:buNone/>
            </a:pPr>
            <a:endParaRPr lang="en-US" dirty="0"/>
          </a:p>
          <a:p>
            <a:pPr marL="0" indent="0" algn="just">
              <a:buNone/>
            </a:pPr>
            <a:endParaRPr lang="en-IN" dirty="0"/>
          </a:p>
        </p:txBody>
      </p:sp>
    </p:spTree>
    <p:extLst>
      <p:ext uri="{BB962C8B-B14F-4D97-AF65-F5344CB8AC3E}">
        <p14:creationId xmlns:p14="http://schemas.microsoft.com/office/powerpoint/2010/main" val="33997991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B3B130-6412-4F58-96C3-8748D66B52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45272"/>
            <a:ext cx="9144000" cy="6412727"/>
          </a:xfrm>
        </p:spPr>
      </p:pic>
    </p:spTree>
    <p:extLst>
      <p:ext uri="{BB962C8B-B14F-4D97-AF65-F5344CB8AC3E}">
        <p14:creationId xmlns:p14="http://schemas.microsoft.com/office/powerpoint/2010/main" val="33995422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B2D-826C-42E3-823C-54F66F8B233D}"/>
              </a:ext>
            </a:extLst>
          </p:cNvPr>
          <p:cNvSpPr>
            <a:spLocks noGrp="1"/>
          </p:cNvSpPr>
          <p:nvPr>
            <p:ph type="title"/>
          </p:nvPr>
        </p:nvSpPr>
        <p:spPr/>
        <p:txBody>
          <a:bodyPr>
            <a:normAutofit/>
          </a:bodyPr>
          <a:lstStyle/>
          <a:p>
            <a:r>
              <a:rPr lang="en-US" b="1" dirty="0">
                <a:solidFill>
                  <a:srgbClr val="0070C0"/>
                </a:solidFill>
              </a:rPr>
              <a:t>Supervised Learning vs. Unsupervised Learning</a:t>
            </a:r>
            <a:endParaRPr lang="en-IN" dirty="0">
              <a:solidFill>
                <a:srgbClr val="0070C0"/>
              </a:solidFill>
            </a:endParaRPr>
          </a:p>
        </p:txBody>
      </p:sp>
      <p:graphicFrame>
        <p:nvGraphicFramePr>
          <p:cNvPr id="4" name="Table 4">
            <a:extLst>
              <a:ext uri="{FF2B5EF4-FFF2-40B4-BE49-F238E27FC236}">
                <a16:creationId xmlns:a16="http://schemas.microsoft.com/office/drawing/2014/main" id="{AE45B2B2-D053-4AD8-B544-5319BF595D2E}"/>
              </a:ext>
            </a:extLst>
          </p:cNvPr>
          <p:cNvGraphicFramePr>
            <a:graphicFrameLocks noGrp="1"/>
          </p:cNvGraphicFramePr>
          <p:nvPr>
            <p:ph idx="1"/>
            <p:extLst>
              <p:ext uri="{D42A27DB-BD31-4B8C-83A1-F6EECF244321}">
                <p14:modId xmlns:p14="http://schemas.microsoft.com/office/powerpoint/2010/main" val="901155602"/>
              </p:ext>
            </p:extLst>
          </p:nvPr>
        </p:nvGraphicFramePr>
        <p:xfrm>
          <a:off x="650928" y="2495224"/>
          <a:ext cx="7864422" cy="2944680"/>
        </p:xfrm>
        <a:graphic>
          <a:graphicData uri="http://schemas.openxmlformats.org/drawingml/2006/table">
            <a:tbl>
              <a:tblPr firstRow="1" bandRow="1">
                <a:tableStyleId>{5C22544A-7EE6-4342-B048-85BDC9FD1C3A}</a:tableStyleId>
              </a:tblPr>
              <a:tblGrid>
                <a:gridCol w="2621474">
                  <a:extLst>
                    <a:ext uri="{9D8B030D-6E8A-4147-A177-3AD203B41FA5}">
                      <a16:colId xmlns:a16="http://schemas.microsoft.com/office/drawing/2014/main" val="609162372"/>
                    </a:ext>
                  </a:extLst>
                </a:gridCol>
                <a:gridCol w="2621474">
                  <a:extLst>
                    <a:ext uri="{9D8B030D-6E8A-4147-A177-3AD203B41FA5}">
                      <a16:colId xmlns:a16="http://schemas.microsoft.com/office/drawing/2014/main" val="2823038300"/>
                    </a:ext>
                  </a:extLst>
                </a:gridCol>
                <a:gridCol w="2621474">
                  <a:extLst>
                    <a:ext uri="{9D8B030D-6E8A-4147-A177-3AD203B41FA5}">
                      <a16:colId xmlns:a16="http://schemas.microsoft.com/office/drawing/2014/main" val="1737152862"/>
                    </a:ext>
                  </a:extLst>
                </a:gridCol>
              </a:tblGrid>
              <a:tr h="529552">
                <a:tc>
                  <a:txBody>
                    <a:bodyPr/>
                    <a:lstStyle/>
                    <a:p>
                      <a:pPr algn="ctr"/>
                      <a:r>
                        <a:rPr lang="en-IN" b="1" dirty="0">
                          <a:effectLst/>
                        </a:rPr>
                        <a:t>Parameter</a:t>
                      </a:r>
                      <a:endParaRPr lang="en-IN" dirty="0">
                        <a:effectLst/>
                      </a:endParaRPr>
                    </a:p>
                  </a:txBody>
                  <a:tcPr marL="38100" anchor="ctr"/>
                </a:tc>
                <a:tc>
                  <a:txBody>
                    <a:bodyPr/>
                    <a:lstStyle/>
                    <a:p>
                      <a:pPr algn="ctr"/>
                      <a:r>
                        <a:rPr lang="en-IN" b="1" dirty="0">
                          <a:effectLst/>
                        </a:rPr>
                        <a:t>Supervised Learning</a:t>
                      </a:r>
                      <a:endParaRPr lang="en-IN" dirty="0">
                        <a:effectLst/>
                      </a:endParaRPr>
                    </a:p>
                  </a:txBody>
                  <a:tcPr marL="38100" anchor="ctr"/>
                </a:tc>
                <a:tc>
                  <a:txBody>
                    <a:bodyPr/>
                    <a:lstStyle/>
                    <a:p>
                      <a:pPr algn="ctr"/>
                      <a:r>
                        <a:rPr lang="en-IN" b="1" dirty="0">
                          <a:effectLst/>
                        </a:rPr>
                        <a:t>Unsupervised Learning</a:t>
                      </a:r>
                      <a:endParaRPr lang="en-IN" dirty="0">
                        <a:effectLst/>
                      </a:endParaRPr>
                    </a:p>
                  </a:txBody>
                  <a:tcPr marL="38100" anchor="ctr"/>
                </a:tc>
                <a:extLst>
                  <a:ext uri="{0D108BD9-81ED-4DB2-BD59-A6C34878D82A}">
                    <a16:rowId xmlns:a16="http://schemas.microsoft.com/office/drawing/2014/main" val="1097278355"/>
                  </a:ext>
                </a:extLst>
              </a:tr>
              <a:tr h="499707">
                <a:tc>
                  <a:txBody>
                    <a:bodyPr/>
                    <a:lstStyle/>
                    <a:p>
                      <a:pPr algn="ctr"/>
                      <a:r>
                        <a:rPr lang="en-IN">
                          <a:effectLst/>
                        </a:rPr>
                        <a:t>Dataset</a:t>
                      </a:r>
                    </a:p>
                  </a:txBody>
                  <a:tcPr marL="38100" anchor="ctr"/>
                </a:tc>
                <a:tc>
                  <a:txBody>
                    <a:bodyPr/>
                    <a:lstStyle/>
                    <a:p>
                      <a:pPr algn="ctr"/>
                      <a:r>
                        <a:rPr lang="en-IN" dirty="0">
                          <a:effectLst/>
                        </a:rPr>
                        <a:t>Labelled Dataset</a:t>
                      </a:r>
                    </a:p>
                  </a:txBody>
                  <a:tcPr marL="38100" anchor="ctr"/>
                </a:tc>
                <a:tc>
                  <a:txBody>
                    <a:bodyPr/>
                    <a:lstStyle/>
                    <a:p>
                      <a:pPr algn="ctr"/>
                      <a:r>
                        <a:rPr lang="en-IN" dirty="0">
                          <a:effectLst/>
                        </a:rPr>
                        <a:t>Unlabelled Dataset</a:t>
                      </a:r>
                    </a:p>
                  </a:txBody>
                  <a:tcPr marL="38100" anchor="ctr"/>
                </a:tc>
                <a:extLst>
                  <a:ext uri="{0D108BD9-81ED-4DB2-BD59-A6C34878D82A}">
                    <a16:rowId xmlns:a16="http://schemas.microsoft.com/office/drawing/2014/main" val="1473236062"/>
                  </a:ext>
                </a:extLst>
              </a:tr>
              <a:tr h="909118">
                <a:tc>
                  <a:txBody>
                    <a:bodyPr/>
                    <a:lstStyle/>
                    <a:p>
                      <a:pPr algn="ctr"/>
                      <a:r>
                        <a:rPr lang="en-IN">
                          <a:effectLst/>
                        </a:rPr>
                        <a:t>Method of Learning</a:t>
                      </a:r>
                    </a:p>
                  </a:txBody>
                  <a:tcPr marL="38100" anchor="ctr"/>
                </a:tc>
                <a:tc>
                  <a:txBody>
                    <a:bodyPr/>
                    <a:lstStyle/>
                    <a:p>
                      <a:pPr algn="ctr"/>
                      <a:r>
                        <a:rPr lang="en-IN" dirty="0">
                          <a:effectLst/>
                        </a:rPr>
                        <a:t>Guided learning</a:t>
                      </a:r>
                    </a:p>
                  </a:txBody>
                  <a:tcPr marL="38100" anchor="ctr"/>
                </a:tc>
                <a:tc>
                  <a:txBody>
                    <a:bodyPr/>
                    <a:lstStyle/>
                    <a:p>
                      <a:pPr algn="ctr"/>
                      <a:r>
                        <a:rPr lang="en-US">
                          <a:effectLst/>
                        </a:rPr>
                        <a:t>The algorithm learns by itself using dataset</a:t>
                      </a:r>
                    </a:p>
                  </a:txBody>
                  <a:tcPr marL="38100" anchor="ctr"/>
                </a:tc>
                <a:extLst>
                  <a:ext uri="{0D108BD9-81ED-4DB2-BD59-A6C34878D82A}">
                    <a16:rowId xmlns:a16="http://schemas.microsoft.com/office/drawing/2014/main" val="770500559"/>
                  </a:ext>
                </a:extLst>
              </a:tr>
              <a:tr h="518632">
                <a:tc>
                  <a:txBody>
                    <a:bodyPr/>
                    <a:lstStyle/>
                    <a:p>
                      <a:pPr algn="ctr"/>
                      <a:r>
                        <a:rPr lang="en-IN">
                          <a:effectLst/>
                        </a:rPr>
                        <a:t>Complexity</a:t>
                      </a:r>
                    </a:p>
                  </a:txBody>
                  <a:tcPr marL="38100" anchor="ctr"/>
                </a:tc>
                <a:tc>
                  <a:txBody>
                    <a:bodyPr/>
                    <a:lstStyle/>
                    <a:p>
                      <a:pPr algn="ctr"/>
                      <a:r>
                        <a:rPr lang="en-IN" dirty="0">
                          <a:effectLst/>
                        </a:rPr>
                        <a:t>Simpler method</a:t>
                      </a:r>
                    </a:p>
                  </a:txBody>
                  <a:tcPr marL="38100" anchor="ctr"/>
                </a:tc>
                <a:tc>
                  <a:txBody>
                    <a:bodyPr/>
                    <a:lstStyle/>
                    <a:p>
                      <a:pPr algn="ctr"/>
                      <a:r>
                        <a:rPr lang="en-IN">
                          <a:effectLst/>
                        </a:rPr>
                        <a:t>Computationally complex</a:t>
                      </a:r>
                    </a:p>
                  </a:txBody>
                  <a:tcPr marL="38100" anchor="ctr"/>
                </a:tc>
                <a:extLst>
                  <a:ext uri="{0D108BD9-81ED-4DB2-BD59-A6C34878D82A}">
                    <a16:rowId xmlns:a16="http://schemas.microsoft.com/office/drawing/2014/main" val="2517907297"/>
                  </a:ext>
                </a:extLst>
              </a:tr>
              <a:tr h="487671">
                <a:tc>
                  <a:txBody>
                    <a:bodyPr/>
                    <a:lstStyle/>
                    <a:p>
                      <a:pPr algn="ctr"/>
                      <a:r>
                        <a:rPr lang="en-IN" dirty="0">
                          <a:effectLst/>
                        </a:rPr>
                        <a:t>Accuracy</a:t>
                      </a:r>
                    </a:p>
                  </a:txBody>
                  <a:tcPr marL="38100" anchor="ctr"/>
                </a:tc>
                <a:tc>
                  <a:txBody>
                    <a:bodyPr/>
                    <a:lstStyle/>
                    <a:p>
                      <a:pPr algn="ctr"/>
                      <a:r>
                        <a:rPr lang="en-IN" dirty="0">
                          <a:effectLst/>
                        </a:rPr>
                        <a:t>More Accurate</a:t>
                      </a:r>
                    </a:p>
                  </a:txBody>
                  <a:tcPr marL="38100" anchor="ctr"/>
                </a:tc>
                <a:tc>
                  <a:txBody>
                    <a:bodyPr/>
                    <a:lstStyle/>
                    <a:p>
                      <a:pPr algn="ctr"/>
                      <a:r>
                        <a:rPr lang="en-IN" dirty="0">
                          <a:effectLst/>
                        </a:rPr>
                        <a:t>Less Accurate</a:t>
                      </a:r>
                    </a:p>
                  </a:txBody>
                  <a:tcPr marL="38100" anchor="ctr"/>
                </a:tc>
                <a:extLst>
                  <a:ext uri="{0D108BD9-81ED-4DB2-BD59-A6C34878D82A}">
                    <a16:rowId xmlns:a16="http://schemas.microsoft.com/office/drawing/2014/main" val="1480178842"/>
                  </a:ext>
                </a:extLst>
              </a:tr>
            </a:tbl>
          </a:graphicData>
        </a:graphic>
      </p:graphicFrame>
    </p:spTree>
    <p:extLst>
      <p:ext uri="{BB962C8B-B14F-4D97-AF65-F5344CB8AC3E}">
        <p14:creationId xmlns:p14="http://schemas.microsoft.com/office/powerpoint/2010/main" val="28937608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6512-3CE0-48CD-B19D-F8CA2DAEE516}"/>
              </a:ext>
            </a:extLst>
          </p:cNvPr>
          <p:cNvSpPr>
            <a:spLocks noGrp="1"/>
          </p:cNvSpPr>
          <p:nvPr>
            <p:ph type="title"/>
          </p:nvPr>
        </p:nvSpPr>
        <p:spPr/>
        <p:txBody>
          <a:bodyPr/>
          <a:lstStyle/>
          <a:p>
            <a:r>
              <a:rPr lang="en-US" b="1" dirty="0">
                <a:solidFill>
                  <a:srgbClr val="0070C0"/>
                </a:solidFill>
              </a:rPr>
              <a:t>Unsupervised learning</a:t>
            </a:r>
            <a:endParaRPr lang="en-IN" b="1" dirty="0">
              <a:solidFill>
                <a:srgbClr val="0070C0"/>
              </a:solidFill>
            </a:endParaRPr>
          </a:p>
        </p:txBody>
      </p:sp>
      <p:sp>
        <p:nvSpPr>
          <p:cNvPr id="3" name="Content Placeholder 2">
            <a:extLst>
              <a:ext uri="{FF2B5EF4-FFF2-40B4-BE49-F238E27FC236}">
                <a16:creationId xmlns:a16="http://schemas.microsoft.com/office/drawing/2014/main" id="{0BC932E9-2AC5-4CD3-B36E-CAA90FEBCF58}"/>
              </a:ext>
            </a:extLst>
          </p:cNvPr>
          <p:cNvSpPr>
            <a:spLocks noGrp="1"/>
          </p:cNvSpPr>
          <p:nvPr>
            <p:ph idx="1"/>
          </p:nvPr>
        </p:nvSpPr>
        <p:spPr/>
        <p:txBody>
          <a:bodyPr>
            <a:normAutofit fontScale="92500" lnSpcReduction="20000"/>
          </a:bodyPr>
          <a:lstStyle/>
          <a:p>
            <a:pPr algn="just"/>
            <a:r>
              <a:rPr lang="en-US" dirty="0"/>
              <a:t>In some  pattern recognition problems, the training data consists of a set of input vectors X without any corresponding target values. </a:t>
            </a:r>
          </a:p>
          <a:p>
            <a:pPr algn="just"/>
            <a:r>
              <a:rPr lang="en-US" dirty="0"/>
              <a:t>Unsupervised Learning algorithms work on datasets that are unlabeled and find patterns which would previously not be known to us.</a:t>
            </a:r>
          </a:p>
          <a:p>
            <a:pPr algn="just"/>
            <a:r>
              <a:rPr lang="en-US" dirty="0"/>
              <a:t>The goal in such unsupervised learning problems may be to discover groups of similar patterns.</a:t>
            </a:r>
          </a:p>
          <a:p>
            <a:pPr algn="just"/>
            <a:r>
              <a:rPr lang="en-US" dirty="0"/>
              <a:t>These patterns obtained are helpful if we need to categorize the elements or find an association between them.</a:t>
            </a:r>
          </a:p>
          <a:p>
            <a:pPr algn="just"/>
            <a:r>
              <a:rPr lang="en-US" dirty="0"/>
              <a:t>They can also help detect anomalies and defects in the data which can be taken care of by us.</a:t>
            </a:r>
            <a:endParaRPr lang="en-IN" dirty="0"/>
          </a:p>
        </p:txBody>
      </p:sp>
    </p:spTree>
    <p:extLst>
      <p:ext uri="{BB962C8B-B14F-4D97-AF65-F5344CB8AC3E}">
        <p14:creationId xmlns:p14="http://schemas.microsoft.com/office/powerpoint/2010/main" val="995576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620</TotalTime>
  <Words>1440</Words>
  <Application>Microsoft Office PowerPoint</Application>
  <PresentationFormat>On-screen Show (4:3)</PresentationFormat>
  <Paragraphs>117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Algerian</vt:lpstr>
      <vt:lpstr>Arial</vt:lpstr>
      <vt:lpstr>Calibri</vt:lpstr>
      <vt:lpstr>Calibri Light</vt:lpstr>
      <vt:lpstr>Dancing Script</vt:lpstr>
      <vt:lpstr>Office Theme</vt:lpstr>
      <vt:lpstr>Unsupervised learning</vt:lpstr>
      <vt:lpstr>Learning</vt:lpstr>
      <vt:lpstr>PowerPoint Presentation</vt:lpstr>
      <vt:lpstr>PowerPoint Presentation</vt:lpstr>
      <vt:lpstr>PowerPoint Presentation</vt:lpstr>
      <vt:lpstr>PowerPoint Presentation</vt:lpstr>
      <vt:lpstr>PowerPoint Presentation</vt:lpstr>
      <vt:lpstr>Supervised Learning vs. Unsupervised Learning</vt:lpstr>
      <vt:lpstr>Unsupervised learning</vt:lpstr>
      <vt:lpstr>PowerPoint Presentation</vt:lpstr>
      <vt:lpstr>PowerPoint Presentation</vt:lpstr>
      <vt:lpstr>PowerPoint Presentation</vt:lpstr>
      <vt:lpstr>PowerPoint Presentation</vt:lpstr>
      <vt:lpstr>Clustering</vt:lpstr>
      <vt:lpstr>PowerPoint Presentation</vt:lpstr>
      <vt:lpstr>Clustering Algorithms</vt:lpstr>
      <vt:lpstr>Association</vt:lpstr>
      <vt:lpstr>Advantages of Unsupervised Learning</vt:lpstr>
      <vt:lpstr>Disadvantages of Unsupervised Learning</vt:lpstr>
      <vt:lpstr>Applications of unsupervised learning</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Sending Email</dc:title>
  <dc:creator>RMX1827</dc:creator>
  <cp:lastModifiedBy>Shyam</cp:lastModifiedBy>
  <cp:revision>75</cp:revision>
  <dcterms:created xsi:type="dcterms:W3CDTF">2015-05-07T08:30:45Z</dcterms:created>
  <dcterms:modified xsi:type="dcterms:W3CDTF">2021-06-09T06:42:14Z</dcterms:modified>
</cp:coreProperties>
</file>