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593097"/>
          </a:xfrm>
        </p:spPr>
        <p:txBody>
          <a:bodyPr/>
          <a:p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B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e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l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i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e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f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 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M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e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a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s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u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r</a:t>
            </a:r>
            <a:r>
              <a:rPr altLang="zh-CN" b="1" lang="en-US" u="sng">
                <a:solidFill>
                  <a:srgbClr val="65FF65"/>
                </a:solidFill>
                <a:latin typeface="Carrois Gothic SC"/>
                <a:ea typeface="Droid Sans Fallback"/>
                <a:cs typeface="Carrois Gothic SC"/>
              </a:rPr>
              <a:t>e</a:t>
            </a:r>
            <a:endParaRPr altLang="zh-CN" b="1" lang="en-US" u="sng">
              <a:solidFill>
                <a:srgbClr val="65FF65"/>
              </a:solidFill>
              <a:latin typeface="Carrois Gothic SC"/>
              <a:ea typeface="Droid Sans Fallback"/>
              <a:cs typeface="Carrois Gothic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 txBox="1"/>
          <p:nvPr/>
        </p:nvSpPr>
        <p:spPr>
          <a:xfrm>
            <a:off x="570939" y="449580"/>
            <a:ext cx="8002120" cy="63906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3200" lang="en-US" u="sng">
                <a:solidFill>
                  <a:srgbClr val="000000"/>
                </a:solidFill>
              </a:rPr>
              <a:t>Fuzzy </a:t>
            </a:r>
            <a:r>
              <a:rPr b="1" sz="3200" lang="en-US" u="sng">
                <a:solidFill>
                  <a:srgbClr val="000000"/>
                </a:solidFill>
              </a:rPr>
              <a:t>Measures</a:t>
            </a:r>
            <a:endParaRPr b="0" sz="3200" lang="en-US" u="sng">
              <a:solidFill>
                <a:srgbClr val="000000"/>
              </a:solidFill>
            </a:endParaRPr>
          </a:p>
          <a:p>
            <a:pPr algn="ctr"/>
            <a:r>
              <a:rPr b="0" sz="2800" lang="en-US">
                <a:solidFill>
                  <a:srgbClr val="000000"/>
                </a:solidFill>
              </a:rPr>
              <a:t> </a:t>
            </a:r>
            <a:endParaRPr b="0" sz="2800" lang="en-US" u="sng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ü"/>
            </a:pPr>
            <a:r>
              <a:rPr b="0" sz="2400" lang="en-US">
                <a:solidFill>
                  <a:srgbClr val="000000"/>
                </a:solidFill>
              </a:rPr>
              <a:t>A fuzzy measure explains the imprecision </a:t>
            </a:r>
            <a:r>
              <a:rPr b="0" sz="2400" lang="en-US">
                <a:solidFill>
                  <a:srgbClr val="000000"/>
                </a:solidFill>
              </a:rPr>
              <a:t>or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ambigu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th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assignment of an element a to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w</a:t>
            </a:r>
            <a:r>
              <a:rPr b="0" sz="2400" lang="en-US">
                <a:solidFill>
                  <a:srgbClr val="000000"/>
                </a:solidFill>
              </a:rPr>
              <a:t>o or more </a:t>
            </a:r>
            <a:r>
              <a:rPr b="0" sz="2400" lang="en-US">
                <a:solidFill>
                  <a:srgbClr val="000000"/>
                </a:solidFill>
              </a:rPr>
              <a:t>cris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se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endParaRPr b="0" sz="2400" lang="en-US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ü"/>
            </a:pPr>
            <a:r>
              <a:rPr b="0" sz="2400" lang="en-US">
                <a:solidFill>
                  <a:srgbClr val="000000"/>
                </a:solidFill>
              </a:rPr>
              <a:t>W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ssign a value in the unit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erval [0, 1</a:t>
            </a:r>
            <a:r>
              <a:rPr b="0" sz="2400" lang="en-US">
                <a:solidFill>
                  <a:srgbClr val="000000"/>
                </a:solidFill>
              </a:rPr>
              <a:t>]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each possible crisp set to which the element in problem might belong.</a:t>
            </a:r>
            <a:endParaRPr b="0" sz="2400" lang="en-US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ü"/>
            </a:pPr>
            <a:r>
              <a:rPr b="0" sz="2400" lang="en-US">
                <a:solidFill>
                  <a:srgbClr val="000000"/>
                </a:solidFill>
              </a:rPr>
              <a:t>The value assigned represents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he degree of evidence or 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ainty or belief of the element'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ership in the set. </a:t>
            </a:r>
            <a:endParaRPr b="0" sz="2400" lang="en-US">
              <a:solidFill>
                <a:srgbClr val="000000"/>
              </a:solidFill>
            </a:endParaRPr>
          </a:p>
          <a:p>
            <a:pPr algn="l" indent="-457200" marL="457200">
              <a:buFont typeface="Wingdings" charset="2"/>
              <a:buChar char="ü"/>
            </a:pPr>
            <a:r>
              <a:rPr b="0" sz="2400" lang="en-US">
                <a:solidFill>
                  <a:srgbClr val="000000"/>
                </a:solidFill>
              </a:rPr>
              <a:t>The representation of 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ncertainty of this manner is called fuzzy measure.</a:t>
            </a:r>
            <a:endParaRPr b="0" sz="2400" lang="en-US">
              <a:solidFill>
                <a:srgbClr val="000000"/>
              </a:solidFill>
            </a:endParaRPr>
          </a:p>
          <a:p>
            <a:pPr algn="ctr"/>
            <a:r>
              <a:rPr b="1" sz="2400" lang="en-US">
                <a:solidFill>
                  <a:srgbClr val="000000"/>
                </a:solidFill>
              </a:rPr>
              <a:t>g: P(X)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-&gt; </a:t>
            </a:r>
            <a:r>
              <a:rPr b="1" sz="2400" lang="en-US">
                <a:solidFill>
                  <a:srgbClr val="000000"/>
                </a:solidFill>
              </a:rPr>
              <a:t>[</a:t>
            </a:r>
            <a:r>
              <a:rPr b="1" sz="2400" lang="en-US">
                <a:solidFill>
                  <a:srgbClr val="000000"/>
                </a:solidFill>
              </a:rPr>
              <a:t>0</a:t>
            </a:r>
            <a:r>
              <a:rPr b="1" sz="2400" lang="en-US">
                <a:solidFill>
                  <a:srgbClr val="000000"/>
                </a:solidFill>
              </a:rPr>
              <a:t>, 1</a:t>
            </a:r>
            <a:r>
              <a:rPr b="1" sz="2400" lang="en-US">
                <a:solidFill>
                  <a:srgbClr val="000000"/>
                </a:solidFill>
              </a:rPr>
              <a:t>]</a:t>
            </a:r>
            <a:endParaRPr b="1" sz="2400" lang="en-US">
              <a:solidFill>
                <a:srgbClr val="000000"/>
              </a:solidFill>
            </a:endParaRPr>
          </a:p>
          <a:p>
            <a:pPr algn="ctr"/>
            <a:endParaRPr b="1" sz="2400" lang="en-US">
              <a:solidFill>
                <a:srgbClr val="000000"/>
              </a:solidFill>
            </a:endParaRPr>
          </a:p>
          <a:p>
            <a:pPr algn="ctr"/>
            <a:r>
              <a:rPr b="1" sz="2400" lang="en-US">
                <a:solidFill>
                  <a:srgbClr val="000000"/>
                </a:solidFill>
              </a:rPr>
              <a:t>g: B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-&gt; </a:t>
            </a:r>
            <a:r>
              <a:rPr b="1" sz="2400" lang="en-US">
                <a:solidFill>
                  <a:srgbClr val="000000"/>
                </a:solidFill>
              </a:rPr>
              <a:t>[</a:t>
            </a:r>
            <a:r>
              <a:rPr b="1" sz="2400" lang="en-US">
                <a:solidFill>
                  <a:srgbClr val="000000"/>
                </a:solidFill>
              </a:rPr>
              <a:t>0, 1]</a:t>
            </a:r>
            <a:endParaRPr b="1" sz="2400" lang="en-US">
              <a:solidFill>
                <a:srgbClr val="000000"/>
              </a:solidFill>
            </a:endParaRPr>
          </a:p>
          <a:p>
            <a:pPr algn="ctr"/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"/>
          <p:cNvSpPr>
            <a:spLocks noGrp="1"/>
          </p:cNvSpPr>
          <p:nvPr>
            <p:ph type="title"/>
          </p:nvPr>
        </p:nvSpPr>
        <p:spPr>
          <a:xfrm>
            <a:off x="629841" y="457200"/>
            <a:ext cx="7942113" cy="797185"/>
          </a:xfrm>
        </p:spPr>
        <p:txBody>
          <a:bodyPr/>
          <a:p>
            <a:pPr algn="ctr"/>
            <a:r>
              <a:rPr b="1" lang="en-US" u="sng"/>
              <a:t>Axi</a:t>
            </a:r>
            <a:r>
              <a:rPr b="1" lang="en-US" u="sng"/>
              <a:t>o</a:t>
            </a:r>
            <a:r>
              <a:rPr b="1" lang="en-US" u="sng"/>
              <a:t>m</a:t>
            </a:r>
            <a:r>
              <a:rPr b="1" lang="en-US" u="sng"/>
              <a:t>s</a:t>
            </a:r>
            <a:r>
              <a:rPr b="1" lang="en-US" u="sng"/>
              <a:t> </a:t>
            </a:r>
            <a:r>
              <a:rPr b="1" lang="en-US" u="sng"/>
              <a:t>o</a:t>
            </a:r>
            <a:r>
              <a:rPr b="1" lang="en-US" u="sng"/>
              <a:t>f</a:t>
            </a:r>
            <a:r>
              <a:rPr b="1" lang="en-US" u="sng"/>
              <a:t> </a:t>
            </a:r>
            <a:r>
              <a:rPr b="1" lang="en-US" u="sng"/>
              <a:t>F</a:t>
            </a:r>
            <a:r>
              <a:rPr b="1" lang="en-US" u="sng"/>
              <a:t>u</a:t>
            </a:r>
            <a:r>
              <a:rPr b="1" lang="en-US" u="sng"/>
              <a:t>z</a:t>
            </a:r>
            <a:r>
              <a:rPr b="1" lang="en-US" u="sng"/>
              <a:t>z</a:t>
            </a:r>
            <a:r>
              <a:rPr b="1" lang="en-US" u="sng"/>
              <a:t>y</a:t>
            </a:r>
            <a:r>
              <a:rPr b="1" lang="en-US" u="sng"/>
              <a:t> </a:t>
            </a:r>
            <a:r>
              <a:rPr b="1" lang="en-US" u="sng"/>
              <a:t>M</a:t>
            </a:r>
            <a:r>
              <a:rPr b="1" lang="en-US" u="sng"/>
              <a:t>e</a:t>
            </a:r>
            <a:r>
              <a:rPr b="1" lang="en-US" u="sng"/>
              <a:t>a</a:t>
            </a:r>
            <a:r>
              <a:rPr b="1" lang="en-US" u="sng"/>
              <a:t>s</a:t>
            </a:r>
            <a:r>
              <a:rPr b="1" lang="en-US" u="sng"/>
              <a:t>u</a:t>
            </a:r>
            <a:r>
              <a:rPr b="1" lang="en-US" u="sng"/>
              <a:t>r</a:t>
            </a:r>
            <a:r>
              <a:rPr b="1" lang="en-US" u="sng"/>
              <a:t>e</a:t>
            </a:r>
            <a:endParaRPr b="1" lang="en-US" u="sng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52560" y="1757198"/>
            <a:ext cx="8685470" cy="461635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14:flythrough dir="in" hasBounce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body" idx="1"/>
          </p:nvPr>
        </p:nvSpPr>
        <p:spPr>
          <a:xfrm>
            <a:off x="629841" y="288839"/>
            <a:ext cx="8012929" cy="823912"/>
          </a:xfrm>
        </p:spPr>
        <p:txBody>
          <a:bodyPr/>
          <a:p>
            <a:pPr algn="ctr"/>
            <a:r>
              <a:rPr i="0" lang="en-US" u="sng"/>
              <a:t>A</a:t>
            </a:r>
            <a:r>
              <a:rPr i="0" lang="en-US" u="sng"/>
              <a:t>d</a:t>
            </a:r>
            <a:r>
              <a:rPr i="0" lang="en-US" u="sng"/>
              <a:t>d</a:t>
            </a:r>
            <a:r>
              <a:rPr i="0" lang="en-US" u="sng"/>
              <a:t>i</a:t>
            </a:r>
            <a:r>
              <a:rPr i="0" lang="en-US" u="sng"/>
              <a:t>c</a:t>
            </a:r>
            <a:r>
              <a:rPr i="0" lang="en-US" u="sng"/>
              <a:t>t</a:t>
            </a:r>
            <a:r>
              <a:rPr i="0" lang="en-US" u="sng"/>
              <a:t>i</a:t>
            </a:r>
            <a:r>
              <a:rPr i="0" lang="en-US" u="sng"/>
              <a:t>v</a:t>
            </a:r>
            <a:r>
              <a:rPr i="0" lang="en-US" u="sng"/>
              <a:t>e</a:t>
            </a:r>
            <a:r>
              <a:rPr i="0" lang="en-US" u="sng"/>
              <a:t> </a:t>
            </a:r>
            <a:r>
              <a:rPr i="0" lang="en-US" u="sng"/>
              <a:t>p</a:t>
            </a:r>
            <a:r>
              <a:rPr i="0" lang="en-US" u="sng"/>
              <a:t>r</a:t>
            </a:r>
            <a:r>
              <a:rPr i="0" lang="en-US" u="sng"/>
              <a:t>o</a:t>
            </a:r>
            <a:r>
              <a:rPr i="0" lang="en-US" u="sng"/>
              <a:t>p</a:t>
            </a:r>
            <a:r>
              <a:rPr i="0" lang="en-US" u="sng"/>
              <a:t>e</a:t>
            </a:r>
            <a:r>
              <a:rPr i="0" lang="en-US" u="sng"/>
              <a:t>r</a:t>
            </a:r>
            <a:r>
              <a:rPr i="0" lang="en-US" u="sng"/>
              <a:t>t</a:t>
            </a:r>
            <a:r>
              <a:rPr i="0" lang="en-US" u="sng"/>
              <a:t>y</a:t>
            </a:r>
            <a:endParaRPr i="0" lang="en-US" u="sng"/>
          </a:p>
        </p:txBody>
      </p:sp>
      <p:sp>
        <p:nvSpPr>
          <p:cNvPr id="1048599" name=""/>
          <p:cNvSpPr>
            <a:spLocks noGrp="1"/>
          </p:cNvSpPr>
          <p:nvPr>
            <p:ph type="body" sz="quarter" idx="3"/>
          </p:nvPr>
        </p:nvSpPr>
        <p:spPr>
          <a:xfrm>
            <a:off x="655743" y="2362284"/>
            <a:ext cx="8057884" cy="551922"/>
          </a:xfrm>
        </p:spPr>
        <p:txBody>
          <a:bodyPr/>
          <a:p>
            <a:pPr algn="ctr"/>
            <a:r>
              <a:rPr lang="en-US" u="sng"/>
              <a:t>S</a:t>
            </a:r>
            <a:r>
              <a:rPr lang="en-US" u="sng"/>
              <a:t>u</a:t>
            </a:r>
            <a:r>
              <a:rPr lang="en-US" u="sng"/>
              <a:t>b</a:t>
            </a:r>
            <a:r>
              <a:rPr lang="en-US" u="sng"/>
              <a:t>a</a:t>
            </a:r>
            <a:r>
              <a:rPr lang="en-US" u="sng"/>
              <a:t>d</a:t>
            </a:r>
            <a:r>
              <a:rPr lang="en-US" u="sng"/>
              <a:t>d</a:t>
            </a:r>
            <a:r>
              <a:rPr lang="en-US" u="sng"/>
              <a:t>i</a:t>
            </a:r>
            <a:r>
              <a:rPr lang="en-US" u="sng"/>
              <a:t>t</a:t>
            </a:r>
            <a:r>
              <a:rPr lang="en-US" u="sng"/>
              <a:t>i</a:t>
            </a:r>
            <a:r>
              <a:rPr lang="en-US" u="sng"/>
              <a:t>v</a:t>
            </a:r>
            <a:r>
              <a:rPr lang="en-US" u="sng"/>
              <a:t>i</a:t>
            </a:r>
            <a:r>
              <a:rPr lang="en-US" u="sng"/>
              <a:t>t</a:t>
            </a:r>
            <a:r>
              <a:rPr lang="en-US" u="sng"/>
              <a:t>y</a:t>
            </a:r>
            <a:endParaRPr lang="en-US" u="sng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8094" y="3429000"/>
            <a:ext cx="8847812" cy="2708309"/>
          </a:xfrm>
          <a:prstGeom prst="rect"/>
        </p:spPr>
      </p:pic>
      <p:sp>
        <p:nvSpPr>
          <p:cNvPr id="1048600" name=""/>
          <p:cNvSpPr txBox="1"/>
          <p:nvPr/>
        </p:nvSpPr>
        <p:spPr>
          <a:xfrm>
            <a:off x="486298" y="1605290"/>
            <a:ext cx="8300012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US"/>
              <a:t>h(A U B) = h(A) + h(</a:t>
            </a:r>
            <a:r>
              <a:rPr sz="2800" lang="en-US"/>
              <a:t>B</a:t>
            </a:r>
            <a:r>
              <a:rPr sz="2800" lang="en-US"/>
              <a:t>)</a:t>
            </a:r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>
          <a:xfrm>
            <a:off x="628650" y="986814"/>
            <a:ext cx="7886700" cy="69233"/>
          </a:xfrm>
        </p:spPr>
        <p:txBody>
          <a:bodyPr>
            <a:normAutofit fontScale="90000"/>
          </a:bodyPr>
          <a:p>
            <a:pPr algn="ctr"/>
            <a:r>
              <a:rPr sz="4000" lang="en-US" u="sng"/>
              <a:t>B</a:t>
            </a:r>
            <a:r>
              <a:rPr sz="4000" lang="en-US" u="sng"/>
              <a:t>elief </a:t>
            </a:r>
            <a:r>
              <a:rPr sz="4000" lang="en-US" u="sng"/>
              <a:t>M</a:t>
            </a:r>
            <a:r>
              <a:rPr sz="4000" lang="en-US" u="sng"/>
              <a:t>e</a:t>
            </a:r>
            <a:r>
              <a:rPr sz="4000" lang="en-US" u="sng"/>
              <a:t>a</a:t>
            </a:r>
            <a:r>
              <a:rPr sz="4000" lang="en-US" u="sng"/>
              <a:t>s</a:t>
            </a:r>
            <a:r>
              <a:rPr sz="4000" lang="en-US" u="sng"/>
              <a:t>u</a:t>
            </a:r>
            <a:r>
              <a:rPr sz="4000" lang="en-US" u="sng"/>
              <a:t>r</a:t>
            </a:r>
            <a:r>
              <a:rPr sz="4000" lang="en-US" u="sng"/>
              <a:t>e</a:t>
            </a:r>
            <a:endParaRPr sz="4000" lang="en-US" u="sng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440341"/>
            <a:ext cx="9144000" cy="4741476"/>
          </a:xfrm>
          <a:prstGeom prst="rect"/>
        </p:spPr>
      </p:pic>
    </p:spTree>
  </p:cSld>
  <p:clrMapOvr>
    <a:masterClrMapping/>
  </p:clrMapOvr>
  <p:transition spd="slow">
    <p:split dir="out"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46065"/>
            <a:ext cx="9144000" cy="603198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ctrTitle"/>
          </p:nvPr>
        </p:nvSpPr>
        <p:spPr>
          <a:xfrm rot="20363128">
            <a:off x="-666260" y="2305983"/>
            <a:ext cx="10038560" cy="1595241"/>
          </a:xfrm>
        </p:spPr>
        <p:txBody>
          <a:bodyPr/>
          <a:p>
            <a:r>
              <a:rPr b="1" i="0" lang="en-US">
                <a:latin typeface="Dancing Script"/>
                <a:ea typeface="Noto Sans CJK HK"/>
                <a:cs typeface="Dancing Script"/>
              </a:rPr>
              <a:t>T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h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a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n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k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 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Y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o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u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.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.</a:t>
            </a:r>
            <a:r>
              <a:rPr b="1" i="0" lang="en-US">
                <a:latin typeface="Dancing Script"/>
                <a:ea typeface="Noto Sans CJK HK"/>
                <a:cs typeface="Dancing Script"/>
              </a:rPr>
              <a:t>.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RMX1827</dc:creator>
  <dcterms:created xsi:type="dcterms:W3CDTF">2015-05-07T08:30:45Z</dcterms:created>
  <dcterms:modified xsi:type="dcterms:W3CDTF">2020-11-02T14:09:50Z</dcterms:modified>
</cp:coreProperties>
</file>