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7" r:id="rId4"/>
    <p:sldId id="259" r:id="rId5"/>
    <p:sldId id="269" r:id="rId6"/>
    <p:sldId id="260" r:id="rId7"/>
    <p:sldId id="273" r:id="rId8"/>
    <p:sldId id="261" r:id="rId9"/>
    <p:sldId id="262" r:id="rId10"/>
    <p:sldId id="263" r:id="rId11"/>
    <p:sldId id="272" r:id="rId12"/>
    <p:sldId id="264" r:id="rId13"/>
    <p:sldId id="275" r:id="rId14"/>
    <p:sldId id="284" r:id="rId15"/>
    <p:sldId id="305" r:id="rId16"/>
    <p:sldId id="285" r:id="rId17"/>
    <p:sldId id="280" r:id="rId18"/>
    <p:sldId id="286" r:id="rId19"/>
    <p:sldId id="281" r:id="rId20"/>
    <p:sldId id="306" r:id="rId21"/>
    <p:sldId id="274" r:id="rId22"/>
    <p:sldId id="283" r:id="rId23"/>
    <p:sldId id="298" r:id="rId24"/>
    <p:sldId id="299" r:id="rId25"/>
    <p:sldId id="301" r:id="rId26"/>
    <p:sldId id="303" r:id="rId27"/>
    <p:sldId id="304" r:id="rId28"/>
    <p:sldId id="307" r:id="rId29"/>
    <p:sldId id="266" r:id="rId30"/>
    <p:sldId id="268" r:id="rId31"/>
    <p:sldId id="277" r:id="rId32"/>
    <p:sldId id="258" r:id="rId33"/>
  </p:sldIdLst>
  <p:sldSz cx="12192000" cy="6858000"/>
  <p:notesSz cx="7052945" cy="93726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5BDF7E42-238C-4C8F-9E47-32802FAD4B08}">
          <p14:sldIdLst>
            <p14:sldId id="256"/>
            <p14:sldId id="257"/>
            <p14:sldId id="259"/>
            <p14:sldId id="269"/>
            <p14:sldId id="260"/>
            <p14:sldId id="273"/>
            <p14:sldId id="261"/>
            <p14:sldId id="262"/>
            <p14:sldId id="263"/>
            <p14:sldId id="272"/>
            <p14:sldId id="264"/>
            <p14:sldId id="275"/>
            <p14:sldId id="284"/>
            <p14:sldId id="305"/>
            <p14:sldId id="285"/>
            <p14:sldId id="280"/>
            <p14:sldId id="286"/>
            <p14:sldId id="281"/>
            <p14:sldId id="306"/>
            <p14:sldId id="274"/>
            <p14:sldId id="283"/>
            <p14:sldId id="298"/>
            <p14:sldId id="299"/>
            <p14:sldId id="301"/>
            <p14:sldId id="303"/>
            <p14:sldId id="304"/>
            <p14:sldId id="307"/>
            <p14:sldId id="266"/>
            <p14:sldId id="268"/>
            <p14:sldId id="277"/>
            <p14:sldId id="258"/>
          </p14:sldIdLst>
        </p14:section>
      </p14:sectionLst>
    </p:ext>
    <p:ext uri="{EFAFB233-063F-42B5-8137-9DF3F51BA10A}">
      <p15:sldGuideLst xmlns:p15="http://schemas.microsoft.com/office/powerpoint/2012/main">
        <p15:guide id="1" orient="horz" pos="220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5" d="100"/>
          <a:sy n="75" d="100"/>
        </p:scale>
        <p:origin x="946" y="120"/>
      </p:cViewPr>
      <p:guideLst>
        <p:guide orient="horz" pos="2209"/>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lstStyle>
            <a:lvl1pPr>
              <a:defRPr sz="1200" b="0"/>
            </a:lvl1pPr>
          </a:lstStyle>
          <a:p>
            <a:pPr>
              <a:defRPr/>
            </a:pPr>
            <a:endParaRPr lang="en-US"/>
          </a:p>
        </p:txBody>
      </p:sp>
      <p:sp>
        <p:nvSpPr>
          <p:cNvPr id="63491" name="Rectangle 3"/>
          <p:cNvSpPr>
            <a:spLocks noGrp="1" noChangeArrowheads="1"/>
          </p:cNvSpPr>
          <p:nvPr>
            <p:ph type="dt" idx="1"/>
          </p:nvPr>
        </p:nvSpPr>
        <p:spPr bwMode="auto">
          <a:xfrm>
            <a:off x="3995738" y="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lstStyle>
            <a:lvl1pPr algn="r">
              <a:defRPr sz="1200" b="0"/>
            </a:lvl1pPr>
          </a:lstStyle>
          <a:p>
            <a:pPr>
              <a:defRPr/>
            </a:pPr>
            <a:endParaRPr lang="en-US"/>
          </a:p>
        </p:txBody>
      </p:sp>
      <p:sp>
        <p:nvSpPr>
          <p:cNvPr id="75780" name="Rectangle 4"/>
          <p:cNvSpPr>
            <a:spLocks noGrp="1" noRot="1" noChangeAspect="1" noChangeArrowheads="1" noTextEdit="1"/>
          </p:cNvSpPr>
          <p:nvPr>
            <p:ph type="sldImg" idx="2"/>
          </p:nvPr>
        </p:nvSpPr>
        <p:spPr bwMode="auto">
          <a:xfrm>
            <a:off x="403225" y="703263"/>
            <a:ext cx="6248400" cy="351472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3" name="Rectangle 5"/>
          <p:cNvSpPr>
            <a:spLocks noGrp="1" noChangeArrowheads="1"/>
          </p:cNvSpPr>
          <p:nvPr>
            <p:ph type="body" sz="quarter" idx="3"/>
          </p:nvPr>
        </p:nvSpPr>
        <p:spPr bwMode="auto">
          <a:xfrm>
            <a:off x="704850" y="4451350"/>
            <a:ext cx="5643563"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3494" name="Rectangle 6"/>
          <p:cNvSpPr>
            <a:spLocks noGrp="1" noChangeArrowheads="1"/>
          </p:cNvSpPr>
          <p:nvPr>
            <p:ph type="ftr" sz="quarter" idx="4"/>
          </p:nvPr>
        </p:nvSpPr>
        <p:spPr bwMode="auto">
          <a:xfrm>
            <a:off x="0" y="890270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lstStyle>
            <a:lvl1pPr>
              <a:defRPr sz="1200" b="0"/>
            </a:lvl1pPr>
          </a:lstStyle>
          <a:p>
            <a:pPr>
              <a:defRPr/>
            </a:pPr>
            <a:endParaRPr lang="en-US"/>
          </a:p>
        </p:txBody>
      </p:sp>
      <p:sp>
        <p:nvSpPr>
          <p:cNvPr id="63495" name="Rectangle 7"/>
          <p:cNvSpPr>
            <a:spLocks noGrp="1" noChangeArrowheads="1"/>
          </p:cNvSpPr>
          <p:nvPr>
            <p:ph type="sldNum" sz="quarter" idx="5"/>
          </p:nvPr>
        </p:nvSpPr>
        <p:spPr bwMode="auto">
          <a:xfrm>
            <a:off x="3995738" y="890270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lstStyle>
            <a:lvl1pPr algn="r">
              <a:defRPr sz="1200" b="0"/>
            </a:lvl1pPr>
          </a:lstStyle>
          <a:p>
            <a:fld id="{5FFE27DE-142D-4443-9119-5D0CF204A130}"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7529443A-AA2F-4EC0-BD38-D6A9C99A0CB3}"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 &amp; CE, DSCE</a:t>
            </a:r>
            <a:endParaRPr lang="en-US"/>
          </a:p>
        </p:txBody>
      </p:sp>
      <p:sp>
        <p:nvSpPr>
          <p:cNvPr id="6" name="Slide Number Placeholder 5"/>
          <p:cNvSpPr>
            <a:spLocks noGrp="1"/>
          </p:cNvSpPr>
          <p:nvPr>
            <p:ph type="sldNum" sz="quarter" idx="12"/>
          </p:nvPr>
        </p:nvSpPr>
        <p:spPr/>
        <p:txBody>
          <a:bodyPr/>
          <a:lstStyle/>
          <a:p>
            <a:fld id="{B9927487-EC64-49D6-9AFB-D5683ABD5B2C}" type="slidenum">
              <a:rPr lang="en-US" altLang="en-US" smtClean="0"/>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fld id="{B199C02F-673F-4E2D-B130-1DC7E3AF657F}"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 &amp; CE, DSCE</a:t>
            </a:r>
            <a:endParaRPr lang="en-US"/>
          </a:p>
        </p:txBody>
      </p:sp>
      <p:sp>
        <p:nvSpPr>
          <p:cNvPr id="6" name="Slide Number Placeholder 5"/>
          <p:cNvSpPr>
            <a:spLocks noGrp="1"/>
          </p:cNvSpPr>
          <p:nvPr>
            <p:ph type="sldNum" sz="quarter" idx="12"/>
          </p:nvPr>
        </p:nvSpPr>
        <p:spPr/>
        <p:txBody>
          <a:bodyPr/>
          <a:lstStyle/>
          <a:p>
            <a:fld id="{7A4BB41D-5D21-4E88-96FB-75504A47417B}"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fld id="{DF44ADEA-3260-47F8-9721-B886AD7DF196}"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 &amp; CE, DSCE</a:t>
            </a:r>
            <a:endParaRPr lang="en-US"/>
          </a:p>
        </p:txBody>
      </p:sp>
      <p:sp>
        <p:nvSpPr>
          <p:cNvPr id="6" name="Slide Number Placeholder 5"/>
          <p:cNvSpPr>
            <a:spLocks noGrp="1"/>
          </p:cNvSpPr>
          <p:nvPr>
            <p:ph type="sldNum" sz="quarter" idx="12"/>
          </p:nvPr>
        </p:nvSpPr>
        <p:spPr/>
        <p:txBody>
          <a:bodyPr/>
          <a:lstStyle/>
          <a:p>
            <a:fld id="{C0891531-8353-4BFD-9600-3D8BB5356655}" type="slidenum">
              <a:rPr lang="en-US" altLang="en-US" smtClean="0"/>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6ACD922-E4FC-48CC-81AD-51F849174FA6}"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 &amp; CE, DSCE</a:t>
            </a:r>
            <a:endParaRPr lang="en-US"/>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fld id="{F64DF48B-C60F-4985-AADF-1321B378B4EA}"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 &amp; CE, DSCE</a:t>
            </a:r>
            <a:endParaRPr lang="en-US"/>
          </a:p>
        </p:txBody>
      </p:sp>
      <p:sp>
        <p:nvSpPr>
          <p:cNvPr id="6" name="Slide Number Placeholder 5"/>
          <p:cNvSpPr>
            <a:spLocks noGrp="1"/>
          </p:cNvSpPr>
          <p:nvPr>
            <p:ph type="sldNum" sz="quarter" idx="12"/>
          </p:nvPr>
        </p:nvSpPr>
        <p:spPr/>
        <p:txBody>
          <a:bodyPr/>
          <a:lstStyle/>
          <a:p>
            <a:fld id="{7753E4B7-1BB8-421B-9BC0-E4F30ED03168}" type="slidenum">
              <a:rPr lang="en-US" altLang="en-US" smtClean="0"/>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749714B8-105B-4F0D-A8F9-9B37E1FCA467}"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 &amp; CE, DSCE</a:t>
            </a:r>
            <a:endParaRPr lang="en-US"/>
          </a:p>
        </p:txBody>
      </p:sp>
      <p:sp>
        <p:nvSpPr>
          <p:cNvPr id="6" name="Slide Number Placeholder 5"/>
          <p:cNvSpPr>
            <a:spLocks noGrp="1"/>
          </p:cNvSpPr>
          <p:nvPr>
            <p:ph type="sldNum" sz="quarter" idx="12"/>
          </p:nvPr>
        </p:nvSpPr>
        <p:spPr/>
        <p:txBody>
          <a:bodyPr/>
          <a:lstStyle/>
          <a:p>
            <a:fld id="{D31D5DA4-F4D5-4B43-AEBC-4CDB565D4A05}" type="slidenum">
              <a:rPr lang="en-US" altLang="en-US" smtClean="0"/>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pPr>
              <a:defRPr/>
            </a:pPr>
            <a:fld id="{9A3E83F1-FE8E-4514-ABF7-C2F46DEC7804}" type="datetime1">
              <a:rPr lang="en-IN" smtClean="0"/>
            </a:fld>
            <a:endParaRPr lang="en-US"/>
          </a:p>
        </p:txBody>
      </p:sp>
      <p:sp>
        <p:nvSpPr>
          <p:cNvPr id="6" name="Footer Placeholder 5"/>
          <p:cNvSpPr>
            <a:spLocks noGrp="1"/>
          </p:cNvSpPr>
          <p:nvPr>
            <p:ph type="ftr" sz="quarter" idx="11"/>
          </p:nvPr>
        </p:nvSpPr>
        <p:spPr/>
        <p:txBody>
          <a:bodyPr/>
          <a:lstStyle/>
          <a:p>
            <a:pPr>
              <a:defRPr/>
            </a:pPr>
            <a:r>
              <a:rPr lang="en-US"/>
              <a:t>Dept. of E &amp; CE, DSCE</a:t>
            </a:r>
            <a:endParaRPr lang="en-US"/>
          </a:p>
        </p:txBody>
      </p:sp>
      <p:sp>
        <p:nvSpPr>
          <p:cNvPr id="7" name="Slide Number Placeholder 6"/>
          <p:cNvSpPr>
            <a:spLocks noGrp="1"/>
          </p:cNvSpPr>
          <p:nvPr>
            <p:ph type="sldNum" sz="quarter" idx="12"/>
          </p:nvPr>
        </p:nvSpPr>
        <p:spPr/>
        <p:txBody>
          <a:bodyPr/>
          <a:lstStyle/>
          <a:p>
            <a:fld id="{4DE13501-CA67-4BE4-9124-12BF297F78BC}" type="slidenum">
              <a:rPr lang="en-US" altLang="en-US" smtClean="0"/>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pPr>
              <a:defRPr/>
            </a:pPr>
            <a:fld id="{2CA1E3F0-FF1A-40DE-9907-F999028B7D8A}" type="datetime1">
              <a:rPr lang="en-IN" smtClean="0"/>
            </a:fld>
            <a:endParaRPr lang="en-US"/>
          </a:p>
        </p:txBody>
      </p:sp>
      <p:sp>
        <p:nvSpPr>
          <p:cNvPr id="8" name="Footer Placeholder 7"/>
          <p:cNvSpPr>
            <a:spLocks noGrp="1"/>
          </p:cNvSpPr>
          <p:nvPr>
            <p:ph type="ftr" sz="quarter" idx="11"/>
          </p:nvPr>
        </p:nvSpPr>
        <p:spPr/>
        <p:txBody>
          <a:bodyPr/>
          <a:lstStyle/>
          <a:p>
            <a:pPr>
              <a:defRPr/>
            </a:pPr>
            <a:r>
              <a:rPr lang="en-US"/>
              <a:t>Dept. of E &amp; CE, DSCE</a:t>
            </a:r>
            <a:endParaRPr lang="en-US"/>
          </a:p>
        </p:txBody>
      </p:sp>
      <p:sp>
        <p:nvSpPr>
          <p:cNvPr id="9" name="Slide Number Placeholder 8"/>
          <p:cNvSpPr>
            <a:spLocks noGrp="1"/>
          </p:cNvSpPr>
          <p:nvPr>
            <p:ph type="sldNum" sz="quarter" idx="12"/>
          </p:nvPr>
        </p:nvSpPr>
        <p:spPr/>
        <p:txBody>
          <a:bodyPr/>
          <a:lstStyle/>
          <a:p>
            <a:fld id="{878E04DC-929A-4AF4-8185-1A2C09BE4057}" type="slidenum">
              <a:rPr lang="en-US" altLang="en-US" smtClean="0"/>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8EC87B46-7D05-41B7-B9C0-8EAF9245BBB0}" type="datetime1">
              <a:rPr lang="en-IN" smtClean="0"/>
            </a:fld>
            <a:endParaRPr lang="en-US"/>
          </a:p>
        </p:txBody>
      </p:sp>
      <p:sp>
        <p:nvSpPr>
          <p:cNvPr id="4" name="Footer Placeholder 3"/>
          <p:cNvSpPr>
            <a:spLocks noGrp="1"/>
          </p:cNvSpPr>
          <p:nvPr>
            <p:ph type="ftr" sz="quarter" idx="11"/>
          </p:nvPr>
        </p:nvSpPr>
        <p:spPr/>
        <p:txBody>
          <a:bodyPr/>
          <a:lstStyle/>
          <a:p>
            <a:pPr>
              <a:defRPr/>
            </a:pPr>
            <a:r>
              <a:rPr lang="en-US"/>
              <a:t>Dept. of E &amp; CE, DSCE</a:t>
            </a:r>
            <a:endParaRPr lang="en-US"/>
          </a:p>
        </p:txBody>
      </p:sp>
      <p:sp>
        <p:nvSpPr>
          <p:cNvPr id="5" name="Slide Number Placeholder 4"/>
          <p:cNvSpPr>
            <a:spLocks noGrp="1"/>
          </p:cNvSpPr>
          <p:nvPr>
            <p:ph type="sldNum" sz="quarter" idx="12"/>
          </p:nvPr>
        </p:nvSpPr>
        <p:spPr/>
        <p:txBody>
          <a:bodyPr/>
          <a:lstStyle/>
          <a:p>
            <a:fld id="{A3BDCFF6-A3D4-45F9-990C-0C70C8A0E6DD}" type="slidenum">
              <a:rPr lang="en-US" altLang="en-US" smtClean="0"/>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3ED3FB08-1F3E-4658-AF23-DE22074EC61C}" type="datetime1">
              <a:rPr lang="en-IN" smtClean="0"/>
            </a:fld>
            <a:endParaRPr lang="en-US"/>
          </a:p>
        </p:txBody>
      </p:sp>
      <p:sp>
        <p:nvSpPr>
          <p:cNvPr id="6" name="Footer Placeholder 5"/>
          <p:cNvSpPr>
            <a:spLocks noGrp="1"/>
          </p:cNvSpPr>
          <p:nvPr>
            <p:ph type="ftr" sz="quarter" idx="11"/>
          </p:nvPr>
        </p:nvSpPr>
        <p:spPr/>
        <p:txBody>
          <a:bodyPr/>
          <a:lstStyle/>
          <a:p>
            <a:pPr>
              <a:defRPr/>
            </a:pPr>
            <a:r>
              <a:rPr lang="en-US"/>
              <a:t>Dept. of E &amp; CE, DSCE</a:t>
            </a:r>
            <a:endParaRPr lang="en-US"/>
          </a:p>
        </p:txBody>
      </p:sp>
      <p:sp>
        <p:nvSpPr>
          <p:cNvPr id="7" name="Slide Number Placeholder 6"/>
          <p:cNvSpPr>
            <a:spLocks noGrp="1"/>
          </p:cNvSpPr>
          <p:nvPr>
            <p:ph type="sldNum" sz="quarter" idx="12"/>
          </p:nvPr>
        </p:nvSpPr>
        <p:spPr/>
        <p:txBody>
          <a:bodyPr/>
          <a:lstStyle/>
          <a:p>
            <a:fld id="{049DCE39-4001-409C-A1D0-890191E68975}" type="slidenum">
              <a:rPr lang="en-US" altLang="en-US" smtClean="0"/>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39EAF09-27B2-48B3-90D6-0630BC9D2784}" type="datetime1">
              <a:rPr lang="en-IN" smtClean="0"/>
            </a:fld>
            <a:endParaRPr lang="en-US"/>
          </a:p>
        </p:txBody>
      </p:sp>
      <p:sp>
        <p:nvSpPr>
          <p:cNvPr id="6" name="Footer Placeholder 5"/>
          <p:cNvSpPr>
            <a:spLocks noGrp="1"/>
          </p:cNvSpPr>
          <p:nvPr>
            <p:ph type="ftr" sz="quarter" idx="11"/>
          </p:nvPr>
        </p:nvSpPr>
        <p:spPr/>
        <p:txBody>
          <a:bodyPr/>
          <a:lstStyle/>
          <a:p>
            <a:pPr>
              <a:defRPr/>
            </a:pPr>
            <a:r>
              <a:rPr lang="en-US"/>
              <a:t>Dept. of E &amp; CE, DSCE</a:t>
            </a:r>
            <a:endParaRPr lang="en-US"/>
          </a:p>
        </p:txBody>
      </p:sp>
      <p:sp>
        <p:nvSpPr>
          <p:cNvPr id="7" name="Slide Number Placeholder 6"/>
          <p:cNvSpPr>
            <a:spLocks noGrp="1"/>
          </p:cNvSpPr>
          <p:nvPr>
            <p:ph type="sldNum" sz="quarter" idx="12"/>
          </p:nvPr>
        </p:nvSpPr>
        <p:spPr/>
        <p:txBody>
          <a:bodyPr/>
          <a:lstStyle/>
          <a:p>
            <a:fld id="{D3715090-9D78-43CC-9255-D096E7A8FA55}" type="slidenum">
              <a:rPr lang="en-US" altLang="en-US" smtClean="0"/>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6ACD922-E4FC-48CC-81AD-51F849174FA6}" type="datetime1">
              <a:rPr lang="en-IN"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Dept. of E &amp; CE, DSCE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0C0DE-C484-4112-B95C-85EE94FFFCC1}" type="slidenum">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7.jpe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9.jpe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1.jpe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3.wdp"/><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ChangeArrowheads="1"/>
          </p:cNvSpPr>
          <p:nvPr/>
        </p:nvSpPr>
        <p:spPr bwMode="auto">
          <a:xfrm>
            <a:off x="113016" y="2825131"/>
            <a:ext cx="120136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Monotype Corsiva" panose="03010101010201010101" pitchFamily="66" charset="0"/>
                <a:cs typeface="Times New Roman" panose="02020603050405020304" pitchFamily="18" charset="0"/>
              </a:rPr>
              <a:t>Compressor Based 8-bit Vedic multiplier using FinFET</a:t>
            </a:r>
            <a:endParaRPr lang="en-IN" altLang="en-US" sz="3600" dirty="0">
              <a:latin typeface="Monotype Corsiva" panose="03010101010201010101" pitchFamily="66" charset="0"/>
              <a:cs typeface="Times New Roman" panose="02020603050405020304" pitchFamily="18" charset="0"/>
            </a:endParaRPr>
          </a:p>
        </p:txBody>
      </p:sp>
      <p:sp>
        <p:nvSpPr>
          <p:cNvPr id="2052" name="Text Box 4"/>
          <p:cNvSpPr txBox="1">
            <a:spLocks noChangeArrowheads="1"/>
          </p:cNvSpPr>
          <p:nvPr/>
        </p:nvSpPr>
        <p:spPr bwMode="auto">
          <a:xfrm>
            <a:off x="9144141" y="5491152"/>
            <a:ext cx="24440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dirty="0">
                <a:latin typeface="Times New Roman" panose="02020603050405020304" pitchFamily="18" charset="0"/>
              </a:rPr>
              <a:t>Dr. </a:t>
            </a:r>
            <a:r>
              <a:rPr lang="en-US" altLang="en-US" sz="2800" dirty="0" err="1">
                <a:latin typeface="Times New Roman" panose="02020603050405020304" pitchFamily="18" charset="0"/>
              </a:rPr>
              <a:t>Dinesha</a:t>
            </a:r>
            <a:r>
              <a:rPr lang="en-US" altLang="en-US" sz="2800" dirty="0">
                <a:latin typeface="Times New Roman" panose="02020603050405020304" pitchFamily="18" charset="0"/>
              </a:rPr>
              <a:t> P</a:t>
            </a:r>
            <a:endParaRPr lang="en-US" altLang="en-US" sz="2800" dirty="0">
              <a:latin typeface="Times New Roman" panose="02020603050405020304" pitchFamily="18" charset="0"/>
            </a:endParaRPr>
          </a:p>
          <a:p>
            <a:pPr algn="ctr" eaLnBrk="1" hangingPunct="1"/>
            <a:r>
              <a:rPr lang="en-US" altLang="en-US" sz="2000" dirty="0">
                <a:latin typeface="Times New Roman" panose="02020603050405020304" pitchFamily="18" charset="0"/>
              </a:rPr>
              <a:t>Professor, Dept ECE</a:t>
            </a:r>
            <a:endParaRPr lang="en-US" altLang="en-US" sz="2000" dirty="0">
              <a:latin typeface="Times New Roman" panose="02020603050405020304" pitchFamily="18" charset="0"/>
            </a:endParaRPr>
          </a:p>
        </p:txBody>
      </p:sp>
      <p:sp>
        <p:nvSpPr>
          <p:cNvPr id="5" name="Text Box 4"/>
          <p:cNvSpPr txBox="1">
            <a:spLocks noChangeArrowheads="1"/>
          </p:cNvSpPr>
          <p:nvPr/>
        </p:nvSpPr>
        <p:spPr bwMode="auto">
          <a:xfrm>
            <a:off x="2264254" y="3437851"/>
            <a:ext cx="78105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Times New Roman" panose="02020603050405020304" pitchFamily="18" charset="0"/>
              </a:rPr>
              <a:t>USN : 1DS20EC039 (Sec-A)   Name : Basava Keerthana U</a:t>
            </a:r>
            <a:endParaRPr lang="en-US" altLang="en-US" sz="2400" dirty="0">
              <a:latin typeface="Times New Roman" panose="02020603050405020304" pitchFamily="18" charset="0"/>
            </a:endParaRPr>
          </a:p>
          <a:p>
            <a:pPr eaLnBrk="1" hangingPunct="1"/>
            <a:r>
              <a:rPr lang="en-US" altLang="en-US" sz="2400" dirty="0">
                <a:latin typeface="Times New Roman" panose="02020603050405020304" pitchFamily="18" charset="0"/>
              </a:rPr>
              <a:t>USN : 1DS20EC044 (Sec-A)   Name : C R Surya Dev</a:t>
            </a:r>
            <a:endParaRPr lang="en-US" altLang="en-US" sz="2400" dirty="0">
              <a:latin typeface="Times New Roman" panose="02020603050405020304" pitchFamily="18" charset="0"/>
            </a:endParaRPr>
          </a:p>
          <a:p>
            <a:pPr eaLnBrk="1" hangingPunct="1"/>
            <a:r>
              <a:rPr lang="en-US" altLang="en-US" sz="2400" dirty="0">
                <a:latin typeface="Times New Roman" panose="02020603050405020304" pitchFamily="18" charset="0"/>
              </a:rPr>
              <a:t>USN : 1DS20EC046 (Sec-A)   Name : Charan Kumar M</a:t>
            </a:r>
            <a:endParaRPr lang="en-US" altLang="en-US" sz="2400" dirty="0">
              <a:latin typeface="Times New Roman" panose="02020603050405020304" pitchFamily="18" charset="0"/>
            </a:endParaRPr>
          </a:p>
          <a:p>
            <a:pPr eaLnBrk="1" hangingPunct="1"/>
            <a:r>
              <a:rPr lang="en-US" altLang="en-US" sz="2400" dirty="0">
                <a:latin typeface="Times New Roman" panose="02020603050405020304" pitchFamily="18" charset="0"/>
              </a:rPr>
              <a:t>USN : 1DS20EC188 (Sec-D)   Name : Shyam S</a:t>
            </a:r>
            <a:endParaRPr lang="en-US" altLang="en-US" sz="2400" dirty="0">
              <a:latin typeface="Times New Roman" panose="02020603050405020304" pitchFamily="18" charset="0"/>
            </a:endParaRPr>
          </a:p>
        </p:txBody>
      </p:sp>
      <p:sp>
        <p:nvSpPr>
          <p:cNvPr id="17" name="Text Box 4"/>
          <p:cNvSpPr txBox="1">
            <a:spLocks noChangeArrowheads="1"/>
          </p:cNvSpPr>
          <p:nvPr/>
        </p:nvSpPr>
        <p:spPr bwMode="auto">
          <a:xfrm>
            <a:off x="8919352" y="2197657"/>
            <a:ext cx="320727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Times New Roman" panose="02020603050405020304" pitchFamily="18" charset="0"/>
              </a:rPr>
              <a:t>Project Batch No. : B8</a:t>
            </a:r>
            <a:endParaRPr lang="en-US" altLang="en-US" sz="2000" dirty="0">
              <a:latin typeface="Times New Roman" panose="02020603050405020304" pitchFamily="18" charset="0"/>
            </a:endParaRPr>
          </a:p>
          <a:p>
            <a:pPr eaLnBrk="1" hangingPunct="1"/>
            <a:r>
              <a:rPr lang="en-US" altLang="en-US" sz="2000" dirty="0">
                <a:latin typeface="Times New Roman" panose="02020603050405020304" pitchFamily="18" charset="0"/>
              </a:rPr>
              <a:t>Subject code :19EC8ICPR2</a:t>
            </a:r>
            <a:endParaRPr lang="en-US" altLang="en-US" sz="2000" dirty="0">
              <a:latin typeface="Times New Roman" panose="02020603050405020304" pitchFamily="18" charset="0"/>
            </a:endParaRPr>
          </a:p>
        </p:txBody>
      </p:sp>
      <p:grpSp>
        <p:nvGrpSpPr>
          <p:cNvPr id="16" name="Group 15"/>
          <p:cNvGrpSpPr/>
          <p:nvPr/>
        </p:nvGrpSpPr>
        <p:grpSpPr>
          <a:xfrm>
            <a:off x="76200" y="10984"/>
            <a:ext cx="11995968" cy="2209095"/>
            <a:chOff x="-45444" y="-69629"/>
            <a:chExt cx="12177439" cy="2213241"/>
          </a:xfrm>
        </p:grpSpPr>
        <p:grpSp>
          <p:nvGrpSpPr>
            <p:cNvPr id="14" name="Group 13"/>
            <p:cNvGrpSpPr/>
            <p:nvPr/>
          </p:nvGrpSpPr>
          <p:grpSpPr>
            <a:xfrm>
              <a:off x="-45444" y="-69629"/>
              <a:ext cx="12161243" cy="1266145"/>
              <a:chOff x="-45444" y="-69629"/>
              <a:chExt cx="12161243" cy="1266145"/>
            </a:xfrm>
          </p:grpSpPr>
          <p:sp>
            <p:nvSpPr>
              <p:cNvPr id="2" name="Rectangle 1"/>
              <p:cNvSpPr/>
              <p:nvPr/>
            </p:nvSpPr>
            <p:spPr>
              <a:xfrm>
                <a:off x="2491784" y="72216"/>
                <a:ext cx="7482840" cy="800329"/>
              </a:xfrm>
              <a:prstGeom prst="rect">
                <a:avLst/>
              </a:prstGeom>
              <a:solidFill>
                <a:schemeClr val="accent5">
                  <a:lumMod val="40000"/>
                  <a:lumOff val="60000"/>
                </a:schemeClr>
              </a:solidFill>
              <a:ln>
                <a:solidFill>
                  <a:schemeClr val="tx1"/>
                </a:solidFill>
              </a:ln>
            </p:spPr>
            <p:txBody>
              <a:bodyPr wrap="square">
                <a:spAutoFit/>
              </a:bodyPr>
              <a:lstStyle/>
              <a:p>
                <a:pPr algn="ctr" eaLnBrk="1" hangingPunct="1"/>
                <a:r>
                  <a:rPr lang="en-US" altLang="en-US" sz="2200" dirty="0">
                    <a:solidFill>
                      <a:srgbClr val="FF0000"/>
                    </a:solidFill>
                    <a:latin typeface="Bookman Old Style" panose="02050604050505020204" pitchFamily="18" charset="0"/>
                  </a:rPr>
                  <a:t>Project Review Presentation</a:t>
                </a:r>
                <a:endParaRPr lang="en-US" altLang="en-US" sz="2200" dirty="0">
                  <a:solidFill>
                    <a:srgbClr val="FF0000"/>
                  </a:solidFill>
                  <a:latin typeface="Bookman Old Style" panose="02050604050505020204" pitchFamily="18" charset="0"/>
                </a:endParaRPr>
              </a:p>
              <a:p>
                <a:pPr algn="ctr" eaLnBrk="1" hangingPunct="1"/>
                <a:r>
                  <a:rPr lang="en-US" altLang="en-US" sz="2400" dirty="0">
                    <a:solidFill>
                      <a:srgbClr val="FF0000"/>
                    </a:solidFill>
                    <a:latin typeface="Bookman Old Style" panose="02050604050505020204" pitchFamily="18" charset="0"/>
                  </a:rPr>
                  <a:t>March 2024</a:t>
                </a:r>
                <a:endParaRPr lang="en-US" altLang="en-US" sz="2400" dirty="0">
                  <a:solidFill>
                    <a:srgbClr val="FF0000"/>
                  </a:solidFill>
                  <a:latin typeface="Bookman Old Style" panose="02050604050505020204" pitchFamily="18" charset="0"/>
                </a:endParaRPr>
              </a:p>
            </p:txBody>
          </p:sp>
          <p:grpSp>
            <p:nvGrpSpPr>
              <p:cNvPr id="6" name="Group 5"/>
              <p:cNvGrpSpPr/>
              <p:nvPr/>
            </p:nvGrpSpPr>
            <p:grpSpPr>
              <a:xfrm>
                <a:off x="-45444" y="15678"/>
                <a:ext cx="2301054" cy="1180838"/>
                <a:chOff x="31541" y="22579"/>
                <a:chExt cx="2286208" cy="1108199"/>
              </a:xfrm>
            </p:grpSpPr>
            <p:pic>
              <p:nvPicPr>
                <p:cNvPr id="9" name="Picture 8"/>
                <p:cNvPicPr/>
                <p:nvPr/>
              </p:nvPicPr>
              <p:blipFill rotWithShape="1">
                <a:blip r:embed="rId1">
                  <a:extLst>
                    <a:ext uri="{28A0092B-C50C-407E-A947-70E740481C1C}">
                      <a14:useLocalDpi xmlns:a14="http://schemas.microsoft.com/office/drawing/2010/main" val="0"/>
                    </a:ext>
                  </a:extLst>
                </a:blip>
                <a:srcRect t="6453" r="51613" b="6451"/>
                <a:stretch>
                  <a:fillRect/>
                </a:stretch>
              </p:blipFill>
              <p:spPr bwMode="auto">
                <a:xfrm>
                  <a:off x="31541" y="22579"/>
                  <a:ext cx="1143000" cy="1103013"/>
                </a:xfrm>
                <a:prstGeom prst="rect">
                  <a:avLst/>
                </a:prstGeom>
                <a:noFill/>
                <a:ln>
                  <a:noFill/>
                </a:ln>
              </p:spPr>
            </p:pic>
            <p:pic>
              <p:nvPicPr>
                <p:cNvPr id="11" name="Picture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6189" y="22579"/>
                  <a:ext cx="1051560" cy="1108199"/>
                </a:xfrm>
                <a:prstGeom prst="rect">
                  <a:avLst/>
                </a:prstGeom>
                <a:solidFill>
                  <a:schemeClr val="accent2">
                    <a:lumMod val="60000"/>
                    <a:lumOff val="40000"/>
                  </a:schemeClr>
                </a:solidFill>
                <a:ln>
                  <a:solidFill>
                    <a:schemeClr val="tx1"/>
                  </a:solidFill>
                </a:ln>
              </p:spPr>
            </p:pic>
          </p:grpSp>
          <p:grpSp>
            <p:nvGrpSpPr>
              <p:cNvPr id="13" name="Group 12"/>
              <p:cNvGrpSpPr/>
              <p:nvPr/>
            </p:nvGrpSpPr>
            <p:grpSpPr>
              <a:xfrm>
                <a:off x="10104365" y="-69629"/>
                <a:ext cx="2011434" cy="1264130"/>
                <a:chOff x="9566044" y="-32189"/>
                <a:chExt cx="1823796" cy="1062789"/>
              </a:xfrm>
            </p:grpSpPr>
            <p:pic>
              <p:nvPicPr>
                <p:cNvPr id="7" name="Picture 6"/>
                <p:cNvPicPr/>
                <p:nvPr/>
              </p:nvPicPr>
              <p:blipFill rotWithShape="1">
                <a:blip r:embed="rId1">
                  <a:extLst>
                    <a:ext uri="{28A0092B-C50C-407E-A947-70E740481C1C}">
                      <a14:useLocalDpi xmlns:a14="http://schemas.microsoft.com/office/drawing/2010/main" val="0"/>
                    </a:ext>
                  </a:extLst>
                </a:blip>
                <a:srcRect l="52419" t="6453" b="6451"/>
                <a:stretch>
                  <a:fillRect/>
                </a:stretch>
              </p:blipFill>
              <p:spPr bwMode="auto">
                <a:xfrm>
                  <a:off x="9566044" y="-32189"/>
                  <a:ext cx="990600" cy="1062789"/>
                </a:xfrm>
                <a:prstGeom prst="rect">
                  <a:avLst/>
                </a:prstGeom>
                <a:noFill/>
                <a:ln>
                  <a:noFill/>
                </a:ln>
              </p:spPr>
            </p:pic>
            <p:pic>
              <p:nvPicPr>
                <p:cNvPr id="8" name="Picture 7"/>
                <p:cNvPicPr>
                  <a:picLocks noChangeAspect="1"/>
                </p:cNvPicPr>
                <p:nvPr/>
              </p:nvPicPr>
              <p:blipFill>
                <a:blip r:embed="rId3"/>
                <a:stretch>
                  <a:fillRect/>
                </a:stretch>
              </p:blipFill>
              <p:spPr>
                <a:xfrm>
                  <a:off x="10627840" y="-8301"/>
                  <a:ext cx="762000" cy="1015014"/>
                </a:xfrm>
                <a:prstGeom prst="rect">
                  <a:avLst/>
                </a:prstGeom>
              </p:spPr>
            </p:pic>
          </p:grpSp>
        </p:grpSp>
        <p:sp>
          <p:nvSpPr>
            <p:cNvPr id="19" name="TextBox 18"/>
            <p:cNvSpPr txBox="1"/>
            <p:nvPr/>
          </p:nvSpPr>
          <p:spPr>
            <a:xfrm>
              <a:off x="48104" y="1189505"/>
              <a:ext cx="12083891" cy="954107"/>
            </a:xfrm>
            <a:prstGeom prst="rect">
              <a:avLst/>
            </a:prstGeom>
            <a:solidFill>
              <a:schemeClr val="accent6">
                <a:lumMod val="20000"/>
                <a:lumOff val="80000"/>
              </a:schemeClr>
            </a:solidFill>
            <a:ln>
              <a:solidFill>
                <a:schemeClr val="tx1"/>
              </a:solidFill>
            </a:ln>
          </p:spPr>
          <p:txBody>
            <a:bodyPr wrap="square">
              <a:spAutoFit/>
            </a:bodyPr>
            <a:lstStyle/>
            <a:p>
              <a:pPr marL="0" marR="0"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Dayananda Sagar College of Engineering, Bangalore, Karnataka</a:t>
              </a:r>
              <a:endParaRPr lang="en-GB" sz="2800" b="1" dirty="0">
                <a:solidFill>
                  <a:srgbClr val="000000"/>
                </a:solidFill>
                <a:effectLst/>
                <a:latin typeface="Tw Cen MT" panose="020B0602020104020603" pitchFamily="34" charset="0"/>
                <a:ea typeface="Times New Roman" panose="02020603050405020304" pitchFamily="18" charset="0"/>
              </a:endParaRPr>
            </a:p>
            <a:p>
              <a:pPr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Department of Electronics &amp; Communication Engineering</a:t>
              </a:r>
              <a:endParaRPr lang="en-IN" sz="2800" dirty="0">
                <a:effectLst/>
                <a:latin typeface="Tw Cen MT" panose="020B0602020104020603" pitchFamily="34" charset="0"/>
                <a:ea typeface="Times New Roman" panose="02020603050405020304" pitchFamily="18" charset="0"/>
              </a:endParaRPr>
            </a:p>
          </p:txBody>
        </p:sp>
      </p:grpSp>
      <p:sp>
        <p:nvSpPr>
          <p:cNvPr id="10" name="Footer Placeholder 9"/>
          <p:cNvSpPr>
            <a:spLocks noGrp="1"/>
          </p:cNvSpPr>
          <p:nvPr>
            <p:ph type="ftr" sz="quarter" idx="11"/>
          </p:nvPr>
        </p:nvSpPr>
        <p:spPr/>
        <p:txBody>
          <a:bodyPr/>
          <a:lstStyle/>
          <a:p>
            <a:pPr>
              <a:defRPr/>
            </a:pPr>
            <a:r>
              <a:rPr lang="en-US"/>
              <a:t>Dept. of E &amp; CE, DSCE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6" name="TextBox 5"/>
          <p:cNvSpPr txBox="1"/>
          <p:nvPr/>
        </p:nvSpPr>
        <p:spPr>
          <a:xfrm>
            <a:off x="228600" y="457200"/>
            <a:ext cx="11734800"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In this project, a compressor based Urdhva-Tiryakbhyam architecture in is proposed which is based on the Urdhva-Tiryakbhyam Sutra of Vedic mathematics so as to enhance the speed of the binary multiplication. </a:t>
            </a:r>
            <a:endParaRPr lang="en-US" sz="2800" b="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The idea of designing the multiplier from Vedic mathematics has emerged as in this technique the partial products and the sums are generated in only a single step. </a:t>
            </a:r>
            <a:endParaRPr lang="en-US" sz="2800" b="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These partial products are then added based on the Vedic math’s algorithm to obtain the final product. This in turn leads to a very high speed approach to perform multiplication. </a:t>
            </a:r>
            <a:endParaRPr lang="en-US" sz="2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8DC52A9-3A4C-4BF9-A344-717245808535}"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5" name="Slide Number Placeholder 4"/>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8" name="Rectangle 7"/>
          <p:cNvSpPr/>
          <p:nvPr/>
        </p:nvSpPr>
        <p:spPr>
          <a:xfrm>
            <a:off x="3962400" y="1192268"/>
            <a:ext cx="4267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Required Design Component</a:t>
            </a:r>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810002" y="2115600"/>
            <a:ext cx="4571996" cy="7248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Design of basic gates (AND, OR, XOR)</a:t>
            </a:r>
            <a:endParaRPr lang="en-IN"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4798352" y="3271383"/>
            <a:ext cx="2595295" cy="6281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Design of adders</a:t>
            </a:r>
            <a:endParaRPr lang="en-IN"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3962400" y="5352594"/>
            <a:ext cx="4267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Design 8-bit Vedic multiplier</a:t>
            </a:r>
            <a:endParaRPr lang="en-IN"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4210050" y="4371133"/>
            <a:ext cx="37719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Design of Compressors</a:t>
            </a:r>
            <a:endParaRPr lang="en-IN" sz="2400" dirty="0">
              <a:latin typeface="Times New Roman" panose="02020603050405020304" pitchFamily="18" charset="0"/>
              <a:cs typeface="Times New Roman" panose="02020603050405020304" pitchFamily="18" charset="0"/>
            </a:endParaRPr>
          </a:p>
        </p:txBody>
      </p:sp>
      <p:cxnSp>
        <p:nvCxnSpPr>
          <p:cNvPr id="17" name="Straight Arrow Connector 16"/>
          <p:cNvCxnSpPr>
            <a:stCxn id="8" idx="2"/>
            <a:endCxn id="9" idx="0"/>
          </p:cNvCxnSpPr>
          <p:nvPr/>
        </p:nvCxnSpPr>
        <p:spPr>
          <a:xfrm>
            <a:off x="6096000" y="1725668"/>
            <a:ext cx="0" cy="389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9" idx="2"/>
            <a:endCxn id="10" idx="0"/>
          </p:cNvCxnSpPr>
          <p:nvPr/>
        </p:nvCxnSpPr>
        <p:spPr>
          <a:xfrm>
            <a:off x="6096000" y="2840499"/>
            <a:ext cx="0" cy="430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10" idx="2"/>
            <a:endCxn id="14" idx="0"/>
          </p:cNvCxnSpPr>
          <p:nvPr/>
        </p:nvCxnSpPr>
        <p:spPr>
          <a:xfrm>
            <a:off x="6096000" y="3899536"/>
            <a:ext cx="0" cy="471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p:cNvCxnSpPr>
            <a:stCxn id="14" idx="2"/>
            <a:endCxn id="13" idx="0"/>
          </p:cNvCxnSpPr>
          <p:nvPr/>
        </p:nvCxnSpPr>
        <p:spPr>
          <a:xfrm>
            <a:off x="6096000" y="4904533"/>
            <a:ext cx="0" cy="448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Text Box 2"/>
          <p:cNvSpPr txBox="1">
            <a:spLocks noChangeArrowheads="1"/>
          </p:cNvSpPr>
          <p:nvPr/>
        </p:nvSpPr>
        <p:spPr bwMode="auto">
          <a:xfrm>
            <a:off x="152400" y="137225"/>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Proposed Methodology</a:t>
            </a:r>
            <a:endParaRPr lang="en-US" altLang="en-US" sz="3600" dirty="0">
              <a:latin typeface="Book Antiqua" panose="020406020503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5" name="Text Box 2"/>
          <p:cNvSpPr txBox="1">
            <a:spLocks noChangeArrowheads="1"/>
          </p:cNvSpPr>
          <p:nvPr/>
        </p:nvSpPr>
        <p:spPr bwMode="auto">
          <a:xfrm>
            <a:off x="152400" y="45720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Implementation</a:t>
            </a:r>
            <a:endParaRPr lang="en-US" altLang="en-US" sz="3600" dirty="0">
              <a:latin typeface="Book Antiqua" panose="02040602050305030304" pitchFamily="18" charset="0"/>
            </a:endParaRPr>
          </a:p>
        </p:txBody>
      </p:sp>
      <p:sp>
        <p:nvSpPr>
          <p:cNvPr id="6" name="TextBox 5"/>
          <p:cNvSpPr txBox="1"/>
          <p:nvPr/>
        </p:nvSpPr>
        <p:spPr>
          <a:xfrm>
            <a:off x="152400" y="1600200"/>
            <a:ext cx="11887200" cy="1384995"/>
          </a:xfrm>
          <a:prstGeom prst="rect">
            <a:avLst/>
          </a:prstGeom>
          <a:noFill/>
        </p:spPr>
        <p:txBody>
          <a:bodyPr wrap="square" rtlCol="0">
            <a:spAutoFit/>
          </a:bodyPr>
          <a:lstStyle/>
          <a:p>
            <a:pPr algn="just"/>
            <a:r>
              <a:rPr lang="en-IN" sz="2800" b="0" dirty="0">
                <a:latin typeface="Times New Roman" panose="02020603050405020304" pitchFamily="18" charset="0"/>
                <a:cs typeface="Times New Roman" panose="02020603050405020304" pitchFamily="18" charset="0"/>
              </a:rPr>
              <a:t>Software:</a:t>
            </a:r>
            <a:endParaRPr lang="en-IN" sz="2800" b="0" dirty="0">
              <a:latin typeface="Times New Roman" panose="02020603050405020304" pitchFamily="18" charset="0"/>
              <a:cs typeface="Times New Roman" panose="02020603050405020304" pitchFamily="18" charset="0"/>
            </a:endParaRPr>
          </a:p>
          <a:p>
            <a:pPr lvl="1" algn="just"/>
            <a:r>
              <a:rPr lang="en-IN" sz="2800" b="0" dirty="0">
                <a:latin typeface="Times New Roman" panose="02020603050405020304" pitchFamily="18" charset="0"/>
                <a:cs typeface="Times New Roman" panose="02020603050405020304" pitchFamily="18" charset="0"/>
              </a:rPr>
              <a:t>We are using Cadence Virtuoso software for design and simulation purpose. FinFET used is of 22nm technology.</a:t>
            </a:r>
            <a:endParaRPr lang="en-IN" sz="2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8115" y="804545"/>
            <a:ext cx="9335770" cy="5405120"/>
          </a:xfrm>
          <a:prstGeom prst="rect">
            <a:avLst/>
          </a:prstGeom>
        </p:spPr>
      </p:pic>
      <p:sp>
        <p:nvSpPr>
          <p:cNvPr id="7" name="Text Box 2"/>
          <p:cNvSpPr txBox="1">
            <a:spLocks noChangeArrowheads="1"/>
          </p:cNvSpPr>
          <p:nvPr/>
        </p:nvSpPr>
        <p:spPr bwMode="auto">
          <a:xfrm>
            <a:off x="152400" y="136525"/>
            <a:ext cx="11887200" cy="4603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a:latin typeface="Book Antiqua" panose="02040602050305030304" pitchFamily="18" charset="0"/>
              </a:rPr>
              <a:t>2x2 Vedic Multiplier</a:t>
            </a:r>
            <a:endParaRPr lang="en-US" altLang="en-US" sz="2400" dirty="0">
              <a:latin typeface="Book Antiqua" panose="020406020503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8866874-72F5-4C79-B618-31E9C05FE6D1}"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5" name="Slide Number Placeholder 4"/>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6" name="TextBox 5"/>
          <p:cNvSpPr txBox="1"/>
          <p:nvPr/>
        </p:nvSpPr>
        <p:spPr>
          <a:xfrm>
            <a:off x="152400" y="1195834"/>
            <a:ext cx="11887200" cy="521970"/>
          </a:xfrm>
          <a:prstGeom prst="rect">
            <a:avLst/>
          </a:prstGeom>
          <a:noFill/>
        </p:spPr>
        <p:txBody>
          <a:bodyPr wrap="square" rtlCol="0">
            <a:spAutoFit/>
          </a:bodyPr>
          <a:lstStyle/>
          <a:p>
            <a:pPr algn="just"/>
            <a:endParaRPr lang="en-IN" sz="2800" b="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838700" y="2167458"/>
            <a:ext cx="25146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2-bit Vedic multiplier</a:t>
            </a:r>
            <a:endParaRPr lang="en-IN" sz="2000" dirty="0">
              <a:latin typeface="Times New Roman" panose="02020603050405020304" pitchFamily="18" charset="0"/>
              <a:cs typeface="Times New Roman" panose="02020603050405020304" pitchFamily="18" charset="0"/>
            </a:endParaRPr>
          </a:p>
        </p:txBody>
      </p:sp>
      <p:pic>
        <p:nvPicPr>
          <p:cNvPr id="8" name="Picture 7" descr="2x2"/>
          <p:cNvPicPr>
            <a:picLocks noChangeAspect="1"/>
          </p:cNvPicPr>
          <p:nvPr/>
        </p:nvPicPr>
        <p:blipFill>
          <a:blip r:embed="rId1"/>
          <a:stretch>
            <a:fillRect/>
          </a:stretch>
        </p:blipFill>
        <p:spPr>
          <a:xfrm>
            <a:off x="462915" y="1195705"/>
            <a:ext cx="11228705" cy="4252595"/>
          </a:xfrm>
          <a:prstGeom prst="rect">
            <a:avLst/>
          </a:prstGeom>
        </p:spPr>
      </p:pic>
      <p:sp>
        <p:nvSpPr>
          <p:cNvPr id="7" name="Text Box 6"/>
          <p:cNvSpPr txBox="1"/>
          <p:nvPr/>
        </p:nvSpPr>
        <p:spPr>
          <a:xfrm>
            <a:off x="2438400" y="304800"/>
            <a:ext cx="7915275" cy="645160"/>
          </a:xfrm>
          <a:prstGeom prst="rect">
            <a:avLst/>
          </a:prstGeom>
          <a:noFill/>
        </p:spPr>
        <p:txBody>
          <a:bodyPr wrap="square" rtlCol="0" anchor="t">
            <a:spAutoFit/>
          </a:bodyPr>
          <a:p>
            <a:pPr algn="ctr"/>
            <a:r>
              <a:rPr lang="en-US" altLang="en-US" sz="2800" dirty="0">
                <a:latin typeface="Book Antiqua" panose="02040602050305030304" pitchFamily="18" charset="0"/>
                <a:sym typeface="+mn-ea"/>
              </a:rPr>
              <a:t>2-bit Vedic Multiplier</a:t>
            </a:r>
            <a:r>
              <a:rPr lang="en-US" altLang="en-US" sz="2800" dirty="0">
                <a:latin typeface="Book Antiqua" panose="02040602050305030304" pitchFamily="18" charset="0"/>
                <a:sym typeface="+mn-ea"/>
              </a:rPr>
              <a:t> Output Waveform</a:t>
            </a:r>
            <a:r>
              <a:rPr lang="en-US" altLang="en-US" sz="3600" dirty="0">
                <a:latin typeface="Book Antiqua" panose="02040602050305030304" pitchFamily="18" charset="0"/>
                <a:sym typeface="+mn-ea"/>
              </a:rPr>
              <a:t> </a:t>
            </a:r>
            <a:endParaRPr lang="en-US" altLang="en-US" sz="3600" dirty="0">
              <a:latin typeface="Book Antiqua" panose="02040602050305030304" pitchFamily="18"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7" name="Text Box 2"/>
          <p:cNvSpPr txBox="1">
            <a:spLocks noChangeArrowheads="1"/>
          </p:cNvSpPr>
          <p:nvPr/>
        </p:nvSpPr>
        <p:spPr bwMode="auto">
          <a:xfrm>
            <a:off x="152400" y="143510"/>
            <a:ext cx="11887200" cy="542290"/>
          </a:xfrm>
          <a:prstGeom prst="rect">
            <a:avLst/>
          </a:prstGeom>
          <a:solidFill>
            <a:schemeClr val="bg2">
              <a:lumMod val="75000"/>
            </a:schemeClr>
          </a:solidFill>
          <a:ln>
            <a:solidFill>
              <a:schemeClr val="tx1"/>
            </a:solidFill>
          </a:ln>
        </p:spPr>
        <p:txBody>
          <a:bodyPr wrap="square">
            <a:no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a:latin typeface="Book Antiqua" panose="02040602050305030304" pitchFamily="18" charset="0"/>
              </a:rPr>
              <a:t>4x4 Vedic Multiplier</a:t>
            </a:r>
            <a:endParaRPr lang="en-US" altLang="en-US" sz="2400" dirty="0">
              <a:latin typeface="Book Antiqua" panose="02040602050305030304" pitchFamily="18" charset="0"/>
            </a:endParaRPr>
          </a:p>
        </p:txBody>
      </p:sp>
      <p:pic>
        <p:nvPicPr>
          <p:cNvPr id="9" name="Picture 8"/>
          <p:cNvPicPr>
            <a:picLocks noChangeAspect="1"/>
          </p:cNvPicPr>
          <p:nvPr/>
        </p:nvPicPr>
        <p:blipFill rotWithShape="1">
          <a:blip r:embed="rId1"/>
          <a:srcRect l="7055"/>
          <a:stretch>
            <a:fillRect/>
          </a:stretch>
        </p:blipFill>
        <p:spPr bwMode="auto">
          <a:xfrm rot="16200000">
            <a:off x="3352801" y="-743669"/>
            <a:ext cx="5486400" cy="8534402"/>
          </a:xfrm>
          <a:prstGeom prst="rect">
            <a:avLst/>
          </a:prstGeom>
          <a:ln>
            <a:noFill/>
          </a:ln>
        </p:spPr>
      </p:pic>
      <p:sp>
        <p:nvSpPr>
          <p:cNvPr id="5" name="TextBox 4"/>
          <p:cNvSpPr txBox="1"/>
          <p:nvPr/>
        </p:nvSpPr>
        <p:spPr>
          <a:xfrm>
            <a:off x="3505200" y="1600200"/>
            <a:ext cx="609600" cy="276999"/>
          </a:xfrm>
          <a:prstGeom prst="rect">
            <a:avLst/>
          </a:prstGeom>
          <a:noFill/>
        </p:spPr>
        <p:txBody>
          <a:bodyPr wrap="square" rtlCol="0">
            <a:spAutoFit/>
          </a:bodyPr>
          <a:lstStyle/>
          <a:p>
            <a:r>
              <a:rPr lang="en-IN" sz="1200" dirty="0">
                <a:solidFill>
                  <a:schemeClr val="bg1"/>
                </a:solidFill>
              </a:rPr>
              <a:t>2x2</a:t>
            </a:r>
            <a:endParaRPr lang="en-IN" sz="1200" dirty="0">
              <a:solidFill>
                <a:schemeClr val="bg1"/>
              </a:solidFill>
            </a:endParaRPr>
          </a:p>
        </p:txBody>
      </p:sp>
      <p:sp>
        <p:nvSpPr>
          <p:cNvPr id="6" name="TextBox 5"/>
          <p:cNvSpPr txBox="1"/>
          <p:nvPr/>
        </p:nvSpPr>
        <p:spPr>
          <a:xfrm>
            <a:off x="3505200" y="5611840"/>
            <a:ext cx="609600" cy="276999"/>
          </a:xfrm>
          <a:prstGeom prst="rect">
            <a:avLst/>
          </a:prstGeom>
          <a:noFill/>
        </p:spPr>
        <p:txBody>
          <a:bodyPr wrap="square" rtlCol="0">
            <a:spAutoFit/>
          </a:bodyPr>
          <a:lstStyle/>
          <a:p>
            <a:r>
              <a:rPr lang="en-IN" sz="1200" dirty="0">
                <a:solidFill>
                  <a:schemeClr val="bg1"/>
                </a:solidFill>
              </a:rPr>
              <a:t>2x2</a:t>
            </a:r>
            <a:endParaRPr lang="en-IN" sz="1200" dirty="0">
              <a:solidFill>
                <a:schemeClr val="bg1"/>
              </a:solidFill>
            </a:endParaRPr>
          </a:p>
        </p:txBody>
      </p:sp>
      <p:sp>
        <p:nvSpPr>
          <p:cNvPr id="8" name="TextBox 7"/>
          <p:cNvSpPr txBox="1"/>
          <p:nvPr/>
        </p:nvSpPr>
        <p:spPr>
          <a:xfrm>
            <a:off x="3581400" y="4357063"/>
            <a:ext cx="609600" cy="276999"/>
          </a:xfrm>
          <a:prstGeom prst="rect">
            <a:avLst/>
          </a:prstGeom>
          <a:noFill/>
        </p:spPr>
        <p:txBody>
          <a:bodyPr wrap="square" rtlCol="0">
            <a:spAutoFit/>
          </a:bodyPr>
          <a:lstStyle/>
          <a:p>
            <a:r>
              <a:rPr lang="en-IN" sz="1200" dirty="0">
                <a:solidFill>
                  <a:schemeClr val="bg1"/>
                </a:solidFill>
              </a:rPr>
              <a:t>2x2</a:t>
            </a:r>
            <a:endParaRPr lang="en-IN" sz="1200" dirty="0">
              <a:solidFill>
                <a:schemeClr val="bg1"/>
              </a:solidFill>
            </a:endParaRPr>
          </a:p>
        </p:txBody>
      </p:sp>
      <p:sp>
        <p:nvSpPr>
          <p:cNvPr id="10" name="TextBox 9"/>
          <p:cNvSpPr txBox="1"/>
          <p:nvPr/>
        </p:nvSpPr>
        <p:spPr>
          <a:xfrm>
            <a:off x="3581400" y="3193331"/>
            <a:ext cx="609600" cy="276999"/>
          </a:xfrm>
          <a:prstGeom prst="rect">
            <a:avLst/>
          </a:prstGeom>
          <a:noFill/>
        </p:spPr>
        <p:txBody>
          <a:bodyPr wrap="square" rtlCol="0">
            <a:spAutoFit/>
          </a:bodyPr>
          <a:lstStyle/>
          <a:p>
            <a:r>
              <a:rPr lang="en-IN" sz="1200" dirty="0">
                <a:solidFill>
                  <a:schemeClr val="bg1"/>
                </a:solidFill>
              </a:rPr>
              <a:t>2x2</a:t>
            </a:r>
            <a:endParaRPr lang="en-IN" sz="1200" dirty="0">
              <a:solidFill>
                <a:schemeClr val="bg1"/>
              </a:solidFill>
            </a:endParaRPr>
          </a:p>
        </p:txBody>
      </p:sp>
      <p:sp>
        <p:nvSpPr>
          <p:cNvPr id="11" name="TextBox 10"/>
          <p:cNvSpPr txBox="1"/>
          <p:nvPr/>
        </p:nvSpPr>
        <p:spPr>
          <a:xfrm>
            <a:off x="5181600" y="3657600"/>
            <a:ext cx="685800" cy="276999"/>
          </a:xfrm>
          <a:prstGeom prst="rect">
            <a:avLst/>
          </a:prstGeom>
          <a:noFill/>
        </p:spPr>
        <p:txBody>
          <a:bodyPr wrap="square" rtlCol="0">
            <a:spAutoFit/>
          </a:bodyPr>
          <a:lstStyle/>
          <a:p>
            <a:r>
              <a:rPr lang="en-IN" sz="1200" dirty="0">
                <a:solidFill>
                  <a:schemeClr val="bg1"/>
                </a:solidFill>
              </a:rPr>
              <a:t>4-RCA</a:t>
            </a:r>
            <a:endParaRPr lang="en-IN" sz="1200" dirty="0">
              <a:solidFill>
                <a:schemeClr val="bg1"/>
              </a:solidFill>
            </a:endParaRPr>
          </a:p>
        </p:txBody>
      </p:sp>
      <p:sp>
        <p:nvSpPr>
          <p:cNvPr id="12" name="TextBox 11"/>
          <p:cNvSpPr txBox="1"/>
          <p:nvPr/>
        </p:nvSpPr>
        <p:spPr>
          <a:xfrm>
            <a:off x="5943600" y="2286000"/>
            <a:ext cx="685800" cy="276999"/>
          </a:xfrm>
          <a:prstGeom prst="rect">
            <a:avLst/>
          </a:prstGeom>
          <a:noFill/>
        </p:spPr>
        <p:txBody>
          <a:bodyPr wrap="square" rtlCol="0">
            <a:spAutoFit/>
          </a:bodyPr>
          <a:lstStyle/>
          <a:p>
            <a:r>
              <a:rPr lang="en-IN" sz="1200" dirty="0">
                <a:solidFill>
                  <a:schemeClr val="bg1"/>
                </a:solidFill>
              </a:rPr>
              <a:t>4-RCA</a:t>
            </a:r>
            <a:endParaRPr lang="en-IN" sz="1200" dirty="0">
              <a:solidFill>
                <a:schemeClr val="bg1"/>
              </a:solidFill>
            </a:endParaRPr>
          </a:p>
        </p:txBody>
      </p:sp>
      <p:sp>
        <p:nvSpPr>
          <p:cNvPr id="13" name="TextBox 12"/>
          <p:cNvSpPr txBox="1"/>
          <p:nvPr/>
        </p:nvSpPr>
        <p:spPr>
          <a:xfrm>
            <a:off x="7924800" y="5473340"/>
            <a:ext cx="685800" cy="276999"/>
          </a:xfrm>
          <a:prstGeom prst="rect">
            <a:avLst/>
          </a:prstGeom>
          <a:noFill/>
        </p:spPr>
        <p:txBody>
          <a:bodyPr wrap="square" rtlCol="0">
            <a:spAutoFit/>
          </a:bodyPr>
          <a:lstStyle/>
          <a:p>
            <a:r>
              <a:rPr lang="en-IN" sz="1200" dirty="0">
                <a:solidFill>
                  <a:schemeClr val="bg1"/>
                </a:solidFill>
              </a:rPr>
              <a:t>4-RCA</a:t>
            </a:r>
            <a:endParaRPr lang="en-IN" sz="1200" dirty="0">
              <a:solidFill>
                <a:schemeClr val="bg1"/>
              </a:solidFill>
            </a:endParaRPr>
          </a:p>
        </p:txBody>
      </p:sp>
      <p:sp>
        <p:nvSpPr>
          <p:cNvPr id="14" name="TextBox 13"/>
          <p:cNvSpPr txBox="1"/>
          <p:nvPr/>
        </p:nvSpPr>
        <p:spPr>
          <a:xfrm>
            <a:off x="6934200" y="4495562"/>
            <a:ext cx="1066802" cy="276999"/>
          </a:xfrm>
          <a:prstGeom prst="rect">
            <a:avLst/>
          </a:prstGeom>
          <a:noFill/>
        </p:spPr>
        <p:txBody>
          <a:bodyPr wrap="square" rtlCol="0">
            <a:spAutoFit/>
          </a:bodyPr>
          <a:lstStyle/>
          <a:p>
            <a:r>
              <a:rPr lang="en-IN" sz="1200" dirty="0">
                <a:solidFill>
                  <a:schemeClr val="bg1"/>
                </a:solidFill>
              </a:rPr>
              <a:t>Half adder</a:t>
            </a:r>
            <a:endParaRPr lang="en-IN" sz="12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6" name="TextBox 5"/>
          <p:cNvSpPr txBox="1"/>
          <p:nvPr/>
        </p:nvSpPr>
        <p:spPr>
          <a:xfrm>
            <a:off x="1586865" y="135890"/>
            <a:ext cx="9043670" cy="39878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4-bit Vedic </a:t>
            </a:r>
            <a:r>
              <a:rPr lang="en-US" altLang="en-IN" sz="2000" dirty="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ultiplier</a:t>
            </a:r>
            <a:r>
              <a:rPr lang="en-US" altLang="en-IN" sz="2000" dirty="0">
                <a:latin typeface="Times New Roman" panose="02020603050405020304" pitchFamily="18" charset="0"/>
                <a:cs typeface="Times New Roman" panose="02020603050405020304" pitchFamily="18" charset="0"/>
              </a:rPr>
              <a:t> Output Waveform</a:t>
            </a:r>
            <a:endParaRPr lang="en-US" altLang="en-IN" sz="2000" dirty="0">
              <a:latin typeface="Times New Roman" panose="02020603050405020304" pitchFamily="18" charset="0"/>
              <a:cs typeface="Times New Roman" panose="02020603050405020304" pitchFamily="18" charset="0"/>
            </a:endParaRPr>
          </a:p>
        </p:txBody>
      </p:sp>
      <p:pic>
        <p:nvPicPr>
          <p:cNvPr id="7" name="Picture 6" descr="4x4"/>
          <p:cNvPicPr>
            <a:picLocks noChangeAspect="1"/>
          </p:cNvPicPr>
          <p:nvPr/>
        </p:nvPicPr>
        <p:blipFill>
          <a:blip r:embed="rId1"/>
          <a:stretch>
            <a:fillRect/>
          </a:stretch>
        </p:blipFill>
        <p:spPr>
          <a:xfrm>
            <a:off x="473710" y="658495"/>
            <a:ext cx="11308715" cy="53943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7" name="Text Box 2"/>
          <p:cNvSpPr txBox="1">
            <a:spLocks noChangeArrowheads="1"/>
          </p:cNvSpPr>
          <p:nvPr/>
        </p:nvSpPr>
        <p:spPr bwMode="auto">
          <a:xfrm>
            <a:off x="152400" y="152400"/>
            <a:ext cx="11887200" cy="476250"/>
          </a:xfrm>
          <a:prstGeom prst="rect">
            <a:avLst/>
          </a:prstGeom>
          <a:solidFill>
            <a:schemeClr val="bg2">
              <a:lumMod val="75000"/>
            </a:schemeClr>
          </a:solidFill>
          <a:ln>
            <a:solidFill>
              <a:schemeClr val="tx1"/>
            </a:solidFill>
          </a:ln>
        </p:spPr>
        <p:txBody>
          <a:bodyPr wrap="square">
            <a:no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a:latin typeface="Book Antiqua" panose="02040602050305030304" pitchFamily="18" charset="0"/>
              </a:rPr>
              <a:t>8x8 Vedic Multiplier</a:t>
            </a:r>
            <a:endParaRPr lang="en-US" altLang="en-US" sz="2400" dirty="0">
              <a:latin typeface="Book Antiqua" panose="02040602050305030304" pitchFamily="18" charset="0"/>
            </a:endParaRPr>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6718" r="6891" b="3477"/>
          <a:stretch>
            <a:fillRect/>
          </a:stretch>
        </p:blipFill>
        <p:spPr bwMode="auto">
          <a:xfrm>
            <a:off x="2209800" y="762000"/>
            <a:ext cx="7772400" cy="5486400"/>
          </a:xfrm>
          <a:prstGeom prst="rect">
            <a:avLst/>
          </a:prstGeom>
          <a:noFill/>
          <a:ln>
            <a:noFill/>
          </a:ln>
        </p:spPr>
      </p:pic>
      <p:sp>
        <p:nvSpPr>
          <p:cNvPr id="6" name="TextBox 5"/>
          <p:cNvSpPr txBox="1"/>
          <p:nvPr/>
        </p:nvSpPr>
        <p:spPr>
          <a:xfrm>
            <a:off x="2438400" y="1828800"/>
            <a:ext cx="685800" cy="276999"/>
          </a:xfrm>
          <a:prstGeom prst="rect">
            <a:avLst/>
          </a:prstGeom>
          <a:noFill/>
        </p:spPr>
        <p:txBody>
          <a:bodyPr wrap="square" rtlCol="0">
            <a:spAutoFit/>
          </a:bodyPr>
          <a:lstStyle/>
          <a:p>
            <a:r>
              <a:rPr lang="en-IN" sz="1200" dirty="0">
                <a:solidFill>
                  <a:schemeClr val="bg1"/>
                </a:solidFill>
              </a:rPr>
              <a:t>4x4</a:t>
            </a:r>
            <a:endParaRPr lang="en-IN" sz="1200" dirty="0">
              <a:solidFill>
                <a:schemeClr val="bg1"/>
              </a:solidFill>
            </a:endParaRPr>
          </a:p>
        </p:txBody>
      </p:sp>
      <p:sp>
        <p:nvSpPr>
          <p:cNvPr id="8" name="TextBox 7"/>
          <p:cNvSpPr txBox="1"/>
          <p:nvPr/>
        </p:nvSpPr>
        <p:spPr>
          <a:xfrm>
            <a:off x="7791450" y="1967299"/>
            <a:ext cx="685800" cy="276999"/>
          </a:xfrm>
          <a:prstGeom prst="rect">
            <a:avLst/>
          </a:prstGeom>
          <a:noFill/>
        </p:spPr>
        <p:txBody>
          <a:bodyPr wrap="square" rtlCol="0">
            <a:spAutoFit/>
          </a:bodyPr>
          <a:lstStyle/>
          <a:p>
            <a:r>
              <a:rPr lang="en-IN" sz="1200" dirty="0">
                <a:solidFill>
                  <a:schemeClr val="bg1"/>
                </a:solidFill>
              </a:rPr>
              <a:t>4x4</a:t>
            </a:r>
            <a:endParaRPr lang="en-IN" sz="1200" dirty="0">
              <a:solidFill>
                <a:schemeClr val="bg1"/>
              </a:solidFill>
            </a:endParaRPr>
          </a:p>
        </p:txBody>
      </p:sp>
      <p:sp>
        <p:nvSpPr>
          <p:cNvPr id="9" name="TextBox 8"/>
          <p:cNvSpPr txBox="1"/>
          <p:nvPr/>
        </p:nvSpPr>
        <p:spPr>
          <a:xfrm>
            <a:off x="6286500" y="1943238"/>
            <a:ext cx="685800" cy="276999"/>
          </a:xfrm>
          <a:prstGeom prst="rect">
            <a:avLst/>
          </a:prstGeom>
          <a:noFill/>
        </p:spPr>
        <p:txBody>
          <a:bodyPr wrap="square" rtlCol="0">
            <a:spAutoFit/>
          </a:bodyPr>
          <a:lstStyle/>
          <a:p>
            <a:r>
              <a:rPr lang="en-IN" sz="1200" dirty="0">
                <a:solidFill>
                  <a:schemeClr val="bg1"/>
                </a:solidFill>
              </a:rPr>
              <a:t>4x4</a:t>
            </a:r>
            <a:endParaRPr lang="en-IN" sz="1200" dirty="0">
              <a:solidFill>
                <a:schemeClr val="bg1"/>
              </a:solidFill>
            </a:endParaRPr>
          </a:p>
        </p:txBody>
      </p:sp>
      <p:sp>
        <p:nvSpPr>
          <p:cNvPr id="10" name="TextBox 9"/>
          <p:cNvSpPr txBox="1"/>
          <p:nvPr/>
        </p:nvSpPr>
        <p:spPr>
          <a:xfrm>
            <a:off x="4419600" y="1842700"/>
            <a:ext cx="685800" cy="276999"/>
          </a:xfrm>
          <a:prstGeom prst="rect">
            <a:avLst/>
          </a:prstGeom>
          <a:noFill/>
        </p:spPr>
        <p:txBody>
          <a:bodyPr wrap="square" rtlCol="0">
            <a:spAutoFit/>
          </a:bodyPr>
          <a:lstStyle/>
          <a:p>
            <a:r>
              <a:rPr lang="en-IN" sz="1200" dirty="0">
                <a:solidFill>
                  <a:schemeClr val="bg1"/>
                </a:solidFill>
              </a:rPr>
              <a:t>4x4</a:t>
            </a:r>
            <a:endParaRPr lang="en-IN" sz="1200" dirty="0">
              <a:solidFill>
                <a:schemeClr val="bg1"/>
              </a:solidFill>
            </a:endParaRPr>
          </a:p>
        </p:txBody>
      </p:sp>
      <p:sp>
        <p:nvSpPr>
          <p:cNvPr id="11" name="TextBox 10"/>
          <p:cNvSpPr txBox="1"/>
          <p:nvPr/>
        </p:nvSpPr>
        <p:spPr>
          <a:xfrm>
            <a:off x="4104640" y="3177550"/>
            <a:ext cx="838200" cy="261610"/>
          </a:xfrm>
          <a:prstGeom prst="rect">
            <a:avLst/>
          </a:prstGeom>
          <a:noFill/>
        </p:spPr>
        <p:txBody>
          <a:bodyPr wrap="square" rtlCol="0">
            <a:spAutoFit/>
          </a:bodyPr>
          <a:lstStyle/>
          <a:p>
            <a:r>
              <a:rPr lang="en-IN" sz="1100" dirty="0">
                <a:solidFill>
                  <a:schemeClr val="bg1"/>
                </a:solidFill>
              </a:rPr>
              <a:t>8-RCA</a:t>
            </a:r>
            <a:endParaRPr lang="en-IN" sz="1100" dirty="0">
              <a:solidFill>
                <a:schemeClr val="bg1"/>
              </a:solidFill>
            </a:endParaRPr>
          </a:p>
        </p:txBody>
      </p:sp>
      <p:sp>
        <p:nvSpPr>
          <p:cNvPr id="12" name="TextBox 11"/>
          <p:cNvSpPr txBox="1"/>
          <p:nvPr/>
        </p:nvSpPr>
        <p:spPr>
          <a:xfrm>
            <a:off x="6477000" y="3733800"/>
            <a:ext cx="838200" cy="261610"/>
          </a:xfrm>
          <a:prstGeom prst="rect">
            <a:avLst/>
          </a:prstGeom>
          <a:noFill/>
        </p:spPr>
        <p:txBody>
          <a:bodyPr wrap="square" rtlCol="0">
            <a:spAutoFit/>
          </a:bodyPr>
          <a:lstStyle/>
          <a:p>
            <a:r>
              <a:rPr lang="en-IN" sz="1100" dirty="0">
                <a:solidFill>
                  <a:schemeClr val="bg1"/>
                </a:solidFill>
              </a:rPr>
              <a:t>8-RCA</a:t>
            </a:r>
            <a:endParaRPr lang="en-IN" sz="1100" dirty="0">
              <a:solidFill>
                <a:schemeClr val="bg1"/>
              </a:solidFill>
            </a:endParaRPr>
          </a:p>
        </p:txBody>
      </p:sp>
      <p:sp>
        <p:nvSpPr>
          <p:cNvPr id="13" name="TextBox 12"/>
          <p:cNvSpPr txBox="1"/>
          <p:nvPr/>
        </p:nvSpPr>
        <p:spPr>
          <a:xfrm rot="16200000">
            <a:off x="4456583" y="4282590"/>
            <a:ext cx="1066802" cy="230832"/>
          </a:xfrm>
          <a:prstGeom prst="rect">
            <a:avLst/>
          </a:prstGeom>
          <a:noFill/>
        </p:spPr>
        <p:txBody>
          <a:bodyPr wrap="square" rtlCol="0">
            <a:spAutoFit/>
          </a:bodyPr>
          <a:lstStyle/>
          <a:p>
            <a:r>
              <a:rPr lang="en-IN" sz="900" dirty="0">
                <a:solidFill>
                  <a:schemeClr val="bg1"/>
                </a:solidFill>
              </a:rPr>
              <a:t>Half adder</a:t>
            </a:r>
            <a:endParaRPr lang="en-IN" sz="900" dirty="0">
              <a:solidFill>
                <a:schemeClr val="bg1"/>
              </a:solidFill>
            </a:endParaRPr>
          </a:p>
        </p:txBody>
      </p:sp>
      <p:sp>
        <p:nvSpPr>
          <p:cNvPr id="14" name="TextBox 13"/>
          <p:cNvSpPr txBox="1"/>
          <p:nvPr/>
        </p:nvSpPr>
        <p:spPr>
          <a:xfrm>
            <a:off x="3505200" y="5486400"/>
            <a:ext cx="838200" cy="261610"/>
          </a:xfrm>
          <a:prstGeom prst="rect">
            <a:avLst/>
          </a:prstGeom>
          <a:noFill/>
        </p:spPr>
        <p:txBody>
          <a:bodyPr wrap="square" rtlCol="0">
            <a:spAutoFit/>
          </a:bodyPr>
          <a:lstStyle/>
          <a:p>
            <a:r>
              <a:rPr lang="en-IN" sz="1100" dirty="0">
                <a:solidFill>
                  <a:schemeClr val="bg1"/>
                </a:solidFill>
              </a:rPr>
              <a:t>8-RCA</a:t>
            </a:r>
            <a:endParaRPr lang="en-IN" sz="11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6" name="TextBox 5"/>
          <p:cNvSpPr txBox="1"/>
          <p:nvPr/>
        </p:nvSpPr>
        <p:spPr>
          <a:xfrm>
            <a:off x="1442720" y="143510"/>
            <a:ext cx="9459595" cy="398780"/>
          </a:xfrm>
          <a:prstGeom prst="rect">
            <a:avLst/>
          </a:prstGeom>
          <a:noFill/>
        </p:spPr>
        <p:txBody>
          <a:bodyPr wrap="square" rtlCol="0">
            <a:spAutoFit/>
          </a:bodyPr>
          <a:lstStyle/>
          <a:p>
            <a:pPr algn="ctr"/>
            <a:r>
              <a:rPr lang="en-IN" sz="2000" dirty="0">
                <a:latin typeface="Times New Roman" panose="02020603050405020304" pitchFamily="18" charset="0"/>
                <a:ea typeface="Tahoma" panose="020B0604030504040204" pitchFamily="34" charset="0"/>
                <a:cs typeface="Times New Roman" panose="02020603050405020304" pitchFamily="18" charset="0"/>
              </a:rPr>
              <a:t>8-bit Vedic </a:t>
            </a:r>
            <a:r>
              <a:rPr lang="en-US" altLang="en-IN" sz="2000"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ultiplier</a:t>
            </a:r>
            <a:r>
              <a:rPr lang="en-US" altLang="en-IN"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sym typeface="+mn-ea"/>
              </a:rPr>
              <a:t>Output Waveform</a:t>
            </a:r>
            <a:endParaRPr lang="en-US" altLang="en-IN" sz="2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descr="8x8"/>
          <p:cNvPicPr>
            <a:picLocks noChangeAspect="1"/>
          </p:cNvPicPr>
          <p:nvPr/>
        </p:nvPicPr>
        <p:blipFill>
          <a:blip r:embed="rId1"/>
          <a:stretch>
            <a:fillRect/>
          </a:stretch>
        </p:blipFill>
        <p:spPr>
          <a:xfrm>
            <a:off x="199390" y="609600"/>
            <a:ext cx="11767185" cy="54698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graphicFrame>
        <p:nvGraphicFramePr>
          <p:cNvPr id="5" name="Table 4"/>
          <p:cNvGraphicFramePr>
            <a:graphicFrameLocks noGrp="1"/>
          </p:cNvGraphicFramePr>
          <p:nvPr/>
        </p:nvGraphicFramePr>
        <p:xfrm>
          <a:off x="873125" y="451485"/>
          <a:ext cx="10515600" cy="6094730"/>
        </p:xfrm>
        <a:graphic>
          <a:graphicData uri="http://schemas.openxmlformats.org/drawingml/2006/table">
            <a:tbl>
              <a:tblPr firstRow="1" firstCol="1" bandRow="1">
                <a:tableStyleId>{5C22544A-7EE6-4342-B048-85BDC9FD1C3A}</a:tableStyleId>
              </a:tblPr>
              <a:tblGrid>
                <a:gridCol w="1431290"/>
                <a:gridCol w="2648585"/>
                <a:gridCol w="2496820"/>
                <a:gridCol w="1935480"/>
                <a:gridCol w="2003425"/>
              </a:tblGrid>
              <a:tr h="314960">
                <a:tc rowSpan="2">
                  <a:txBody>
                    <a:bodyPr/>
                    <a:lstStyle/>
                    <a:p>
                      <a:pPr marL="457200" indent="457200" algn="ctr">
                        <a:lnSpc>
                          <a:spcPct val="115000"/>
                        </a:lnSpc>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gridSpan="2">
                  <a:txBody>
                    <a:bodyPr/>
                    <a:lstStyle/>
                    <a:p>
                      <a:pPr marL="457200" indent="457200" algn="ctr">
                        <a:lnSpc>
                          <a:spcPct val="115000"/>
                        </a:lnSpc>
                      </a:pPr>
                      <a:r>
                        <a:rPr lang="en-US" sz="1800" dirty="0">
                          <a:effectLst/>
                          <a:latin typeface="Times New Roman" panose="02020603050405020304" pitchFamily="18" charset="0"/>
                          <a:cs typeface="Times New Roman" panose="02020603050405020304" pitchFamily="18" charset="0"/>
                        </a:rPr>
                        <a:t>Power (</a:t>
                      </a:r>
                      <a:r>
                        <a:rPr lang="en-US" sz="1800" dirty="0" err="1">
                          <a:effectLst/>
                          <a:latin typeface="Times New Roman" panose="02020603050405020304" pitchFamily="18" charset="0"/>
                          <a:cs typeface="Times New Roman" panose="02020603050405020304" pitchFamily="18" charset="0"/>
                        </a:rPr>
                        <a:t>mW</a:t>
                      </a:r>
                      <a:r>
                        <a:rPr lang="en-US" sz="1800" dirty="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hMerge="1">
                  <a:tcPr/>
                </a:tc>
                <a:tc gridSpan="2">
                  <a:txBody>
                    <a:bodyPr/>
                    <a:lstStyle/>
                    <a:p>
                      <a:pPr marL="457200" indent="457200" algn="ctr">
                        <a:lnSpc>
                          <a:spcPct val="115000"/>
                        </a:lnSpc>
                        <a:spcAft>
                          <a:spcPts val="1000"/>
                        </a:spcAft>
                      </a:pPr>
                      <a:r>
                        <a:rPr lang="en-US" sz="1800">
                          <a:effectLst/>
                          <a:latin typeface="Times New Roman" panose="02020603050405020304" pitchFamily="18" charset="0"/>
                          <a:cs typeface="Times New Roman" panose="02020603050405020304" pitchFamily="18" charset="0"/>
                        </a:rPr>
                        <a:t>Delay (ps)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hMerge="1">
                  <a:tcPr/>
                </a:tc>
              </a:tr>
              <a:tr h="740410">
                <a:tc vMerge="1">
                  <a:tcPr/>
                </a:tc>
                <a:tc>
                  <a:txBody>
                    <a:bodyPr/>
                    <a:lstStyle/>
                    <a:p>
                      <a:pPr marL="457200" indent="457200" algn="ctr">
                        <a:lnSpc>
                          <a:spcPct val="115000"/>
                        </a:lnSpc>
                      </a:pPr>
                      <a:r>
                        <a:rPr lang="en-US" sz="1800" dirty="0">
                          <a:effectLst/>
                          <a:latin typeface="Times New Roman" panose="02020603050405020304" pitchFamily="18" charset="0"/>
                          <a:cs typeface="Times New Roman" panose="02020603050405020304" pitchFamily="18" charset="0"/>
                        </a:rPr>
                        <a:t>MOSFET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ctr">
                        <a:lnSpc>
                          <a:spcPct val="115000"/>
                        </a:lnSpc>
                      </a:pPr>
                      <a:r>
                        <a:rPr lang="en-US" sz="1800" dirty="0" err="1">
                          <a:effectLst/>
                          <a:latin typeface="Times New Roman" panose="02020603050405020304" pitchFamily="18" charset="0"/>
                          <a:cs typeface="Times New Roman" panose="02020603050405020304" pitchFamily="18" charset="0"/>
                        </a:rPr>
                        <a:t>FinFET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MOSFET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ctr">
                        <a:lnSpc>
                          <a:spcPct val="115000"/>
                        </a:lnSpc>
                        <a:spcAft>
                          <a:spcPts val="1000"/>
                        </a:spcAft>
                      </a:pPr>
                      <a:r>
                        <a:rPr lang="en-US" sz="1800">
                          <a:effectLst/>
                          <a:latin typeface="Times New Roman" panose="02020603050405020304" pitchFamily="18" charset="0"/>
                          <a:cs typeface="Times New Roman" panose="02020603050405020304" pitchFamily="18" charset="0"/>
                        </a:rPr>
                        <a:t>FinFET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P15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470.4 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115.6 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184.1 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146.0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P14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618.6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320.8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273.4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180.7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P13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545.6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380.6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502.5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190.8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P12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576.8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590.2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180.4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116.2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P11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631.9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466.3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290.8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248.2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P10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387.4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566.3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1018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265.8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P9</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746.2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595.2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230.3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180.5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288.5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220.8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88.52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84.39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349.3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390.7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203.3 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137.6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233.8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206.6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423.3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170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263.6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203.9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158.6 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119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555.8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582.6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191.8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98.57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199.1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202.8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145.3 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79.69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1.583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205.6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a:effectLst/>
                          <a:latin typeface="Times New Roman" panose="02020603050405020304" pitchFamily="18" charset="0"/>
                          <a:cs typeface="Times New Roman" panose="02020603050405020304" pitchFamily="18" charset="0"/>
                        </a:rPr>
                        <a:t>1201.9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1060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380.3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0.934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85.3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56.57 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r h="314960">
                <a:tc>
                  <a:txBody>
                    <a:bodyPr/>
                    <a:lstStyle/>
                    <a:p>
                      <a:pPr marL="457200" indent="457200" algn="ctr">
                        <a:lnSpc>
                          <a:spcPct val="115000"/>
                        </a:lnSpc>
                      </a:pPr>
                      <a:r>
                        <a:rPr lang="en-US" sz="1800">
                          <a:effectLst/>
                          <a:latin typeface="Times New Roman" panose="02020603050405020304" pitchFamily="18" charset="0"/>
                          <a:cs typeface="Times New Roman" panose="02020603050405020304" pitchFamily="18" charset="0"/>
                        </a:rPr>
                        <a:t>P0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805.6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 603.0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75.34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marL="457200" indent="457200"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 11.88 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r>
            </a:tbl>
          </a:graphicData>
        </a:graphic>
      </p:graphicFrame>
      <p:sp>
        <p:nvSpPr>
          <p:cNvPr id="6" name="TextBox 5"/>
          <p:cNvSpPr txBox="1"/>
          <p:nvPr/>
        </p:nvSpPr>
        <p:spPr>
          <a:xfrm>
            <a:off x="4835703" y="51464"/>
            <a:ext cx="25908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8-bit Vedic Multiplier</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52400" y="45720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Overview of The Project Selection Phase Presentation</a:t>
            </a:r>
            <a:endParaRPr lang="en-US" altLang="en-US" sz="3600" dirty="0">
              <a:latin typeface="Book Antiqua" panose="02040602050305030304" pitchFamily="18" charset="0"/>
            </a:endParaRPr>
          </a:p>
        </p:txBody>
      </p:sp>
      <p:sp>
        <p:nvSpPr>
          <p:cNvPr id="3076" name="Rectangle 3"/>
          <p:cNvSpPr>
            <a:spLocks noChangeArrowheads="1"/>
          </p:cNvSpPr>
          <p:nvPr/>
        </p:nvSpPr>
        <p:spPr bwMode="auto">
          <a:xfrm>
            <a:off x="542818" y="1313894"/>
            <a:ext cx="10820400" cy="439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1630" indent="-341630"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Introduction</a:t>
            </a:r>
            <a:endParaRPr lang="en-US" altLang="en-US" sz="2800" b="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Literature Survey</a:t>
            </a:r>
            <a:endParaRPr lang="en-US" altLang="en-US" sz="2800" b="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Problem Statement </a:t>
            </a:r>
            <a:endParaRPr lang="en-US" altLang="en-US" sz="2800" b="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Objectives </a:t>
            </a:r>
            <a:endParaRPr lang="en-US" altLang="en-US" sz="2800" b="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Proposed Methodology </a:t>
            </a:r>
            <a:endParaRPr lang="en-US" altLang="en-US" sz="2800" b="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Implementation</a:t>
            </a:r>
            <a:endParaRPr lang="en-US" altLang="en-US" sz="2800" b="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Block Diagram</a:t>
            </a:r>
            <a:endParaRPr lang="en-US" altLang="en-US" sz="2800" b="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Results </a:t>
            </a:r>
            <a:endParaRPr lang="en-US" altLang="en-US" sz="2800" b="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Applications</a:t>
            </a:r>
            <a:endParaRPr lang="en-US" altLang="en-US" sz="2800" b="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5770" algn="l"/>
              </a:tabLst>
            </a:pPr>
            <a:r>
              <a:rPr lang="en-US" altLang="en-US" sz="2800" b="0" dirty="0">
                <a:latin typeface="Times New Roman" panose="02020603050405020304" pitchFamily="18" charset="0"/>
                <a:cs typeface="Times New Roman" panose="02020603050405020304" pitchFamily="18" charset="0"/>
              </a:rPr>
              <a:t>References.</a:t>
            </a:r>
            <a:endParaRPr lang="en-US" altLang="en-US" sz="2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E2F69279-8AD6-4AD9-8590-6EF812554954}"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5" name="Text Box 2"/>
          <p:cNvSpPr txBox="1">
            <a:spLocks noChangeArrowheads="1"/>
          </p:cNvSpPr>
          <p:nvPr/>
        </p:nvSpPr>
        <p:spPr bwMode="auto">
          <a:xfrm>
            <a:off x="152400" y="304800"/>
            <a:ext cx="11887200" cy="4603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a:latin typeface="Times New Roman" panose="02020603050405020304" pitchFamily="18" charset="0"/>
                <a:cs typeface="Times New Roman" panose="02020603050405020304" pitchFamily="18" charset="0"/>
              </a:rPr>
              <a:t>Block Diagram</a:t>
            </a:r>
            <a:endParaRPr lang="en-US" alt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304800" y="1370268"/>
            <a:ext cx="3630202" cy="1449132"/>
          </a:xfrm>
          <a:prstGeom prst="rect">
            <a:avLst/>
          </a:prstGeom>
        </p:spPr>
      </p:pic>
      <p:pic>
        <p:nvPicPr>
          <p:cNvPr id="11" name="Picture 10"/>
          <p:cNvPicPr>
            <a:picLocks noChangeAspect="1"/>
          </p:cNvPicPr>
          <p:nvPr/>
        </p:nvPicPr>
        <p:blipFill>
          <a:blip r:embed="rId2"/>
          <a:stretch>
            <a:fillRect/>
          </a:stretch>
        </p:blipFill>
        <p:spPr>
          <a:xfrm>
            <a:off x="659258" y="3339728"/>
            <a:ext cx="2895600" cy="2558005"/>
          </a:xfrm>
          <a:prstGeom prst="rect">
            <a:avLst/>
          </a:prstGeom>
        </p:spPr>
      </p:pic>
      <p:pic>
        <p:nvPicPr>
          <p:cNvPr id="13" name="Picture 12"/>
          <p:cNvPicPr>
            <a:picLocks noChangeAspect="1"/>
          </p:cNvPicPr>
          <p:nvPr/>
        </p:nvPicPr>
        <p:blipFill>
          <a:blip r:embed="rId3"/>
          <a:stretch>
            <a:fillRect/>
          </a:stretch>
        </p:blipFill>
        <p:spPr>
          <a:xfrm>
            <a:off x="4296763" y="1202680"/>
            <a:ext cx="3598473" cy="1706005"/>
          </a:xfrm>
          <a:prstGeom prst="rect">
            <a:avLst/>
          </a:prstGeom>
        </p:spPr>
      </p:pic>
      <p:pic>
        <p:nvPicPr>
          <p:cNvPr id="15" name="Picture 14"/>
          <p:cNvPicPr>
            <a:picLocks noChangeAspect="1"/>
          </p:cNvPicPr>
          <p:nvPr/>
        </p:nvPicPr>
        <p:blipFill>
          <a:blip r:embed="rId4"/>
          <a:stretch>
            <a:fillRect/>
          </a:stretch>
        </p:blipFill>
        <p:spPr>
          <a:xfrm>
            <a:off x="4873303" y="3339728"/>
            <a:ext cx="2646745" cy="2442260"/>
          </a:xfrm>
          <a:prstGeom prst="rect">
            <a:avLst/>
          </a:prstGeom>
        </p:spPr>
      </p:pic>
      <p:pic>
        <p:nvPicPr>
          <p:cNvPr id="17" name="Picture 16"/>
          <p:cNvPicPr>
            <a:picLocks noChangeAspect="1"/>
          </p:cNvPicPr>
          <p:nvPr/>
        </p:nvPicPr>
        <p:blipFill>
          <a:blip r:embed="rId5"/>
          <a:stretch>
            <a:fillRect/>
          </a:stretch>
        </p:blipFill>
        <p:spPr>
          <a:xfrm>
            <a:off x="8838492" y="3340784"/>
            <a:ext cx="2646745" cy="2441204"/>
          </a:xfrm>
          <a:prstGeom prst="rect">
            <a:avLst/>
          </a:prstGeom>
        </p:spPr>
      </p:pic>
      <p:pic>
        <p:nvPicPr>
          <p:cNvPr id="19" name="Picture 18"/>
          <p:cNvPicPr>
            <a:picLocks noChangeAspect="1"/>
          </p:cNvPicPr>
          <p:nvPr/>
        </p:nvPicPr>
        <p:blipFill>
          <a:blip r:embed="rId6"/>
          <a:stretch>
            <a:fillRect/>
          </a:stretch>
        </p:blipFill>
        <p:spPr>
          <a:xfrm>
            <a:off x="8564865" y="1026293"/>
            <a:ext cx="3194001" cy="1886673"/>
          </a:xfrm>
          <a:prstGeom prst="rect">
            <a:avLst/>
          </a:prstGeom>
        </p:spPr>
      </p:pic>
      <p:sp>
        <p:nvSpPr>
          <p:cNvPr id="20" name="TextBox 19"/>
          <p:cNvSpPr txBox="1"/>
          <p:nvPr/>
        </p:nvSpPr>
        <p:spPr>
          <a:xfrm>
            <a:off x="0" y="2908685"/>
            <a:ext cx="4114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a. Block diagram of 4:2 compressor</a:t>
            </a:r>
            <a:endParaRPr lang="en-IN"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4145619" y="2908685"/>
            <a:ext cx="4114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b. Block diagram of 5:2 compressor</a:t>
            </a:r>
            <a:endParaRPr lang="en-IN"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8256997" y="2908685"/>
            <a:ext cx="4114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c. Block diagram of 7:2 compressor</a:t>
            </a:r>
            <a:endParaRPr lang="en-IN"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57200" y="5918379"/>
            <a:ext cx="4114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d. Proposed 4:2 compressor</a:t>
            </a:r>
            <a:endParaRPr lang="en-IN"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495800" y="5897733"/>
            <a:ext cx="4114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e. Proposed 5:2 compressor</a:t>
            </a:r>
            <a:endParaRPr lang="en-IN"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8537826" y="5915423"/>
            <a:ext cx="4114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f. Proposed 7:2 compressor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13" name="Text Placeholder 12"/>
          <p:cNvSpPr>
            <a:spLocks noGrp="1"/>
          </p:cNvSpPr>
          <p:nvPr>
            <p:ph type="body" sz="half" idx="2"/>
          </p:nvPr>
        </p:nvSpPr>
        <p:spPr/>
        <p:txBody>
          <a:bodyPr/>
          <a:lstStyle/>
          <a:p>
            <a:r>
              <a:rPr lang="en-IN" dirty="0"/>
              <a:t> </a:t>
            </a:r>
            <a:r>
              <a:rPr lang="en-US" altLang="en-IN" dirty="0"/>
              <a:t>           </a:t>
            </a:r>
            <a:r>
              <a:rPr lang="en-IN" b="1" dirty="0"/>
              <a:t>4:2 compressor                </a:t>
            </a:r>
            <a:endParaRPr lang="en-IN" b="1" dirty="0"/>
          </a:p>
        </p:txBody>
      </p:sp>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dirty="0"/>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6085" y="1066800"/>
            <a:ext cx="3705225" cy="4343400"/>
          </a:xfrm>
          <a:prstGeom prst="rect">
            <a:avLst/>
          </a:prstGeom>
        </p:spPr>
      </p:pic>
      <p:sp>
        <p:nvSpPr>
          <p:cNvPr id="7" name="Text Box 2"/>
          <p:cNvSpPr txBox="1">
            <a:spLocks noChangeArrowheads="1"/>
          </p:cNvSpPr>
          <p:nvPr/>
        </p:nvSpPr>
        <p:spPr bwMode="auto">
          <a:xfrm>
            <a:off x="426085" y="304800"/>
            <a:ext cx="11349990" cy="4603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a:latin typeface="Book Antiqua" panose="02040602050305030304" pitchFamily="18" charset="0"/>
              </a:rPr>
              <a:t>Schematic Diagram</a:t>
            </a:r>
            <a:endParaRPr lang="en-US" altLang="en-US" sz="2400" dirty="0">
              <a:latin typeface="Book Antiqua" panose="02040602050305030304" pitchFamily="18" charset="0"/>
            </a:endParaRPr>
          </a:p>
        </p:txBody>
      </p:sp>
      <p:pic>
        <p:nvPicPr>
          <p:cNvPr id="14" name="Picture Placeholder 13" descr="pic2"/>
          <p:cNvPicPr>
            <a:picLocks noChangeAspect="1"/>
          </p:cNvPicPr>
          <p:nvPr>
            <p:ph type="pic" idx="1"/>
          </p:nvPr>
        </p:nvPicPr>
        <p:blipFill>
          <a:blip r:embed="rId2"/>
          <a:stretch>
            <a:fillRect/>
          </a:stretch>
        </p:blipFill>
        <p:spPr>
          <a:xfrm>
            <a:off x="4996180" y="1018540"/>
            <a:ext cx="6751955" cy="4364355"/>
          </a:xfrm>
          <a:prstGeom prst="rect">
            <a:avLst/>
          </a:prstGeom>
        </p:spPr>
      </p:pic>
      <p:sp>
        <p:nvSpPr>
          <p:cNvPr id="15" name="Rectangles 14"/>
          <p:cNvSpPr/>
          <p:nvPr/>
        </p:nvSpPr>
        <p:spPr>
          <a:xfrm>
            <a:off x="685165" y="5532755"/>
            <a:ext cx="11062970" cy="520065"/>
          </a:xfrm>
          <a:prstGeom prst="rect">
            <a:avLst/>
          </a:prstGeom>
          <a:noFill/>
          <a:ln>
            <a:noFill/>
          </a:ln>
        </p:spPr>
        <p:txBody>
          <a:bodyPr wrap="none" rtlCol="0" anchor="t">
            <a:noAutofit/>
          </a:bodyPr>
          <a:p>
            <a:pPr algn="ctr"/>
            <a:endParaRPr lang="en-US" altLang="zh-CN" sz="7200">
              <a:ln/>
              <a:solidFill>
                <a:schemeClr val="tx1"/>
              </a:solidFill>
              <a:effectLst>
                <a:outerShdw blurRad="38100" dist="19050" dir="2700000" algn="tl" rotWithShape="0">
                  <a:schemeClr val="dk1">
                    <a:alpha val="40000"/>
                  </a:schemeClr>
                </a:outerShdw>
              </a:effectLst>
            </a:endParaRPr>
          </a:p>
        </p:txBody>
      </p:sp>
      <p:sp>
        <p:nvSpPr>
          <p:cNvPr id="16" name="Text Box 15"/>
          <p:cNvSpPr txBox="1"/>
          <p:nvPr/>
        </p:nvSpPr>
        <p:spPr>
          <a:xfrm>
            <a:off x="685800" y="5608320"/>
            <a:ext cx="1103503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             4:2 Compressor                                                                    Output waveform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13" name="Text Placeholder 12"/>
          <p:cNvSpPr>
            <a:spLocks noGrp="1"/>
          </p:cNvSpPr>
          <p:nvPr>
            <p:ph type="body" sz="half" idx="2"/>
          </p:nvPr>
        </p:nvSpPr>
        <p:spPr>
          <a:xfrm>
            <a:off x="549275" y="5678805"/>
            <a:ext cx="11301730" cy="484505"/>
          </a:xfrm>
        </p:spPr>
        <p:txBody>
          <a:bodyPr>
            <a:normAutofit/>
          </a:bodyPr>
          <a:lstStyle/>
          <a:p>
            <a:r>
              <a:rPr lang="en-IN" sz="2000" b="1" dirty="0">
                <a:latin typeface="Times New Roman" panose="02020603050405020304" pitchFamily="18" charset="0"/>
                <a:cs typeface="Times New Roman" panose="02020603050405020304" pitchFamily="18" charset="0"/>
              </a:rPr>
              <a:t> </a:t>
            </a:r>
            <a:r>
              <a:rPr lang="en-US" altLang="en-IN"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5:2 comp</a:t>
            </a:r>
            <a:r>
              <a:rPr lang="en-US" altLang="en-IN" sz="2000" b="1" dirty="0">
                <a:latin typeface="Times New Roman" panose="02020603050405020304" pitchFamily="18" charset="0"/>
                <a:cs typeface="Times New Roman" panose="02020603050405020304" pitchFamily="18" charset="0"/>
              </a:rPr>
              <a:t>ressor</a:t>
            </a:r>
            <a:r>
              <a:rPr lang="en-US" sz="2000" b="1">
                <a:latin typeface="Times New Roman" panose="02020603050405020304" pitchFamily="18" charset="0"/>
                <a:cs typeface="Times New Roman" panose="02020603050405020304" pitchFamily="18" charset="0"/>
                <a:sym typeface="+mn-ea"/>
              </a:rPr>
              <a:t>                                                                               Output waveform</a:t>
            </a:r>
            <a:r>
              <a:rPr lang="en-US" sz="1800" b="1">
                <a:latin typeface="Times New Roman" panose="02020603050405020304" pitchFamily="18" charset="0"/>
                <a:cs typeface="Times New Roman" panose="02020603050405020304" pitchFamily="18" charset="0"/>
                <a:sym typeface="+mn-ea"/>
              </a:rPr>
              <a:t>    </a:t>
            </a:r>
            <a:endParaRPr lang="en-IN" sz="18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dirty="0"/>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7" name="Text Box 2"/>
          <p:cNvSpPr txBox="1">
            <a:spLocks noChangeArrowheads="1"/>
          </p:cNvSpPr>
          <p:nvPr/>
        </p:nvSpPr>
        <p:spPr bwMode="auto">
          <a:xfrm>
            <a:off x="152400" y="304800"/>
            <a:ext cx="11887200" cy="645160"/>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Times New Roman" panose="02020603050405020304" pitchFamily="18" charset="0"/>
                <a:cs typeface="Times New Roman" panose="02020603050405020304" pitchFamily="18" charset="0"/>
              </a:rPr>
              <a:t>Schematic Diagram</a:t>
            </a:r>
            <a:endParaRPr lang="en-US" altLang="en-US" sz="36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3400" y="1143000"/>
            <a:ext cx="3833495" cy="4343400"/>
          </a:xfrm>
          <a:prstGeom prst="rect">
            <a:avLst/>
          </a:prstGeom>
        </p:spPr>
      </p:pic>
      <p:pic>
        <p:nvPicPr>
          <p:cNvPr id="5" name="Picture Placeholder 4" descr="pic1"/>
          <p:cNvPicPr>
            <a:picLocks noChangeAspect="1"/>
          </p:cNvPicPr>
          <p:nvPr>
            <p:ph type="pic" idx="1"/>
          </p:nvPr>
        </p:nvPicPr>
        <p:blipFill>
          <a:blip r:embed="rId2"/>
          <a:stretch>
            <a:fillRect/>
          </a:stretch>
        </p:blipFill>
        <p:spPr>
          <a:xfrm>
            <a:off x="4445000" y="1191260"/>
            <a:ext cx="7405370" cy="42951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13" name="Text Placeholder 12"/>
          <p:cNvSpPr>
            <a:spLocks noGrp="1"/>
          </p:cNvSpPr>
          <p:nvPr>
            <p:ph type="body" sz="half" idx="2"/>
          </p:nvPr>
        </p:nvSpPr>
        <p:spPr/>
        <p:txBody>
          <a:bodyPr/>
          <a:lstStyle/>
          <a:p>
            <a:r>
              <a:rPr lang="en-US" altLang="en-IN" b="1" dirty="0"/>
              <a:t>                </a:t>
            </a:r>
            <a:r>
              <a:rPr lang="en-IN" b="1" dirty="0"/>
              <a:t> 7:2 compressor</a:t>
            </a:r>
            <a:endParaRPr lang="en-IN" b="1" dirty="0"/>
          </a:p>
        </p:txBody>
      </p:sp>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dirty="0"/>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7" name="Text Box 2"/>
          <p:cNvSpPr txBox="1">
            <a:spLocks noChangeArrowheads="1"/>
          </p:cNvSpPr>
          <p:nvPr/>
        </p:nvSpPr>
        <p:spPr bwMode="auto">
          <a:xfrm>
            <a:off x="152400" y="30480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Schematic Diagram</a:t>
            </a:r>
            <a:endParaRPr lang="en-US" altLang="en-US" sz="3600" dirty="0">
              <a:latin typeface="Book Antiqua" panose="02040602050305030304" pitchFamily="18" charset="0"/>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0540" y="1371600"/>
            <a:ext cx="4544060" cy="4038600"/>
          </a:xfrm>
          <a:prstGeom prst="rect">
            <a:avLst/>
          </a:prstGeom>
        </p:spPr>
      </p:pic>
      <p:pic>
        <p:nvPicPr>
          <p:cNvPr id="5" name="Picture Placeholder 4" descr="pic3"/>
          <p:cNvPicPr>
            <a:picLocks noChangeAspect="1"/>
          </p:cNvPicPr>
          <p:nvPr>
            <p:ph type="pic" idx="1"/>
          </p:nvPr>
        </p:nvPicPr>
        <p:blipFill>
          <a:blip r:embed="rId2"/>
          <a:stretch>
            <a:fillRect/>
          </a:stretch>
        </p:blipFill>
        <p:spPr>
          <a:xfrm>
            <a:off x="5183505" y="1391285"/>
            <a:ext cx="6733540" cy="4018915"/>
          </a:xfrm>
          <a:prstGeom prst="rect">
            <a:avLst/>
          </a:prstGeom>
        </p:spPr>
      </p:pic>
      <p:sp>
        <p:nvSpPr>
          <p:cNvPr id="10" name="Text Box 9"/>
          <p:cNvSpPr txBox="1"/>
          <p:nvPr/>
        </p:nvSpPr>
        <p:spPr>
          <a:xfrm>
            <a:off x="509905" y="5638800"/>
            <a:ext cx="10566400" cy="368300"/>
          </a:xfrm>
          <a:prstGeom prst="rect">
            <a:avLst/>
          </a:prstGeom>
          <a:noFill/>
        </p:spPr>
        <p:txBody>
          <a:bodyPr wrap="square" rtlCol="0" anchor="t">
            <a:spAutoFit/>
          </a:bodyPr>
          <a:p>
            <a:r>
              <a:rPr lang="en-US">
                <a:latin typeface="Times New Roman" panose="02020603050405020304" pitchFamily="18" charset="0"/>
                <a:cs typeface="Times New Roman" panose="02020603050405020304" pitchFamily="18" charset="0"/>
                <a:sym typeface="+mn-ea"/>
              </a:rPr>
              <a:t>               7:2 Compressor                                                                                     Output waveform    </a:t>
            </a:r>
            <a:endParaRPr lang="en-US">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838200" y="365125"/>
            <a:ext cx="10515600" cy="576580"/>
          </a:xfrm>
        </p:spPr>
        <p:txBody>
          <a:bodyPr>
            <a:normAutofit fontScale="90000"/>
          </a:bodyPr>
          <a:p>
            <a:r>
              <a:rPr lang="en-US"/>
              <a:t>     </a:t>
            </a:r>
            <a:endParaRPr lang="en-US"/>
          </a:p>
        </p:txBody>
      </p:sp>
      <p:sp>
        <p:nvSpPr>
          <p:cNvPr id="4" name="Date Placeholder 3"/>
          <p:cNvSpPr>
            <a:spLocks noGrp="1"/>
          </p:cNvSpPr>
          <p:nvPr>
            <p:ph type="dt" sz="half" idx="10"/>
          </p:nvPr>
        </p:nvSpPr>
        <p:spPr/>
        <p:txBody>
          <a:bodyPr/>
          <a:p>
            <a:pPr>
              <a:defRPr/>
            </a:pPr>
            <a:fld id="{F6ACD922-E4FC-48CC-81AD-51F849174FA6}" type="datetime1">
              <a:rPr lang="en-IN" smtClean="0"/>
            </a:fld>
            <a:endParaRPr lang="en-US"/>
          </a:p>
        </p:txBody>
      </p:sp>
      <p:sp>
        <p:nvSpPr>
          <p:cNvPr id="5" name="Footer Placeholder 4"/>
          <p:cNvSpPr>
            <a:spLocks noGrp="1"/>
          </p:cNvSpPr>
          <p:nvPr>
            <p:ph type="ftr" sz="quarter" idx="11"/>
          </p:nvPr>
        </p:nvSpPr>
        <p:spPr/>
        <p:txBody>
          <a:bodyPr/>
          <a:p>
            <a:pPr>
              <a:defRPr/>
            </a:pPr>
            <a:r>
              <a:rPr lang="en-US"/>
              <a:t>Dept. of E &amp; CE, DSCE</a:t>
            </a:r>
            <a:endParaRPr lang="en-US"/>
          </a:p>
        </p:txBody>
      </p:sp>
      <p:sp>
        <p:nvSpPr>
          <p:cNvPr id="6" name="Slide Number Placeholder 5"/>
          <p:cNvSpPr>
            <a:spLocks noGrp="1"/>
          </p:cNvSpPr>
          <p:nvPr>
            <p:ph type="sldNum" sz="quarter" idx="12"/>
          </p:nvPr>
        </p:nvSpPr>
        <p:spPr/>
        <p:txBody>
          <a:bodyPr/>
          <a:p>
            <a:fld id="{E760C0DE-C484-4112-B95C-85EE94FFFCC1}" type="slidenum">
              <a:rPr lang="en-US" altLang="en-US" smtClean="0"/>
            </a:fld>
            <a:endParaRPr lang="en-US" altLang="en-US"/>
          </a:p>
        </p:txBody>
      </p:sp>
      <p:pic>
        <p:nvPicPr>
          <p:cNvPr id="8" name="Content Placeholder 7"/>
          <p:cNvPicPr>
            <a:picLocks noChangeAspect="1"/>
          </p:cNvPicPr>
          <p:nvPr>
            <p:ph idx="1"/>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210820" y="673735"/>
            <a:ext cx="11753215" cy="5741035"/>
          </a:xfrm>
          <a:prstGeom prst="rect">
            <a:avLst/>
          </a:prstGeom>
        </p:spPr>
      </p:pic>
      <p:sp>
        <p:nvSpPr>
          <p:cNvPr id="10" name="Text Box 9"/>
          <p:cNvSpPr txBox="1"/>
          <p:nvPr/>
        </p:nvSpPr>
        <p:spPr>
          <a:xfrm>
            <a:off x="1905000" y="152400"/>
            <a:ext cx="7407910" cy="398780"/>
          </a:xfrm>
          <a:prstGeom prst="rect">
            <a:avLst/>
          </a:prstGeom>
          <a:noFill/>
        </p:spPr>
        <p:txBody>
          <a:bodyPr wrap="square" rtlCol="0">
            <a:spAutoFit/>
          </a:bodyPr>
          <a:p>
            <a:pPr algn="ctr"/>
            <a:r>
              <a:rPr lang="en-US"/>
              <a:t>                </a:t>
            </a:r>
            <a:r>
              <a:rPr lang="en-US" sz="2000">
                <a:latin typeface="Times New Roman" panose="02020603050405020304" pitchFamily="18" charset="0"/>
                <a:cs typeface="Times New Roman" panose="02020603050405020304" pitchFamily="18" charset="0"/>
              </a:rPr>
              <a:t>       8-bit Vedic Multiplier using Compressors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4" name="Date Placeholder 3"/>
          <p:cNvSpPr>
            <a:spLocks noGrp="1"/>
          </p:cNvSpPr>
          <p:nvPr>
            <p:ph type="dt" sz="half" idx="10"/>
          </p:nvPr>
        </p:nvSpPr>
        <p:spPr/>
        <p:txBody>
          <a:bodyPr/>
          <a:p>
            <a:pPr>
              <a:defRPr/>
            </a:pPr>
            <a:fld id="{F6ACD922-E4FC-48CC-81AD-51F849174FA6}" type="datetime1">
              <a:rPr lang="en-IN" smtClean="0"/>
            </a:fld>
            <a:endParaRPr lang="en-US"/>
          </a:p>
        </p:txBody>
      </p:sp>
      <p:sp>
        <p:nvSpPr>
          <p:cNvPr id="5" name="Footer Placeholder 4"/>
          <p:cNvSpPr>
            <a:spLocks noGrp="1"/>
          </p:cNvSpPr>
          <p:nvPr>
            <p:ph type="ftr" sz="quarter" idx="11"/>
          </p:nvPr>
        </p:nvSpPr>
        <p:spPr/>
        <p:txBody>
          <a:bodyPr/>
          <a:p>
            <a:pPr>
              <a:defRPr/>
            </a:pPr>
            <a:r>
              <a:rPr lang="en-US"/>
              <a:t>Dept. of E &amp; CE, DSCE</a:t>
            </a:r>
            <a:endParaRPr lang="en-US"/>
          </a:p>
        </p:txBody>
      </p:sp>
      <p:sp>
        <p:nvSpPr>
          <p:cNvPr id="6" name="Slide Number Placeholder 5"/>
          <p:cNvSpPr>
            <a:spLocks noGrp="1"/>
          </p:cNvSpPr>
          <p:nvPr>
            <p:ph type="sldNum" sz="quarter" idx="12"/>
          </p:nvPr>
        </p:nvSpPr>
        <p:spPr/>
        <p:txBody>
          <a:bodyPr/>
          <a:p>
            <a:fld id="{E760C0DE-C484-4112-B95C-85EE94FFFCC1}" type="slidenum">
              <a:rPr lang="en-US" altLang="en-US" smtClean="0"/>
            </a:fld>
            <a:endParaRPr lang="en-US" altLang="en-US"/>
          </a:p>
        </p:txBody>
      </p:sp>
      <p:pic>
        <p:nvPicPr>
          <p:cNvPr id="13" name="Content Placeholder 12"/>
          <p:cNvPicPr>
            <a:picLocks noChangeAspect="1"/>
          </p:cNvPicPr>
          <p:nvPr>
            <p:ph idx="1"/>
          </p:nvPr>
        </p:nvPicPr>
        <p:blipFill rotWithShape="1">
          <a:blip r:embed="rId1"/>
          <a:srcRect t="9523" r="1250"/>
          <a:stretch>
            <a:fillRect/>
          </a:stretch>
        </p:blipFill>
        <p:spPr>
          <a:xfrm>
            <a:off x="601345" y="509905"/>
            <a:ext cx="11049635" cy="5635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fld id="{F6ACD922-E4FC-48CC-81AD-51F849174FA6}" type="datetime1">
              <a:rPr lang="en-IN" smtClean="0"/>
            </a:fld>
            <a:endParaRPr lang="en-US"/>
          </a:p>
        </p:txBody>
      </p:sp>
      <p:sp>
        <p:nvSpPr>
          <p:cNvPr id="5" name="Footer Placeholder 4"/>
          <p:cNvSpPr>
            <a:spLocks noGrp="1"/>
          </p:cNvSpPr>
          <p:nvPr>
            <p:ph type="ftr" sz="quarter" idx="11"/>
          </p:nvPr>
        </p:nvSpPr>
        <p:spPr/>
        <p:txBody>
          <a:bodyPr/>
          <a:p>
            <a:pPr>
              <a:defRPr/>
            </a:pPr>
            <a:r>
              <a:rPr lang="en-US"/>
              <a:t>Dept. of E &amp; CE, DSCE</a:t>
            </a:r>
            <a:endParaRPr lang="en-US"/>
          </a:p>
        </p:txBody>
      </p:sp>
      <p:sp>
        <p:nvSpPr>
          <p:cNvPr id="6" name="Slide Number Placeholder 5"/>
          <p:cNvSpPr>
            <a:spLocks noGrp="1"/>
          </p:cNvSpPr>
          <p:nvPr>
            <p:ph type="sldNum" sz="quarter" idx="12"/>
          </p:nvPr>
        </p:nvSpPr>
        <p:spPr/>
        <p:txBody>
          <a:bodyPr/>
          <a:p>
            <a:fld id="{E760C0DE-C484-4112-B95C-85EE94FFFCC1}" type="slidenum">
              <a:rPr lang="en-US" altLang="en-US" smtClean="0"/>
            </a:fld>
            <a:endParaRPr lang="en-US" altLang="en-US"/>
          </a:p>
        </p:txBody>
      </p:sp>
      <p:pic>
        <p:nvPicPr>
          <p:cNvPr id="7" name="Picture 6"/>
          <p:cNvPicPr>
            <a:picLocks noChangeAspect="1"/>
          </p:cNvPicPr>
          <p:nvPr/>
        </p:nvPicPr>
        <p:blipFill>
          <a:blip r:embed="rId1"/>
          <a:stretch>
            <a:fillRect/>
          </a:stretch>
        </p:blipFill>
        <p:spPr>
          <a:xfrm>
            <a:off x="151130" y="381000"/>
            <a:ext cx="11797665" cy="59709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478884"/>
            <a:ext cx="2743200" cy="365125"/>
          </a:xfrm>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a:xfrm>
            <a:off x="4038600" y="6565297"/>
            <a:ext cx="4114800" cy="365125"/>
          </a:xfrm>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a:xfrm>
            <a:off x="8610600" y="6542076"/>
            <a:ext cx="2743200" cy="365125"/>
          </a:xfrm>
        </p:spPr>
        <p:txBody>
          <a:bodyPr/>
          <a:lstStyle/>
          <a:p>
            <a:fld id="{61B5AB7C-B9B8-4808-BD85-49D8C8998859}" type="slidenum">
              <a:rPr lang="en-US" altLang="en-US" smtClean="0"/>
            </a:fld>
            <a:endParaRPr lang="en-US" altLang="en-US"/>
          </a:p>
        </p:txBody>
      </p:sp>
      <p:sp>
        <p:nvSpPr>
          <p:cNvPr id="8" name="TextBox 7"/>
          <p:cNvSpPr txBox="1"/>
          <p:nvPr/>
        </p:nvSpPr>
        <p:spPr>
          <a:xfrm>
            <a:off x="381000" y="76266"/>
            <a:ext cx="11633267" cy="430887"/>
          </a:xfrm>
          <a:prstGeom prst="rect">
            <a:avLst/>
          </a:prstGeom>
          <a:noFill/>
        </p:spPr>
        <p:txBody>
          <a:bodyPr wrap="square" rtlCol="0">
            <a:spAutoFit/>
          </a:bodyPr>
          <a:lstStyle/>
          <a:p>
            <a:r>
              <a:rPr lang="en-IN" sz="2200" dirty="0">
                <a:effectLst/>
                <a:latin typeface="Times New Roman" panose="02020603050405020304" pitchFamily="18" charset="0"/>
                <a:cs typeface="Times New Roman" panose="02020603050405020304" pitchFamily="18" charset="0"/>
              </a:rPr>
              <a:t>Comparison of delay (</a:t>
            </a:r>
            <a:r>
              <a:rPr lang="en-IN" sz="2200" dirty="0" err="1">
                <a:effectLst/>
                <a:latin typeface="Times New Roman" panose="02020603050405020304" pitchFamily="18" charset="0"/>
                <a:cs typeface="Times New Roman" panose="02020603050405020304" pitchFamily="18" charset="0"/>
              </a:rPr>
              <a:t>ps</a:t>
            </a:r>
            <a:r>
              <a:rPr lang="en-IN" sz="2200" dirty="0">
                <a:effectLst/>
                <a:latin typeface="Times New Roman" panose="02020603050405020304" pitchFamily="18" charset="0"/>
                <a:cs typeface="Times New Roman" panose="02020603050405020304" pitchFamily="18" charset="0"/>
              </a:rPr>
              <a:t>) of Vedic Multiplier using conventional method and using compressor </a:t>
            </a:r>
            <a:endParaRPr lang="en-IN" sz="2200" dirty="0">
              <a:effectLst/>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1533525" y="449580"/>
          <a:ext cx="9187180" cy="6217920"/>
        </p:xfrm>
        <a:graphic>
          <a:graphicData uri="http://schemas.openxmlformats.org/drawingml/2006/table">
            <a:tbl>
              <a:tblPr firstRow="1" bandRow="1">
                <a:tableStyleId>{5C22544A-7EE6-4342-B048-85BDC9FD1C3A}</a:tableStyleId>
              </a:tblPr>
              <a:tblGrid>
                <a:gridCol w="1253490"/>
                <a:gridCol w="3702685"/>
                <a:gridCol w="4231005"/>
              </a:tblGrid>
              <a:tr h="292735">
                <a:tc>
                  <a:txBody>
                    <a:bodyPr/>
                    <a:lstStyle/>
                    <a:p>
                      <a:r>
                        <a:rPr lang="en-US" altLang="en-IN" sz="1600">
                          <a:latin typeface="Times New Roman" panose="02020603050405020304" pitchFamily="18" charset="0"/>
                          <a:cs typeface="Times New Roman" panose="02020603050405020304" pitchFamily="18" charset="0"/>
                        </a:rPr>
                        <a:t>       Pins</a:t>
                      </a:r>
                      <a:endParaRPr lang="en-US" altLang="en-IN" sz="160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Using Adders</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Using Compressors</a:t>
                      </a:r>
                      <a:endParaRPr lang="en-IN" sz="1800" b="1"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P15</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184.1 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463.2</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P14</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273.4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628.7</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P13</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502.5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556.3</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P12</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180.4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723.7</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P11</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290.8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562.7</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P10</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1018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460.8</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P09</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230.3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382.8</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P08</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88.52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434.9</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P07</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203.3 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365.2</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P06</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423.3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303.8</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P05</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158.6 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2192</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P04</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191.8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182.1</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P03</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145.3 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119.2</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P02</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1201.9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87.70</a:t>
                      </a:r>
                      <a:endParaRPr lang="en-IN" sz="1800" dirty="0">
                        <a:latin typeface="Times New Roman" panose="02020603050405020304" pitchFamily="18" charset="0"/>
                        <a:cs typeface="Times New Roman" panose="02020603050405020304" pitchFamily="18" charset="0"/>
                      </a:endParaRPr>
                    </a:p>
                  </a:txBody>
                  <a:tcPr/>
                </a:tc>
              </a:tr>
              <a:tr h="365760">
                <a:tc>
                  <a:txBody>
                    <a:bodyPr/>
                    <a:lstStyle/>
                    <a:p>
                      <a:pPr algn="ctr"/>
                      <a:r>
                        <a:rPr lang="en-IN" sz="1800" b="1" dirty="0">
                          <a:latin typeface="Times New Roman" panose="02020603050405020304" pitchFamily="18" charset="0"/>
                          <a:cs typeface="Times New Roman" panose="02020603050405020304" pitchFamily="18" charset="0"/>
                        </a:rPr>
                        <a:t>P01</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85.3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63.43</a:t>
                      </a:r>
                      <a:endParaRPr lang="en-IN" sz="1800" dirty="0">
                        <a:latin typeface="Times New Roman" panose="02020603050405020304" pitchFamily="18" charset="0"/>
                        <a:cs typeface="Times New Roman" panose="02020603050405020304" pitchFamily="18" charset="0"/>
                      </a:endParaRPr>
                    </a:p>
                  </a:txBody>
                  <a:tcPr/>
                </a:tc>
              </a:tr>
              <a:tr h="265430">
                <a:tc>
                  <a:txBody>
                    <a:bodyPr/>
                    <a:lstStyle/>
                    <a:p>
                      <a:pPr algn="ctr"/>
                      <a:r>
                        <a:rPr lang="en-IN" sz="1800" b="1" dirty="0">
                          <a:latin typeface="Times New Roman" panose="02020603050405020304" pitchFamily="18" charset="0"/>
                          <a:cs typeface="Times New Roman" panose="02020603050405020304" pitchFamily="18" charset="0"/>
                        </a:rPr>
                        <a:t>P00</a:t>
                      </a:r>
                      <a:endParaRPr lang="en-IN" sz="1800" b="1"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15000"/>
                        </a:lnSpc>
                      </a:pPr>
                      <a:r>
                        <a:rPr lang="en-US" sz="1800" dirty="0">
                          <a:effectLst/>
                          <a:latin typeface="Times New Roman" panose="02020603050405020304" pitchFamily="18" charset="0"/>
                          <a:cs typeface="Times New Roman" panose="02020603050405020304" pitchFamily="18" charset="0"/>
                        </a:rPr>
                        <a:t>75.34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75" marR="44975" marT="0" marB="0"/>
                </a:tc>
                <a:tc>
                  <a:txBody>
                    <a:bodyPr/>
                    <a:lstStyle/>
                    <a:p>
                      <a:pPr algn="ctr"/>
                      <a:r>
                        <a:rPr lang="en-IN" sz="1800" dirty="0">
                          <a:latin typeface="Times New Roman" panose="02020603050405020304" pitchFamily="18" charset="0"/>
                          <a:cs typeface="Times New Roman" panose="02020603050405020304" pitchFamily="18" charset="0"/>
                        </a:rPr>
                        <a:t>20.62</a:t>
                      </a:r>
                      <a:endParaRPr lang="en-IN" sz="18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9AF2AF4-1F5C-4CD9-BD21-258A8A079EF2}"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Text Box 2"/>
          <p:cNvSpPr txBox="1">
            <a:spLocks noChangeArrowheads="1"/>
          </p:cNvSpPr>
          <p:nvPr/>
        </p:nvSpPr>
        <p:spPr bwMode="auto">
          <a:xfrm>
            <a:off x="152400" y="45720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Applications</a:t>
            </a:r>
            <a:endParaRPr lang="en-US" altLang="en-US" sz="3600" dirty="0">
              <a:latin typeface="Book Antiqua" panose="02040602050305030304" pitchFamily="18" charset="0"/>
            </a:endParaRPr>
          </a:p>
        </p:txBody>
      </p:sp>
      <p:sp>
        <p:nvSpPr>
          <p:cNvPr id="5" name="Slide Number Placeholder 4"/>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6" name="TextBox 5"/>
          <p:cNvSpPr txBox="1"/>
          <p:nvPr/>
        </p:nvSpPr>
        <p:spPr>
          <a:xfrm>
            <a:off x="152400" y="1371600"/>
            <a:ext cx="11887200" cy="4324261"/>
          </a:xfrm>
          <a:prstGeom prst="rect">
            <a:avLst/>
          </a:prstGeom>
          <a:noFill/>
        </p:spPr>
        <p:txBody>
          <a:bodyPr wrap="square" rtlCol="0">
            <a:spAutoFit/>
          </a:bodyPr>
          <a:lstStyle/>
          <a:p>
            <a:pPr marL="457200" indent="-457200" algn="just">
              <a:buFont typeface="Arial" panose="020B0604020202020204" pitchFamily="34" charset="0"/>
              <a:buChar char="•"/>
            </a:pPr>
            <a:r>
              <a:rPr lang="en-US" sz="2500" b="0" dirty="0">
                <a:latin typeface="Times New Roman" panose="02020603050405020304" pitchFamily="18" charset="0"/>
                <a:cs typeface="Times New Roman" panose="02020603050405020304" pitchFamily="18" charset="0"/>
              </a:rPr>
              <a:t>Digital Signal Processing (DSP): Vedic multipliers are commonly used in digital signal processing applications, such as filters, transforms, and other mathematical operations. </a:t>
            </a:r>
            <a:endParaRPr lang="en-US" sz="2500" b="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b="0" dirty="0">
                <a:latin typeface="Times New Roman" panose="02020603050405020304" pitchFamily="18" charset="0"/>
                <a:cs typeface="Times New Roman" panose="02020603050405020304" pitchFamily="18" charset="0"/>
              </a:rPr>
              <a:t>Fixed-Point Arithmetic: In embedded systems, especially those with limited resources like microcontrollers, an efficient 8x8 multiplier is used for fixed-point arithmetic. </a:t>
            </a:r>
            <a:endParaRPr lang="en-US" sz="2500" b="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b="0" dirty="0">
                <a:latin typeface="Times New Roman" panose="02020603050405020304" pitchFamily="18" charset="0"/>
                <a:cs typeface="Times New Roman" panose="02020603050405020304" pitchFamily="18" charset="0"/>
              </a:rPr>
              <a:t>Image and Video Processing: Image and video processing often involve pixel-wise operations, including multiplication. </a:t>
            </a:r>
            <a:endParaRPr lang="en-US" sz="2500" b="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b="0" dirty="0">
                <a:latin typeface="Times New Roman" panose="02020603050405020304" pitchFamily="18" charset="0"/>
                <a:cs typeface="Times New Roman" panose="02020603050405020304" pitchFamily="18" charset="0"/>
              </a:rPr>
              <a:t>Cryptographic Algorithms: Cryptographic algorithms often require extensive multiplication operations, and optimized multipliers like Vedic multipliers can be beneficial for encryption and decryption processes. </a:t>
            </a:r>
            <a:endParaRPr lang="en-US" sz="2500" b="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b="0" dirty="0">
                <a:latin typeface="Times New Roman" panose="02020603050405020304" pitchFamily="18" charset="0"/>
                <a:cs typeface="Times New Roman" panose="02020603050405020304" pitchFamily="18" charset="0"/>
              </a:rPr>
              <a:t>FPGA and ASIC Design: Field-Programmable Gate Arrays (FPGAs) and Application-Specific Integrated Circuits (ASICs) are often used for custom hardware design. </a:t>
            </a:r>
            <a:endParaRPr lang="en-IN" sz="25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8EA6231-3D2E-4E51-9A03-B1849B5C570A}"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Text Box 2"/>
          <p:cNvSpPr txBox="1">
            <a:spLocks noChangeArrowheads="1"/>
          </p:cNvSpPr>
          <p:nvPr/>
        </p:nvSpPr>
        <p:spPr bwMode="auto">
          <a:xfrm>
            <a:off x="152400" y="30480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References</a:t>
            </a:r>
            <a:endParaRPr lang="en-US" altLang="en-US" sz="3600" dirty="0">
              <a:latin typeface="Book Antiqua" panose="02040602050305030304" pitchFamily="18" charset="0"/>
            </a:endParaRPr>
          </a:p>
        </p:txBody>
      </p:sp>
      <p:sp>
        <p:nvSpPr>
          <p:cNvPr id="5" name="Slide Number Placeholder 4"/>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7" name="TextBox 6"/>
          <p:cNvSpPr txBox="1"/>
          <p:nvPr/>
        </p:nvSpPr>
        <p:spPr>
          <a:xfrm>
            <a:off x="152400" y="1093371"/>
            <a:ext cx="11887200" cy="5262979"/>
          </a:xfrm>
          <a:prstGeom prst="rect">
            <a:avLst/>
          </a:prstGeom>
          <a:noFill/>
        </p:spPr>
        <p:txBody>
          <a:bodyPr wrap="square" rtlCol="0">
            <a:spAutoFit/>
          </a:bodyPr>
          <a:lstStyle/>
          <a:p>
            <a:pPr marL="342900" indent="-342900" algn="just">
              <a:buFont typeface="+mj-lt"/>
              <a:buAutoNum type="arabicPeriod"/>
            </a:pPr>
            <a:r>
              <a:rPr lang="en-IN" sz="2800" b="0" dirty="0">
                <a:latin typeface="Times New Roman" panose="02020603050405020304" pitchFamily="18" charset="0"/>
                <a:cs typeface="Times New Roman" panose="02020603050405020304" pitchFamily="18" charset="0"/>
              </a:rPr>
              <a:t>Radheshyam Gupta, Rajdeep Dhar, “Design of high performance 8 bit Vedic multiplier using Compressor”, ICAET 2020, DOI: 10.1109/ICAET.2014.7105239</a:t>
            </a:r>
            <a:endParaRPr lang="en-IN" sz="2800" b="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800" b="0" dirty="0">
                <a:latin typeface="Times New Roman" panose="02020603050405020304" pitchFamily="18" charset="0"/>
                <a:cs typeface="Times New Roman" panose="02020603050405020304" pitchFamily="18" charset="0"/>
              </a:rPr>
              <a:t>Malti Bansal, Jasmeet Singh, “</a:t>
            </a:r>
            <a:r>
              <a:rPr lang="en-US" sz="2800" b="0" dirty="0">
                <a:latin typeface="Times New Roman" panose="02020603050405020304" pitchFamily="18" charset="0"/>
                <a:cs typeface="Times New Roman" panose="02020603050405020304" pitchFamily="18" charset="0"/>
              </a:rPr>
              <a:t>Comparative Analysis of 4-bit CMOS Vedic Multiplier and GDI Vedic Multiplier using 18nm FinFET Technology”, Proceedings of the International Conference on Smart Electronics and Communication (ICOSEC 2020), DOI: 10.1109/MIXDES.2015.7208523</a:t>
            </a:r>
            <a:endParaRPr lang="en-US" sz="2800" b="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800" b="0" dirty="0">
                <a:latin typeface="Times New Roman" panose="02020603050405020304" pitchFamily="18" charset="0"/>
                <a:cs typeface="Times New Roman" panose="02020603050405020304" pitchFamily="18" charset="0"/>
              </a:rPr>
              <a:t>Medhi </a:t>
            </a:r>
            <a:r>
              <a:rPr lang="en-IN" sz="2800" b="0" dirty="0" err="1">
                <a:latin typeface="Times New Roman" panose="02020603050405020304" pitchFamily="18" charset="0"/>
                <a:cs typeface="Times New Roman" panose="02020603050405020304" pitchFamily="18" charset="0"/>
              </a:rPr>
              <a:t>Ghasemzadeh</a:t>
            </a:r>
            <a:r>
              <a:rPr lang="en-IN" sz="2800" b="0" dirty="0">
                <a:latin typeface="Times New Roman" panose="02020603050405020304" pitchFamily="18" charset="0"/>
                <a:cs typeface="Times New Roman" panose="02020603050405020304" pitchFamily="18" charset="0"/>
              </a:rPr>
              <a:t>, Amin Akbari, “</a:t>
            </a:r>
            <a:r>
              <a:rPr lang="en-US" sz="2800" b="0" dirty="0">
                <a:latin typeface="Times New Roman" panose="02020603050405020304" pitchFamily="18" charset="0"/>
                <a:cs typeface="Times New Roman" panose="02020603050405020304" pitchFamily="18" charset="0"/>
              </a:rPr>
              <a:t>A New Ultra High Speed 7:2 Compressor with a New Structure ”, Proceedings of the 22nd International Conference, DOI: 10.1109/ICOSEC49089.2020.9215317</a:t>
            </a:r>
            <a:endParaRPr lang="en-US" sz="2800" b="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800" b="0" dirty="0">
                <a:latin typeface="Times New Roman" panose="02020603050405020304" pitchFamily="18" charset="0"/>
                <a:cs typeface="Times New Roman" panose="02020603050405020304" pitchFamily="18" charset="0"/>
              </a:rPr>
              <a:t>M </a:t>
            </a:r>
            <a:r>
              <a:rPr lang="en-IN" sz="2800" b="0" dirty="0" err="1">
                <a:latin typeface="Times New Roman" panose="02020603050405020304" pitchFamily="18" charset="0"/>
                <a:cs typeface="Times New Roman" panose="02020603050405020304" pitchFamily="18" charset="0"/>
              </a:rPr>
              <a:t>Jurczak</a:t>
            </a:r>
            <a:r>
              <a:rPr lang="en-IN" sz="2800" b="0" dirty="0">
                <a:latin typeface="Times New Roman" panose="02020603050405020304" pitchFamily="18" charset="0"/>
                <a:cs typeface="Times New Roman" panose="02020603050405020304" pitchFamily="18" charset="0"/>
              </a:rPr>
              <a:t>, N </a:t>
            </a:r>
            <a:r>
              <a:rPr lang="en-IN" sz="2800" b="0" dirty="0" err="1">
                <a:latin typeface="Times New Roman" panose="02020603050405020304" pitchFamily="18" charset="0"/>
                <a:cs typeface="Times New Roman" panose="02020603050405020304" pitchFamily="18" charset="0"/>
              </a:rPr>
              <a:t>Collaert</a:t>
            </a:r>
            <a:r>
              <a:rPr lang="en-IN" sz="2800" b="0" dirty="0">
                <a:latin typeface="Times New Roman" panose="02020603050405020304" pitchFamily="18" charset="0"/>
                <a:cs typeface="Times New Roman" panose="02020603050405020304" pitchFamily="18" charset="0"/>
              </a:rPr>
              <a:t>, T Hoffmann, “Review of FinFET Technology”, DOI: 10.1109/SOI.2009.5318794</a:t>
            </a:r>
            <a:endParaRPr lang="en-IN" sz="2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11887200" cy="506095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Area optimization, less power consumption and performance of multiplier is the main domain of concern in the field of VLSI design .The speed of processor depends on the performance of multiplier.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past decade several new architecture of multiplier has been design like Booth’s multiplier , Modified Booth multiplier, Wallace Multiplier etc. In these algorithms various partial products are generated and also runs through various steps to attain the final resultant.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various steps comprises of addition , subtraction, and many comparisons which as a result consume much time therefore reduce the speed of multiplier. Since speed is major concern for Multiplier Design, therefore these architectures are not feasible.</a:t>
            </a:r>
            <a:endParaRPr lang="en-US" dirty="0">
              <a:latin typeface="Times New Roman" panose="02020603050405020304" pitchFamily="18" charset="0"/>
              <a:cs typeface="Times New Roman" panose="02020603050405020304" pitchFamily="18" charset="0"/>
            </a:endParaRPr>
          </a:p>
          <a:p>
            <a:pPr algn="just"/>
            <a:r>
              <a:rPr lang="en-US" sz="2800" b="0" dirty="0">
                <a:latin typeface="Times New Roman" panose="02020603050405020304" pitchFamily="18" charset="0"/>
                <a:cs typeface="Times New Roman" panose="02020603050405020304" pitchFamily="18" charset="0"/>
              </a:rPr>
              <a:t>With a view to mitigating the aforesaid problems, we put forward a new technique to design multiplier with concept of Vedic Mathematics. </a:t>
            </a:r>
            <a:endParaRPr lang="en-US" sz="2800" b="0" dirty="0">
              <a:latin typeface="Times New Roman" panose="02020603050405020304" pitchFamily="18" charset="0"/>
              <a:cs typeface="Times New Roman" panose="02020603050405020304" pitchFamily="18" charset="0"/>
            </a:endParaRPr>
          </a:p>
        </p:txBody>
      </p:sp>
      <p:sp>
        <p:nvSpPr>
          <p:cNvPr id="6" name="Text Box 2"/>
          <p:cNvSpPr txBox="1">
            <a:spLocks noChangeArrowheads="1"/>
          </p:cNvSpPr>
          <p:nvPr/>
        </p:nvSpPr>
        <p:spPr bwMode="auto">
          <a:xfrm>
            <a:off x="152400" y="45720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Introduction</a:t>
            </a:r>
            <a:endParaRPr lang="en-US" altLang="en-US" sz="3600" dirty="0">
              <a:latin typeface="Book Antiqua" panose="02040602050305030304" pitchFamily="18" charset="0"/>
            </a:endParaRPr>
          </a:p>
        </p:txBody>
      </p:sp>
      <p:sp>
        <p:nvSpPr>
          <p:cNvPr id="7" name="Date Placeholder 6"/>
          <p:cNvSpPr>
            <a:spLocks noGrp="1"/>
          </p:cNvSpPr>
          <p:nvPr>
            <p:ph type="dt" sz="half" idx="10"/>
          </p:nvPr>
        </p:nvSpPr>
        <p:spPr/>
        <p:txBody>
          <a:bodyPr/>
          <a:lstStyle/>
          <a:p>
            <a:pPr>
              <a:defRPr/>
            </a:pPr>
            <a:fld id="{A8F3DDF7-3092-40A2-82B3-B708DB3E0352}" type="datetime1">
              <a:rPr lang="en-IN" smtClean="0"/>
            </a:fld>
            <a:endParaRPr lang="en-US"/>
          </a:p>
        </p:txBody>
      </p:sp>
      <p:sp>
        <p:nvSpPr>
          <p:cNvPr id="8" name="Footer Placeholder 7"/>
          <p:cNvSpPr>
            <a:spLocks noGrp="1"/>
          </p:cNvSpPr>
          <p:nvPr>
            <p:ph type="ftr" sz="quarter" idx="11"/>
          </p:nvPr>
        </p:nvSpPr>
        <p:spPr/>
        <p:txBody>
          <a:bodyPr/>
          <a:lstStyle/>
          <a:p>
            <a:pPr>
              <a:defRPr/>
            </a:pPr>
            <a:r>
              <a:rPr lang="en-US"/>
              <a:t>Dept. of E &amp; CE, DSCE</a:t>
            </a:r>
            <a:endParaRPr lang="en-US"/>
          </a:p>
        </p:txBody>
      </p:sp>
      <p:sp>
        <p:nvSpPr>
          <p:cNvPr id="9" name="Slide Number Placeholder 8"/>
          <p:cNvSpPr>
            <a:spLocks noGrp="1"/>
          </p:cNvSpPr>
          <p:nvPr>
            <p:ph type="sldNum" sz="quarter" idx="12"/>
          </p:nvPr>
        </p:nvSpPr>
        <p:spPr/>
        <p:txBody>
          <a:bodyPr/>
          <a:lstStyle/>
          <a:p>
            <a:fld id="{7753E4B7-1BB8-421B-9BC0-E4F30ED03168}" type="slidenum">
              <a:rPr lang="en-US" altLang="en-US" smtClean="0"/>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5" name="TextBox 4"/>
          <p:cNvSpPr txBox="1"/>
          <p:nvPr/>
        </p:nvSpPr>
        <p:spPr>
          <a:xfrm>
            <a:off x="228600" y="245295"/>
            <a:ext cx="11734800" cy="6124754"/>
          </a:xfrm>
          <a:prstGeom prst="rect">
            <a:avLst/>
          </a:prstGeom>
          <a:noFill/>
        </p:spPr>
        <p:txBody>
          <a:bodyPr wrap="square" rtlCol="0">
            <a:spAutoFit/>
          </a:bodyPr>
          <a:lstStyle/>
          <a:p>
            <a:pPr marL="514350" indent="-514350" algn="just">
              <a:buFont typeface="+mj-lt"/>
              <a:buAutoNum type="arabicPeriod" startAt="5"/>
            </a:pPr>
            <a:r>
              <a:rPr lang="en-IN" sz="2800" b="0" dirty="0">
                <a:latin typeface="Times New Roman" panose="02020603050405020304" pitchFamily="18" charset="0"/>
                <a:cs typeface="Times New Roman" panose="02020603050405020304" pitchFamily="18" charset="0"/>
              </a:rPr>
              <a:t>Raj Kumari and Rajesh Mehra, "Power and Delay Analysis of CMOS Multipliers using Vedic Algorithm", IEEE, 978-1-4673-8587-9/16, 2019.</a:t>
            </a:r>
            <a:endParaRPr lang="en-IN" sz="2800" b="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IN" sz="2800" b="0" dirty="0" err="1">
                <a:latin typeface="Times New Roman" panose="02020603050405020304" pitchFamily="18" charset="0"/>
                <a:cs typeface="Times New Roman" panose="02020603050405020304" pitchFamily="18" charset="0"/>
              </a:rPr>
              <a:t>Chiranjit</a:t>
            </a:r>
            <a:r>
              <a:rPr lang="en-IN" sz="2800" b="0" dirty="0">
                <a:latin typeface="Times New Roman" panose="02020603050405020304" pitchFamily="18" charset="0"/>
                <a:cs typeface="Times New Roman" panose="02020603050405020304" pitchFamily="18" charset="0"/>
              </a:rPr>
              <a:t> R Patel, Vivek </a:t>
            </a:r>
            <a:r>
              <a:rPr lang="en-IN" sz="2800" b="0" dirty="0" err="1">
                <a:latin typeface="Times New Roman" panose="02020603050405020304" pitchFamily="18" charset="0"/>
                <a:cs typeface="Times New Roman" panose="02020603050405020304" pitchFamily="18" charset="0"/>
              </a:rPr>
              <a:t>Urankar</a:t>
            </a:r>
            <a:r>
              <a:rPr lang="en-IN" sz="2800" b="0" dirty="0">
                <a:latin typeface="Times New Roman" panose="02020603050405020304" pitchFamily="18" charset="0"/>
                <a:cs typeface="Times New Roman" panose="02020603050405020304" pitchFamily="18" charset="0"/>
              </a:rPr>
              <a:t>, Vivek B A, V Keshav Bharadwaj, "Vedic Multiplier in 45nm Technology", IEEE, 978-1-7281-4889-2/20, 2020.</a:t>
            </a:r>
            <a:endParaRPr lang="en-IN" sz="2800" b="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IN" sz="2800" b="0" dirty="0">
                <a:latin typeface="Times New Roman" panose="02020603050405020304" pitchFamily="18" charset="0"/>
                <a:cs typeface="Times New Roman" panose="02020603050405020304" pitchFamily="18" charset="0"/>
              </a:rPr>
              <a:t>S. Karunakaran and B. </a:t>
            </a:r>
            <a:r>
              <a:rPr lang="en-IN" sz="2800" b="0" dirty="0" err="1">
                <a:latin typeface="Times New Roman" panose="02020603050405020304" pitchFamily="18" charset="0"/>
                <a:cs typeface="Times New Roman" panose="02020603050405020304" pitchFamily="18" charset="0"/>
              </a:rPr>
              <a:t>Poonguzharselvi</a:t>
            </a:r>
            <a:r>
              <a:rPr lang="en-IN" sz="2800" b="0" dirty="0">
                <a:latin typeface="Times New Roman" panose="02020603050405020304" pitchFamily="18" charset="0"/>
                <a:cs typeface="Times New Roman" panose="02020603050405020304" pitchFamily="18" charset="0"/>
              </a:rPr>
              <a:t>, "VLSI Architecture of an 8-bit Multiplier using Vedic Mathematics in 180nm Technology", IJATE, Vol. 10, Issue 3, 2017.</a:t>
            </a:r>
            <a:endParaRPr lang="en-IN" sz="2800" b="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IN" sz="2800" b="0" dirty="0">
                <a:latin typeface="Times New Roman" panose="02020603050405020304" pitchFamily="18" charset="0"/>
                <a:cs typeface="Times New Roman" panose="02020603050405020304" pitchFamily="18" charset="0"/>
              </a:rPr>
              <a:t>S. Prema, Ramanan S.V, R Arun Sekar, Rajan Cristin, "High Performance Reversible Vedic Multiplier Using Cadence 45nm technology", IJRAD. Volume 02, Issue 04, pp. 64-71, October 2018.</a:t>
            </a:r>
            <a:endParaRPr lang="en-IN" sz="2800" b="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IN" sz="2800" b="0" dirty="0">
                <a:latin typeface="Times New Roman" panose="02020603050405020304" pitchFamily="18" charset="0"/>
                <a:cs typeface="Times New Roman" panose="02020603050405020304" pitchFamily="18" charset="0"/>
              </a:rPr>
              <a:t>Nehru Kandasamy, Firdous Ahmad, </a:t>
            </a:r>
            <a:r>
              <a:rPr lang="en-IN" sz="2800" b="0" dirty="0" err="1">
                <a:latin typeface="Times New Roman" panose="02020603050405020304" pitchFamily="18" charset="0"/>
                <a:cs typeface="Times New Roman" panose="02020603050405020304" pitchFamily="18" charset="0"/>
              </a:rPr>
              <a:t>Shashikanth</a:t>
            </a:r>
            <a:r>
              <a:rPr lang="en-IN" sz="2800" b="0" dirty="0">
                <a:latin typeface="Times New Roman" panose="02020603050405020304" pitchFamily="18" charset="0"/>
                <a:cs typeface="Times New Roman" panose="02020603050405020304" pitchFamily="18" charset="0"/>
              </a:rPr>
              <a:t> Reddy, Ramesh Babu M, Nagarjuna </a:t>
            </a:r>
            <a:r>
              <a:rPr lang="en-IN" sz="2800" b="0" dirty="0" err="1">
                <a:latin typeface="Times New Roman" panose="02020603050405020304" pitchFamily="18" charset="0"/>
                <a:cs typeface="Times New Roman" panose="02020603050405020304" pitchFamily="18" charset="0"/>
              </a:rPr>
              <a:t>Telagam</a:t>
            </a:r>
            <a:r>
              <a:rPr lang="en-IN" sz="2800" b="0" dirty="0">
                <a:latin typeface="Times New Roman" panose="02020603050405020304" pitchFamily="18" charset="0"/>
                <a:cs typeface="Times New Roman" panose="02020603050405020304" pitchFamily="18" charset="0"/>
              </a:rPr>
              <a:t>, </a:t>
            </a:r>
            <a:r>
              <a:rPr lang="en-IN" sz="2800" b="0" dirty="0" err="1">
                <a:latin typeface="Times New Roman" panose="02020603050405020304" pitchFamily="18" charset="0"/>
                <a:cs typeface="Times New Roman" panose="02020603050405020304" pitchFamily="18" charset="0"/>
              </a:rPr>
              <a:t>Somanaidu</a:t>
            </a:r>
            <a:r>
              <a:rPr lang="en-IN" sz="2800" b="0" dirty="0">
                <a:latin typeface="Times New Roman" panose="02020603050405020304" pitchFamily="18" charset="0"/>
                <a:cs typeface="Times New Roman" panose="02020603050405020304" pitchFamily="18" charset="0"/>
              </a:rPr>
              <a:t> </a:t>
            </a:r>
            <a:r>
              <a:rPr lang="en-IN" sz="2800" b="0" dirty="0" err="1">
                <a:latin typeface="Times New Roman" panose="02020603050405020304" pitchFamily="18" charset="0"/>
                <a:cs typeface="Times New Roman" panose="02020603050405020304" pitchFamily="18" charset="0"/>
              </a:rPr>
              <a:t>Utlapalli</a:t>
            </a:r>
            <a:r>
              <a:rPr lang="en-IN" sz="2800" b="0" dirty="0">
                <a:latin typeface="Times New Roman" panose="02020603050405020304" pitchFamily="18" charset="0"/>
                <a:cs typeface="Times New Roman" panose="02020603050405020304" pitchFamily="18" charset="0"/>
              </a:rPr>
              <a:t>, "Performance evolution of 4-b bit MAC unit using hybrid GDI and transmission gate based adder and multiplier circuits in 180 and 90 nm technology", 0141-9331,Elsevier B.V, 2018.</a:t>
            </a:r>
            <a:endParaRPr lang="en-IN" sz="2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 Thank-You Letter Examples for Extending Gratitude to Your Network -  Idealis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6488" y="609600"/>
            <a:ext cx="7239000" cy="292953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CF0419BB-C460-4649-BE41-39C5B5083999}"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pic>
        <p:nvPicPr>
          <p:cNvPr id="6" name="Picture 5"/>
          <p:cNvPicPr>
            <a:picLocks noChangeAspect="1"/>
          </p:cNvPicPr>
          <p:nvPr/>
        </p:nvPicPr>
        <p:blipFill>
          <a:blip r:embed="rId2"/>
          <a:stretch>
            <a:fillRect/>
          </a:stretch>
        </p:blipFill>
        <p:spPr>
          <a:xfrm>
            <a:off x="8229600" y="3685309"/>
            <a:ext cx="3048000" cy="22167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53037"/>
            <a:ext cx="11887200" cy="6111875"/>
          </a:xfrm>
        </p:spPr>
        <p:txBody>
          <a:bodyPr>
            <a:noAutofit/>
          </a:bodyPr>
          <a:lstStyle/>
          <a:p>
            <a:pPr algn="just"/>
            <a:r>
              <a:rPr lang="en-US" dirty="0">
                <a:latin typeface="Times New Roman" panose="02020603050405020304" pitchFamily="18" charset="0"/>
                <a:cs typeface="Times New Roman" panose="02020603050405020304" pitchFamily="18" charset="0"/>
              </a:rPr>
              <a:t>FinFET (Fin Field-Effect Transistor) technology is a type of transistor design that offers several advantages over traditional CMOS (Complementary Metal-Oxide-Semiconductor) technology, making it a preferred choice for advanced semiconductor manufacturing processes.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are many advantages of FinFET. These are some of them to name a few: Improved Performance, Better Scaling, Reduced Leakage Current, Improved On/Off Switching, Lower Variability, Enhanced Drive Current, Better Analog Performance, Improved Thermal Management.</a:t>
            </a:r>
            <a:endParaRPr lang="en-US" dirty="0">
              <a:latin typeface="Times New Roman" panose="02020603050405020304" pitchFamily="18" charset="0"/>
              <a:cs typeface="Times New Roman" panose="02020603050405020304" pitchFamily="18" charset="0"/>
            </a:endParaRPr>
          </a:p>
          <a:p>
            <a:pPr algn="just"/>
            <a:r>
              <a:rPr lang="en-US" sz="2800" b="0" dirty="0">
                <a:latin typeface="Times New Roman" panose="02020603050405020304" pitchFamily="18" charset="0"/>
                <a:cs typeface="Times New Roman" panose="02020603050405020304" pitchFamily="18" charset="0"/>
              </a:rPr>
              <a:t>A compressor, in the context of digital logic circuits, is a specialized circuit that's used to reduce the number of inputs and outputs in multi-bit addition operations.  </a:t>
            </a:r>
            <a:endParaRPr lang="en-US" sz="2800" b="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has many advantages over the conventional full adder and hall adder circuits. These are some to note: Improved Speed, Reduced Gate Count, Reduced Wiring Complexity, Lower Power Consumption, Space Efficiency.</a:t>
            </a:r>
            <a:endParaRPr lang="en-US" sz="2800" b="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7FE4517-21AB-40BF-A71D-9BC8021ABDF2}"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 &amp; CE, DSCE</a:t>
            </a:r>
            <a:endParaRPr lang="en-US"/>
          </a:p>
        </p:txBody>
      </p:sp>
      <p:sp>
        <p:nvSpPr>
          <p:cNvPr id="6" name="Slide Number Placeholder 5"/>
          <p:cNvSpPr>
            <a:spLocks noGrp="1"/>
          </p:cNvSpPr>
          <p:nvPr>
            <p:ph type="sldNum" sz="quarter" idx="12"/>
          </p:nvPr>
        </p:nvSpPr>
        <p:spPr/>
        <p:txBody>
          <a:bodyPr/>
          <a:lstStyle/>
          <a:p>
            <a:fld id="{7753E4B7-1BB8-421B-9BC0-E4F30ED03168}" type="slidenum">
              <a:rPr lang="en-US" altLang="en-US" smtClean="0"/>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88B10A6-57FF-4C2A-8427-F1975CD20A0D}"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5" name="Text Box 2"/>
          <p:cNvSpPr txBox="1">
            <a:spLocks noChangeArrowheads="1"/>
          </p:cNvSpPr>
          <p:nvPr/>
        </p:nvSpPr>
        <p:spPr bwMode="auto">
          <a:xfrm>
            <a:off x="152400" y="142518"/>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Literature Survey</a:t>
            </a:r>
            <a:endParaRPr lang="en-US" altLang="en-US" sz="36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61B5AB7C-B9B8-4808-BD85-49D8C8998859}" type="slidenum">
              <a:rPr lang="en-US" altLang="en-US" smtClean="0"/>
            </a:fld>
            <a:endParaRPr lang="en-US" altLang="en-US"/>
          </a:p>
        </p:txBody>
      </p:sp>
      <p:graphicFrame>
        <p:nvGraphicFramePr>
          <p:cNvPr id="7" name="Table 6"/>
          <p:cNvGraphicFramePr>
            <a:graphicFrameLocks noGrp="1"/>
          </p:cNvGraphicFramePr>
          <p:nvPr/>
        </p:nvGraphicFramePr>
        <p:xfrm>
          <a:off x="152400" y="990600"/>
          <a:ext cx="11887200" cy="5399515"/>
        </p:xfrm>
        <a:graphic>
          <a:graphicData uri="http://schemas.openxmlformats.org/drawingml/2006/table">
            <a:tbl>
              <a:tblPr firstRow="1" bandRow="1">
                <a:tableStyleId>{D7AC3CCA-C797-4891-BE02-D94E43425B78}</a:tableStyleId>
              </a:tblPr>
              <a:tblGrid>
                <a:gridCol w="2377440"/>
                <a:gridCol w="1203960"/>
                <a:gridCol w="1600200"/>
                <a:gridCol w="2362200"/>
                <a:gridCol w="4343400"/>
              </a:tblGrid>
              <a:tr h="381000">
                <a:tc>
                  <a:txBody>
                    <a:bodyPr/>
                    <a:lstStyle/>
                    <a:p>
                      <a:pPr algn="ctr"/>
                      <a:r>
                        <a:rPr lang="en-IN" sz="2400" dirty="0">
                          <a:latin typeface="Times New Roman" panose="02020603050405020304" pitchFamily="18" charset="0"/>
                          <a:cs typeface="Times New Roman" panose="02020603050405020304" pitchFamily="18" charset="0"/>
                        </a:rPr>
                        <a:t>Author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Year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Sample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Title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Findings</a:t>
                      </a:r>
                      <a:endParaRPr lang="en-IN" sz="2400" dirty="0">
                        <a:latin typeface="Times New Roman" panose="02020603050405020304" pitchFamily="18" charset="0"/>
                        <a:cs typeface="Times New Roman" panose="02020603050405020304" pitchFamily="18" charset="0"/>
                      </a:endParaRPr>
                    </a:p>
                  </a:txBody>
                  <a:tcPr/>
                </a:tc>
              </a:tr>
              <a:tr h="1924795">
                <a:tc>
                  <a:txBody>
                    <a:bodyPr/>
                    <a:lstStyle/>
                    <a:p>
                      <a:r>
                        <a:rPr lang="en-IN" sz="2400" dirty="0">
                          <a:latin typeface="Times New Roman" panose="02020603050405020304" pitchFamily="18" charset="0"/>
                          <a:cs typeface="Times New Roman" panose="02020603050405020304" pitchFamily="18" charset="0"/>
                        </a:rPr>
                        <a:t>Radheshyam Gupta, Rajdeep Dhar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2020</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8 bit Vedic multiplier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Design of high performance 8 bit Vedic multiplier using Compressor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In this paper a new architecture of Vedic multiplier by using 4:2 compressors and 7:2 compressors for addition that increase the speed of Multiplier.</a:t>
                      </a:r>
                      <a:endParaRPr lang="en-IN" sz="2400" dirty="0">
                        <a:latin typeface="Times New Roman" panose="02020603050405020304" pitchFamily="18" charset="0"/>
                        <a:cs typeface="Times New Roman" panose="02020603050405020304" pitchFamily="18" charset="0"/>
                      </a:endParaRPr>
                    </a:p>
                  </a:txBody>
                  <a:tcPr/>
                </a:tc>
              </a:tr>
              <a:tr h="0">
                <a:tc>
                  <a:txBody>
                    <a:bodyPr/>
                    <a:lstStyle/>
                    <a:p>
                      <a:r>
                        <a:rPr lang="en-IN" sz="2400" dirty="0">
                          <a:latin typeface="Times New Roman" panose="02020603050405020304" pitchFamily="18" charset="0"/>
                          <a:cs typeface="Times New Roman" panose="02020603050405020304" pitchFamily="18" charset="0"/>
                        </a:rPr>
                        <a:t>Malti Bansal, Jasmeet Singh</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2020</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FinFET Technology</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Comparative Analysis of 4-bit CMOS Vedic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Multiplier and GDI Vedic Multiplier using 18nm FinFET Technology</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In this paper the Vedic multiplier circuit is implemented by using GDI technique and also 18nm FinFET is deployed for analyzing simulation results. </a:t>
                      </a:r>
                      <a:endParaRPr lang="en-IN" sz="2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A7AB50-2B9F-4F41-85F1-E77C4160B66C}"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graphicFrame>
        <p:nvGraphicFramePr>
          <p:cNvPr id="5" name="Table 4"/>
          <p:cNvGraphicFramePr>
            <a:graphicFrameLocks noGrp="1"/>
          </p:cNvGraphicFramePr>
          <p:nvPr/>
        </p:nvGraphicFramePr>
        <p:xfrm>
          <a:off x="152400" y="457200"/>
          <a:ext cx="11887200" cy="5394960"/>
        </p:xfrm>
        <a:graphic>
          <a:graphicData uri="http://schemas.openxmlformats.org/drawingml/2006/table">
            <a:tbl>
              <a:tblPr firstRow="1" bandRow="1">
                <a:tableStyleId>{D7AC3CCA-C797-4891-BE02-D94E43425B78}</a:tableStyleId>
              </a:tblPr>
              <a:tblGrid>
                <a:gridCol w="2377440"/>
                <a:gridCol w="1203960"/>
                <a:gridCol w="1524000"/>
                <a:gridCol w="1752600"/>
                <a:gridCol w="5029200"/>
              </a:tblGrid>
              <a:tr h="457200">
                <a:tc>
                  <a:txBody>
                    <a:bodyPr/>
                    <a:lstStyle/>
                    <a:p>
                      <a:pPr algn="ctr"/>
                      <a:r>
                        <a:rPr lang="en-IN" sz="2400" dirty="0">
                          <a:latin typeface="Times New Roman" panose="02020603050405020304" pitchFamily="18" charset="0"/>
                          <a:cs typeface="Times New Roman" panose="02020603050405020304" pitchFamily="18" charset="0"/>
                        </a:rPr>
                        <a:t>Author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Year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Sample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Title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Findings</a:t>
                      </a:r>
                      <a:endParaRPr lang="en-IN" sz="2400" dirty="0">
                        <a:latin typeface="Times New Roman" panose="02020603050405020304" pitchFamily="18" charset="0"/>
                        <a:cs typeface="Times New Roman" panose="02020603050405020304" pitchFamily="18" charset="0"/>
                      </a:endParaRPr>
                    </a:p>
                  </a:txBody>
                  <a:tcPr/>
                </a:tc>
              </a:tr>
              <a:tr h="1162050">
                <a:tc>
                  <a:txBody>
                    <a:bodyPr/>
                    <a:lstStyle/>
                    <a:p>
                      <a:r>
                        <a:rPr lang="en-IN" sz="2400" dirty="0">
                          <a:latin typeface="Times New Roman" panose="02020603050405020304" pitchFamily="18" charset="0"/>
                          <a:cs typeface="Times New Roman" panose="02020603050405020304" pitchFamily="18" charset="0"/>
                        </a:rPr>
                        <a:t>Medhi </a:t>
                      </a:r>
                      <a:r>
                        <a:rPr lang="en-IN" sz="2400" dirty="0" err="1">
                          <a:latin typeface="Times New Roman" panose="02020603050405020304" pitchFamily="18" charset="0"/>
                          <a:cs typeface="Times New Roman" panose="02020603050405020304" pitchFamily="18" charset="0"/>
                        </a:rPr>
                        <a:t>Ghasemzadeh</a:t>
                      </a:r>
                      <a:r>
                        <a:rPr lang="en-IN" sz="2400" dirty="0">
                          <a:latin typeface="Times New Roman" panose="02020603050405020304" pitchFamily="18" charset="0"/>
                          <a:cs typeface="Times New Roman" panose="02020603050405020304" pitchFamily="18" charset="0"/>
                        </a:rPr>
                        <a:t>, Amin Akbari</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2019</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7:2 Compressor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A New Ultra High Speed 7:2 Compressor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with a New Structure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This paper devotes to a new 7:2 compressor designed according to a new architecture with a pure </a:t>
                      </a:r>
                      <a:r>
                        <a:rPr lang="en-US" sz="2400" dirty="0" err="1">
                          <a:latin typeface="Times New Roman" panose="02020603050405020304" pitchFamily="18" charset="0"/>
                          <a:cs typeface="Times New Roman" panose="02020603050405020304" pitchFamily="18" charset="0"/>
                        </a:rPr>
                        <a:t>Glitchless</a:t>
                      </a:r>
                      <a:r>
                        <a:rPr lang="en-US" sz="2400" dirty="0">
                          <a:latin typeface="Times New Roman" panose="02020603050405020304" pitchFamily="18" charset="0"/>
                          <a:cs typeface="Times New Roman" panose="02020603050405020304" pitchFamily="18" charset="0"/>
                        </a:rPr>
                        <a:t> output. The number of transistors used in this architecture is less than the recent 7:2 compressors. The proposed structure’s simulations applied to </a:t>
                      </a:r>
                      <a:r>
                        <a:rPr lang="en-US" sz="2400" dirty="0" err="1">
                          <a:latin typeface="Times New Roman" panose="02020603050405020304" pitchFamily="18" charset="0"/>
                          <a:cs typeface="Times New Roman" panose="02020603050405020304" pitchFamily="18" charset="0"/>
                        </a:rPr>
                        <a:t>Hspice</a:t>
                      </a:r>
                      <a:r>
                        <a:rPr lang="en-US" sz="2400" dirty="0">
                          <a:latin typeface="Times New Roman" panose="02020603050405020304" pitchFamily="18" charset="0"/>
                          <a:cs typeface="Times New Roman" panose="02020603050405020304" pitchFamily="18" charset="0"/>
                        </a:rPr>
                        <a:t> software using standard TSMC 0.18μm CMOS technology is about 285ps.</a:t>
                      </a:r>
                      <a:endParaRPr lang="en-IN" sz="2400" dirty="0">
                        <a:latin typeface="Times New Roman" panose="02020603050405020304" pitchFamily="18" charset="0"/>
                        <a:cs typeface="Times New Roman" panose="02020603050405020304" pitchFamily="18" charset="0"/>
                      </a:endParaRPr>
                    </a:p>
                  </a:txBody>
                  <a:tcPr/>
                </a:tc>
              </a:tr>
              <a:tr h="1162050">
                <a:tc>
                  <a:txBody>
                    <a:bodyPr/>
                    <a:lstStyle/>
                    <a:p>
                      <a:r>
                        <a:rPr lang="en-IN" sz="2400" dirty="0">
                          <a:latin typeface="Times New Roman" panose="02020603050405020304" pitchFamily="18" charset="0"/>
                          <a:cs typeface="Times New Roman" panose="02020603050405020304" pitchFamily="18" charset="0"/>
                        </a:rPr>
                        <a:t>M </a:t>
                      </a:r>
                      <a:r>
                        <a:rPr lang="en-IN" sz="2400" dirty="0" err="1">
                          <a:latin typeface="Times New Roman" panose="02020603050405020304" pitchFamily="18" charset="0"/>
                          <a:cs typeface="Times New Roman" panose="02020603050405020304" pitchFamily="18" charset="0"/>
                        </a:rPr>
                        <a:t>Jurczak</a:t>
                      </a:r>
                      <a:r>
                        <a:rPr lang="en-IN" sz="2400" dirty="0">
                          <a:latin typeface="Times New Roman" panose="02020603050405020304" pitchFamily="18" charset="0"/>
                          <a:cs typeface="Times New Roman" panose="02020603050405020304" pitchFamily="18" charset="0"/>
                        </a:rPr>
                        <a:t>, N </a:t>
                      </a:r>
                      <a:r>
                        <a:rPr lang="en-IN" sz="2400" dirty="0" err="1">
                          <a:latin typeface="Times New Roman" panose="02020603050405020304" pitchFamily="18" charset="0"/>
                          <a:cs typeface="Times New Roman" panose="02020603050405020304" pitchFamily="18" charset="0"/>
                        </a:rPr>
                        <a:t>Collaert</a:t>
                      </a:r>
                      <a:r>
                        <a:rPr lang="en-IN" sz="2400" dirty="0">
                          <a:latin typeface="Times New Roman" panose="02020603050405020304" pitchFamily="18" charset="0"/>
                          <a:cs typeface="Times New Roman" panose="02020603050405020304" pitchFamily="18" charset="0"/>
                        </a:rPr>
                        <a:t>, T Hoffmann</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2020</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Review</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Review of FinFET Technology</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In this paper they have discussed integration challenges, VT tuning, Junction formation, Strain engineering.</a:t>
                      </a:r>
                      <a:endParaRPr lang="en-IN" sz="2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CEB309F-C179-4087-917B-887B8B0A3242}"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Text Box 2"/>
          <p:cNvSpPr txBox="1">
            <a:spLocks noChangeArrowheads="1"/>
          </p:cNvSpPr>
          <p:nvPr/>
        </p:nvSpPr>
        <p:spPr bwMode="auto">
          <a:xfrm>
            <a:off x="152400" y="45720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Problem Statement</a:t>
            </a:r>
            <a:endParaRPr lang="en-US" altLang="en-US" sz="3600" dirty="0">
              <a:latin typeface="Book Antiqua" panose="02040602050305030304" pitchFamily="18" charset="0"/>
            </a:endParaRPr>
          </a:p>
        </p:txBody>
      </p:sp>
      <p:sp>
        <p:nvSpPr>
          <p:cNvPr id="5" name="Slide Number Placeholder 4"/>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6" name="TextBox 5"/>
          <p:cNvSpPr txBox="1"/>
          <p:nvPr/>
        </p:nvSpPr>
        <p:spPr>
          <a:xfrm>
            <a:off x="152400" y="1600200"/>
            <a:ext cx="11887200" cy="2245360"/>
          </a:xfrm>
          <a:prstGeom prst="rect">
            <a:avLst/>
          </a:prstGeom>
          <a:noFill/>
        </p:spPr>
        <p:txBody>
          <a:bodyPr wrap="square" rtlCol="0">
            <a:spAutoFit/>
          </a:bodyPr>
          <a:lstStyle/>
          <a:p>
            <a:pPr marL="457200" indent="-457200">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To Design 8*8 compressor based Vedic multiplier using FinFET technology.</a:t>
            </a:r>
            <a:endParaRPr lang="en-IN" sz="2800" b="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IN" sz="2800" b="0" dirty="0">
                <a:latin typeface="Times New Roman" panose="02020603050405020304" pitchFamily="18" charset="0"/>
                <a:cs typeface="Times New Roman" panose="02020603050405020304" pitchFamily="18" charset="0"/>
              </a:rPr>
              <a:t>Designing of 4:2 &amp; 5:2, compressor. </a:t>
            </a:r>
            <a:endParaRPr lang="en-IN" sz="2800" b="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800" b="0" dirty="0">
                <a:latin typeface="Times New Roman" panose="02020603050405020304" pitchFamily="18" charset="0"/>
                <a:cs typeface="Times New Roman" panose="02020603050405020304" pitchFamily="18" charset="0"/>
              </a:rPr>
              <a:t>Designing of 7:2 compressor using 5:2 compressor and full adders.</a:t>
            </a:r>
            <a:endParaRPr lang="en-US" sz="2800" b="0" dirty="0">
              <a:latin typeface="Times New Roman" panose="02020603050405020304" pitchFamily="18" charset="0"/>
              <a:cs typeface="Times New Roman" panose="02020603050405020304" pitchFamily="18" charset="0"/>
            </a:endParaRPr>
          </a:p>
          <a:p>
            <a:endParaRPr lang="en-US" sz="2800" b="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DE4E07B-5F45-4FD8-A567-365A71DEFFB2}"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Text Box 2"/>
          <p:cNvSpPr txBox="1">
            <a:spLocks noChangeArrowheads="1"/>
          </p:cNvSpPr>
          <p:nvPr/>
        </p:nvSpPr>
        <p:spPr bwMode="auto">
          <a:xfrm>
            <a:off x="152400" y="45720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Objectives</a:t>
            </a:r>
            <a:endParaRPr lang="en-US" altLang="en-US" sz="3600" dirty="0">
              <a:latin typeface="Book Antiqua" panose="02040602050305030304" pitchFamily="18" charset="0"/>
            </a:endParaRPr>
          </a:p>
        </p:txBody>
      </p:sp>
      <p:sp>
        <p:nvSpPr>
          <p:cNvPr id="5" name="Slide Number Placeholder 4"/>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6" name="TextBox 5"/>
          <p:cNvSpPr txBox="1"/>
          <p:nvPr/>
        </p:nvSpPr>
        <p:spPr>
          <a:xfrm>
            <a:off x="152400" y="1447800"/>
            <a:ext cx="11887200" cy="1814830"/>
          </a:xfrm>
          <a:prstGeom prst="rect">
            <a:avLst/>
          </a:prstGeom>
          <a:noFill/>
        </p:spPr>
        <p:txBody>
          <a:bodyPr wrap="square" rtlCol="0">
            <a:spAutoFit/>
          </a:bodyPr>
          <a:lstStyle/>
          <a:p>
            <a:pPr algn="just"/>
            <a:r>
              <a:rPr lang="en-IN" sz="2800" b="0" dirty="0">
                <a:latin typeface="Times New Roman" panose="02020603050405020304" pitchFamily="18" charset="0"/>
                <a:cs typeface="Times New Roman" panose="02020603050405020304" pitchFamily="18" charset="0"/>
              </a:rPr>
              <a:t>Our main objective is to design a efficient 8-bit Vedic multiplier. This design procedure involves various methods. We have adopted </a:t>
            </a:r>
            <a:r>
              <a:rPr lang="en-US" sz="2800" b="0" dirty="0">
                <a:latin typeface="Times New Roman" panose="02020603050405020304" pitchFamily="18" charset="0"/>
                <a:cs typeface="Times New Roman" panose="02020603050405020304" pitchFamily="18" charset="0"/>
              </a:rPr>
              <a:t>a compressor based Urdhva-Tiryakbhyam architecture. </a:t>
            </a:r>
            <a:endParaRPr lang="en-US" sz="2800" b="0" dirty="0">
              <a:latin typeface="Times New Roman" panose="02020603050405020304" pitchFamily="18" charset="0"/>
              <a:cs typeface="Times New Roman" panose="02020603050405020304" pitchFamily="18" charset="0"/>
            </a:endParaRPr>
          </a:p>
          <a:p>
            <a:pPr algn="just"/>
            <a:endParaRPr lang="en-IN" sz="2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1A1C013-300F-4C00-8FC8-3F8E17101B85}"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 &amp; CE, DSCE</a:t>
            </a:r>
            <a:endParaRPr lang="en-US"/>
          </a:p>
        </p:txBody>
      </p:sp>
      <p:sp>
        <p:nvSpPr>
          <p:cNvPr id="4" name="Text Box 2"/>
          <p:cNvSpPr txBox="1">
            <a:spLocks noChangeArrowheads="1"/>
          </p:cNvSpPr>
          <p:nvPr/>
        </p:nvSpPr>
        <p:spPr bwMode="auto">
          <a:xfrm>
            <a:off x="152400" y="45720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Proposed Methodology</a:t>
            </a:r>
            <a:endParaRPr lang="en-US" altLang="en-US" sz="3600" dirty="0">
              <a:latin typeface="Book Antiqua" panose="02040602050305030304" pitchFamily="18" charset="0"/>
            </a:endParaRPr>
          </a:p>
        </p:txBody>
      </p:sp>
      <p:sp>
        <p:nvSpPr>
          <p:cNvPr id="5" name="Slide Number Placeholder 4"/>
          <p:cNvSpPr>
            <a:spLocks noGrp="1"/>
          </p:cNvSpPr>
          <p:nvPr>
            <p:ph type="sldNum" sz="quarter" idx="12"/>
          </p:nvPr>
        </p:nvSpPr>
        <p:spPr/>
        <p:txBody>
          <a:bodyPr/>
          <a:lstStyle/>
          <a:p>
            <a:fld id="{61B5AB7C-B9B8-4808-BD85-49D8C8998859}" type="slidenum">
              <a:rPr lang="en-US" altLang="en-US" smtClean="0"/>
            </a:fld>
            <a:endParaRPr lang="en-US" altLang="en-US"/>
          </a:p>
        </p:txBody>
      </p:sp>
      <p:sp>
        <p:nvSpPr>
          <p:cNvPr id="7" name="TextBox 6"/>
          <p:cNvSpPr txBox="1"/>
          <p:nvPr/>
        </p:nvSpPr>
        <p:spPr>
          <a:xfrm>
            <a:off x="140413" y="1313894"/>
            <a:ext cx="11887200" cy="4832092"/>
          </a:xfrm>
          <a:prstGeom prst="rect">
            <a:avLst/>
          </a:prstGeom>
          <a:noFill/>
        </p:spPr>
        <p:txBody>
          <a:bodyPr wrap="square" rtlCol="0">
            <a:spAutoFit/>
          </a:bodyPr>
          <a:lstStyle/>
          <a:p>
            <a:pPr marL="457200" indent="-457200" algn="just">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In this project we incorporate a compressor based technique to increase the speed of Vedic mathematics based Multiplier by changing Full adder and Half adder and using Compressor. </a:t>
            </a:r>
            <a:endParaRPr lang="en-US" sz="2800" b="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Compressor can add more than three bits at a time and computes this operation with fewer numbers of gates and has higher speed as compared to full adder. Since the compressor requires few gates so area of compressor reduces in comparison to equivalent full.</a:t>
            </a:r>
            <a:endParaRPr lang="en-US" sz="2800" b="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In this project we introduce a new architecture of Vedic multiplier by using 4:2 compressors and 7:2 compressors for addition that increase the speed of Multiplier. The 7:2 compressors are made of 5:2 compressors and two full adders.</a:t>
            </a:r>
            <a:endParaRPr lang="en-IN" sz="2800" b="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10688</Words>
  <Application>WPS Presentation</Application>
  <PresentationFormat>Widescreen</PresentationFormat>
  <Paragraphs>718</Paragraphs>
  <Slides>31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Arial</vt:lpstr>
      <vt:lpstr>SimSun</vt:lpstr>
      <vt:lpstr>Wingdings</vt:lpstr>
      <vt:lpstr>Monotype Corsiva</vt:lpstr>
      <vt:lpstr>Times New Roman</vt:lpstr>
      <vt:lpstr>Bookman Old Style</vt:lpstr>
      <vt:lpstr>Tw Cen MT</vt:lpstr>
      <vt:lpstr>Book Antiqua</vt:lpstr>
      <vt:lpstr>Microsoft YaHei</vt:lpstr>
      <vt:lpstr>Arial Unicode MS</vt:lpstr>
      <vt:lpstr>Calibri Light</vt:lpstr>
      <vt:lpstr>Calibri</vt:lpstr>
      <vt:lpstr>Tahoma</vt:lpstr>
      <vt:lpstr>Bernard MT Condensed</vt:lpstr>
      <vt:lpstr>Bodoni MT</vt:lpstr>
      <vt:lpstr>Cambria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123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Manjunath</dc:creator>
  <cp:lastModifiedBy>madan vl</cp:lastModifiedBy>
  <cp:revision>269</cp:revision>
  <cp:lastPrinted>2012-11-14T16:17:00Z</cp:lastPrinted>
  <dcterms:created xsi:type="dcterms:W3CDTF">2010-12-28T02:07:00Z</dcterms:created>
  <dcterms:modified xsi:type="dcterms:W3CDTF">2024-03-25T15:12:47Z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505E9435B310406B9ED53825071BC68F_13</vt:lpwstr>
  </property>
  <property fmtid="{D5CDD505-2E9C-101B-9397-08002B2CF9AE}" pid="3" name="KSOProductBuildVer">
    <vt:lpwstr>1033-12.2.0.13489</vt:lpwstr>
  </property>
</Properties>
</file>