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51"/>
    <a:srgbClr val="010000"/>
    <a:srgbClr val="9BBB59"/>
    <a:srgbClr val="39B0D4"/>
    <a:srgbClr val="72727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38" y="54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shyamsundar901@gmail.com" userId="29c10c97fcf37cb5" providerId="LiveId" clId="{3BE4FEBC-7DF7-49B9-B0A4-EA67726A5784}"/>
    <pc:docChg chg="modSld">
      <pc:chgData name="yshyamsundar901@gmail.com" userId="29c10c97fcf37cb5" providerId="LiveId" clId="{3BE4FEBC-7DF7-49B9-B0A4-EA67726A5784}" dt="2025-01-22T13:15:42.823" v="3" actId="1076"/>
      <pc:docMkLst>
        <pc:docMk/>
      </pc:docMkLst>
      <pc:sldChg chg="modSp mod">
        <pc:chgData name="yshyamsundar901@gmail.com" userId="29c10c97fcf37cb5" providerId="LiveId" clId="{3BE4FEBC-7DF7-49B9-B0A4-EA67726A5784}" dt="2025-01-22T13:15:42.823" v="3" actId="1076"/>
        <pc:sldMkLst>
          <pc:docMk/>
          <pc:sldMk cId="0" sldId="281"/>
        </pc:sldMkLst>
        <pc:grpChg chg="mod">
          <ac:chgData name="yshyamsundar901@gmail.com" userId="29c10c97fcf37cb5" providerId="LiveId" clId="{3BE4FEBC-7DF7-49B9-B0A4-EA67726A5784}" dt="2025-01-22T13:15:42.823" v="3" actId="1076"/>
          <ac:grpSpMkLst>
            <pc:docMk/>
            <pc:sldMk cId="0" sldId="281"/>
            <ac:grpSpMk id="3" creationId="{8E8DA06C-F8FF-8770-BF12-A0356CB80C93}"/>
          </ac:grpSpMkLst>
        </pc:grpChg>
        <pc:cxnChg chg="mod">
          <ac:chgData name="yshyamsundar901@gmail.com" userId="29c10c97fcf37cb5" providerId="LiveId" clId="{3BE4FEBC-7DF7-49B9-B0A4-EA67726A5784}" dt="2025-01-22T13:15:42.823" v="3" actId="1076"/>
          <ac:cxnSpMkLst>
            <pc:docMk/>
            <pc:sldMk cId="0" sldId="281"/>
            <ac:cxnSpMk id="15468" creationId="{6B22AB26-9F68-DEB7-C665-C72BA33A364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6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3716408_Review_on_Design_and_Development_of_Mobile_App_for_Farm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ircconline.com/ijist/V6N2/6216ijist0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6860163" y="2064972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128602" y="149733"/>
            <a:ext cx="7935069" cy="1080718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</a:t>
            </a:r>
            <a:r>
              <a:rPr lang="en-US" sz="3600" b="1" dirty="0">
                <a:solidFill>
                  <a:srgbClr val="00B0F0"/>
                </a:solidFill>
                <a:latin typeface="Garamond" panose="02020404030301010803" pitchFamily="18" charset="0"/>
              </a:rPr>
              <a:t>2024</a:t>
            </a:r>
            <a:endParaRPr lang="en-IN" sz="3600" b="1" dirty="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348" y="1537621"/>
            <a:ext cx="603951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ID:</a:t>
            </a:r>
            <a:r>
              <a:rPr lang="en-US" sz="2000" dirty="0">
                <a:solidFill>
                  <a:srgbClr val="FFA7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1637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Title:</a:t>
            </a:r>
            <a:r>
              <a:rPr lang="en-IN" sz="200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Mobile App for Direct Market Access for Farmers</a:t>
            </a:r>
            <a:endParaRPr lang="en-US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i="0" dirty="0">
                <a:solidFill>
                  <a:srgbClr val="FFA7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Agriculture Food Tech &amp; Rural Development</a:t>
            </a:r>
            <a:endParaRPr lang="en-US" sz="2000" dirty="0">
              <a:solidFill>
                <a:srgbClr val="FFA7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Category: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A7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2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  <a:r>
              <a:rPr lang="en-US" sz="2000" dirty="0">
                <a:solidFill>
                  <a:srgbClr val="FFA7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Harvest Hero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2000" dirty="0">
                <a:solidFill>
                  <a:srgbClr val="FFA7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FFA751"/>
                </a:solidFill>
              </a:rPr>
              <a:t> A mobile app that connects farmers directly with buyers, enabling secure, location-based transactions and real-time market insights.</a:t>
            </a:r>
            <a:endParaRPr lang="en-IN" sz="2000" dirty="0">
              <a:solidFill>
                <a:srgbClr val="FFA7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5F05BE8-AE5C-F099-0500-0F8A63AE0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6" y="239843"/>
            <a:ext cx="1525069" cy="13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>
          <a:xfrm>
            <a:off x="592671" y="-328753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AGRI-LINK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8403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Harvest Heroes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E8DA06C-F8FF-8770-BF12-A0356CB80C93}"/>
              </a:ext>
            </a:extLst>
          </p:cNvPr>
          <p:cNvGrpSpPr/>
          <p:nvPr/>
        </p:nvGrpSpPr>
        <p:grpSpPr>
          <a:xfrm>
            <a:off x="5232956" y="1235837"/>
            <a:ext cx="6096000" cy="5325691"/>
            <a:chOff x="994298" y="1783828"/>
            <a:chExt cx="10161499" cy="515931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05B49C-B6DF-0191-F120-448E8613A05D}"/>
                </a:ext>
              </a:extLst>
            </p:cNvPr>
            <p:cNvGrpSpPr/>
            <p:nvPr/>
          </p:nvGrpSpPr>
          <p:grpSpPr>
            <a:xfrm>
              <a:off x="994298" y="1802146"/>
              <a:ext cx="10161499" cy="5140999"/>
              <a:chOff x="182998" y="1143000"/>
              <a:chExt cx="7735884" cy="581105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FCFEA44-A00C-D67C-CB2F-36AC595DA26B}"/>
                  </a:ext>
                </a:extLst>
              </p:cNvPr>
              <p:cNvSpPr/>
              <p:nvPr/>
            </p:nvSpPr>
            <p:spPr>
              <a:xfrm>
                <a:off x="811385" y="6593442"/>
                <a:ext cx="324003" cy="26598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ysClr val="windowText" lastClr="000000"/>
                    </a:solidFill>
                  </a:rPr>
                  <a:t>B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C6C8424-7CD1-ECF4-7EA2-AE8242F7099D}"/>
                  </a:ext>
                </a:extLst>
              </p:cNvPr>
              <p:cNvGrpSpPr/>
              <p:nvPr/>
            </p:nvGrpSpPr>
            <p:grpSpPr>
              <a:xfrm>
                <a:off x="182998" y="1431512"/>
                <a:ext cx="1711715" cy="2909708"/>
                <a:chOff x="182998" y="1431512"/>
                <a:chExt cx="1711715" cy="3394122"/>
              </a:xfrm>
            </p:grpSpPr>
            <p:sp>
              <p:nvSpPr>
                <p:cNvPr id="15366" name="Rectangle 15365">
                  <a:extLst>
                    <a:ext uri="{FF2B5EF4-FFF2-40B4-BE49-F238E27FC236}">
                      <a16:creationId xmlns:a16="http://schemas.microsoft.com/office/drawing/2014/main" id="{79972CE7-809F-F0E1-5944-D9EFCC5E9F7B}"/>
                    </a:ext>
                  </a:extLst>
                </p:cNvPr>
                <p:cNvSpPr/>
                <p:nvPr/>
              </p:nvSpPr>
              <p:spPr>
                <a:xfrm>
                  <a:off x="182999" y="1431512"/>
                  <a:ext cx="1547292" cy="35987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ysClr val="windowText" lastClr="000000"/>
                      </a:solidFill>
                    </a:rPr>
                    <a:t>Home Page</a:t>
                  </a:r>
                </a:p>
              </p:txBody>
            </p:sp>
            <p:sp>
              <p:nvSpPr>
                <p:cNvPr id="15367" name="Rectangle 15366">
                  <a:extLst>
                    <a:ext uri="{FF2B5EF4-FFF2-40B4-BE49-F238E27FC236}">
                      <a16:creationId xmlns:a16="http://schemas.microsoft.com/office/drawing/2014/main" id="{26E7AAF7-487A-126F-C777-7634040B03FB}"/>
                    </a:ext>
                  </a:extLst>
                </p:cNvPr>
                <p:cNvSpPr/>
                <p:nvPr/>
              </p:nvSpPr>
              <p:spPr>
                <a:xfrm>
                  <a:off x="182998" y="1945703"/>
                  <a:ext cx="1547293" cy="35987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ysClr val="windowText" lastClr="000000"/>
                      </a:solidFill>
                    </a:rPr>
                    <a:t>Registered User/New</a:t>
                  </a:r>
                </a:p>
              </p:txBody>
            </p:sp>
            <p:sp>
              <p:nvSpPr>
                <p:cNvPr id="15368" name="Rectangle 15367">
                  <a:extLst>
                    <a:ext uri="{FF2B5EF4-FFF2-40B4-BE49-F238E27FC236}">
                      <a16:creationId xmlns:a16="http://schemas.microsoft.com/office/drawing/2014/main" id="{43583090-C944-E3A5-4DB4-D6EFF78267CB}"/>
                    </a:ext>
                  </a:extLst>
                </p:cNvPr>
                <p:cNvSpPr/>
                <p:nvPr/>
              </p:nvSpPr>
              <p:spPr>
                <a:xfrm>
                  <a:off x="182999" y="3378297"/>
                  <a:ext cx="1547292" cy="35987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ysClr val="windowText" lastClr="000000"/>
                      </a:solidFill>
                    </a:rPr>
                    <a:t>Register</a:t>
                  </a:r>
                </a:p>
              </p:txBody>
            </p:sp>
            <p:sp>
              <p:nvSpPr>
                <p:cNvPr id="15369" name="Flowchart: Decision 15368">
                  <a:extLst>
                    <a:ext uri="{FF2B5EF4-FFF2-40B4-BE49-F238E27FC236}">
                      <a16:creationId xmlns:a16="http://schemas.microsoft.com/office/drawing/2014/main" id="{A0B6788C-FADA-2E09-F6C0-BB4D3EF11D4C}"/>
                    </a:ext>
                  </a:extLst>
                </p:cNvPr>
                <p:cNvSpPr/>
                <p:nvPr/>
              </p:nvSpPr>
              <p:spPr>
                <a:xfrm>
                  <a:off x="353763" y="2469873"/>
                  <a:ext cx="1205763" cy="766698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ysClr val="windowText" lastClr="000000"/>
                      </a:solidFill>
                    </a:rPr>
                    <a:t>If New</a:t>
                  </a:r>
                </a:p>
              </p:txBody>
            </p:sp>
            <p:sp>
              <p:nvSpPr>
                <p:cNvPr id="15370" name="Rectangle 15369">
                  <a:extLst>
                    <a:ext uri="{FF2B5EF4-FFF2-40B4-BE49-F238E27FC236}">
                      <a16:creationId xmlns:a16="http://schemas.microsoft.com/office/drawing/2014/main" id="{A9650BA8-6FF4-51B1-0AB4-652DB199CC11}"/>
                    </a:ext>
                  </a:extLst>
                </p:cNvPr>
                <p:cNvSpPr/>
                <p:nvPr/>
              </p:nvSpPr>
              <p:spPr>
                <a:xfrm>
                  <a:off x="182999" y="3888628"/>
                  <a:ext cx="1547292" cy="35987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ysClr val="windowText" lastClr="000000"/>
                      </a:solidFill>
                    </a:rPr>
                    <a:t>OTP</a:t>
                  </a:r>
                </a:p>
              </p:txBody>
            </p:sp>
            <p:sp>
              <p:nvSpPr>
                <p:cNvPr id="15371" name="Rectangle 15370">
                  <a:extLst>
                    <a:ext uri="{FF2B5EF4-FFF2-40B4-BE49-F238E27FC236}">
                      <a16:creationId xmlns:a16="http://schemas.microsoft.com/office/drawing/2014/main" id="{16627E08-8664-BBBE-79C0-73A34FBC1B58}"/>
                    </a:ext>
                  </a:extLst>
                </p:cNvPr>
                <p:cNvSpPr/>
                <p:nvPr/>
              </p:nvSpPr>
              <p:spPr>
                <a:xfrm>
                  <a:off x="195936" y="4465755"/>
                  <a:ext cx="1547292" cy="35987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ysClr val="windowText" lastClr="000000"/>
                      </a:solidFill>
                    </a:rPr>
                    <a:t>Login Page</a:t>
                  </a:r>
                </a:p>
              </p:txBody>
            </p:sp>
            <p:cxnSp>
              <p:nvCxnSpPr>
                <p:cNvPr id="15372" name="Straight Arrow Connector 15371">
                  <a:extLst>
                    <a:ext uri="{FF2B5EF4-FFF2-40B4-BE49-F238E27FC236}">
                      <a16:creationId xmlns:a16="http://schemas.microsoft.com/office/drawing/2014/main" id="{BAC59096-79BE-3F71-7D39-9119CE15A38A}"/>
                    </a:ext>
                  </a:extLst>
                </p:cNvPr>
                <p:cNvCxnSpPr>
                  <a:stCxn id="15366" idx="2"/>
                  <a:endCxn id="15367" idx="0"/>
                </p:cNvCxnSpPr>
                <p:nvPr/>
              </p:nvCxnSpPr>
              <p:spPr>
                <a:xfrm>
                  <a:off x="956645" y="1791391"/>
                  <a:ext cx="0" cy="1543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3" name="Straight Arrow Connector 15372">
                  <a:extLst>
                    <a:ext uri="{FF2B5EF4-FFF2-40B4-BE49-F238E27FC236}">
                      <a16:creationId xmlns:a16="http://schemas.microsoft.com/office/drawing/2014/main" id="{9A8D2EF3-A1CD-9CCD-A0EC-103F928129FE}"/>
                    </a:ext>
                  </a:extLst>
                </p:cNvPr>
                <p:cNvCxnSpPr/>
                <p:nvPr/>
              </p:nvCxnSpPr>
              <p:spPr>
                <a:xfrm>
                  <a:off x="965779" y="2315561"/>
                  <a:ext cx="0" cy="1543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4" name="Straight Arrow Connector 15373">
                  <a:extLst>
                    <a:ext uri="{FF2B5EF4-FFF2-40B4-BE49-F238E27FC236}">
                      <a16:creationId xmlns:a16="http://schemas.microsoft.com/office/drawing/2014/main" id="{69C966CC-2589-7592-2423-B9CB1300616D}"/>
                    </a:ext>
                  </a:extLst>
                </p:cNvPr>
                <p:cNvCxnSpPr/>
                <p:nvPr/>
              </p:nvCxnSpPr>
              <p:spPr>
                <a:xfrm>
                  <a:off x="969583" y="3236572"/>
                  <a:ext cx="0" cy="1543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5" name="Straight Arrow Connector 15374">
                  <a:extLst>
                    <a:ext uri="{FF2B5EF4-FFF2-40B4-BE49-F238E27FC236}">
                      <a16:creationId xmlns:a16="http://schemas.microsoft.com/office/drawing/2014/main" id="{BCE27F38-FAF7-A863-BBB1-34D71E330D0A}"/>
                    </a:ext>
                  </a:extLst>
                </p:cNvPr>
                <p:cNvCxnSpPr/>
                <p:nvPr/>
              </p:nvCxnSpPr>
              <p:spPr>
                <a:xfrm>
                  <a:off x="965526" y="3734316"/>
                  <a:ext cx="0" cy="1543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6" name="Straight Arrow Connector 15375">
                  <a:extLst>
                    <a:ext uri="{FF2B5EF4-FFF2-40B4-BE49-F238E27FC236}">
                      <a16:creationId xmlns:a16="http://schemas.microsoft.com/office/drawing/2014/main" id="{5C8D6C42-595C-A639-613B-9C822713E9AC}"/>
                    </a:ext>
                  </a:extLst>
                </p:cNvPr>
                <p:cNvCxnSpPr>
                  <a:cxnSpLocks/>
                  <a:endCxn id="15371" idx="0"/>
                </p:cNvCxnSpPr>
                <p:nvPr/>
              </p:nvCxnSpPr>
              <p:spPr>
                <a:xfrm flipH="1">
                  <a:off x="969583" y="4263250"/>
                  <a:ext cx="3804" cy="2025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7" name="Straight Connector 15376">
                  <a:extLst>
                    <a:ext uri="{FF2B5EF4-FFF2-40B4-BE49-F238E27FC236}">
                      <a16:creationId xmlns:a16="http://schemas.microsoft.com/office/drawing/2014/main" id="{14E027D3-B3C4-1632-1D8F-4854618A4450}"/>
                    </a:ext>
                  </a:extLst>
                </p:cNvPr>
                <p:cNvCxnSpPr>
                  <a:stCxn id="15369" idx="3"/>
                </p:cNvCxnSpPr>
                <p:nvPr/>
              </p:nvCxnSpPr>
              <p:spPr>
                <a:xfrm>
                  <a:off x="1559526" y="2853223"/>
                  <a:ext cx="335187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8" name="Straight Connector 15377">
                  <a:extLst>
                    <a:ext uri="{FF2B5EF4-FFF2-40B4-BE49-F238E27FC236}">
                      <a16:creationId xmlns:a16="http://schemas.microsoft.com/office/drawing/2014/main" id="{42A00D4B-EE9F-2510-38C0-09413E183C1B}"/>
                    </a:ext>
                  </a:extLst>
                </p:cNvPr>
                <p:cNvCxnSpPr/>
                <p:nvPr/>
              </p:nvCxnSpPr>
              <p:spPr>
                <a:xfrm>
                  <a:off x="1894713" y="2853223"/>
                  <a:ext cx="0" cy="1215345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9" name="Straight Arrow Connector 15378">
                  <a:extLst>
                    <a:ext uri="{FF2B5EF4-FFF2-40B4-BE49-F238E27FC236}">
                      <a16:creationId xmlns:a16="http://schemas.microsoft.com/office/drawing/2014/main" id="{9DE13F1F-BA25-1680-D7A9-7E8E5C20BF88}"/>
                    </a:ext>
                  </a:extLst>
                </p:cNvPr>
                <p:cNvCxnSpPr>
                  <a:cxnSpLocks/>
                  <a:endCxn id="15370" idx="3"/>
                </p:cNvCxnSpPr>
                <p:nvPr/>
              </p:nvCxnSpPr>
              <p:spPr>
                <a:xfrm flipH="1">
                  <a:off x="1730291" y="4068568"/>
                  <a:ext cx="16442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DD7B89-E005-E030-07CC-C4DCE980E717}"/>
                  </a:ext>
                </a:extLst>
              </p:cNvPr>
              <p:cNvSpPr/>
              <p:nvPr/>
            </p:nvSpPr>
            <p:spPr>
              <a:xfrm>
                <a:off x="182998" y="4985091"/>
                <a:ext cx="1547292" cy="6387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200" dirty="0">
                    <a:solidFill>
                      <a:sysClr val="windowText" lastClr="000000"/>
                    </a:solidFill>
                  </a:rPr>
                  <a:t>Farmer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200" dirty="0">
                    <a:solidFill>
                      <a:sysClr val="windowText" lastClr="000000"/>
                    </a:solidFill>
                  </a:rPr>
                  <a:t>Customer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C3F0798-9A98-1B1E-0DD3-2FD3489243E9}"/>
                  </a:ext>
                </a:extLst>
              </p:cNvPr>
              <p:cNvCxnSpPr/>
              <p:nvPr/>
            </p:nvCxnSpPr>
            <p:spPr>
              <a:xfrm>
                <a:off x="1001811" y="4825634"/>
                <a:ext cx="0" cy="154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3D7FF6D9-5168-B49F-4040-E01CF45F801F}"/>
                  </a:ext>
                </a:extLst>
              </p:cNvPr>
              <p:cNvSpPr/>
              <p:nvPr/>
            </p:nvSpPr>
            <p:spPr>
              <a:xfrm>
                <a:off x="202406" y="5783274"/>
                <a:ext cx="1534354" cy="65640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ysClr val="windowText" lastClr="000000"/>
                    </a:solidFill>
                  </a:rPr>
                  <a:t>If Farmer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CF7C04E-C06A-8A6D-B89D-3A150DACF76D}"/>
                  </a:ext>
                </a:extLst>
              </p:cNvPr>
              <p:cNvCxnSpPr/>
              <p:nvPr/>
            </p:nvCxnSpPr>
            <p:spPr>
              <a:xfrm>
                <a:off x="973386" y="5641495"/>
                <a:ext cx="0" cy="154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0FD7537-73D2-1D68-2C76-91AAEF63A1B9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 flipH="1">
                <a:off x="963113" y="6439678"/>
                <a:ext cx="6469" cy="1660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07EEEBD-27C8-731E-DB73-717F0E2825F0}"/>
                  </a:ext>
                </a:extLst>
              </p:cNvPr>
              <p:cNvCxnSpPr>
                <a:stCxn id="13" idx="3"/>
              </p:cNvCxnSpPr>
              <p:nvPr/>
            </p:nvCxnSpPr>
            <p:spPr>
              <a:xfrm flipV="1">
                <a:off x="1736760" y="6111474"/>
                <a:ext cx="16442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4EEE6C8-36CE-7969-BAA1-E0BF9E74DBE4}"/>
                  </a:ext>
                </a:extLst>
              </p:cNvPr>
              <p:cNvSpPr/>
              <p:nvPr/>
            </p:nvSpPr>
            <p:spPr>
              <a:xfrm>
                <a:off x="1893833" y="5969145"/>
                <a:ext cx="335186" cy="30972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1DDBDFB-CBC8-ED04-8A53-8DF0BA0B5E11}"/>
                  </a:ext>
                </a:extLst>
              </p:cNvPr>
              <p:cNvGrpSpPr/>
              <p:nvPr/>
            </p:nvGrpSpPr>
            <p:grpSpPr>
              <a:xfrm>
                <a:off x="2045371" y="1143000"/>
                <a:ext cx="2122894" cy="2647855"/>
                <a:chOff x="2510421" y="1260106"/>
                <a:chExt cx="2414870" cy="2863299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C6AF909-D982-87AE-4EC7-0F8492E21B84}"/>
                    </a:ext>
                  </a:extLst>
                </p:cNvPr>
                <p:cNvSpPr/>
                <p:nvPr/>
              </p:nvSpPr>
              <p:spPr>
                <a:xfrm>
                  <a:off x="2510423" y="2622670"/>
                  <a:ext cx="2144704" cy="630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ysClr val="windowText" lastClr="000000"/>
                      </a:solidFill>
                    </a:rPr>
                    <a:t>Section to upload</a:t>
                  </a:r>
                </a:p>
                <a:p>
                  <a:pPr algn="ctr"/>
                  <a:r>
                    <a:rPr lang="en-IN" sz="1200" dirty="0">
                      <a:solidFill>
                        <a:sysClr val="windowText" lastClr="000000"/>
                      </a:solidFill>
                    </a:rPr>
                    <a:t>List of product</a:t>
                  </a:r>
                </a:p>
              </p:txBody>
            </p:sp>
            <p:sp>
              <p:nvSpPr>
                <p:cNvPr id="61" name="Diamond 60">
                  <a:extLst>
                    <a:ext uri="{FF2B5EF4-FFF2-40B4-BE49-F238E27FC236}">
                      <a16:creationId xmlns:a16="http://schemas.microsoft.com/office/drawing/2014/main" id="{CEB6452B-151E-EA72-7794-CBA9452A579C}"/>
                    </a:ext>
                  </a:extLst>
                </p:cNvPr>
                <p:cNvSpPr/>
                <p:nvPr/>
              </p:nvSpPr>
              <p:spPr>
                <a:xfrm>
                  <a:off x="2510422" y="1682200"/>
                  <a:ext cx="2144704" cy="769309"/>
                </a:xfrm>
                <a:prstGeom prst="diamond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ysClr val="windowText" lastClr="000000"/>
                      </a:solidFill>
                    </a:rPr>
                    <a:t>Upload or Import</a:t>
                  </a: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7D83F29-F2BD-480B-4690-8D35D34DBFDF}"/>
                    </a:ext>
                  </a:extLst>
                </p:cNvPr>
                <p:cNvSpPr/>
                <p:nvPr/>
              </p:nvSpPr>
              <p:spPr>
                <a:xfrm>
                  <a:off x="3392130" y="1260106"/>
                  <a:ext cx="381287" cy="30498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ysClr val="windowText" lastClr="000000"/>
                      </a:solidFill>
                    </a:rPr>
                    <a:t>A</a:t>
                  </a:r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168D922C-0053-09CA-FF90-F2CCBD6D2AE6}"/>
                    </a:ext>
                  </a:extLst>
                </p:cNvPr>
                <p:cNvCxnSpPr>
                  <a:stCxn id="62" idx="4"/>
                  <a:endCxn id="61" idx="0"/>
                </p:cNvCxnSpPr>
                <p:nvPr/>
              </p:nvCxnSpPr>
              <p:spPr>
                <a:xfrm>
                  <a:off x="3582774" y="1565094"/>
                  <a:ext cx="0" cy="1171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60" name="Straight Arrow Connector 15359">
                  <a:extLst>
                    <a:ext uri="{FF2B5EF4-FFF2-40B4-BE49-F238E27FC236}">
                      <a16:creationId xmlns:a16="http://schemas.microsoft.com/office/drawing/2014/main" id="{7D468A76-764E-9C9E-B744-3D734A64E095}"/>
                    </a:ext>
                  </a:extLst>
                </p:cNvPr>
                <p:cNvCxnSpPr>
                  <a:stCxn id="61" idx="2"/>
                  <a:endCxn id="60" idx="0"/>
                </p:cNvCxnSpPr>
                <p:nvPr/>
              </p:nvCxnSpPr>
              <p:spPr>
                <a:xfrm>
                  <a:off x="3582774" y="2451509"/>
                  <a:ext cx="1" cy="1711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62" name="Rectangle 15361">
                  <a:extLst>
                    <a:ext uri="{FF2B5EF4-FFF2-40B4-BE49-F238E27FC236}">
                      <a16:creationId xmlns:a16="http://schemas.microsoft.com/office/drawing/2014/main" id="{3B06F39B-3C18-F3AB-243A-70B1AA6CE995}"/>
                    </a:ext>
                  </a:extLst>
                </p:cNvPr>
                <p:cNvSpPr/>
                <p:nvPr/>
              </p:nvSpPr>
              <p:spPr>
                <a:xfrm>
                  <a:off x="2510421" y="3525693"/>
                  <a:ext cx="2144704" cy="30498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ysClr val="windowText" lastClr="000000"/>
                      </a:solidFill>
                    </a:rPr>
                    <a:t>Select and add price</a:t>
                  </a:r>
                </a:p>
              </p:txBody>
            </p:sp>
            <p:cxnSp>
              <p:nvCxnSpPr>
                <p:cNvPr id="15363" name="Straight Arrow Connector 15362">
                  <a:extLst>
                    <a:ext uri="{FF2B5EF4-FFF2-40B4-BE49-F238E27FC236}">
                      <a16:creationId xmlns:a16="http://schemas.microsoft.com/office/drawing/2014/main" id="{ADF1E8DB-667C-A73B-1C07-C5182EFADC39}"/>
                    </a:ext>
                  </a:extLst>
                </p:cNvPr>
                <p:cNvCxnSpPr>
                  <a:stCxn id="60" idx="2"/>
                  <a:endCxn id="15362" idx="0"/>
                </p:cNvCxnSpPr>
                <p:nvPr/>
              </p:nvCxnSpPr>
              <p:spPr>
                <a:xfrm flipH="1">
                  <a:off x="3582773" y="3253315"/>
                  <a:ext cx="2" cy="2723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64" name="Straight Arrow Connector 15363">
                  <a:extLst>
                    <a:ext uri="{FF2B5EF4-FFF2-40B4-BE49-F238E27FC236}">
                      <a16:creationId xmlns:a16="http://schemas.microsoft.com/office/drawing/2014/main" id="{D3332671-CD1D-5C1F-FF97-A3D3CDEB2B67}"/>
                    </a:ext>
                  </a:extLst>
                </p:cNvPr>
                <p:cNvCxnSpPr/>
                <p:nvPr/>
              </p:nvCxnSpPr>
              <p:spPr>
                <a:xfrm flipH="1">
                  <a:off x="3588119" y="3851027"/>
                  <a:ext cx="2" cy="2723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65" name="Straight Arrow Connector 15364">
                  <a:extLst>
                    <a:ext uri="{FF2B5EF4-FFF2-40B4-BE49-F238E27FC236}">
                      <a16:creationId xmlns:a16="http://schemas.microsoft.com/office/drawing/2014/main" id="{F335BCA9-47F2-2A68-2390-8A795EE9FFF6}"/>
                    </a:ext>
                  </a:extLst>
                </p:cNvPr>
                <p:cNvCxnSpPr>
                  <a:stCxn id="61" idx="3"/>
                </p:cNvCxnSpPr>
                <p:nvPr/>
              </p:nvCxnSpPr>
              <p:spPr>
                <a:xfrm flipV="1">
                  <a:off x="4655126" y="2066854"/>
                  <a:ext cx="270165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F4D3153-3235-A3C2-9D5B-95EBDBE68C6E}"/>
                  </a:ext>
                </a:extLst>
              </p:cNvPr>
              <p:cNvGrpSpPr/>
              <p:nvPr/>
            </p:nvGrpSpPr>
            <p:grpSpPr>
              <a:xfrm>
                <a:off x="4039342" y="1611451"/>
                <a:ext cx="1876614" cy="4154853"/>
                <a:chOff x="4570268" y="2091307"/>
                <a:chExt cx="2249483" cy="446458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872580B1-ADF4-EFB6-7E3C-88857520BFA7}"/>
                    </a:ext>
                  </a:extLst>
                </p:cNvPr>
                <p:cNvGrpSpPr/>
                <p:nvPr/>
              </p:nvGrpSpPr>
              <p:grpSpPr>
                <a:xfrm>
                  <a:off x="4570268" y="2091307"/>
                  <a:ext cx="2249483" cy="3550187"/>
                  <a:chOff x="4570268" y="2091306"/>
                  <a:chExt cx="2249483" cy="4411583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B528A112-DB6A-DD40-1C4C-FBB245A5FEBC}"/>
                      </a:ext>
                    </a:extLst>
                  </p:cNvPr>
                  <p:cNvSpPr/>
                  <p:nvPr/>
                </p:nvSpPr>
                <p:spPr>
                  <a:xfrm>
                    <a:off x="4739259" y="2091306"/>
                    <a:ext cx="1874539" cy="56566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dirty="0">
                        <a:solidFill>
                          <a:sysClr val="windowText" lastClr="000000"/>
                        </a:solidFill>
                      </a:rPr>
                      <a:t>Select Product</a:t>
                    </a: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484AF41-FCF7-5D21-38E2-BE8207C401E1}"/>
                      </a:ext>
                    </a:extLst>
                  </p:cNvPr>
                  <p:cNvSpPr/>
                  <p:nvPr/>
                </p:nvSpPr>
                <p:spPr>
                  <a:xfrm>
                    <a:off x="4739259" y="3595820"/>
                    <a:ext cx="1874539" cy="51459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dirty="0">
                        <a:solidFill>
                          <a:sysClr val="windowText" lastClr="000000"/>
                        </a:solidFill>
                      </a:rPr>
                      <a:t>Select Nearest Farmer</a:t>
                    </a: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4CEB377E-40E8-0FA1-A597-147AC61D7425}"/>
                      </a:ext>
                    </a:extLst>
                  </p:cNvPr>
                  <p:cNvSpPr/>
                  <p:nvPr/>
                </p:nvSpPr>
                <p:spPr>
                  <a:xfrm>
                    <a:off x="4739259" y="2871249"/>
                    <a:ext cx="1851298" cy="47890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dirty="0">
                        <a:solidFill>
                          <a:sysClr val="windowText" lastClr="000000"/>
                        </a:solidFill>
                      </a:rPr>
                      <a:t>Show farmer list</a:t>
                    </a: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E28AFFCE-6C17-8CC5-27A4-2DB45F8529D9}"/>
                      </a:ext>
                    </a:extLst>
                  </p:cNvPr>
                  <p:cNvSpPr/>
                  <p:nvPr/>
                </p:nvSpPr>
                <p:spPr>
                  <a:xfrm>
                    <a:off x="4752479" y="4330258"/>
                    <a:ext cx="1874539" cy="56566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dirty="0">
                        <a:solidFill>
                          <a:sysClr val="windowText" lastClr="000000"/>
                        </a:solidFill>
                      </a:rPr>
                      <a:t>Enter Quantity</a:t>
                    </a:r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43F312E9-2F1C-080F-345A-6E1B8DA4A1A7}"/>
                      </a:ext>
                    </a:extLst>
                  </p:cNvPr>
                  <p:cNvGrpSpPr/>
                  <p:nvPr/>
                </p:nvGrpSpPr>
                <p:grpSpPr>
                  <a:xfrm>
                    <a:off x="4570268" y="4903795"/>
                    <a:ext cx="2249483" cy="1599094"/>
                    <a:chOff x="4570268" y="5049269"/>
                    <a:chExt cx="2249483" cy="1599094"/>
                  </a:xfrm>
                </p:grpSpPr>
                <p:sp>
                  <p:nvSpPr>
                    <p:cNvPr id="58" name="Diamond 57">
                      <a:extLst>
                        <a:ext uri="{FF2B5EF4-FFF2-40B4-BE49-F238E27FC236}">
                          <a16:creationId xmlns:a16="http://schemas.microsoft.com/office/drawing/2014/main" id="{CD2B1205-8D99-310C-4510-F39DFD24F2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0268" y="5261235"/>
                      <a:ext cx="2249483" cy="1387128"/>
                    </a:xfrm>
                    <a:prstGeom prst="diamond">
                      <a:avLst/>
                    </a:prstGeom>
                    <a:solidFill>
                      <a:schemeClr val="bg1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200" dirty="0">
                          <a:solidFill>
                            <a:sysClr val="windowText" lastClr="000000"/>
                          </a:solidFill>
                        </a:rPr>
                        <a:t>Ordered Qty &lt;= available</a:t>
                      </a:r>
                    </a:p>
                  </p:txBody>
                </p: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520C010D-298A-00B5-2D68-DFCFE03013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689748" y="5049269"/>
                      <a:ext cx="1" cy="26402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917559A2-C27F-6658-26D6-CC01857DD76D}"/>
                    </a:ext>
                  </a:extLst>
                </p:cNvPr>
                <p:cNvGrpSpPr/>
                <p:nvPr/>
              </p:nvGrpSpPr>
              <p:grpSpPr>
                <a:xfrm>
                  <a:off x="4739259" y="2546520"/>
                  <a:ext cx="1887759" cy="4009369"/>
                  <a:chOff x="4739259" y="2546520"/>
                  <a:chExt cx="1887759" cy="4009369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60CE5D57-08A2-AA66-A561-B6F5AF7945EE}"/>
                      </a:ext>
                    </a:extLst>
                  </p:cNvPr>
                  <p:cNvSpPr/>
                  <p:nvPr/>
                </p:nvSpPr>
                <p:spPr>
                  <a:xfrm>
                    <a:off x="4752479" y="5783275"/>
                    <a:ext cx="1874539" cy="3097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dirty="0">
                        <a:solidFill>
                          <a:sysClr val="windowText" lastClr="000000"/>
                        </a:solidFill>
                      </a:rPr>
                      <a:t>Payment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FF94797-05B1-5047-885B-E42BAF8DC9E5}"/>
                      </a:ext>
                    </a:extLst>
                  </p:cNvPr>
                  <p:cNvSpPr/>
                  <p:nvPr/>
                </p:nvSpPr>
                <p:spPr>
                  <a:xfrm>
                    <a:off x="4739259" y="6246161"/>
                    <a:ext cx="1887759" cy="30972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dirty="0">
                        <a:solidFill>
                          <a:sysClr val="windowText" lastClr="000000"/>
                        </a:solidFill>
                      </a:rPr>
                      <a:t>Stock Update</a:t>
                    </a:r>
                  </a:p>
                </p:txBody>
              </p: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B7F7E38F-9D6B-94BA-7AE8-D4BDA7A112A7}"/>
                      </a:ext>
                    </a:extLst>
                  </p:cNvPr>
                  <p:cNvCxnSpPr/>
                  <p:nvPr/>
                </p:nvCxnSpPr>
                <p:spPr>
                  <a:xfrm>
                    <a:off x="5486400" y="2546520"/>
                    <a:ext cx="0" cy="1724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BF67F7B0-B6CC-3E2C-12EF-E8BEBBC27574}"/>
                      </a:ext>
                    </a:extLst>
                  </p:cNvPr>
                  <p:cNvCxnSpPr/>
                  <p:nvPr/>
                </p:nvCxnSpPr>
                <p:spPr>
                  <a:xfrm>
                    <a:off x="5486400" y="3104354"/>
                    <a:ext cx="0" cy="2093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8E615E96-8BD0-1EBA-35BC-4B660C0A04C3}"/>
                      </a:ext>
                    </a:extLst>
                  </p:cNvPr>
                  <p:cNvCxnSpPr/>
                  <p:nvPr/>
                </p:nvCxnSpPr>
                <p:spPr>
                  <a:xfrm>
                    <a:off x="5486400" y="3734316"/>
                    <a:ext cx="0" cy="1543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371012D7-68F0-A9B8-0183-75892172A235}"/>
                      </a:ext>
                    </a:extLst>
                  </p:cNvPr>
                  <p:cNvCxnSpPr>
                    <a:cxnSpLocks/>
                    <a:stCxn id="58" idx="2"/>
                    <a:endCxn id="46" idx="0"/>
                  </p:cNvCxnSpPr>
                  <p:nvPr/>
                </p:nvCxnSpPr>
                <p:spPr>
                  <a:xfrm flipH="1">
                    <a:off x="5689749" y="5641494"/>
                    <a:ext cx="5261" cy="14178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E1B2215E-29CB-934D-CEEF-4C4817339662}"/>
                      </a:ext>
                    </a:extLst>
                  </p:cNvPr>
                  <p:cNvCxnSpPr>
                    <a:stCxn id="46" idx="2"/>
                    <a:endCxn id="47" idx="0"/>
                  </p:cNvCxnSpPr>
                  <p:nvPr/>
                </p:nvCxnSpPr>
                <p:spPr>
                  <a:xfrm flipH="1">
                    <a:off x="5683139" y="6093003"/>
                    <a:ext cx="6610" cy="15315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8F682E-CF45-FC80-0E12-3A6252384329}"/>
                  </a:ext>
                </a:extLst>
              </p:cNvPr>
              <p:cNvSpPr/>
              <p:nvPr/>
            </p:nvSpPr>
            <p:spPr>
              <a:xfrm>
                <a:off x="4191350" y="5969145"/>
                <a:ext cx="1574848" cy="30972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ysClr val="windowText" lastClr="000000"/>
                    </a:solidFill>
                  </a:rPr>
                  <a:t>Address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5AABF62-E3B9-59EC-F95D-BDB1B7B4318C}"/>
                  </a:ext>
                </a:extLst>
              </p:cNvPr>
              <p:cNvCxnSpPr>
                <a:cxnSpLocks/>
                <a:stCxn id="47" idx="2"/>
                <a:endCxn id="20" idx="0"/>
              </p:cNvCxnSpPr>
              <p:nvPr/>
            </p:nvCxnSpPr>
            <p:spPr>
              <a:xfrm>
                <a:off x="4967744" y="5766304"/>
                <a:ext cx="11029" cy="202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4BDB1BB-CE42-3FFC-0B28-D4C85257F5EA}"/>
                  </a:ext>
                </a:extLst>
              </p:cNvPr>
              <p:cNvSpPr/>
              <p:nvPr/>
            </p:nvSpPr>
            <p:spPr>
              <a:xfrm>
                <a:off x="4345701" y="6481713"/>
                <a:ext cx="1264295" cy="26598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ysClr val="windowText" lastClr="000000"/>
                    </a:solidFill>
                  </a:rPr>
                  <a:t>Confirm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72E002E-4082-B3EA-1293-AA6210B1219D}"/>
                  </a:ext>
                </a:extLst>
              </p:cNvPr>
              <p:cNvCxnSpPr>
                <a:cxnSpLocks/>
                <a:stCxn id="20" idx="2"/>
                <a:endCxn id="22" idx="0"/>
              </p:cNvCxnSpPr>
              <p:nvPr/>
            </p:nvCxnSpPr>
            <p:spPr>
              <a:xfrm flipH="1">
                <a:off x="4977849" y="6278873"/>
                <a:ext cx="925" cy="2028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FFB875D-8744-BFE4-A768-096DF4C3DAA7}"/>
                  </a:ext>
                </a:extLst>
              </p:cNvPr>
              <p:cNvSpPr/>
              <p:nvPr/>
            </p:nvSpPr>
            <p:spPr>
              <a:xfrm>
                <a:off x="2300980" y="3790855"/>
                <a:ext cx="1401262" cy="34613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ysClr val="windowText" lastClr="000000"/>
                    </a:solidFill>
                  </a:rPr>
                  <a:t>Upload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6578520-19DB-60A8-CCCA-81CBDCC2AA8B}"/>
                  </a:ext>
                </a:extLst>
              </p:cNvPr>
              <p:cNvSpPr/>
              <p:nvPr/>
            </p:nvSpPr>
            <p:spPr>
              <a:xfrm>
                <a:off x="6053657" y="1615059"/>
                <a:ext cx="1865225" cy="420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ysClr val="windowText" lastClr="000000"/>
                    </a:solidFill>
                  </a:rPr>
                  <a:t>Product Category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BD4D0EC-3319-CFDC-971C-DDAE73BA65E0}"/>
                  </a:ext>
                </a:extLst>
              </p:cNvPr>
              <p:cNvSpPr/>
              <p:nvPr/>
            </p:nvSpPr>
            <p:spPr>
              <a:xfrm>
                <a:off x="6053657" y="2164877"/>
                <a:ext cx="1865225" cy="3893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ysClr val="windowText" lastClr="000000"/>
                    </a:solidFill>
                  </a:rPr>
                  <a:t>Select Product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516E58-2E1E-DC97-4010-9A4FC7EB269A}"/>
                  </a:ext>
                </a:extLst>
              </p:cNvPr>
              <p:cNvSpPr/>
              <p:nvPr/>
            </p:nvSpPr>
            <p:spPr>
              <a:xfrm>
                <a:off x="182998" y="4545068"/>
                <a:ext cx="1547293" cy="2485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ysClr val="windowText" lastClr="000000"/>
                    </a:solidFill>
                  </a:rPr>
                  <a:t>Use my Location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CB04CAC-6C54-97B8-B080-FE52A835C242}"/>
                  </a:ext>
                </a:extLst>
              </p:cNvPr>
              <p:cNvCxnSpPr>
                <a:stCxn id="15371" idx="2"/>
                <a:endCxn id="27" idx="0"/>
              </p:cNvCxnSpPr>
              <p:nvPr/>
            </p:nvCxnSpPr>
            <p:spPr>
              <a:xfrm flipH="1">
                <a:off x="956645" y="4341220"/>
                <a:ext cx="12937" cy="203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F3FEF40-BFDE-59E6-D883-AD1CCBE110EB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>
                <a:off x="6986270" y="2035084"/>
                <a:ext cx="0" cy="1297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981F10F-0042-1CB0-F4D6-3FE76EDC033A}"/>
                  </a:ext>
                </a:extLst>
              </p:cNvPr>
              <p:cNvSpPr/>
              <p:nvPr/>
            </p:nvSpPr>
            <p:spPr>
              <a:xfrm>
                <a:off x="6053656" y="2684012"/>
                <a:ext cx="1865226" cy="3513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200" dirty="0">
                    <a:solidFill>
                      <a:sysClr val="windowText" lastClr="000000"/>
                    </a:solidFill>
                  </a:rPr>
                  <a:t>Added to cart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11378494-25C8-E80B-B118-863AABE10F89}"/>
                  </a:ext>
                </a:extLst>
              </p:cNvPr>
              <p:cNvCxnSpPr>
                <a:cxnSpLocks/>
                <a:stCxn id="26" idx="2"/>
                <a:endCxn id="30" idx="0"/>
              </p:cNvCxnSpPr>
              <p:nvPr/>
            </p:nvCxnSpPr>
            <p:spPr>
              <a:xfrm flipH="1">
                <a:off x="6986269" y="2554219"/>
                <a:ext cx="1" cy="1297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52DBE80-A05E-B1F2-4CD0-AA688432700C}"/>
                  </a:ext>
                </a:extLst>
              </p:cNvPr>
              <p:cNvSpPr/>
              <p:nvPr/>
            </p:nvSpPr>
            <p:spPr>
              <a:xfrm>
                <a:off x="6096000" y="3238117"/>
                <a:ext cx="1822882" cy="2998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ysClr val="windowText" lastClr="000000"/>
                    </a:solidFill>
                  </a:rPr>
                  <a:t>Add Address or Choose Current Location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6C4D258-6E53-2FF4-6308-B43BBC364145}"/>
                  </a:ext>
                </a:extLst>
              </p:cNvPr>
              <p:cNvSpPr/>
              <p:nvPr/>
            </p:nvSpPr>
            <p:spPr>
              <a:xfrm>
                <a:off x="6096000" y="3781918"/>
                <a:ext cx="1822882" cy="2998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ysClr val="windowText" lastClr="000000"/>
                    </a:solidFill>
                  </a:rPr>
                  <a:t>Add Landmark 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99F55F-0461-DF47-4221-179ADE3D3331}"/>
                  </a:ext>
                </a:extLst>
              </p:cNvPr>
              <p:cNvSpPr/>
              <p:nvPr/>
            </p:nvSpPr>
            <p:spPr>
              <a:xfrm>
                <a:off x="6096000" y="4325551"/>
                <a:ext cx="1822882" cy="2351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ysClr val="windowText" lastClr="000000"/>
                    </a:solidFill>
                  </a:rPr>
                  <a:t>Proceed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9B04D3A-00E8-EC35-8CFF-91BFE00718A4}"/>
                  </a:ext>
                </a:extLst>
              </p:cNvPr>
              <p:cNvSpPr/>
              <p:nvPr/>
            </p:nvSpPr>
            <p:spPr>
              <a:xfrm>
                <a:off x="6100389" y="4714770"/>
                <a:ext cx="1818493" cy="103883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ysClr val="windowText" lastClr="000000"/>
                    </a:solidFill>
                  </a:rPr>
                  <a:t>Payment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200" dirty="0">
                    <a:solidFill>
                      <a:sysClr val="windowText" lastClr="000000"/>
                    </a:solidFill>
                  </a:rPr>
                  <a:t>UPI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200" dirty="0">
                    <a:solidFill>
                      <a:sysClr val="windowText" lastClr="000000"/>
                    </a:solidFill>
                  </a:rPr>
                  <a:t>Credit/Debit Card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200" dirty="0">
                    <a:solidFill>
                      <a:sysClr val="windowText" lastClr="000000"/>
                    </a:solidFill>
                  </a:rPr>
                  <a:t>Wallets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200" dirty="0">
                    <a:solidFill>
                      <a:sysClr val="windowText" lastClr="000000"/>
                    </a:solidFill>
                  </a:rPr>
                  <a:t>Net Banking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200" dirty="0">
                    <a:solidFill>
                      <a:sysClr val="windowText" lastClr="000000"/>
                    </a:solidFill>
                  </a:rPr>
                  <a:t>Cash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148E4BF-C7FF-306A-EFED-6F4C6121284F}"/>
                  </a:ext>
                </a:extLst>
              </p:cNvPr>
              <p:cNvSpPr/>
              <p:nvPr/>
            </p:nvSpPr>
            <p:spPr>
              <a:xfrm>
                <a:off x="6096000" y="5969145"/>
                <a:ext cx="1776149" cy="35138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ysClr val="windowText" lastClr="000000"/>
                    </a:solidFill>
                  </a:rPr>
                  <a:t>Place Order &amp; Pay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862BDAE-5DE8-6E8C-D9CF-117C6F0E3686}"/>
                  </a:ext>
                </a:extLst>
              </p:cNvPr>
              <p:cNvSpPr/>
              <p:nvPr/>
            </p:nvSpPr>
            <p:spPr>
              <a:xfrm>
                <a:off x="6312025" y="6602674"/>
                <a:ext cx="1447060" cy="35138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>
                    <a:solidFill>
                      <a:sysClr val="windowText" lastClr="000000"/>
                    </a:solidFill>
                  </a:rPr>
                  <a:t>Confirm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2A75FFF-1DEC-5A2C-BC04-D6EC725E2AB2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>
                <a:off x="6986269" y="3035394"/>
                <a:ext cx="0" cy="202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52C320C-BC08-4247-4B6A-2FDBB636A724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 flipH="1">
                <a:off x="7007441" y="3550064"/>
                <a:ext cx="1" cy="231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93A165B-4E92-8AA5-AA7F-02352D3E1A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5553" y="4084909"/>
                <a:ext cx="1" cy="231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7B01DD0-7030-99F6-1CA0-39CBC0A771F6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7007441" y="4560737"/>
                <a:ext cx="2195" cy="1540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834A0B45-9CB7-FC8C-A801-222DA1BF9074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6984074" y="5774411"/>
                <a:ext cx="1" cy="194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C6C4C17-2267-AB58-062E-65230425907C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6984074" y="6320527"/>
                <a:ext cx="1" cy="2852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BBB3D9-B3CC-9411-62CD-828913908FB9}"/>
                </a:ext>
              </a:extLst>
            </p:cNvPr>
            <p:cNvSpPr/>
            <p:nvPr/>
          </p:nvSpPr>
          <p:spPr>
            <a:xfrm>
              <a:off x="9707733" y="1783828"/>
              <a:ext cx="440285" cy="30929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DFE6F9-8EEF-599F-6346-A50630402B0E}"/>
                </a:ext>
              </a:extLst>
            </p:cNvPr>
            <p:cNvCxnSpPr>
              <a:stCxn id="5" idx="4"/>
              <a:endCxn id="25" idx="0"/>
            </p:cNvCxnSpPr>
            <p:nvPr/>
          </p:nvCxnSpPr>
          <p:spPr>
            <a:xfrm>
              <a:off x="9927876" y="2093127"/>
              <a:ext cx="2885" cy="1266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80" name="TextBox 15379">
            <a:extLst>
              <a:ext uri="{FF2B5EF4-FFF2-40B4-BE49-F238E27FC236}">
                <a16:creationId xmlns:a16="http://schemas.microsoft.com/office/drawing/2014/main" id="{B432C03C-5D04-BBC0-0B63-D92D93B0D9DA}"/>
              </a:ext>
            </a:extLst>
          </p:cNvPr>
          <p:cNvSpPr txBox="1"/>
          <p:nvPr/>
        </p:nvSpPr>
        <p:spPr>
          <a:xfrm>
            <a:off x="6124821" y="2551426"/>
            <a:ext cx="357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Yes</a:t>
            </a:r>
          </a:p>
        </p:txBody>
      </p:sp>
      <p:sp>
        <p:nvSpPr>
          <p:cNvPr id="15459" name="TextBox 15458">
            <a:extLst>
              <a:ext uri="{FF2B5EF4-FFF2-40B4-BE49-F238E27FC236}">
                <a16:creationId xmlns:a16="http://schemas.microsoft.com/office/drawing/2014/main" id="{D6131D59-F7EF-EF3C-6C11-602FDF54C2B0}"/>
              </a:ext>
            </a:extLst>
          </p:cNvPr>
          <p:cNvSpPr txBox="1"/>
          <p:nvPr/>
        </p:nvSpPr>
        <p:spPr>
          <a:xfrm>
            <a:off x="6522236" y="2154350"/>
            <a:ext cx="345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NO</a:t>
            </a:r>
          </a:p>
        </p:txBody>
      </p:sp>
      <p:sp>
        <p:nvSpPr>
          <p:cNvPr id="15460" name="TextBox 15459">
            <a:extLst>
              <a:ext uri="{FF2B5EF4-FFF2-40B4-BE49-F238E27FC236}">
                <a16:creationId xmlns:a16="http://schemas.microsoft.com/office/drawing/2014/main" id="{E055E794-F30A-05F3-9AA3-303152F8C933}"/>
              </a:ext>
            </a:extLst>
          </p:cNvPr>
          <p:cNvSpPr txBox="1"/>
          <p:nvPr/>
        </p:nvSpPr>
        <p:spPr>
          <a:xfrm>
            <a:off x="6556681" y="5255437"/>
            <a:ext cx="3995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Yes</a:t>
            </a:r>
          </a:p>
        </p:txBody>
      </p:sp>
      <p:sp>
        <p:nvSpPr>
          <p:cNvPr id="15461" name="TextBox 15460">
            <a:extLst>
              <a:ext uri="{FF2B5EF4-FFF2-40B4-BE49-F238E27FC236}">
                <a16:creationId xmlns:a16="http://schemas.microsoft.com/office/drawing/2014/main" id="{3DDC92FF-EF84-1A75-D3D5-19D7F43B2107}"/>
              </a:ext>
            </a:extLst>
          </p:cNvPr>
          <p:cNvSpPr txBox="1"/>
          <p:nvPr/>
        </p:nvSpPr>
        <p:spPr>
          <a:xfrm>
            <a:off x="6090487" y="5742169"/>
            <a:ext cx="334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No</a:t>
            </a:r>
          </a:p>
        </p:txBody>
      </p:sp>
      <p:sp>
        <p:nvSpPr>
          <p:cNvPr id="15462" name="TextBox 15461">
            <a:extLst>
              <a:ext uri="{FF2B5EF4-FFF2-40B4-BE49-F238E27FC236}">
                <a16:creationId xmlns:a16="http://schemas.microsoft.com/office/drawing/2014/main" id="{6618AB60-FA1E-EFD5-7E89-59E5B440E49A}"/>
              </a:ext>
            </a:extLst>
          </p:cNvPr>
          <p:cNvSpPr txBox="1"/>
          <p:nvPr/>
        </p:nvSpPr>
        <p:spPr>
          <a:xfrm>
            <a:off x="8740438" y="1196800"/>
            <a:ext cx="11244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ighlight>
                  <a:srgbClr val="FFFF00"/>
                </a:highlight>
              </a:rPr>
              <a:t>Import</a:t>
            </a:r>
          </a:p>
        </p:txBody>
      </p:sp>
      <p:sp>
        <p:nvSpPr>
          <p:cNvPr id="15463" name="TextBox 15462">
            <a:extLst>
              <a:ext uri="{FF2B5EF4-FFF2-40B4-BE49-F238E27FC236}">
                <a16:creationId xmlns:a16="http://schemas.microsoft.com/office/drawing/2014/main" id="{A0AFE9EC-0EBB-11D8-B343-51C9979CC75A}"/>
              </a:ext>
            </a:extLst>
          </p:cNvPr>
          <p:cNvSpPr txBox="1"/>
          <p:nvPr/>
        </p:nvSpPr>
        <p:spPr>
          <a:xfrm>
            <a:off x="7849387" y="1884042"/>
            <a:ext cx="714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ighlight>
                  <a:srgbClr val="FFFF00"/>
                </a:highlight>
              </a:rPr>
              <a:t>Upload</a:t>
            </a:r>
          </a:p>
        </p:txBody>
      </p:sp>
      <p:sp>
        <p:nvSpPr>
          <p:cNvPr id="15464" name="Rectangle 1">
            <a:extLst>
              <a:ext uri="{FF2B5EF4-FFF2-40B4-BE49-F238E27FC236}">
                <a16:creationId xmlns:a16="http://schemas.microsoft.com/office/drawing/2014/main" id="{8AB05C22-6507-322B-6ACB-470E8485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593" y="1465903"/>
            <a:ext cx="250510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Buyer Profiles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Payment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Location-Based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Reviews and Ratings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Communication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7030A0"/>
                </a:solidFill>
                <a:latin typeface="Arial" panose="020B0604020202020204" pitchFamily="34" charset="0"/>
              </a:rPr>
              <a:t>Read Aloud Feature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Support and Helpdesk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Multi-Language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Security and Privacy</a:t>
            </a:r>
            <a:endParaRPr lang="en-US" altLang="en-US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cxnSp>
        <p:nvCxnSpPr>
          <p:cNvPr id="15468" name="Connector: Elbow 15467">
            <a:extLst>
              <a:ext uri="{FF2B5EF4-FFF2-40B4-BE49-F238E27FC236}">
                <a16:creationId xmlns:a16="http://schemas.microsoft.com/office/drawing/2014/main" id="{6B22AB26-9F68-DEB7-C665-C72BA33A3643}"/>
              </a:ext>
            </a:extLst>
          </p:cNvPr>
          <p:cNvCxnSpPr>
            <a:stCxn id="58" idx="3"/>
            <a:endCxn id="55" idx="3"/>
          </p:cNvCxnSpPr>
          <p:nvPr/>
        </p:nvCxnSpPr>
        <p:spPr>
          <a:xfrm flipH="1" flipV="1">
            <a:off x="9599948" y="2379735"/>
            <a:ext cx="150671" cy="1845654"/>
          </a:xfrm>
          <a:prstGeom prst="bentConnector3">
            <a:avLst>
              <a:gd name="adj1" fmla="val -1517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71" name="TextBox 15470">
            <a:extLst>
              <a:ext uri="{FF2B5EF4-FFF2-40B4-BE49-F238E27FC236}">
                <a16:creationId xmlns:a16="http://schemas.microsoft.com/office/drawing/2014/main" id="{EACAFC0E-366E-4BAC-9F63-7538BB2A166E}"/>
              </a:ext>
            </a:extLst>
          </p:cNvPr>
          <p:cNvSpPr txBox="1"/>
          <p:nvPr/>
        </p:nvSpPr>
        <p:spPr>
          <a:xfrm>
            <a:off x="9303136" y="4312211"/>
            <a:ext cx="50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Yes</a:t>
            </a:r>
          </a:p>
        </p:txBody>
      </p:sp>
      <p:sp>
        <p:nvSpPr>
          <p:cNvPr id="15472" name="TextBox 15471">
            <a:extLst>
              <a:ext uri="{FF2B5EF4-FFF2-40B4-BE49-F238E27FC236}">
                <a16:creationId xmlns:a16="http://schemas.microsoft.com/office/drawing/2014/main" id="{A90BD7FF-8B39-D534-C6B6-EC3565B0EE8F}"/>
              </a:ext>
            </a:extLst>
          </p:cNvPr>
          <p:cNvSpPr txBox="1"/>
          <p:nvPr/>
        </p:nvSpPr>
        <p:spPr>
          <a:xfrm>
            <a:off x="9804214" y="3653236"/>
            <a:ext cx="368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4380"/>
            <a:ext cx="12191999" cy="22361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025140" y="-47625"/>
            <a:ext cx="6537960" cy="1143000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590896"/>
            <a:ext cx="3204000" cy="13058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313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Harvest Heroes</a:t>
            </a:r>
            <a:endParaRPr lang="en-IN" dirty="0"/>
          </a:p>
        </p:txBody>
      </p:sp>
      <p:sp>
        <p:nvSpPr>
          <p:cNvPr id="17431" name="TextBox 17430">
            <a:extLst>
              <a:ext uri="{FF2B5EF4-FFF2-40B4-BE49-F238E27FC236}">
                <a16:creationId xmlns:a16="http://schemas.microsoft.com/office/drawing/2014/main" id="{D8F2092D-DE0A-36D0-3D9F-A9B57C9B5037}"/>
              </a:ext>
            </a:extLst>
          </p:cNvPr>
          <p:cNvSpPr txBox="1"/>
          <p:nvPr/>
        </p:nvSpPr>
        <p:spPr>
          <a:xfrm>
            <a:off x="329773" y="1138859"/>
            <a:ext cx="512064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Front-End</a:t>
            </a:r>
            <a:r>
              <a:rPr lang="en-IN" dirty="0"/>
              <a:t>: </a:t>
            </a:r>
            <a:r>
              <a:rPr lang="en-IN" sz="1600" dirty="0">
                <a:solidFill>
                  <a:srgbClr val="FFA751"/>
                </a:solidFill>
              </a:rPr>
              <a:t>React Native or Flutter for cross-platform mobile app development. React.js or Angular for web-based interface. Multilingual support using localization frameworks like i18n.</a:t>
            </a:r>
          </a:p>
          <a:p>
            <a:endParaRPr lang="en-IN" sz="1600" dirty="0">
              <a:solidFill>
                <a:srgbClr val="FFA751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Back-End</a:t>
            </a:r>
            <a:r>
              <a:rPr lang="en-IN" dirty="0"/>
              <a:t>: </a:t>
            </a:r>
            <a:r>
              <a:rPr lang="en-IN" sz="1600" dirty="0">
                <a:solidFill>
                  <a:srgbClr val="FFA751"/>
                </a:solidFill>
              </a:rPr>
              <a:t>Node.js with Express or Django/Flask for API development. PostgreSQL/MySQL for relational databases or MongoDB for </a:t>
            </a:r>
            <a:r>
              <a:rPr lang="en-IN" sz="1600" dirty="0" err="1">
                <a:solidFill>
                  <a:srgbClr val="FFA751"/>
                </a:solidFill>
              </a:rPr>
              <a:t>NoSQL.WebSockets</a:t>
            </a:r>
            <a:r>
              <a:rPr lang="en-IN" sz="1600" dirty="0">
                <a:solidFill>
                  <a:srgbClr val="FFA751"/>
                </a:solidFill>
              </a:rPr>
              <a:t> or Firebase for real-time </a:t>
            </a:r>
            <a:r>
              <a:rPr lang="en-IN" sz="1600" dirty="0" err="1">
                <a:solidFill>
                  <a:srgbClr val="FFA751"/>
                </a:solidFill>
              </a:rPr>
              <a:t>communication.AWS</a:t>
            </a:r>
            <a:r>
              <a:rPr lang="en-IN" sz="1600" dirty="0">
                <a:solidFill>
                  <a:srgbClr val="FFA751"/>
                </a:solidFill>
              </a:rPr>
              <a:t>/GCP/Azure for cloud </a:t>
            </a:r>
            <a:r>
              <a:rPr lang="en-IN" sz="1600" dirty="0" err="1">
                <a:solidFill>
                  <a:srgbClr val="FFA751"/>
                </a:solidFill>
              </a:rPr>
              <a:t>hosting.Stripe</a:t>
            </a:r>
            <a:r>
              <a:rPr lang="en-IN" sz="1600" dirty="0">
                <a:solidFill>
                  <a:srgbClr val="FFA751"/>
                </a:solidFill>
              </a:rPr>
              <a:t> or PayPal for secure payment processing.</a:t>
            </a:r>
          </a:p>
          <a:p>
            <a:r>
              <a:rPr lang="en-IN" b="1" dirty="0">
                <a:solidFill>
                  <a:srgbClr val="7030A0"/>
                </a:solidFill>
              </a:rPr>
              <a:t>Supporting Technologies</a:t>
            </a:r>
            <a:r>
              <a:rPr lang="en-IN" dirty="0"/>
              <a:t>: </a:t>
            </a:r>
            <a:r>
              <a:rPr lang="en-IN" sz="1600" dirty="0">
                <a:solidFill>
                  <a:srgbClr val="FFA751"/>
                </a:solidFill>
              </a:rPr>
              <a:t>Google Maps API for </a:t>
            </a:r>
            <a:r>
              <a:rPr lang="en-IN" sz="1600" dirty="0" err="1">
                <a:solidFill>
                  <a:srgbClr val="FFA751"/>
                </a:solidFill>
              </a:rPr>
              <a:t>geolocation.Third</a:t>
            </a:r>
            <a:r>
              <a:rPr lang="en-IN" sz="1600" dirty="0">
                <a:solidFill>
                  <a:srgbClr val="FFA751"/>
                </a:solidFill>
              </a:rPr>
              <a:t>-party logistics APIs (e.g., </a:t>
            </a:r>
            <a:r>
              <a:rPr lang="en-IN" sz="1600" dirty="0" err="1">
                <a:solidFill>
                  <a:srgbClr val="FFA751"/>
                </a:solidFill>
              </a:rPr>
              <a:t>Shippo</a:t>
            </a:r>
            <a:r>
              <a:rPr lang="en-IN" sz="1600" dirty="0">
                <a:solidFill>
                  <a:srgbClr val="FFA751"/>
                </a:solidFill>
              </a:rPr>
              <a:t>, </a:t>
            </a:r>
            <a:r>
              <a:rPr lang="en-IN" sz="1600" dirty="0" err="1">
                <a:solidFill>
                  <a:srgbClr val="FFA751"/>
                </a:solidFill>
              </a:rPr>
              <a:t>EasyPost</a:t>
            </a:r>
            <a:r>
              <a:rPr lang="en-IN" sz="1600" dirty="0">
                <a:solidFill>
                  <a:srgbClr val="FFA751"/>
                </a:solidFill>
              </a:rPr>
              <a:t>) for delivery </a:t>
            </a:r>
            <a:r>
              <a:rPr lang="en-IN" sz="1600" dirty="0" err="1">
                <a:solidFill>
                  <a:srgbClr val="FFA751"/>
                </a:solidFill>
              </a:rPr>
              <a:t>tracking.Google</a:t>
            </a:r>
            <a:r>
              <a:rPr lang="en-IN" sz="1600" dirty="0">
                <a:solidFill>
                  <a:srgbClr val="FFA751"/>
                </a:solidFill>
              </a:rPr>
              <a:t> Analytics or </a:t>
            </a:r>
            <a:r>
              <a:rPr lang="en-IN" sz="1600" dirty="0" err="1">
                <a:solidFill>
                  <a:srgbClr val="FFA751"/>
                </a:solidFill>
              </a:rPr>
              <a:t>Mixpanel</a:t>
            </a:r>
            <a:r>
              <a:rPr lang="en-IN" sz="1600" dirty="0">
                <a:solidFill>
                  <a:srgbClr val="FFA751"/>
                </a:solidFill>
              </a:rPr>
              <a:t> for data </a:t>
            </a:r>
            <a:r>
              <a:rPr lang="en-IN" sz="1600" dirty="0" err="1">
                <a:solidFill>
                  <a:srgbClr val="FFA751"/>
                </a:solidFill>
              </a:rPr>
              <a:t>analytics.Firebase</a:t>
            </a:r>
            <a:r>
              <a:rPr lang="en-IN" sz="1600" dirty="0">
                <a:solidFill>
                  <a:srgbClr val="FFA751"/>
                </a:solidFill>
              </a:rPr>
              <a:t> Cloud Messaging (FCM) for push notifications.OAuth2.0 or JWT for security.</a:t>
            </a:r>
          </a:p>
          <a:p>
            <a:r>
              <a:rPr lang="en-IN" b="1" dirty="0">
                <a:solidFill>
                  <a:srgbClr val="7030A0"/>
                </a:solidFill>
              </a:rPr>
              <a:t>AI Integration (Optional):</a:t>
            </a:r>
            <a:r>
              <a:rPr lang="en-IN" sz="1600" dirty="0">
                <a:solidFill>
                  <a:srgbClr val="FFA751"/>
                </a:solidFill>
              </a:rPr>
              <a:t>AI algorithms for crop price prediction and demand </a:t>
            </a:r>
            <a:r>
              <a:rPr lang="en-IN" sz="1600" dirty="0" err="1">
                <a:solidFill>
                  <a:srgbClr val="FFA751"/>
                </a:solidFill>
              </a:rPr>
              <a:t>forecasting.Chatbots</a:t>
            </a:r>
            <a:r>
              <a:rPr lang="en-IN" sz="1600" dirty="0">
                <a:solidFill>
                  <a:srgbClr val="FFA751"/>
                </a:solidFill>
              </a:rPr>
              <a:t> using </a:t>
            </a:r>
            <a:r>
              <a:rPr lang="en-IN" sz="1600" dirty="0" err="1">
                <a:solidFill>
                  <a:srgbClr val="FFA751"/>
                </a:solidFill>
              </a:rPr>
              <a:t>Dialogflow</a:t>
            </a:r>
            <a:r>
              <a:rPr lang="en-IN" sz="1600" dirty="0">
                <a:solidFill>
                  <a:srgbClr val="FFA751"/>
                </a:solidFill>
              </a:rPr>
              <a:t> or Rasa for customer support</a:t>
            </a:r>
            <a:endParaRPr lang="en-IN" dirty="0">
              <a:solidFill>
                <a:srgbClr val="FFA75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360173"/>
            <a:ext cx="93853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- user friendly and will support multiple languages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- “read aloud in selected language”  feature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-farmer to consumer models exist but farmer to farmer link adds an extra layer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trust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- digital literacy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- logistics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aseline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baseline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in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app support system for farmers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- farmer to farmer and farmer to customer chat system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-collaborative logistic solution</a:t>
            </a: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167711"/>
            <a:ext cx="93853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- improved logistics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- better prices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- trust and transparency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- educated farmers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- pilot programs in collaboration with government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456435"/>
            <a:ext cx="93853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</a:p>
          <a:p>
            <a:pPr lvl="0" algn="just"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https://www.researchgate.net/publication/333716408_Review_on_Design_and_Development_of_Mobile_App_for_Farmers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  <a:hlinkClick r:id="rId4"/>
            </a:endParaRPr>
          </a:p>
          <a:p>
            <a:pPr lvl="0" algn="just"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https://aircconline.com/ijist/V6N2/6216ijist07.pdf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lvl="0" algn="just"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lvl="0" algn="just"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7868</TotalTime>
  <Words>559</Words>
  <Application>Microsoft Office PowerPoint</Application>
  <PresentationFormat>Widescreen</PresentationFormat>
  <Paragraphs>121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 AGRI-LINK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yshyamsundar901@gmail.com</cp:lastModifiedBy>
  <cp:revision>150</cp:revision>
  <dcterms:created xsi:type="dcterms:W3CDTF">2013-12-12T18:46:50Z</dcterms:created>
  <dcterms:modified xsi:type="dcterms:W3CDTF">2025-01-22T13:15:53Z</dcterms:modified>
</cp:coreProperties>
</file>