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0" r:id="rId1"/>
  </p:sldMasterIdLst>
  <p:sldIdLst>
    <p:sldId id="273" r:id="rId2"/>
    <p:sldId id="258" r:id="rId3"/>
    <p:sldId id="260" r:id="rId4"/>
    <p:sldId id="261" r:id="rId5"/>
    <p:sldId id="262" r:id="rId6"/>
    <p:sldId id="263" r:id="rId7"/>
    <p:sldId id="264" r:id="rId8"/>
    <p:sldId id="27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994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076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2676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48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709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300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749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96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335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468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885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019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301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47616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03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194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79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5170815"/>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C855AE-1DD3-BB65-9DAC-2EABA5867AB8}"/>
              </a:ext>
            </a:extLst>
          </p:cNvPr>
          <p:cNvSpPr/>
          <p:nvPr/>
        </p:nvSpPr>
        <p:spPr>
          <a:xfrm>
            <a:off x="550507" y="928225"/>
            <a:ext cx="10819039" cy="2585323"/>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solidFill>
                  <a:srgbClr val="00B0F0"/>
                </a:solidFill>
                <a:effectLst>
                  <a:outerShdw dist="38100" dir="2640000" algn="bl" rotWithShape="0">
                    <a:schemeClr val="accent1"/>
                  </a:outerShdw>
                </a:effectLst>
              </a:rPr>
              <a:t>An application of Dijkstra’s Algorithm to shortest route problem.</a:t>
            </a:r>
            <a:endParaRPr lang="en-IN" sz="5400" b="1" dirty="0">
              <a:ln w="12700">
                <a:solidFill>
                  <a:schemeClr val="accent1"/>
                </a:solidFill>
                <a:prstDash val="solid"/>
              </a:ln>
              <a:solidFill>
                <a:srgbClr val="00B0F0"/>
              </a:solidFill>
              <a:effectLst>
                <a:outerShdw dist="38100" dir="2640000" algn="bl" rotWithShape="0">
                  <a:schemeClr val="accent1"/>
                </a:outerShdw>
              </a:effectLst>
            </a:endParaRPr>
          </a:p>
        </p:txBody>
      </p:sp>
      <p:sp>
        <p:nvSpPr>
          <p:cNvPr id="10" name="TextBox 9">
            <a:extLst>
              <a:ext uri="{FF2B5EF4-FFF2-40B4-BE49-F238E27FC236}">
                <a16:creationId xmlns:a16="http://schemas.microsoft.com/office/drawing/2014/main" id="{386BCDE7-4BF4-F766-B4B3-4AA1DA118EB0}"/>
              </a:ext>
            </a:extLst>
          </p:cNvPr>
          <p:cNvSpPr txBox="1"/>
          <p:nvPr/>
        </p:nvSpPr>
        <p:spPr>
          <a:xfrm>
            <a:off x="886409" y="4387661"/>
            <a:ext cx="4096139" cy="1938992"/>
          </a:xfrm>
          <a:prstGeom prst="rect">
            <a:avLst/>
          </a:prstGeom>
          <a:noFill/>
          <a:ln>
            <a:solidFill>
              <a:srgbClr val="FF0000"/>
            </a:solidFill>
          </a:ln>
        </p:spPr>
        <p:txBody>
          <a:bodyPr wrap="square" rtlCol="0">
            <a:spAutoFit/>
          </a:bodyPr>
          <a:lstStyle/>
          <a:p>
            <a:r>
              <a:rPr lang="en-US" sz="2400" dirty="0">
                <a:solidFill>
                  <a:srgbClr val="FF0000"/>
                </a:solidFill>
              </a:rPr>
              <a:t>Submitted by: -</a:t>
            </a:r>
          </a:p>
          <a:p>
            <a:endParaRPr lang="en-US" sz="2400" dirty="0">
              <a:solidFill>
                <a:srgbClr val="00B0F0"/>
              </a:solidFill>
            </a:endParaRPr>
          </a:p>
          <a:p>
            <a:pPr marL="342900" indent="-342900">
              <a:buAutoNum type="arabicParenR"/>
            </a:pPr>
            <a:r>
              <a:rPr lang="en-IN" sz="2400" dirty="0">
                <a:solidFill>
                  <a:srgbClr val="00B0F0"/>
                </a:solidFill>
              </a:rPr>
              <a:t>Shyam Sundar Yadav</a:t>
            </a:r>
          </a:p>
          <a:p>
            <a:r>
              <a:rPr lang="en-IN" sz="2400" dirty="0">
                <a:solidFill>
                  <a:srgbClr val="00B0F0"/>
                </a:solidFill>
              </a:rPr>
              <a:t> 2) Ranveer Deshmukh</a:t>
            </a:r>
          </a:p>
          <a:p>
            <a:r>
              <a:rPr lang="en-IN" sz="2400" dirty="0">
                <a:solidFill>
                  <a:srgbClr val="00B0F0"/>
                </a:solidFill>
              </a:rPr>
              <a:t>3) Parth </a:t>
            </a:r>
            <a:r>
              <a:rPr lang="en-IN" sz="2400" dirty="0" err="1">
                <a:solidFill>
                  <a:srgbClr val="00B0F0"/>
                </a:solidFill>
              </a:rPr>
              <a:t>Sunklod</a:t>
            </a:r>
            <a:endParaRPr lang="en-IN" sz="2400" dirty="0">
              <a:solidFill>
                <a:srgbClr val="00B0F0"/>
              </a:solidFill>
            </a:endParaRPr>
          </a:p>
        </p:txBody>
      </p:sp>
      <p:sp>
        <p:nvSpPr>
          <p:cNvPr id="11" name="TextBox 10">
            <a:extLst>
              <a:ext uri="{FF2B5EF4-FFF2-40B4-BE49-F238E27FC236}">
                <a16:creationId xmlns:a16="http://schemas.microsoft.com/office/drawing/2014/main" id="{BA6462EA-B78A-4531-97B9-2A95230212BD}"/>
              </a:ext>
            </a:extLst>
          </p:cNvPr>
          <p:cNvSpPr txBox="1"/>
          <p:nvPr/>
        </p:nvSpPr>
        <p:spPr>
          <a:xfrm>
            <a:off x="7296539" y="4387661"/>
            <a:ext cx="3163077" cy="1877437"/>
          </a:xfrm>
          <a:prstGeom prst="rect">
            <a:avLst/>
          </a:prstGeom>
          <a:noFill/>
        </p:spPr>
        <p:txBody>
          <a:bodyPr wrap="square" rtlCol="0">
            <a:spAutoFit/>
          </a:bodyPr>
          <a:lstStyle/>
          <a:p>
            <a:endParaRPr lang="en-US" dirty="0"/>
          </a:p>
          <a:p>
            <a:endParaRPr lang="en-US" dirty="0"/>
          </a:p>
          <a:p>
            <a:r>
              <a:rPr lang="en-US" sz="2400" dirty="0">
                <a:solidFill>
                  <a:srgbClr val="FF0000"/>
                </a:solidFill>
              </a:rPr>
              <a:t>Submitted to:-</a:t>
            </a:r>
          </a:p>
          <a:p>
            <a:endParaRPr lang="en-US" dirty="0"/>
          </a:p>
          <a:p>
            <a:r>
              <a:rPr lang="en-US" dirty="0"/>
              <a:t>      Mrs. </a:t>
            </a:r>
            <a:r>
              <a:rPr lang="en-US" sz="2000" dirty="0"/>
              <a:t>Rohini </a:t>
            </a:r>
            <a:r>
              <a:rPr lang="en-US" sz="2000" dirty="0" err="1"/>
              <a:t>Sarode</a:t>
            </a:r>
            <a:r>
              <a:rPr lang="en-US" sz="2000" dirty="0"/>
              <a:t> </a:t>
            </a:r>
          </a:p>
          <a:p>
            <a:pPr algn="r"/>
            <a:endParaRPr lang="en-IN" dirty="0"/>
          </a:p>
        </p:txBody>
      </p:sp>
    </p:spTree>
    <p:extLst>
      <p:ext uri="{BB962C8B-B14F-4D97-AF65-F5344CB8AC3E}">
        <p14:creationId xmlns:p14="http://schemas.microsoft.com/office/powerpoint/2010/main" val="259442573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4CD7F74-8559-12EC-5847-776997FD2BCF}"/>
              </a:ext>
            </a:extLst>
          </p:cNvPr>
          <p:cNvGraphicFramePr>
            <a:graphicFrameLocks noGrp="1"/>
          </p:cNvGraphicFramePr>
          <p:nvPr>
            <p:extLst>
              <p:ext uri="{D42A27DB-BD31-4B8C-83A1-F6EECF244321}">
                <p14:modId xmlns:p14="http://schemas.microsoft.com/office/powerpoint/2010/main" val="1246324668"/>
              </p:ext>
            </p:extLst>
          </p:nvPr>
        </p:nvGraphicFramePr>
        <p:xfrm>
          <a:off x="838201" y="128393"/>
          <a:ext cx="10619792" cy="1828800"/>
        </p:xfrm>
        <a:graphic>
          <a:graphicData uri="http://schemas.openxmlformats.org/drawingml/2006/table">
            <a:tbl>
              <a:tblPr firstRow="1" bandRow="1">
                <a:tableStyleId>{72833802-FEF1-4C79-8D5D-14CF1EAF98D9}</a:tableStyleId>
              </a:tblPr>
              <a:tblGrid>
                <a:gridCol w="10619792">
                  <a:extLst>
                    <a:ext uri="{9D8B030D-6E8A-4147-A177-3AD203B41FA5}">
                      <a16:colId xmlns:a16="http://schemas.microsoft.com/office/drawing/2014/main" val="1077562148"/>
                    </a:ext>
                  </a:extLst>
                </a:gridCol>
              </a:tblGrid>
              <a:tr h="309488">
                <a:tc>
                  <a:txBody>
                    <a:bodyPr/>
                    <a:lstStyle/>
                    <a:p>
                      <a:r>
                        <a:rPr lang="en-IN" dirty="0"/>
                        <a:t>NODES                                                         LABEL                                                  STATUS</a:t>
                      </a:r>
                    </a:p>
                  </a:txBody>
                  <a:tcPr>
                    <a:solidFill>
                      <a:srgbClr val="00B050"/>
                    </a:solidFill>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endParaRPr lang="en-US" dirty="0"/>
                    </a:p>
                  </a:txBody>
                  <a:tcPr/>
                </a:tc>
                <a:extLst>
                  <a:ext uri="{0D108BD9-81ED-4DB2-BD59-A6C34878D82A}">
                    <a16:rowId xmlns:a16="http://schemas.microsoft.com/office/drawing/2014/main" val="3098876888"/>
                  </a:ext>
                </a:extLst>
              </a:tr>
            </a:tbl>
          </a:graphicData>
        </a:graphic>
      </p:graphicFrame>
      <p:sp>
        <p:nvSpPr>
          <p:cNvPr id="5" name="TextBox 4">
            <a:extLst>
              <a:ext uri="{FF2B5EF4-FFF2-40B4-BE49-F238E27FC236}">
                <a16:creationId xmlns:a16="http://schemas.microsoft.com/office/drawing/2014/main" id="{A630D681-F909-826B-7800-A69F640EAB44}"/>
              </a:ext>
            </a:extLst>
          </p:cNvPr>
          <p:cNvSpPr txBox="1"/>
          <p:nvPr/>
        </p:nvSpPr>
        <p:spPr>
          <a:xfrm>
            <a:off x="5115076" y="1966226"/>
            <a:ext cx="1033021" cy="369332"/>
          </a:xfrm>
          <a:prstGeom prst="rect">
            <a:avLst/>
          </a:prstGeom>
          <a:noFill/>
        </p:spPr>
        <p:txBody>
          <a:bodyPr wrap="square">
            <a:spAutoFit/>
          </a:bodyPr>
          <a:lstStyle/>
          <a:p>
            <a:r>
              <a:rPr lang="en-IN" b="1" dirty="0"/>
              <a:t>Table 6</a:t>
            </a:r>
          </a:p>
        </p:txBody>
      </p:sp>
      <p:sp>
        <p:nvSpPr>
          <p:cNvPr id="7" name="TextBox 6">
            <a:extLst>
              <a:ext uri="{FF2B5EF4-FFF2-40B4-BE49-F238E27FC236}">
                <a16:creationId xmlns:a16="http://schemas.microsoft.com/office/drawing/2014/main" id="{27955D08-6096-9102-1936-74DE2B703B2A}"/>
              </a:ext>
            </a:extLst>
          </p:cNvPr>
          <p:cNvSpPr txBox="1"/>
          <p:nvPr/>
        </p:nvSpPr>
        <p:spPr>
          <a:xfrm>
            <a:off x="718279" y="2502261"/>
            <a:ext cx="9601378" cy="707886"/>
          </a:xfrm>
          <a:prstGeom prst="rect">
            <a:avLst/>
          </a:prstGeom>
          <a:noFill/>
        </p:spPr>
        <p:txBody>
          <a:bodyPr wrap="square">
            <a:spAutoFit/>
          </a:bodyPr>
          <a:lstStyle/>
          <a:p>
            <a:r>
              <a:rPr lang="en-US" sz="2000" b="1" dirty="0"/>
              <a:t>Iteration 4:</a:t>
            </a:r>
            <a:r>
              <a:rPr lang="en-US" sz="2000" dirty="0"/>
              <a:t> Node 6 and node 8 can be reached from node 5. The list of labelled nodes thus becomes:</a:t>
            </a:r>
            <a:endParaRPr lang="en-IN" sz="2000" dirty="0"/>
          </a:p>
        </p:txBody>
      </p:sp>
      <p:graphicFrame>
        <p:nvGraphicFramePr>
          <p:cNvPr id="8" name="Table 7">
            <a:extLst>
              <a:ext uri="{FF2B5EF4-FFF2-40B4-BE49-F238E27FC236}">
                <a16:creationId xmlns:a16="http://schemas.microsoft.com/office/drawing/2014/main" id="{7EECF988-9E43-D965-8219-36F74B7CA4A8}"/>
              </a:ext>
            </a:extLst>
          </p:cNvPr>
          <p:cNvGraphicFramePr>
            <a:graphicFrameLocks noGrp="1"/>
          </p:cNvGraphicFramePr>
          <p:nvPr>
            <p:extLst>
              <p:ext uri="{D42A27DB-BD31-4B8C-83A1-F6EECF244321}">
                <p14:modId xmlns:p14="http://schemas.microsoft.com/office/powerpoint/2010/main" val="994363986"/>
              </p:ext>
            </p:extLst>
          </p:nvPr>
        </p:nvGraphicFramePr>
        <p:xfrm>
          <a:off x="726143" y="2912816"/>
          <a:ext cx="10739714" cy="2377440"/>
        </p:xfrm>
        <a:graphic>
          <a:graphicData uri="http://schemas.openxmlformats.org/drawingml/2006/table">
            <a:tbl>
              <a:tblPr firstRow="1" bandRow="1">
                <a:tableStyleId>{72833802-FEF1-4C79-8D5D-14CF1EAF98D9}</a:tableStyleId>
              </a:tblPr>
              <a:tblGrid>
                <a:gridCol w="10739714">
                  <a:extLst>
                    <a:ext uri="{9D8B030D-6E8A-4147-A177-3AD203B41FA5}">
                      <a16:colId xmlns:a16="http://schemas.microsoft.com/office/drawing/2014/main" val="1077562148"/>
                    </a:ext>
                  </a:extLst>
                </a:gridCol>
              </a:tblGrid>
              <a:tr h="0">
                <a:tc>
                  <a:txBody>
                    <a:bodyPr/>
                    <a:lstStyle/>
                    <a:p>
                      <a:r>
                        <a:rPr lang="en-IN" dirty="0"/>
                        <a:t>NODES                                                         LABEL                                                  STATUS</a:t>
                      </a:r>
                    </a:p>
                  </a:txBody>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[13.9+2.6, 5]                                          Temporary </a:t>
                      </a:r>
                    </a:p>
                    <a:p>
                      <a:r>
                        <a:rPr lang="en-US" dirty="0"/>
                        <a:t>8                                                               [13.9+7.2, 5]                                           Temporary </a:t>
                      </a:r>
                    </a:p>
                  </a:txBody>
                  <a:tcPr/>
                </a:tc>
                <a:extLst>
                  <a:ext uri="{0D108BD9-81ED-4DB2-BD59-A6C34878D82A}">
                    <a16:rowId xmlns:a16="http://schemas.microsoft.com/office/drawing/2014/main" val="3098876888"/>
                  </a:ext>
                </a:extLst>
              </a:tr>
            </a:tbl>
          </a:graphicData>
        </a:graphic>
      </p:graphicFrame>
      <p:sp>
        <p:nvSpPr>
          <p:cNvPr id="10" name="TextBox 9">
            <a:extLst>
              <a:ext uri="{FF2B5EF4-FFF2-40B4-BE49-F238E27FC236}">
                <a16:creationId xmlns:a16="http://schemas.microsoft.com/office/drawing/2014/main" id="{6B95A7DF-14DE-3F10-FBC0-D27BC7EB576B}"/>
              </a:ext>
            </a:extLst>
          </p:cNvPr>
          <p:cNvSpPr txBox="1"/>
          <p:nvPr/>
        </p:nvSpPr>
        <p:spPr>
          <a:xfrm>
            <a:off x="5036262" y="5423812"/>
            <a:ext cx="965412" cy="369332"/>
          </a:xfrm>
          <a:prstGeom prst="rect">
            <a:avLst/>
          </a:prstGeom>
          <a:noFill/>
        </p:spPr>
        <p:txBody>
          <a:bodyPr wrap="square">
            <a:spAutoFit/>
          </a:bodyPr>
          <a:lstStyle/>
          <a:p>
            <a:r>
              <a:rPr lang="en-IN" b="1" dirty="0"/>
              <a:t>Table 7</a:t>
            </a:r>
          </a:p>
        </p:txBody>
      </p:sp>
      <p:sp>
        <p:nvSpPr>
          <p:cNvPr id="12" name="TextBox 11">
            <a:extLst>
              <a:ext uri="{FF2B5EF4-FFF2-40B4-BE49-F238E27FC236}">
                <a16:creationId xmlns:a16="http://schemas.microsoft.com/office/drawing/2014/main" id="{D02BEEEB-9F8C-BAC9-0E57-C3648744CD51}"/>
              </a:ext>
            </a:extLst>
          </p:cNvPr>
          <p:cNvSpPr txBox="1"/>
          <p:nvPr/>
        </p:nvSpPr>
        <p:spPr>
          <a:xfrm>
            <a:off x="523406" y="5926700"/>
            <a:ext cx="10434403" cy="707886"/>
          </a:xfrm>
          <a:prstGeom prst="rect">
            <a:avLst/>
          </a:prstGeom>
          <a:noFill/>
        </p:spPr>
        <p:txBody>
          <a:bodyPr wrap="square">
            <a:spAutoFit/>
          </a:bodyPr>
          <a:lstStyle/>
          <a:p>
            <a:r>
              <a:rPr lang="en-US" sz="2000" dirty="0"/>
              <a:t>Node 6 yields the shorter distance from node 5, thus the status of node 6 (u6 = 16.5) becomes permanent. The list is now updated to become; </a:t>
            </a:r>
            <a:endParaRPr lang="en-IN" sz="2000" dirty="0"/>
          </a:p>
        </p:txBody>
      </p:sp>
    </p:spTree>
    <p:extLst>
      <p:ext uri="{BB962C8B-B14F-4D97-AF65-F5344CB8AC3E}">
        <p14:creationId xmlns:p14="http://schemas.microsoft.com/office/powerpoint/2010/main" val="330484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4644515-131B-3392-73C9-EF7641F1C9EE}"/>
              </a:ext>
            </a:extLst>
          </p:cNvPr>
          <p:cNvGraphicFramePr>
            <a:graphicFrameLocks noGrp="1"/>
          </p:cNvGraphicFramePr>
          <p:nvPr>
            <p:extLst>
              <p:ext uri="{D42A27DB-BD31-4B8C-83A1-F6EECF244321}">
                <p14:modId xmlns:p14="http://schemas.microsoft.com/office/powerpoint/2010/main" val="2165845439"/>
              </p:ext>
            </p:extLst>
          </p:nvPr>
        </p:nvGraphicFramePr>
        <p:xfrm>
          <a:off x="216316" y="0"/>
          <a:ext cx="11083055" cy="2377440"/>
        </p:xfrm>
        <a:graphic>
          <a:graphicData uri="http://schemas.openxmlformats.org/drawingml/2006/table">
            <a:tbl>
              <a:tblPr firstRow="1" bandRow="1">
                <a:tableStyleId>{72833802-FEF1-4C79-8D5D-14CF1EAF98D9}</a:tableStyleId>
              </a:tblPr>
              <a:tblGrid>
                <a:gridCol w="11083055">
                  <a:extLst>
                    <a:ext uri="{9D8B030D-6E8A-4147-A177-3AD203B41FA5}">
                      <a16:colId xmlns:a16="http://schemas.microsoft.com/office/drawing/2014/main" val="1077562148"/>
                    </a:ext>
                  </a:extLst>
                </a:gridCol>
              </a:tblGrid>
              <a:tr h="0">
                <a:tc>
                  <a:txBody>
                    <a:bodyPr/>
                    <a:lstStyle/>
                    <a:p>
                      <a:r>
                        <a:rPr lang="en-IN" dirty="0"/>
                        <a:t>NODES                                                         LABEL                                                  STATUS</a:t>
                      </a:r>
                    </a:p>
                  </a:txBody>
                  <a:tcPr>
                    <a:solidFill>
                      <a:srgbClr val="FFC000"/>
                    </a:solidFill>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Temporary </a:t>
                      </a:r>
                    </a:p>
                  </a:txBody>
                  <a:tcPr/>
                </a:tc>
                <a:extLst>
                  <a:ext uri="{0D108BD9-81ED-4DB2-BD59-A6C34878D82A}">
                    <a16:rowId xmlns:a16="http://schemas.microsoft.com/office/drawing/2014/main" val="3098876888"/>
                  </a:ext>
                </a:extLst>
              </a:tr>
            </a:tbl>
          </a:graphicData>
        </a:graphic>
      </p:graphicFrame>
      <p:sp>
        <p:nvSpPr>
          <p:cNvPr id="5" name="TextBox 4">
            <a:extLst>
              <a:ext uri="{FF2B5EF4-FFF2-40B4-BE49-F238E27FC236}">
                <a16:creationId xmlns:a16="http://schemas.microsoft.com/office/drawing/2014/main" id="{4DBFA9E5-3E44-AAC1-8FC5-078565BA1E41}"/>
              </a:ext>
            </a:extLst>
          </p:cNvPr>
          <p:cNvSpPr txBox="1"/>
          <p:nvPr/>
        </p:nvSpPr>
        <p:spPr>
          <a:xfrm>
            <a:off x="3691328" y="2371855"/>
            <a:ext cx="6093500" cy="369332"/>
          </a:xfrm>
          <a:prstGeom prst="rect">
            <a:avLst/>
          </a:prstGeom>
          <a:noFill/>
        </p:spPr>
        <p:txBody>
          <a:bodyPr wrap="square">
            <a:spAutoFit/>
          </a:bodyPr>
          <a:lstStyle/>
          <a:p>
            <a:r>
              <a:rPr lang="en-IN" b="1" dirty="0"/>
              <a:t>Table 8</a:t>
            </a:r>
          </a:p>
        </p:txBody>
      </p:sp>
      <p:sp>
        <p:nvSpPr>
          <p:cNvPr id="7" name="TextBox 6">
            <a:extLst>
              <a:ext uri="{FF2B5EF4-FFF2-40B4-BE49-F238E27FC236}">
                <a16:creationId xmlns:a16="http://schemas.microsoft.com/office/drawing/2014/main" id="{53E18162-5363-74B6-110E-8B5CEDB23C9F}"/>
              </a:ext>
            </a:extLst>
          </p:cNvPr>
          <p:cNvSpPr txBox="1"/>
          <p:nvPr/>
        </p:nvSpPr>
        <p:spPr>
          <a:xfrm>
            <a:off x="216316" y="2641680"/>
            <a:ext cx="8555636" cy="369332"/>
          </a:xfrm>
          <a:prstGeom prst="rect">
            <a:avLst/>
          </a:prstGeom>
          <a:noFill/>
        </p:spPr>
        <p:txBody>
          <a:bodyPr wrap="square">
            <a:spAutoFit/>
          </a:bodyPr>
          <a:lstStyle/>
          <a:p>
            <a:r>
              <a:rPr lang="en-US" b="1" dirty="0"/>
              <a:t>Iteration 5:</a:t>
            </a:r>
            <a:r>
              <a:rPr lang="en-US" dirty="0"/>
              <a:t> From node 6, node 7 and node 8 can be reached</a:t>
            </a:r>
            <a:endParaRPr lang="en-IN" dirty="0"/>
          </a:p>
        </p:txBody>
      </p:sp>
      <p:graphicFrame>
        <p:nvGraphicFramePr>
          <p:cNvPr id="8" name="Table 7">
            <a:extLst>
              <a:ext uri="{FF2B5EF4-FFF2-40B4-BE49-F238E27FC236}">
                <a16:creationId xmlns:a16="http://schemas.microsoft.com/office/drawing/2014/main" id="{D2D3BFE4-1BDE-53CF-100C-C862038869C0}"/>
              </a:ext>
            </a:extLst>
          </p:cNvPr>
          <p:cNvGraphicFramePr>
            <a:graphicFrameLocks noGrp="1"/>
          </p:cNvGraphicFramePr>
          <p:nvPr>
            <p:extLst>
              <p:ext uri="{D42A27DB-BD31-4B8C-83A1-F6EECF244321}">
                <p14:modId xmlns:p14="http://schemas.microsoft.com/office/powerpoint/2010/main" val="4171851576"/>
              </p:ext>
            </p:extLst>
          </p:nvPr>
        </p:nvGraphicFramePr>
        <p:xfrm>
          <a:off x="216316" y="3096171"/>
          <a:ext cx="11083055" cy="2926080"/>
        </p:xfrm>
        <a:graphic>
          <a:graphicData uri="http://schemas.openxmlformats.org/drawingml/2006/table">
            <a:tbl>
              <a:tblPr firstRow="1" bandRow="1">
                <a:tableStyleId>{72833802-FEF1-4C79-8D5D-14CF1EAF98D9}</a:tableStyleId>
              </a:tblPr>
              <a:tblGrid>
                <a:gridCol w="11083055">
                  <a:extLst>
                    <a:ext uri="{9D8B030D-6E8A-4147-A177-3AD203B41FA5}">
                      <a16:colId xmlns:a16="http://schemas.microsoft.com/office/drawing/2014/main" val="1077562148"/>
                    </a:ext>
                  </a:extLst>
                </a:gridCol>
              </a:tblGrid>
              <a:tr h="0">
                <a:tc>
                  <a:txBody>
                    <a:bodyPr/>
                    <a:lstStyle/>
                    <a:p>
                      <a:r>
                        <a:rPr lang="en-IN" dirty="0"/>
                        <a:t>NODES                                                         LABEL                                                  STATUS</a:t>
                      </a:r>
                    </a:p>
                  </a:txBody>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Temporary </a:t>
                      </a:r>
                    </a:p>
                    <a:p>
                      <a:r>
                        <a:rPr lang="en-US" dirty="0"/>
                        <a:t>7                                                               [16.5+2, 6]                                               Temporary</a:t>
                      </a:r>
                    </a:p>
                    <a:p>
                      <a:r>
                        <a:rPr lang="en-US" dirty="0"/>
                        <a:t> 8                                                              [16.5+4.8, 6]                                            Temporary</a:t>
                      </a:r>
                    </a:p>
                  </a:txBody>
                  <a:tcPr/>
                </a:tc>
                <a:extLst>
                  <a:ext uri="{0D108BD9-81ED-4DB2-BD59-A6C34878D82A}">
                    <a16:rowId xmlns:a16="http://schemas.microsoft.com/office/drawing/2014/main" val="3098876888"/>
                  </a:ext>
                </a:extLst>
              </a:tr>
            </a:tbl>
          </a:graphicData>
        </a:graphic>
      </p:graphicFrame>
      <p:sp>
        <p:nvSpPr>
          <p:cNvPr id="9" name="TextBox 8">
            <a:extLst>
              <a:ext uri="{FF2B5EF4-FFF2-40B4-BE49-F238E27FC236}">
                <a16:creationId xmlns:a16="http://schemas.microsoft.com/office/drawing/2014/main" id="{F8402DDC-06E6-2ECC-98B8-691268E82D68}"/>
              </a:ext>
            </a:extLst>
          </p:cNvPr>
          <p:cNvSpPr txBox="1"/>
          <p:nvPr/>
        </p:nvSpPr>
        <p:spPr>
          <a:xfrm>
            <a:off x="3060074" y="6045378"/>
            <a:ext cx="1783830" cy="369332"/>
          </a:xfrm>
          <a:prstGeom prst="rect">
            <a:avLst/>
          </a:prstGeom>
          <a:noFill/>
        </p:spPr>
        <p:txBody>
          <a:bodyPr wrap="square" rtlCol="0">
            <a:spAutoFit/>
          </a:bodyPr>
          <a:lstStyle/>
          <a:p>
            <a:r>
              <a:rPr lang="en-US" b="1" dirty="0"/>
              <a:t>            Table 9</a:t>
            </a:r>
            <a:endParaRPr lang="en-IN" b="1" dirty="0"/>
          </a:p>
        </p:txBody>
      </p:sp>
      <p:sp>
        <p:nvSpPr>
          <p:cNvPr id="4" name="TextBox 3">
            <a:extLst>
              <a:ext uri="{FF2B5EF4-FFF2-40B4-BE49-F238E27FC236}">
                <a16:creationId xmlns:a16="http://schemas.microsoft.com/office/drawing/2014/main" id="{E9176AE8-5D1B-45DF-A413-586EAD4134DC}"/>
              </a:ext>
            </a:extLst>
          </p:cNvPr>
          <p:cNvSpPr txBox="1"/>
          <p:nvPr/>
        </p:nvSpPr>
        <p:spPr>
          <a:xfrm>
            <a:off x="-174885" y="6414710"/>
            <a:ext cx="12366885" cy="923330"/>
          </a:xfrm>
          <a:prstGeom prst="rect">
            <a:avLst/>
          </a:prstGeom>
          <a:noFill/>
        </p:spPr>
        <p:txBody>
          <a:bodyPr wrap="square">
            <a:spAutoFit/>
          </a:bodyPr>
          <a:lstStyle/>
          <a:p>
            <a:r>
              <a:rPr lang="en-US" dirty="0"/>
              <a:t>Node 8 temporary label [21.3, 6] obtained from iteration 5, is thus changed to [21.1, 5] obtained in iteration 4 to indicate a shorter route through node 5. Thus the shorter distance is node 7 (u7 = 18.5) labelled [18.5, 6], thus we change the status of node 7 permanent. The list of labelled nodes now becomes;</a:t>
            </a:r>
            <a:endParaRPr lang="en-IN" dirty="0"/>
          </a:p>
        </p:txBody>
      </p:sp>
    </p:spTree>
    <p:extLst>
      <p:ext uri="{BB962C8B-B14F-4D97-AF65-F5344CB8AC3E}">
        <p14:creationId xmlns:p14="http://schemas.microsoft.com/office/powerpoint/2010/main" val="81569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4F55730-E844-9BDD-26C5-DDBE822C308E}"/>
              </a:ext>
            </a:extLst>
          </p:cNvPr>
          <p:cNvGraphicFramePr>
            <a:graphicFrameLocks noGrp="1"/>
          </p:cNvGraphicFramePr>
          <p:nvPr>
            <p:extLst>
              <p:ext uri="{D42A27DB-BD31-4B8C-83A1-F6EECF244321}">
                <p14:modId xmlns:p14="http://schemas.microsoft.com/office/powerpoint/2010/main" val="4104149089"/>
              </p:ext>
            </p:extLst>
          </p:nvPr>
        </p:nvGraphicFramePr>
        <p:xfrm>
          <a:off x="336236" y="102637"/>
          <a:ext cx="10263339" cy="2651760"/>
        </p:xfrm>
        <a:graphic>
          <a:graphicData uri="http://schemas.openxmlformats.org/drawingml/2006/table">
            <a:tbl>
              <a:tblPr firstRow="1" bandRow="1">
                <a:tableStyleId>{72833802-FEF1-4C79-8D5D-14CF1EAF98D9}</a:tableStyleId>
              </a:tblPr>
              <a:tblGrid>
                <a:gridCol w="10263339">
                  <a:extLst>
                    <a:ext uri="{9D8B030D-6E8A-4147-A177-3AD203B41FA5}">
                      <a16:colId xmlns:a16="http://schemas.microsoft.com/office/drawing/2014/main" val="1077562148"/>
                    </a:ext>
                  </a:extLst>
                </a:gridCol>
              </a:tblGrid>
              <a:tr h="0">
                <a:tc>
                  <a:txBody>
                    <a:bodyPr/>
                    <a:lstStyle/>
                    <a:p>
                      <a:r>
                        <a:rPr lang="en-IN" dirty="0"/>
                        <a:t>NODES                                                         LABEL                                                  STATUS</a:t>
                      </a:r>
                    </a:p>
                  </a:txBody>
                  <a:tcPr>
                    <a:solidFill>
                      <a:srgbClr val="00B0F0"/>
                    </a:solidFill>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Temporary </a:t>
                      </a:r>
                    </a:p>
                    <a:p>
                      <a:r>
                        <a:rPr lang="en-US" dirty="0"/>
                        <a:t>7                                                               [18.5,6]                                                    Permanent</a:t>
                      </a:r>
                    </a:p>
                  </a:txBody>
                  <a:tcPr/>
                </a:tc>
                <a:extLst>
                  <a:ext uri="{0D108BD9-81ED-4DB2-BD59-A6C34878D82A}">
                    <a16:rowId xmlns:a16="http://schemas.microsoft.com/office/drawing/2014/main" val="3098876888"/>
                  </a:ext>
                </a:extLst>
              </a:tr>
            </a:tbl>
          </a:graphicData>
        </a:graphic>
      </p:graphicFrame>
      <p:sp>
        <p:nvSpPr>
          <p:cNvPr id="6" name="TextBox 5">
            <a:extLst>
              <a:ext uri="{FF2B5EF4-FFF2-40B4-BE49-F238E27FC236}">
                <a16:creationId xmlns:a16="http://schemas.microsoft.com/office/drawing/2014/main" id="{079F3D74-C2DF-05C8-DCB1-520532DD4439}"/>
              </a:ext>
            </a:extLst>
          </p:cNvPr>
          <p:cNvSpPr txBox="1"/>
          <p:nvPr/>
        </p:nvSpPr>
        <p:spPr>
          <a:xfrm>
            <a:off x="4741355" y="2841492"/>
            <a:ext cx="1039292" cy="369332"/>
          </a:xfrm>
          <a:prstGeom prst="rect">
            <a:avLst/>
          </a:prstGeom>
          <a:noFill/>
        </p:spPr>
        <p:txBody>
          <a:bodyPr wrap="square">
            <a:spAutoFit/>
          </a:bodyPr>
          <a:lstStyle/>
          <a:p>
            <a:r>
              <a:rPr lang="en-IN" b="1" dirty="0"/>
              <a:t>Table 10</a:t>
            </a:r>
            <a:r>
              <a:rPr lang="en-IN" dirty="0"/>
              <a:t> </a:t>
            </a:r>
          </a:p>
        </p:txBody>
      </p:sp>
      <p:sp>
        <p:nvSpPr>
          <p:cNvPr id="8" name="TextBox 7">
            <a:extLst>
              <a:ext uri="{FF2B5EF4-FFF2-40B4-BE49-F238E27FC236}">
                <a16:creationId xmlns:a16="http://schemas.microsoft.com/office/drawing/2014/main" id="{D542B1B4-8A11-138B-37B6-754964A10388}"/>
              </a:ext>
            </a:extLst>
          </p:cNvPr>
          <p:cNvSpPr txBox="1"/>
          <p:nvPr/>
        </p:nvSpPr>
        <p:spPr>
          <a:xfrm>
            <a:off x="336237" y="3059668"/>
            <a:ext cx="6093500" cy="369332"/>
          </a:xfrm>
          <a:prstGeom prst="rect">
            <a:avLst/>
          </a:prstGeom>
          <a:noFill/>
        </p:spPr>
        <p:txBody>
          <a:bodyPr wrap="square">
            <a:spAutoFit/>
          </a:bodyPr>
          <a:lstStyle/>
          <a:p>
            <a:r>
              <a:rPr lang="en-US" dirty="0"/>
              <a:t>Node 8 can be reached only from node 7</a:t>
            </a:r>
            <a:endParaRPr lang="en-IN" dirty="0"/>
          </a:p>
        </p:txBody>
      </p:sp>
      <p:graphicFrame>
        <p:nvGraphicFramePr>
          <p:cNvPr id="9" name="Table 8">
            <a:extLst>
              <a:ext uri="{FF2B5EF4-FFF2-40B4-BE49-F238E27FC236}">
                <a16:creationId xmlns:a16="http://schemas.microsoft.com/office/drawing/2014/main" id="{D3A1567A-F958-A157-662A-98D57298B0EB}"/>
              </a:ext>
            </a:extLst>
          </p:cNvPr>
          <p:cNvGraphicFramePr>
            <a:graphicFrameLocks noGrp="1"/>
          </p:cNvGraphicFramePr>
          <p:nvPr>
            <p:extLst>
              <p:ext uri="{D42A27DB-BD31-4B8C-83A1-F6EECF244321}">
                <p14:modId xmlns:p14="http://schemas.microsoft.com/office/powerpoint/2010/main" val="872556668"/>
              </p:ext>
            </p:extLst>
          </p:nvPr>
        </p:nvGraphicFramePr>
        <p:xfrm>
          <a:off x="336236" y="3480218"/>
          <a:ext cx="10888491" cy="2926080"/>
        </p:xfrm>
        <a:graphic>
          <a:graphicData uri="http://schemas.openxmlformats.org/drawingml/2006/table">
            <a:tbl>
              <a:tblPr firstRow="1" bandRow="1">
                <a:tableStyleId>{72833802-FEF1-4C79-8D5D-14CF1EAF98D9}</a:tableStyleId>
              </a:tblPr>
              <a:tblGrid>
                <a:gridCol w="10888491">
                  <a:extLst>
                    <a:ext uri="{9D8B030D-6E8A-4147-A177-3AD203B41FA5}">
                      <a16:colId xmlns:a16="http://schemas.microsoft.com/office/drawing/2014/main" val="1077562148"/>
                    </a:ext>
                  </a:extLst>
                </a:gridCol>
              </a:tblGrid>
              <a:tr h="0">
                <a:tc>
                  <a:txBody>
                    <a:bodyPr/>
                    <a:lstStyle/>
                    <a:p>
                      <a:r>
                        <a:rPr lang="en-IN" dirty="0"/>
                        <a:t>NODES                                                         LABEL                                                  STATUS</a:t>
                      </a:r>
                    </a:p>
                  </a:txBody>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Temporary </a:t>
                      </a:r>
                    </a:p>
                    <a:p>
                      <a:r>
                        <a:rPr lang="en-US" dirty="0"/>
                        <a:t>7                                                               [18.5,6]                                                    Permanent</a:t>
                      </a:r>
                    </a:p>
                    <a:p>
                      <a:r>
                        <a:rPr lang="en-IN" dirty="0"/>
                        <a:t>8                                                               [18.5+7.2, 7]                                           Temporary</a:t>
                      </a:r>
                      <a:endParaRPr lang="en-US" dirty="0"/>
                    </a:p>
                  </a:txBody>
                  <a:tcPr/>
                </a:tc>
                <a:extLst>
                  <a:ext uri="{0D108BD9-81ED-4DB2-BD59-A6C34878D82A}">
                    <a16:rowId xmlns:a16="http://schemas.microsoft.com/office/drawing/2014/main" val="3098876888"/>
                  </a:ext>
                </a:extLst>
              </a:tr>
            </a:tbl>
          </a:graphicData>
        </a:graphic>
      </p:graphicFrame>
      <p:sp>
        <p:nvSpPr>
          <p:cNvPr id="11" name="TextBox 10">
            <a:extLst>
              <a:ext uri="{FF2B5EF4-FFF2-40B4-BE49-F238E27FC236}">
                <a16:creationId xmlns:a16="http://schemas.microsoft.com/office/drawing/2014/main" id="{2DFBB3BC-9FCD-F42E-D349-50032EF7D9DD}"/>
              </a:ext>
            </a:extLst>
          </p:cNvPr>
          <p:cNvSpPr txBox="1"/>
          <p:nvPr/>
        </p:nvSpPr>
        <p:spPr>
          <a:xfrm>
            <a:off x="4434683" y="6488668"/>
            <a:ext cx="1375194" cy="369332"/>
          </a:xfrm>
          <a:prstGeom prst="rect">
            <a:avLst/>
          </a:prstGeom>
          <a:noFill/>
        </p:spPr>
        <p:txBody>
          <a:bodyPr wrap="square">
            <a:spAutoFit/>
          </a:bodyPr>
          <a:lstStyle/>
          <a:p>
            <a:r>
              <a:rPr lang="en-IN" b="1" dirty="0"/>
              <a:t>Table 11</a:t>
            </a:r>
            <a:r>
              <a:rPr lang="en-IN" dirty="0"/>
              <a:t> </a:t>
            </a:r>
          </a:p>
        </p:txBody>
      </p:sp>
    </p:spTree>
    <p:extLst>
      <p:ext uri="{BB962C8B-B14F-4D97-AF65-F5344CB8AC3E}">
        <p14:creationId xmlns:p14="http://schemas.microsoft.com/office/powerpoint/2010/main" val="65425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0FBD79-8E0E-33D4-9F83-53F102F5BCA9}"/>
              </a:ext>
            </a:extLst>
          </p:cNvPr>
          <p:cNvSpPr txBox="1"/>
          <p:nvPr/>
        </p:nvSpPr>
        <p:spPr>
          <a:xfrm>
            <a:off x="333530" y="0"/>
            <a:ext cx="11858469" cy="1015663"/>
          </a:xfrm>
          <a:prstGeom prst="rect">
            <a:avLst/>
          </a:prstGeom>
          <a:noFill/>
        </p:spPr>
        <p:txBody>
          <a:bodyPr wrap="square">
            <a:spAutoFit/>
          </a:bodyPr>
          <a:lstStyle/>
          <a:p>
            <a:r>
              <a:rPr lang="en-US" sz="2000" dirty="0"/>
              <a:t>Node 8 temporary label [25.7, 7] obtained from iteration 6, is changed to [21.1, 5] obtained in iteration 5 to indicate a shorter route has been found through node 5. Thus we change the status of node 8 (u8 = 21.1) permanent. The list of labelled node now becomes;</a:t>
            </a:r>
            <a:endParaRPr lang="en-IN" sz="2000" dirty="0"/>
          </a:p>
        </p:txBody>
      </p:sp>
      <p:graphicFrame>
        <p:nvGraphicFramePr>
          <p:cNvPr id="5" name="Table 4">
            <a:extLst>
              <a:ext uri="{FF2B5EF4-FFF2-40B4-BE49-F238E27FC236}">
                <a16:creationId xmlns:a16="http://schemas.microsoft.com/office/drawing/2014/main" id="{0085AC10-8038-7869-6DE9-94D11F1A8EEE}"/>
              </a:ext>
            </a:extLst>
          </p:cNvPr>
          <p:cNvGraphicFramePr>
            <a:graphicFrameLocks noGrp="1"/>
          </p:cNvGraphicFramePr>
          <p:nvPr>
            <p:extLst>
              <p:ext uri="{D42A27DB-BD31-4B8C-83A1-F6EECF244321}">
                <p14:modId xmlns:p14="http://schemas.microsoft.com/office/powerpoint/2010/main" val="2739499099"/>
              </p:ext>
            </p:extLst>
          </p:nvPr>
        </p:nvGraphicFramePr>
        <p:xfrm>
          <a:off x="216314" y="970712"/>
          <a:ext cx="10803139" cy="2651760"/>
        </p:xfrm>
        <a:graphic>
          <a:graphicData uri="http://schemas.openxmlformats.org/drawingml/2006/table">
            <a:tbl>
              <a:tblPr firstRow="1" bandRow="1">
                <a:tableStyleId>{72833802-FEF1-4C79-8D5D-14CF1EAF98D9}</a:tableStyleId>
              </a:tblPr>
              <a:tblGrid>
                <a:gridCol w="10803139">
                  <a:extLst>
                    <a:ext uri="{9D8B030D-6E8A-4147-A177-3AD203B41FA5}">
                      <a16:colId xmlns:a16="http://schemas.microsoft.com/office/drawing/2014/main" val="1077562148"/>
                    </a:ext>
                  </a:extLst>
                </a:gridCol>
              </a:tblGrid>
              <a:tr h="281969">
                <a:tc>
                  <a:txBody>
                    <a:bodyPr/>
                    <a:lstStyle/>
                    <a:p>
                      <a:r>
                        <a:rPr lang="en-IN" dirty="0"/>
                        <a:t>NODES                                                         LABEL                                                  STATUS</a:t>
                      </a:r>
                    </a:p>
                  </a:txBody>
                  <a:tcPr>
                    <a:solidFill>
                      <a:schemeClr val="accent5">
                        <a:lumMod val="20000"/>
                        <a:lumOff val="80000"/>
                      </a:schemeClr>
                    </a:solidFill>
                  </a:tcPr>
                </a:tc>
                <a:extLst>
                  <a:ext uri="{0D108BD9-81ED-4DB2-BD59-A6C34878D82A}">
                    <a16:rowId xmlns:a16="http://schemas.microsoft.com/office/drawing/2014/main" val="123674943"/>
                  </a:ext>
                </a:extLst>
              </a:tr>
              <a:tr h="2050684">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Permanent </a:t>
                      </a:r>
                    </a:p>
                    <a:p>
                      <a:r>
                        <a:rPr lang="en-US" dirty="0"/>
                        <a:t>7                                                               [18.5,6]                                                    Permanent</a:t>
                      </a:r>
                    </a:p>
                  </a:txBody>
                  <a:tcPr/>
                </a:tc>
                <a:extLst>
                  <a:ext uri="{0D108BD9-81ED-4DB2-BD59-A6C34878D82A}">
                    <a16:rowId xmlns:a16="http://schemas.microsoft.com/office/drawing/2014/main" val="3098876888"/>
                  </a:ext>
                </a:extLst>
              </a:tr>
            </a:tbl>
          </a:graphicData>
        </a:graphic>
      </p:graphicFrame>
      <p:sp>
        <p:nvSpPr>
          <p:cNvPr id="7" name="TextBox 6">
            <a:extLst>
              <a:ext uri="{FF2B5EF4-FFF2-40B4-BE49-F238E27FC236}">
                <a16:creationId xmlns:a16="http://schemas.microsoft.com/office/drawing/2014/main" id="{1526DBE8-375A-268C-73D7-360EE3801D79}"/>
              </a:ext>
            </a:extLst>
          </p:cNvPr>
          <p:cNvSpPr txBox="1"/>
          <p:nvPr/>
        </p:nvSpPr>
        <p:spPr>
          <a:xfrm>
            <a:off x="3530184" y="3502272"/>
            <a:ext cx="6130976" cy="369332"/>
          </a:xfrm>
          <a:prstGeom prst="rect">
            <a:avLst/>
          </a:prstGeom>
          <a:noFill/>
        </p:spPr>
        <p:txBody>
          <a:bodyPr wrap="square">
            <a:spAutoFit/>
          </a:bodyPr>
          <a:lstStyle/>
          <a:p>
            <a:r>
              <a:rPr lang="en-IN" b="1" dirty="0"/>
              <a:t>Table 12</a:t>
            </a:r>
            <a:r>
              <a:rPr lang="en-IN" dirty="0"/>
              <a:t> </a:t>
            </a:r>
          </a:p>
        </p:txBody>
      </p:sp>
      <p:sp>
        <p:nvSpPr>
          <p:cNvPr id="9" name="TextBox 8">
            <a:extLst>
              <a:ext uri="{FF2B5EF4-FFF2-40B4-BE49-F238E27FC236}">
                <a16:creationId xmlns:a16="http://schemas.microsoft.com/office/drawing/2014/main" id="{3E408745-BFAD-79E9-B053-6E694E5E6429}"/>
              </a:ext>
            </a:extLst>
          </p:cNvPr>
          <p:cNvSpPr txBox="1"/>
          <p:nvPr/>
        </p:nvSpPr>
        <p:spPr>
          <a:xfrm>
            <a:off x="169016" y="3766031"/>
            <a:ext cx="11142692" cy="369332"/>
          </a:xfrm>
          <a:prstGeom prst="rect">
            <a:avLst/>
          </a:prstGeom>
          <a:noFill/>
        </p:spPr>
        <p:txBody>
          <a:bodyPr wrap="square">
            <a:spAutoFit/>
          </a:bodyPr>
          <a:lstStyle/>
          <a:p>
            <a:r>
              <a:rPr lang="en-US" b="1" dirty="0"/>
              <a:t>Iteration 7:</a:t>
            </a:r>
            <a:r>
              <a:rPr lang="en-US" dirty="0"/>
              <a:t> Again node 7 can be reached from node 4. The list of labelled nodes;</a:t>
            </a:r>
            <a:endParaRPr lang="en-IN" dirty="0"/>
          </a:p>
        </p:txBody>
      </p:sp>
      <p:graphicFrame>
        <p:nvGraphicFramePr>
          <p:cNvPr id="10" name="Table 9">
            <a:extLst>
              <a:ext uri="{FF2B5EF4-FFF2-40B4-BE49-F238E27FC236}">
                <a16:creationId xmlns:a16="http://schemas.microsoft.com/office/drawing/2014/main" id="{FD0B01D7-3B49-829D-1E3D-69847D549198}"/>
              </a:ext>
            </a:extLst>
          </p:cNvPr>
          <p:cNvGraphicFramePr>
            <a:graphicFrameLocks noGrp="1"/>
          </p:cNvGraphicFramePr>
          <p:nvPr>
            <p:extLst>
              <p:ext uri="{D42A27DB-BD31-4B8C-83A1-F6EECF244321}">
                <p14:modId xmlns:p14="http://schemas.microsoft.com/office/powerpoint/2010/main" val="1372961527"/>
              </p:ext>
            </p:extLst>
          </p:nvPr>
        </p:nvGraphicFramePr>
        <p:xfrm>
          <a:off x="216313" y="4135363"/>
          <a:ext cx="11381637" cy="2926080"/>
        </p:xfrm>
        <a:graphic>
          <a:graphicData uri="http://schemas.openxmlformats.org/drawingml/2006/table">
            <a:tbl>
              <a:tblPr firstRow="1" bandRow="1">
                <a:tableStyleId>{72833802-FEF1-4C79-8D5D-14CF1EAF98D9}</a:tableStyleId>
              </a:tblPr>
              <a:tblGrid>
                <a:gridCol w="11381637">
                  <a:extLst>
                    <a:ext uri="{9D8B030D-6E8A-4147-A177-3AD203B41FA5}">
                      <a16:colId xmlns:a16="http://schemas.microsoft.com/office/drawing/2014/main" val="1077562148"/>
                    </a:ext>
                  </a:extLst>
                </a:gridCol>
              </a:tblGrid>
              <a:tr h="322368">
                <a:tc>
                  <a:txBody>
                    <a:bodyPr/>
                    <a:lstStyle/>
                    <a:p>
                      <a:r>
                        <a:rPr lang="en-IN" dirty="0"/>
                        <a:t>NODES                                                         LABEL                                                  STATUS</a:t>
                      </a:r>
                    </a:p>
                  </a:txBody>
                  <a:tcPr>
                    <a:solidFill>
                      <a:schemeClr val="tx1">
                        <a:lumMod val="65000"/>
                        <a:lumOff val="35000"/>
                      </a:schemeClr>
                    </a:solidFill>
                  </a:tcPr>
                </a:tc>
                <a:extLst>
                  <a:ext uri="{0D108BD9-81ED-4DB2-BD59-A6C34878D82A}">
                    <a16:rowId xmlns:a16="http://schemas.microsoft.com/office/drawing/2014/main" val="123674943"/>
                  </a:ext>
                </a:extLst>
              </a:tr>
              <a:tr h="2256574">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Permanent </a:t>
                      </a:r>
                    </a:p>
                    <a:p>
                      <a:r>
                        <a:rPr lang="en-US" dirty="0"/>
                        <a:t>7                                                               [18.5,6]                                                   Temporary</a:t>
                      </a:r>
                    </a:p>
                    <a:p>
                      <a:r>
                        <a:rPr lang="en-IN" dirty="0"/>
                        <a:t>7                                                               [14.6+13.3, 4]                                         Temporary</a:t>
                      </a:r>
                      <a:endParaRPr lang="en-US" dirty="0"/>
                    </a:p>
                  </a:txBody>
                  <a:tcPr/>
                </a:tc>
                <a:extLst>
                  <a:ext uri="{0D108BD9-81ED-4DB2-BD59-A6C34878D82A}">
                    <a16:rowId xmlns:a16="http://schemas.microsoft.com/office/drawing/2014/main" val="3098876888"/>
                  </a:ext>
                </a:extLst>
              </a:tr>
            </a:tbl>
          </a:graphicData>
        </a:graphic>
      </p:graphicFrame>
      <p:sp>
        <p:nvSpPr>
          <p:cNvPr id="12" name="TextBox 11">
            <a:extLst>
              <a:ext uri="{FF2B5EF4-FFF2-40B4-BE49-F238E27FC236}">
                <a16:creationId xmlns:a16="http://schemas.microsoft.com/office/drawing/2014/main" id="{D4AE9A26-D487-9A76-D0E8-C19AE590CCD7}"/>
              </a:ext>
            </a:extLst>
          </p:cNvPr>
          <p:cNvSpPr txBox="1"/>
          <p:nvPr/>
        </p:nvSpPr>
        <p:spPr>
          <a:xfrm>
            <a:off x="3897300" y="7083637"/>
            <a:ext cx="3686124" cy="369332"/>
          </a:xfrm>
          <a:prstGeom prst="rect">
            <a:avLst/>
          </a:prstGeom>
          <a:noFill/>
        </p:spPr>
        <p:txBody>
          <a:bodyPr wrap="square">
            <a:spAutoFit/>
          </a:bodyPr>
          <a:lstStyle/>
          <a:p>
            <a:r>
              <a:rPr lang="en-IN" b="1" dirty="0"/>
              <a:t>Table 13</a:t>
            </a:r>
          </a:p>
        </p:txBody>
      </p:sp>
    </p:spTree>
    <p:extLst>
      <p:ext uri="{BB962C8B-B14F-4D97-AF65-F5344CB8AC3E}">
        <p14:creationId xmlns:p14="http://schemas.microsoft.com/office/powerpoint/2010/main" val="46829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92D3B9-F2C2-939D-2704-4973D21F84CD}"/>
              </a:ext>
            </a:extLst>
          </p:cNvPr>
          <p:cNvSpPr txBox="1"/>
          <p:nvPr/>
        </p:nvSpPr>
        <p:spPr>
          <a:xfrm>
            <a:off x="318540" y="0"/>
            <a:ext cx="11873459" cy="1323439"/>
          </a:xfrm>
          <a:prstGeom prst="rect">
            <a:avLst/>
          </a:prstGeom>
          <a:noFill/>
        </p:spPr>
        <p:txBody>
          <a:bodyPr wrap="square">
            <a:spAutoFit/>
          </a:bodyPr>
          <a:lstStyle/>
          <a:p>
            <a:r>
              <a:rPr lang="en-US" sz="2000" dirty="0"/>
              <a:t>Node 7 temporary holds label [27.9, 4] obtained from iteration 7, is thus changed to [18.5, 6] obtained in iteration 6 to indicate a shorter route has be found through node 4. Therefore node 7 is updated as (u7 = 18.5) labelled [18.5, 6], we cannot change the status of node 7 since it is already permanent. The list of labelled node now becomes; </a:t>
            </a:r>
            <a:endParaRPr lang="en-IN" sz="2000" dirty="0"/>
          </a:p>
        </p:txBody>
      </p:sp>
      <p:graphicFrame>
        <p:nvGraphicFramePr>
          <p:cNvPr id="6" name="Table 5">
            <a:extLst>
              <a:ext uri="{FF2B5EF4-FFF2-40B4-BE49-F238E27FC236}">
                <a16:creationId xmlns:a16="http://schemas.microsoft.com/office/drawing/2014/main" id="{D4A6BD03-E218-0F33-7ABC-A266C60F85D9}"/>
              </a:ext>
            </a:extLst>
          </p:cNvPr>
          <p:cNvGraphicFramePr>
            <a:graphicFrameLocks noGrp="1"/>
          </p:cNvGraphicFramePr>
          <p:nvPr>
            <p:extLst>
              <p:ext uri="{D42A27DB-BD31-4B8C-83A1-F6EECF244321}">
                <p14:modId xmlns:p14="http://schemas.microsoft.com/office/powerpoint/2010/main" val="1859777983"/>
              </p:ext>
            </p:extLst>
          </p:nvPr>
        </p:nvGraphicFramePr>
        <p:xfrm>
          <a:off x="374523" y="1043092"/>
          <a:ext cx="10225052" cy="2651760"/>
        </p:xfrm>
        <a:graphic>
          <a:graphicData uri="http://schemas.openxmlformats.org/drawingml/2006/table">
            <a:tbl>
              <a:tblPr firstRow="1" bandRow="1">
                <a:tableStyleId>{72833802-FEF1-4C79-8D5D-14CF1EAF98D9}</a:tableStyleId>
              </a:tblPr>
              <a:tblGrid>
                <a:gridCol w="10225052">
                  <a:extLst>
                    <a:ext uri="{9D8B030D-6E8A-4147-A177-3AD203B41FA5}">
                      <a16:colId xmlns:a16="http://schemas.microsoft.com/office/drawing/2014/main" val="1077562148"/>
                    </a:ext>
                  </a:extLst>
                </a:gridCol>
              </a:tblGrid>
              <a:tr h="313390">
                <a:tc>
                  <a:txBody>
                    <a:bodyPr/>
                    <a:lstStyle/>
                    <a:p>
                      <a:r>
                        <a:rPr lang="en-IN" dirty="0"/>
                        <a:t>NODES                                                         LABEL                                                  STATUS</a:t>
                      </a:r>
                    </a:p>
                  </a:txBody>
                  <a:tcPr>
                    <a:solidFill>
                      <a:schemeClr val="accent5">
                        <a:lumMod val="60000"/>
                        <a:lumOff val="40000"/>
                      </a:schemeClr>
                    </a:solidFill>
                  </a:tcPr>
                </a:tc>
                <a:extLst>
                  <a:ext uri="{0D108BD9-81ED-4DB2-BD59-A6C34878D82A}">
                    <a16:rowId xmlns:a16="http://schemas.microsoft.com/office/drawing/2014/main" val="123674943"/>
                  </a:ext>
                </a:extLst>
              </a:tr>
              <a:tr h="1958684">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Permanent </a:t>
                      </a:r>
                    </a:p>
                    <a:p>
                      <a:r>
                        <a:rPr lang="en-US" dirty="0"/>
                        <a:t>7                                                               [18.5,6]                                                    Permanent</a:t>
                      </a:r>
                    </a:p>
                  </a:txBody>
                  <a:tcPr/>
                </a:tc>
                <a:extLst>
                  <a:ext uri="{0D108BD9-81ED-4DB2-BD59-A6C34878D82A}">
                    <a16:rowId xmlns:a16="http://schemas.microsoft.com/office/drawing/2014/main" val="3098876888"/>
                  </a:ext>
                </a:extLst>
              </a:tr>
            </a:tbl>
          </a:graphicData>
        </a:graphic>
      </p:graphicFrame>
      <p:sp>
        <p:nvSpPr>
          <p:cNvPr id="8" name="TextBox 7">
            <a:extLst>
              <a:ext uri="{FF2B5EF4-FFF2-40B4-BE49-F238E27FC236}">
                <a16:creationId xmlns:a16="http://schemas.microsoft.com/office/drawing/2014/main" id="{B1AB091B-2292-A698-54D6-9D665248358F}"/>
              </a:ext>
            </a:extLst>
          </p:cNvPr>
          <p:cNvSpPr txBox="1"/>
          <p:nvPr/>
        </p:nvSpPr>
        <p:spPr>
          <a:xfrm>
            <a:off x="4526111" y="3606505"/>
            <a:ext cx="1104759" cy="369332"/>
          </a:xfrm>
          <a:prstGeom prst="rect">
            <a:avLst/>
          </a:prstGeom>
          <a:noFill/>
        </p:spPr>
        <p:txBody>
          <a:bodyPr wrap="square">
            <a:spAutoFit/>
          </a:bodyPr>
          <a:lstStyle/>
          <a:p>
            <a:r>
              <a:rPr lang="en-IN" b="1" dirty="0"/>
              <a:t>Table 14</a:t>
            </a:r>
          </a:p>
        </p:txBody>
      </p:sp>
      <p:sp>
        <p:nvSpPr>
          <p:cNvPr id="10" name="TextBox 9">
            <a:extLst>
              <a:ext uri="{FF2B5EF4-FFF2-40B4-BE49-F238E27FC236}">
                <a16:creationId xmlns:a16="http://schemas.microsoft.com/office/drawing/2014/main" id="{6E805029-BE53-E9AF-6706-17BCBD32914C}"/>
              </a:ext>
            </a:extLst>
          </p:cNvPr>
          <p:cNvSpPr txBox="1"/>
          <p:nvPr/>
        </p:nvSpPr>
        <p:spPr>
          <a:xfrm>
            <a:off x="318540" y="3713908"/>
            <a:ext cx="3105795" cy="369332"/>
          </a:xfrm>
          <a:prstGeom prst="rect">
            <a:avLst/>
          </a:prstGeom>
          <a:noFill/>
        </p:spPr>
        <p:txBody>
          <a:bodyPr wrap="square">
            <a:spAutoFit/>
          </a:bodyPr>
          <a:lstStyle/>
          <a:p>
            <a:r>
              <a:rPr lang="en-IN" b="1" dirty="0"/>
              <a:t>Iteration 8:</a:t>
            </a:r>
          </a:p>
        </p:txBody>
      </p:sp>
      <p:graphicFrame>
        <p:nvGraphicFramePr>
          <p:cNvPr id="11" name="Table 10">
            <a:extLst>
              <a:ext uri="{FF2B5EF4-FFF2-40B4-BE49-F238E27FC236}">
                <a16:creationId xmlns:a16="http://schemas.microsoft.com/office/drawing/2014/main" id="{01F419C3-0607-D01B-7436-F67E47709A59}"/>
              </a:ext>
            </a:extLst>
          </p:cNvPr>
          <p:cNvGraphicFramePr>
            <a:graphicFrameLocks noGrp="1"/>
          </p:cNvGraphicFramePr>
          <p:nvPr>
            <p:extLst>
              <p:ext uri="{D42A27DB-BD31-4B8C-83A1-F6EECF244321}">
                <p14:modId xmlns:p14="http://schemas.microsoft.com/office/powerpoint/2010/main" val="3967948936"/>
              </p:ext>
            </p:extLst>
          </p:nvPr>
        </p:nvGraphicFramePr>
        <p:xfrm>
          <a:off x="318540" y="4013312"/>
          <a:ext cx="10337019" cy="2651760"/>
        </p:xfrm>
        <a:graphic>
          <a:graphicData uri="http://schemas.openxmlformats.org/drawingml/2006/table">
            <a:tbl>
              <a:tblPr firstRow="1" bandRow="1">
                <a:tableStyleId>{72833802-FEF1-4C79-8D5D-14CF1EAF98D9}</a:tableStyleId>
              </a:tblPr>
              <a:tblGrid>
                <a:gridCol w="10337019">
                  <a:extLst>
                    <a:ext uri="{9D8B030D-6E8A-4147-A177-3AD203B41FA5}">
                      <a16:colId xmlns:a16="http://schemas.microsoft.com/office/drawing/2014/main" val="1077562148"/>
                    </a:ext>
                  </a:extLst>
                </a:gridCol>
              </a:tblGrid>
              <a:tr h="0">
                <a:tc>
                  <a:txBody>
                    <a:bodyPr/>
                    <a:lstStyle/>
                    <a:p>
                      <a:r>
                        <a:rPr lang="en-IN" dirty="0"/>
                        <a:t>NODES                                                         LABEL                                                  STATUS</a:t>
                      </a:r>
                    </a:p>
                  </a:txBody>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Temporary</a:t>
                      </a:r>
                    </a:p>
                    <a:p>
                      <a:r>
                        <a:rPr lang="en-US" dirty="0"/>
                        <a:t>6                                                               [16.5, 5]                                                   Permanent</a:t>
                      </a:r>
                    </a:p>
                    <a:p>
                      <a:r>
                        <a:rPr lang="en-US" dirty="0"/>
                        <a:t>8                                                               [21.1, 5]                                                  Permanent </a:t>
                      </a:r>
                    </a:p>
                    <a:p>
                      <a:r>
                        <a:rPr lang="en-US" dirty="0"/>
                        <a:t>7                                                               [18.5,6]                                                    Permanent</a:t>
                      </a:r>
                    </a:p>
                  </a:txBody>
                  <a:tcPr/>
                </a:tc>
                <a:extLst>
                  <a:ext uri="{0D108BD9-81ED-4DB2-BD59-A6C34878D82A}">
                    <a16:rowId xmlns:a16="http://schemas.microsoft.com/office/drawing/2014/main" val="3098876888"/>
                  </a:ext>
                </a:extLst>
              </a:tr>
            </a:tbl>
          </a:graphicData>
        </a:graphic>
      </p:graphicFrame>
      <p:sp>
        <p:nvSpPr>
          <p:cNvPr id="13" name="TextBox 12">
            <a:extLst>
              <a:ext uri="{FF2B5EF4-FFF2-40B4-BE49-F238E27FC236}">
                <a16:creationId xmlns:a16="http://schemas.microsoft.com/office/drawing/2014/main" id="{64AF68D0-46EA-E70D-C0E8-C244CB57B0CB}"/>
              </a:ext>
            </a:extLst>
          </p:cNvPr>
          <p:cNvSpPr txBox="1"/>
          <p:nvPr/>
        </p:nvSpPr>
        <p:spPr>
          <a:xfrm>
            <a:off x="4526111" y="6572418"/>
            <a:ext cx="1165563" cy="369332"/>
          </a:xfrm>
          <a:prstGeom prst="rect">
            <a:avLst/>
          </a:prstGeom>
          <a:noFill/>
        </p:spPr>
        <p:txBody>
          <a:bodyPr wrap="square">
            <a:spAutoFit/>
          </a:bodyPr>
          <a:lstStyle/>
          <a:p>
            <a:r>
              <a:rPr lang="en-IN" b="1" dirty="0"/>
              <a:t> Table 15</a:t>
            </a:r>
            <a:r>
              <a:rPr lang="en-IN" dirty="0"/>
              <a:t> </a:t>
            </a:r>
          </a:p>
        </p:txBody>
      </p:sp>
    </p:spTree>
    <p:extLst>
      <p:ext uri="{BB962C8B-B14F-4D97-AF65-F5344CB8AC3E}">
        <p14:creationId xmlns:p14="http://schemas.microsoft.com/office/powerpoint/2010/main" val="124802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036419-17D5-513E-DFDB-B927211390DD}"/>
              </a:ext>
            </a:extLst>
          </p:cNvPr>
          <p:cNvSpPr txBox="1"/>
          <p:nvPr/>
        </p:nvSpPr>
        <p:spPr>
          <a:xfrm>
            <a:off x="183630" y="0"/>
            <a:ext cx="9986737" cy="707886"/>
          </a:xfrm>
          <a:prstGeom prst="rect">
            <a:avLst/>
          </a:prstGeom>
          <a:noFill/>
        </p:spPr>
        <p:txBody>
          <a:bodyPr wrap="square">
            <a:spAutoFit/>
          </a:bodyPr>
          <a:lstStyle/>
          <a:p>
            <a:r>
              <a:rPr lang="en-US" sz="2000" dirty="0"/>
              <a:t>Since node 4 can only be accessed by node 3 therefore we make node 4 (u4 = 14.6) status permanent</a:t>
            </a:r>
            <a:endParaRPr lang="en-IN" sz="2000" dirty="0"/>
          </a:p>
        </p:txBody>
      </p:sp>
      <p:graphicFrame>
        <p:nvGraphicFramePr>
          <p:cNvPr id="5" name="Table 4">
            <a:extLst>
              <a:ext uri="{FF2B5EF4-FFF2-40B4-BE49-F238E27FC236}">
                <a16:creationId xmlns:a16="http://schemas.microsoft.com/office/drawing/2014/main" id="{AA1ECBF6-D10D-DFD3-4280-CD619AE2D940}"/>
              </a:ext>
            </a:extLst>
          </p:cNvPr>
          <p:cNvGraphicFramePr>
            <a:graphicFrameLocks noGrp="1"/>
          </p:cNvGraphicFramePr>
          <p:nvPr>
            <p:extLst>
              <p:ext uri="{D42A27DB-BD31-4B8C-83A1-F6EECF244321}">
                <p14:modId xmlns:p14="http://schemas.microsoft.com/office/powerpoint/2010/main" val="2746618053"/>
              </p:ext>
            </p:extLst>
          </p:nvPr>
        </p:nvGraphicFramePr>
        <p:xfrm>
          <a:off x="183630" y="369332"/>
          <a:ext cx="10154688" cy="2651760"/>
        </p:xfrm>
        <a:graphic>
          <a:graphicData uri="http://schemas.openxmlformats.org/drawingml/2006/table">
            <a:tbl>
              <a:tblPr firstRow="1" bandRow="1">
                <a:tableStyleId>{72833802-FEF1-4C79-8D5D-14CF1EAF98D9}</a:tableStyleId>
              </a:tblPr>
              <a:tblGrid>
                <a:gridCol w="10154688">
                  <a:extLst>
                    <a:ext uri="{9D8B030D-6E8A-4147-A177-3AD203B41FA5}">
                      <a16:colId xmlns:a16="http://schemas.microsoft.com/office/drawing/2014/main" val="1077562148"/>
                    </a:ext>
                  </a:extLst>
                </a:gridCol>
              </a:tblGrid>
              <a:tr h="290108">
                <a:tc>
                  <a:txBody>
                    <a:bodyPr/>
                    <a:lstStyle/>
                    <a:p>
                      <a:r>
                        <a:rPr lang="en-IN" dirty="0"/>
                        <a:t>NODES                                                         LABEL                                                  STATUS</a:t>
                      </a:r>
                    </a:p>
                  </a:txBody>
                  <a:tcPr>
                    <a:solidFill>
                      <a:srgbClr val="0070C0"/>
                    </a:solidFill>
                  </a:tcPr>
                </a:tc>
                <a:extLst>
                  <a:ext uri="{0D108BD9-81ED-4DB2-BD59-A6C34878D82A}">
                    <a16:rowId xmlns:a16="http://schemas.microsoft.com/office/drawing/2014/main" val="123674943"/>
                  </a:ext>
                </a:extLst>
              </a:tr>
              <a:tr h="1813172">
                <a:tc>
                  <a:txBody>
                    <a:bodyPr/>
                    <a:lstStyle/>
                    <a:p>
                      <a:r>
                        <a:rPr lang="en-IN" dirty="0"/>
                        <a:t>1                                                               [0, ∞]                                                     Permanent </a:t>
                      </a:r>
                    </a:p>
                    <a:p>
                      <a:r>
                        <a:rPr lang="en-IN" dirty="0"/>
                        <a:t>2                                                               [6.2, 1]                                                    Permanent  </a:t>
                      </a:r>
                    </a:p>
                    <a:p>
                      <a:r>
                        <a:rPr lang="en-IN" dirty="0"/>
                        <a:t>3                                                               [6.3, 1]                                                    Permanent</a:t>
                      </a:r>
                      <a:r>
                        <a:rPr lang="en-US" dirty="0"/>
                        <a:t> </a:t>
                      </a:r>
                    </a:p>
                    <a:p>
                      <a:r>
                        <a:rPr lang="en-IN" dirty="0"/>
                        <a:t>5                                                               [13.9, 3]                                                  Permanent </a:t>
                      </a:r>
                    </a:p>
                    <a:p>
                      <a:r>
                        <a:rPr lang="en-IN" dirty="0"/>
                        <a:t>4                                                               [14.6, 3]                                                  Permanent</a:t>
                      </a:r>
                    </a:p>
                    <a:p>
                      <a:r>
                        <a:rPr lang="en-US" dirty="0"/>
                        <a:t>6                                                               [16.5, 5]                                                   Permanent</a:t>
                      </a:r>
                    </a:p>
                    <a:p>
                      <a:r>
                        <a:rPr lang="en-US" dirty="0"/>
                        <a:t>8                                                               [21.1, 5]                                                  Permanent </a:t>
                      </a:r>
                    </a:p>
                    <a:p>
                      <a:r>
                        <a:rPr lang="en-US" dirty="0"/>
                        <a:t>7                                                               [18.5,6]                                                    Permanent</a:t>
                      </a:r>
                    </a:p>
                  </a:txBody>
                  <a:tcPr/>
                </a:tc>
                <a:extLst>
                  <a:ext uri="{0D108BD9-81ED-4DB2-BD59-A6C34878D82A}">
                    <a16:rowId xmlns:a16="http://schemas.microsoft.com/office/drawing/2014/main" val="3098876888"/>
                  </a:ext>
                </a:extLst>
              </a:tr>
            </a:tbl>
          </a:graphicData>
        </a:graphic>
      </p:graphicFrame>
      <p:sp>
        <p:nvSpPr>
          <p:cNvPr id="7" name="TextBox 6">
            <a:extLst>
              <a:ext uri="{FF2B5EF4-FFF2-40B4-BE49-F238E27FC236}">
                <a16:creationId xmlns:a16="http://schemas.microsoft.com/office/drawing/2014/main" id="{2DF85EC0-7B2B-A715-EBB1-CB0F0052BC5E}"/>
              </a:ext>
            </a:extLst>
          </p:cNvPr>
          <p:cNvSpPr txBox="1"/>
          <p:nvPr/>
        </p:nvSpPr>
        <p:spPr>
          <a:xfrm>
            <a:off x="4426154" y="2974926"/>
            <a:ext cx="1237529" cy="369332"/>
          </a:xfrm>
          <a:prstGeom prst="rect">
            <a:avLst/>
          </a:prstGeom>
          <a:noFill/>
        </p:spPr>
        <p:txBody>
          <a:bodyPr wrap="square">
            <a:spAutoFit/>
          </a:bodyPr>
          <a:lstStyle/>
          <a:p>
            <a:r>
              <a:rPr lang="en-IN" b="1" dirty="0"/>
              <a:t>Table 16</a:t>
            </a:r>
            <a:r>
              <a:rPr lang="en-IN" dirty="0"/>
              <a:t> </a:t>
            </a:r>
          </a:p>
        </p:txBody>
      </p:sp>
      <p:sp>
        <p:nvSpPr>
          <p:cNvPr id="9" name="TextBox 8">
            <a:extLst>
              <a:ext uri="{FF2B5EF4-FFF2-40B4-BE49-F238E27FC236}">
                <a16:creationId xmlns:a16="http://schemas.microsoft.com/office/drawing/2014/main" id="{6552B006-BF19-6835-B560-48DCC2EDB87D}"/>
              </a:ext>
            </a:extLst>
          </p:cNvPr>
          <p:cNvSpPr txBox="1"/>
          <p:nvPr/>
        </p:nvSpPr>
        <p:spPr>
          <a:xfrm>
            <a:off x="0" y="3205758"/>
            <a:ext cx="11943184" cy="1015663"/>
          </a:xfrm>
          <a:prstGeom prst="rect">
            <a:avLst/>
          </a:prstGeom>
          <a:noFill/>
        </p:spPr>
        <p:txBody>
          <a:bodyPr wrap="square">
            <a:spAutoFit/>
          </a:bodyPr>
          <a:lstStyle/>
          <a:p>
            <a:r>
              <a:rPr lang="en-US" sz="2000" dirty="0"/>
              <a:t>Now all nodes in the list have attained its status as permanent, we can therefore say we have obtained the maximum iteration for the problem. Therefore the solution to the shortest route and distance from node 1 to any other node in the network is thus;</a:t>
            </a:r>
            <a:endParaRPr lang="en-IN" sz="2000" dirty="0"/>
          </a:p>
        </p:txBody>
      </p:sp>
      <p:graphicFrame>
        <p:nvGraphicFramePr>
          <p:cNvPr id="10" name="Table 9">
            <a:extLst>
              <a:ext uri="{FF2B5EF4-FFF2-40B4-BE49-F238E27FC236}">
                <a16:creationId xmlns:a16="http://schemas.microsoft.com/office/drawing/2014/main" id="{368EC9AD-4BDE-F3B0-1C66-4FC4B6B53F8C}"/>
              </a:ext>
            </a:extLst>
          </p:cNvPr>
          <p:cNvGraphicFramePr>
            <a:graphicFrameLocks noGrp="1"/>
          </p:cNvGraphicFramePr>
          <p:nvPr>
            <p:extLst>
              <p:ext uri="{D42A27DB-BD31-4B8C-83A1-F6EECF244321}">
                <p14:modId xmlns:p14="http://schemas.microsoft.com/office/powerpoint/2010/main" val="2095937207"/>
              </p:ext>
            </p:extLst>
          </p:nvPr>
        </p:nvGraphicFramePr>
        <p:xfrm>
          <a:off x="0" y="3852090"/>
          <a:ext cx="10412963" cy="2737314"/>
        </p:xfrm>
        <a:graphic>
          <a:graphicData uri="http://schemas.openxmlformats.org/drawingml/2006/table">
            <a:tbl>
              <a:tblPr firstRow="1" bandRow="1">
                <a:tableStyleId>{1E171933-4619-4E11-9A3F-F7608DF75F80}</a:tableStyleId>
              </a:tblPr>
              <a:tblGrid>
                <a:gridCol w="10412963">
                  <a:extLst>
                    <a:ext uri="{9D8B030D-6E8A-4147-A177-3AD203B41FA5}">
                      <a16:colId xmlns:a16="http://schemas.microsoft.com/office/drawing/2014/main" val="260087679"/>
                    </a:ext>
                  </a:extLst>
                </a:gridCol>
              </a:tblGrid>
              <a:tr h="451314">
                <a:tc>
                  <a:txBody>
                    <a:bodyPr/>
                    <a:lstStyle/>
                    <a:p>
                      <a:r>
                        <a:rPr lang="en-IN" dirty="0"/>
                        <a:t>NODES                                                    ROUTES                                               DISTANCE </a:t>
                      </a:r>
                    </a:p>
                  </a:txBody>
                  <a:tcPr>
                    <a:solidFill>
                      <a:srgbClr val="92D050"/>
                    </a:solidFill>
                  </a:tcPr>
                </a:tc>
                <a:extLst>
                  <a:ext uri="{0D108BD9-81ED-4DB2-BD59-A6C34878D82A}">
                    <a16:rowId xmlns:a16="http://schemas.microsoft.com/office/drawing/2014/main" val="3752557624"/>
                  </a:ext>
                </a:extLst>
              </a:tr>
              <a:tr h="2022752">
                <a:tc>
                  <a:txBody>
                    <a:bodyPr/>
                    <a:lstStyle/>
                    <a:p>
                      <a:r>
                        <a:rPr lang="en-IN" dirty="0"/>
                        <a:t>1                                                                1                                                                     0                                                               </a:t>
                      </a:r>
                    </a:p>
                    <a:p>
                      <a:r>
                        <a:rPr lang="en-IN" dirty="0"/>
                        <a:t>2                                                               1 – 2                                                              6.2 </a:t>
                      </a:r>
                    </a:p>
                    <a:p>
                      <a:r>
                        <a:rPr lang="en-IN" dirty="0"/>
                        <a:t>3                                                              1 – 3                                                               6.3 </a:t>
                      </a:r>
                    </a:p>
                    <a:p>
                      <a:r>
                        <a:rPr lang="en-IN" dirty="0"/>
                        <a:t>4                                                              1 – 3 – 4                                                        14.6 </a:t>
                      </a:r>
                    </a:p>
                    <a:p>
                      <a:r>
                        <a:rPr lang="en-IN" dirty="0"/>
                        <a:t>5                                                              1 – 3 – 5                                                        13.9 </a:t>
                      </a:r>
                    </a:p>
                    <a:p>
                      <a:r>
                        <a:rPr lang="en-IN" dirty="0"/>
                        <a:t>6                                                              1 – 3 – 5 – 6                                                 16.5 </a:t>
                      </a:r>
                    </a:p>
                    <a:p>
                      <a:r>
                        <a:rPr lang="en-IN" dirty="0"/>
                        <a:t>7                                                              1 – 3 – 5 – 6 – 7                                           18.5 </a:t>
                      </a:r>
                    </a:p>
                    <a:p>
                      <a:r>
                        <a:rPr lang="en-IN" dirty="0"/>
                        <a:t>8                                                              1 – 3 – 5 – 8                                                 21.1</a:t>
                      </a:r>
                    </a:p>
                  </a:txBody>
                  <a:tcPr/>
                </a:tc>
                <a:extLst>
                  <a:ext uri="{0D108BD9-81ED-4DB2-BD59-A6C34878D82A}">
                    <a16:rowId xmlns:a16="http://schemas.microsoft.com/office/drawing/2014/main" val="2547766392"/>
                  </a:ext>
                </a:extLst>
              </a:tr>
            </a:tbl>
          </a:graphicData>
        </a:graphic>
      </p:graphicFrame>
      <p:sp>
        <p:nvSpPr>
          <p:cNvPr id="12" name="TextBox 11">
            <a:extLst>
              <a:ext uri="{FF2B5EF4-FFF2-40B4-BE49-F238E27FC236}">
                <a16:creationId xmlns:a16="http://schemas.microsoft.com/office/drawing/2014/main" id="{5EC15900-0805-A875-661C-3EBF123744E7}"/>
              </a:ext>
            </a:extLst>
          </p:cNvPr>
          <p:cNvSpPr txBox="1"/>
          <p:nvPr/>
        </p:nvSpPr>
        <p:spPr>
          <a:xfrm>
            <a:off x="4316862" y="6596182"/>
            <a:ext cx="1122885" cy="369332"/>
          </a:xfrm>
          <a:prstGeom prst="rect">
            <a:avLst/>
          </a:prstGeom>
          <a:noFill/>
        </p:spPr>
        <p:txBody>
          <a:bodyPr wrap="square">
            <a:spAutoFit/>
          </a:bodyPr>
          <a:lstStyle/>
          <a:p>
            <a:r>
              <a:rPr lang="en-IN" b="1" dirty="0"/>
              <a:t>Table 17</a:t>
            </a:r>
            <a:r>
              <a:rPr lang="en-IN" dirty="0"/>
              <a:t> </a:t>
            </a:r>
          </a:p>
        </p:txBody>
      </p:sp>
    </p:spTree>
    <p:extLst>
      <p:ext uri="{BB962C8B-B14F-4D97-AF65-F5344CB8AC3E}">
        <p14:creationId xmlns:p14="http://schemas.microsoft.com/office/powerpoint/2010/main" val="203680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1ADDB9-8606-B556-E15E-604A904C1FEF}"/>
              </a:ext>
            </a:extLst>
          </p:cNvPr>
          <p:cNvSpPr txBox="1"/>
          <p:nvPr/>
        </p:nvSpPr>
        <p:spPr>
          <a:xfrm>
            <a:off x="685800" y="2410409"/>
            <a:ext cx="11369040" cy="3970318"/>
          </a:xfrm>
          <a:prstGeom prst="rect">
            <a:avLst/>
          </a:prstGeom>
          <a:noFill/>
        </p:spPr>
        <p:txBody>
          <a:bodyPr wrap="square">
            <a:spAutoFit/>
          </a:bodyPr>
          <a:lstStyle/>
          <a:p>
            <a:r>
              <a:rPr lang="en-US" sz="2800" dirty="0"/>
              <a:t> The shortest route between node 1 (production plant) and any other node in the network can be determined by starting at the desired destination and back-tracking through the nodes using the information given by the permanent labels (Table.4.1.16), for example the sequence or route determines the shortest route from node 1 to node 7. (7) – [18.5, 6] – (6) – [16.5, 5] – (5) – [13.9, 3] – (3) – [6.3, 1] – (1) Thus the desired route is; 1 – 3 – 5 – 6 – 7</a:t>
            </a:r>
          </a:p>
          <a:p>
            <a:endParaRPr lang="en-US" sz="2800" dirty="0"/>
          </a:p>
          <a:p>
            <a:endParaRPr lang="en-US" sz="2800" dirty="0"/>
          </a:p>
          <a:p>
            <a:endParaRPr lang="en-IN" sz="2800" dirty="0"/>
          </a:p>
        </p:txBody>
      </p:sp>
      <p:sp>
        <p:nvSpPr>
          <p:cNvPr id="8" name="TextBox 7">
            <a:extLst>
              <a:ext uri="{FF2B5EF4-FFF2-40B4-BE49-F238E27FC236}">
                <a16:creationId xmlns:a16="http://schemas.microsoft.com/office/drawing/2014/main" id="{9D7F9F0D-8DED-7960-7865-717F10016D7A}"/>
              </a:ext>
            </a:extLst>
          </p:cNvPr>
          <p:cNvSpPr txBox="1"/>
          <p:nvPr/>
        </p:nvSpPr>
        <p:spPr>
          <a:xfrm>
            <a:off x="685800" y="3015000"/>
            <a:ext cx="10668000" cy="1384995"/>
          </a:xfrm>
          <a:prstGeom prst="rect">
            <a:avLst/>
          </a:prstGeom>
          <a:noFill/>
        </p:spPr>
        <p:txBody>
          <a:bodyPr wrap="square">
            <a:spAutoFit/>
          </a:bodyPr>
          <a:lstStyle/>
          <a:p>
            <a:endParaRPr lang="en-US" sz="2800" b="1" dirty="0"/>
          </a:p>
          <a:p>
            <a:endParaRPr lang="en-US" sz="2800" b="1" dirty="0"/>
          </a:p>
          <a:p>
            <a:endParaRPr lang="en-US" sz="2800" b="1" dirty="0"/>
          </a:p>
        </p:txBody>
      </p:sp>
      <p:sp>
        <p:nvSpPr>
          <p:cNvPr id="3" name="Rectangle 2">
            <a:extLst>
              <a:ext uri="{FF2B5EF4-FFF2-40B4-BE49-F238E27FC236}">
                <a16:creationId xmlns:a16="http://schemas.microsoft.com/office/drawing/2014/main" id="{B5FF1CF0-9F71-1499-9A9F-0884E1129721}"/>
              </a:ext>
            </a:extLst>
          </p:cNvPr>
          <p:cNvSpPr/>
          <p:nvPr/>
        </p:nvSpPr>
        <p:spPr>
          <a:xfrm>
            <a:off x="3960295" y="449639"/>
            <a:ext cx="3357008" cy="923330"/>
          </a:xfrm>
          <a:prstGeom prst="rect">
            <a:avLst/>
          </a:prstGeom>
          <a:solidFill>
            <a:srgbClr val="FFFF00"/>
          </a:solidFill>
          <a:ln>
            <a:solidFill>
              <a:srgbClr val="00B050"/>
            </a:solidFill>
          </a:ln>
        </p:spPr>
        <p:txBody>
          <a:bodyPr wrap="none" lIns="91440" tIns="45720" rIns="91440" bIns="45720">
            <a:spAutoFit/>
          </a:bodyPr>
          <a:lstStyle/>
          <a:p>
            <a:pPr algn="ctr"/>
            <a:r>
              <a:rPr lang="en-US" sz="5400" b="1" cap="none" spc="0" dirty="0">
                <a:ln w="12700">
                  <a:solidFill>
                    <a:schemeClr val="accent5"/>
                  </a:solidFill>
                  <a:prstDash val="solid"/>
                </a:ln>
                <a:solidFill>
                  <a:srgbClr val="00B0F0"/>
                </a:solidFill>
                <a:effectLst/>
              </a:rPr>
              <a:t>Conclusion</a:t>
            </a:r>
            <a:endParaRPr lang="en-IN" sz="5400" b="1" cap="none" spc="0" dirty="0">
              <a:ln w="12700">
                <a:solidFill>
                  <a:schemeClr val="accent5"/>
                </a:solidFill>
                <a:prstDash val="solid"/>
              </a:ln>
              <a:solidFill>
                <a:srgbClr val="00B0F0"/>
              </a:solidFill>
              <a:effectLst/>
            </a:endParaRPr>
          </a:p>
        </p:txBody>
      </p:sp>
    </p:spTree>
    <p:extLst>
      <p:ext uri="{BB962C8B-B14F-4D97-AF65-F5344CB8AC3E}">
        <p14:creationId xmlns:p14="http://schemas.microsoft.com/office/powerpoint/2010/main" val="401699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CC7542-736F-E31B-4DCE-47639E2A9C0B}"/>
              </a:ext>
            </a:extLst>
          </p:cNvPr>
          <p:cNvSpPr txBox="1"/>
          <p:nvPr/>
        </p:nvSpPr>
        <p:spPr>
          <a:xfrm>
            <a:off x="540205" y="1800906"/>
            <a:ext cx="10545144" cy="4401205"/>
          </a:xfrm>
          <a:prstGeom prst="rect">
            <a:avLst/>
          </a:prstGeom>
          <a:noFill/>
        </p:spPr>
        <p:txBody>
          <a:bodyPr wrap="square">
            <a:spAutoFit/>
          </a:bodyPr>
          <a:lstStyle/>
          <a:p>
            <a:pPr algn="just"/>
            <a:r>
              <a:rPr lang="en-US" dirty="0"/>
              <a:t> </a:t>
            </a:r>
            <a:r>
              <a:rPr lang="en-US" sz="2400" dirty="0"/>
              <a:t>This research addresses the problem of </a:t>
            </a:r>
            <a:r>
              <a:rPr lang="en-US" sz="3600" dirty="0"/>
              <a:t>Asian Paints Pvt. Ltd </a:t>
            </a:r>
            <a:r>
              <a:rPr lang="en-US" sz="2400" dirty="0"/>
              <a:t>in transporting their products from their production plant to stores of sales by presenting analysis of the shortest path using Dijkstra’s Algorithm and it was concluded that the best paths found from the analysis will save the company less distance in transporting the paints and minimize time and cost of fueling their vehicles.</a:t>
            </a:r>
          </a:p>
          <a:p>
            <a:pPr algn="just"/>
            <a:endParaRPr lang="en-US" sz="2400" dirty="0"/>
          </a:p>
          <a:p>
            <a:pPr algn="just"/>
            <a:r>
              <a:rPr lang="en-US" sz="2400" dirty="0"/>
              <a:t>The analysis shows that the best route which provides the shortest distance will be from node 1 – 3 – 5 – 8 (Pune – Shivajinagar – Location – </a:t>
            </a:r>
            <a:r>
              <a:rPr lang="en-US" sz="2400" dirty="0" err="1"/>
              <a:t>Akurdi</a:t>
            </a:r>
            <a:r>
              <a:rPr lang="en-US" sz="2400" dirty="0"/>
              <a:t> ), when transporting from Pune (the production location) to </a:t>
            </a:r>
            <a:r>
              <a:rPr lang="en-US" sz="2400" dirty="0" err="1"/>
              <a:t>Akurdi</a:t>
            </a:r>
            <a:r>
              <a:rPr lang="en-US" sz="2400" dirty="0"/>
              <a:t> the company’s major’s.</a:t>
            </a:r>
          </a:p>
          <a:p>
            <a:pPr algn="just"/>
            <a:endParaRPr lang="en-US" sz="2400" b="1" dirty="0"/>
          </a:p>
          <a:p>
            <a:pPr algn="just"/>
            <a:r>
              <a:rPr lang="en-IN" sz="2800" b="1" dirty="0"/>
              <a:t>Keywords: </a:t>
            </a:r>
            <a:r>
              <a:rPr lang="en-IN" sz="2800" dirty="0">
                <a:latin typeface="Agency FB" panose="020B0503020202020204" pitchFamily="34" charset="0"/>
              </a:rPr>
              <a:t>Directed Network, node, activity, Dijkstra’s Algorithm , Permissible route.</a:t>
            </a:r>
            <a:r>
              <a:rPr lang="en-IN" sz="2000" dirty="0">
                <a:latin typeface="Agency FB" panose="020B0503020202020204" pitchFamily="34" charset="0"/>
              </a:rPr>
              <a:t>                                                                          </a:t>
            </a:r>
            <a:endParaRPr lang="en-IN" dirty="0">
              <a:latin typeface="Agency FB" panose="020B0503020202020204" pitchFamily="34" charset="0"/>
            </a:endParaRPr>
          </a:p>
        </p:txBody>
      </p:sp>
      <p:sp>
        <p:nvSpPr>
          <p:cNvPr id="3" name="Smiley Face 2">
            <a:extLst>
              <a:ext uri="{FF2B5EF4-FFF2-40B4-BE49-F238E27FC236}">
                <a16:creationId xmlns:a16="http://schemas.microsoft.com/office/drawing/2014/main" id="{994F4EE4-19E3-8A4D-D99D-606CE9862DD4}"/>
              </a:ext>
            </a:extLst>
          </p:cNvPr>
          <p:cNvSpPr/>
          <p:nvPr/>
        </p:nvSpPr>
        <p:spPr>
          <a:xfrm>
            <a:off x="2687215" y="296162"/>
            <a:ext cx="6382139" cy="923330"/>
          </a:xfrm>
          <a:custGeom>
            <a:avLst/>
            <a:gdLst>
              <a:gd name="connsiteX0" fmla="*/ 0 w 4495179"/>
              <a:gd name="connsiteY0" fmla="*/ 649189 h 1298377"/>
              <a:gd name="connsiteX1" fmla="*/ 2247590 w 4495179"/>
              <a:gd name="connsiteY1" fmla="*/ 0 h 1298377"/>
              <a:gd name="connsiteX2" fmla="*/ 4495180 w 4495179"/>
              <a:gd name="connsiteY2" fmla="*/ 649189 h 1298377"/>
              <a:gd name="connsiteX3" fmla="*/ 2247590 w 4495179"/>
              <a:gd name="connsiteY3" fmla="*/ 1298378 h 1298377"/>
              <a:gd name="connsiteX4" fmla="*/ 0 w 4495179"/>
              <a:gd name="connsiteY4" fmla="*/ 649189 h 1298377"/>
              <a:gd name="connsiteX0" fmla="*/ 1293405 w 4495179"/>
              <a:gd name="connsiteY0" fmla="*/ 455033 h 1298377"/>
              <a:gd name="connsiteX1" fmla="*/ 1527529 w 4495179"/>
              <a:gd name="connsiteY1" fmla="*/ 387409 h 1298377"/>
              <a:gd name="connsiteX2" fmla="*/ 1761653 w 4495179"/>
              <a:gd name="connsiteY2" fmla="*/ 455033 h 1298377"/>
              <a:gd name="connsiteX3" fmla="*/ 1527529 w 4495179"/>
              <a:gd name="connsiteY3" fmla="*/ 522657 h 1298377"/>
              <a:gd name="connsiteX4" fmla="*/ 1293405 w 4495179"/>
              <a:gd name="connsiteY4" fmla="*/ 455033 h 1298377"/>
              <a:gd name="connsiteX5" fmla="*/ 2733527 w 4495179"/>
              <a:gd name="connsiteY5" fmla="*/ 455033 h 1298377"/>
              <a:gd name="connsiteX6" fmla="*/ 2967651 w 4495179"/>
              <a:gd name="connsiteY6" fmla="*/ 387409 h 1298377"/>
              <a:gd name="connsiteX7" fmla="*/ 3201775 w 4495179"/>
              <a:gd name="connsiteY7" fmla="*/ 455033 h 1298377"/>
              <a:gd name="connsiteX8" fmla="*/ 2967651 w 4495179"/>
              <a:gd name="connsiteY8" fmla="*/ 522657 h 1298377"/>
              <a:gd name="connsiteX9" fmla="*/ 2733527 w 4495179"/>
              <a:gd name="connsiteY9" fmla="*/ 455033 h 1298377"/>
              <a:gd name="connsiteX0" fmla="*/ 1029381 w 4495179"/>
              <a:gd name="connsiteY0" fmla="*/ 932304 h 1298377"/>
              <a:gd name="connsiteX1" fmla="*/ 3462953 w 4495179"/>
              <a:gd name="connsiteY1" fmla="*/ 932304 h 1298377"/>
              <a:gd name="connsiteX0" fmla="*/ 0 w 4495179"/>
              <a:gd name="connsiteY0" fmla="*/ 649189 h 1298377"/>
              <a:gd name="connsiteX1" fmla="*/ 2247590 w 4495179"/>
              <a:gd name="connsiteY1" fmla="*/ 0 h 1298377"/>
              <a:gd name="connsiteX2" fmla="*/ 4495180 w 4495179"/>
              <a:gd name="connsiteY2" fmla="*/ 649189 h 1298377"/>
              <a:gd name="connsiteX3" fmla="*/ 2247590 w 4495179"/>
              <a:gd name="connsiteY3" fmla="*/ 1298378 h 1298377"/>
              <a:gd name="connsiteX4" fmla="*/ 0 w 4495179"/>
              <a:gd name="connsiteY4" fmla="*/ 649189 h 1298377"/>
              <a:gd name="connsiteX0" fmla="*/ 175 w 4495355"/>
              <a:gd name="connsiteY0" fmla="*/ 649189 h 1298378"/>
              <a:gd name="connsiteX1" fmla="*/ 2247765 w 4495355"/>
              <a:gd name="connsiteY1" fmla="*/ 0 h 1298378"/>
              <a:gd name="connsiteX2" fmla="*/ 4495355 w 4495355"/>
              <a:gd name="connsiteY2" fmla="*/ 649189 h 1298378"/>
              <a:gd name="connsiteX3" fmla="*/ 2247765 w 4495355"/>
              <a:gd name="connsiteY3" fmla="*/ 1298378 h 1298378"/>
              <a:gd name="connsiteX4" fmla="*/ 175 w 4495355"/>
              <a:gd name="connsiteY4" fmla="*/ 649189 h 1298378"/>
              <a:gd name="connsiteX0" fmla="*/ 1293580 w 4495355"/>
              <a:gd name="connsiteY0" fmla="*/ 455033 h 1298378"/>
              <a:gd name="connsiteX1" fmla="*/ 1527704 w 4495355"/>
              <a:gd name="connsiteY1" fmla="*/ 387409 h 1298378"/>
              <a:gd name="connsiteX2" fmla="*/ 1761828 w 4495355"/>
              <a:gd name="connsiteY2" fmla="*/ 455033 h 1298378"/>
              <a:gd name="connsiteX3" fmla="*/ 1527704 w 4495355"/>
              <a:gd name="connsiteY3" fmla="*/ 522657 h 1298378"/>
              <a:gd name="connsiteX4" fmla="*/ 1293580 w 4495355"/>
              <a:gd name="connsiteY4" fmla="*/ 455033 h 1298378"/>
              <a:gd name="connsiteX5" fmla="*/ 2733702 w 4495355"/>
              <a:gd name="connsiteY5" fmla="*/ 455033 h 1298378"/>
              <a:gd name="connsiteX6" fmla="*/ 2967826 w 4495355"/>
              <a:gd name="connsiteY6" fmla="*/ 387409 h 1298378"/>
              <a:gd name="connsiteX7" fmla="*/ 3201950 w 4495355"/>
              <a:gd name="connsiteY7" fmla="*/ 455033 h 1298378"/>
              <a:gd name="connsiteX8" fmla="*/ 2967826 w 4495355"/>
              <a:gd name="connsiteY8" fmla="*/ 522657 h 1298378"/>
              <a:gd name="connsiteX9" fmla="*/ 2733702 w 4495355"/>
              <a:gd name="connsiteY9" fmla="*/ 455033 h 1298378"/>
              <a:gd name="connsiteX0" fmla="*/ 1029556 w 4495355"/>
              <a:gd name="connsiteY0" fmla="*/ 932304 h 1298378"/>
              <a:gd name="connsiteX1" fmla="*/ 3463128 w 4495355"/>
              <a:gd name="connsiteY1" fmla="*/ 932304 h 1298378"/>
              <a:gd name="connsiteX0" fmla="*/ 175 w 4495355"/>
              <a:gd name="connsiteY0" fmla="*/ 649189 h 1298378"/>
              <a:gd name="connsiteX1" fmla="*/ 2247765 w 4495355"/>
              <a:gd name="connsiteY1" fmla="*/ 0 h 1298378"/>
              <a:gd name="connsiteX2" fmla="*/ 4495355 w 4495355"/>
              <a:gd name="connsiteY2" fmla="*/ 649189 h 1298378"/>
              <a:gd name="connsiteX3" fmla="*/ 2341071 w 4495355"/>
              <a:gd name="connsiteY3" fmla="*/ 794525 h 1298378"/>
              <a:gd name="connsiteX4" fmla="*/ 175 w 4495355"/>
              <a:gd name="connsiteY4" fmla="*/ 649189 h 1298378"/>
              <a:gd name="connsiteX0" fmla="*/ 175 w 4495355"/>
              <a:gd name="connsiteY0" fmla="*/ 649189 h 1298378"/>
              <a:gd name="connsiteX1" fmla="*/ 2247765 w 4495355"/>
              <a:gd name="connsiteY1" fmla="*/ 0 h 1298378"/>
              <a:gd name="connsiteX2" fmla="*/ 4495355 w 4495355"/>
              <a:gd name="connsiteY2" fmla="*/ 649189 h 1298378"/>
              <a:gd name="connsiteX3" fmla="*/ 2247765 w 4495355"/>
              <a:gd name="connsiteY3" fmla="*/ 1298378 h 1298378"/>
              <a:gd name="connsiteX4" fmla="*/ 175 w 4495355"/>
              <a:gd name="connsiteY4" fmla="*/ 649189 h 1298378"/>
              <a:gd name="connsiteX0" fmla="*/ 1293580 w 4495355"/>
              <a:gd name="connsiteY0" fmla="*/ 455033 h 1298378"/>
              <a:gd name="connsiteX1" fmla="*/ 1527704 w 4495355"/>
              <a:gd name="connsiteY1" fmla="*/ 387409 h 1298378"/>
              <a:gd name="connsiteX2" fmla="*/ 1761828 w 4495355"/>
              <a:gd name="connsiteY2" fmla="*/ 455033 h 1298378"/>
              <a:gd name="connsiteX3" fmla="*/ 1527704 w 4495355"/>
              <a:gd name="connsiteY3" fmla="*/ 522657 h 1298378"/>
              <a:gd name="connsiteX4" fmla="*/ 1293580 w 4495355"/>
              <a:gd name="connsiteY4" fmla="*/ 455033 h 1298378"/>
              <a:gd name="connsiteX5" fmla="*/ 2733702 w 4495355"/>
              <a:gd name="connsiteY5" fmla="*/ 455033 h 1298378"/>
              <a:gd name="connsiteX6" fmla="*/ 2967826 w 4495355"/>
              <a:gd name="connsiteY6" fmla="*/ 387409 h 1298378"/>
              <a:gd name="connsiteX7" fmla="*/ 3201950 w 4495355"/>
              <a:gd name="connsiteY7" fmla="*/ 455033 h 1298378"/>
              <a:gd name="connsiteX8" fmla="*/ 2967826 w 4495355"/>
              <a:gd name="connsiteY8" fmla="*/ 522657 h 1298378"/>
              <a:gd name="connsiteX9" fmla="*/ 2733702 w 4495355"/>
              <a:gd name="connsiteY9" fmla="*/ 455033 h 1298378"/>
              <a:gd name="connsiteX0" fmla="*/ 1029556 w 4495355"/>
              <a:gd name="connsiteY0" fmla="*/ 932304 h 1298378"/>
              <a:gd name="connsiteX1" fmla="*/ 3463128 w 4495355"/>
              <a:gd name="connsiteY1" fmla="*/ 932304 h 1298378"/>
              <a:gd name="connsiteX0" fmla="*/ 175 w 4495355"/>
              <a:gd name="connsiteY0" fmla="*/ 649189 h 1298378"/>
              <a:gd name="connsiteX1" fmla="*/ 2247765 w 4495355"/>
              <a:gd name="connsiteY1" fmla="*/ 317241 h 1298378"/>
              <a:gd name="connsiteX2" fmla="*/ 4495355 w 4495355"/>
              <a:gd name="connsiteY2" fmla="*/ 649189 h 1298378"/>
              <a:gd name="connsiteX3" fmla="*/ 2341071 w 4495355"/>
              <a:gd name="connsiteY3" fmla="*/ 794525 h 1298378"/>
              <a:gd name="connsiteX4" fmla="*/ 175 w 4495355"/>
              <a:gd name="connsiteY4" fmla="*/ 649189 h 1298378"/>
              <a:gd name="connsiteX0" fmla="*/ 332 w 4495512"/>
              <a:gd name="connsiteY0" fmla="*/ 649189 h 1298378"/>
              <a:gd name="connsiteX1" fmla="*/ 2247922 w 4495512"/>
              <a:gd name="connsiteY1" fmla="*/ 0 h 1298378"/>
              <a:gd name="connsiteX2" fmla="*/ 4495512 w 4495512"/>
              <a:gd name="connsiteY2" fmla="*/ 649189 h 1298378"/>
              <a:gd name="connsiteX3" fmla="*/ 2247922 w 4495512"/>
              <a:gd name="connsiteY3" fmla="*/ 1298378 h 1298378"/>
              <a:gd name="connsiteX4" fmla="*/ 332 w 4495512"/>
              <a:gd name="connsiteY4" fmla="*/ 649189 h 1298378"/>
              <a:gd name="connsiteX0" fmla="*/ 1293737 w 4495512"/>
              <a:gd name="connsiteY0" fmla="*/ 455033 h 1298378"/>
              <a:gd name="connsiteX1" fmla="*/ 1527861 w 4495512"/>
              <a:gd name="connsiteY1" fmla="*/ 387409 h 1298378"/>
              <a:gd name="connsiteX2" fmla="*/ 1761985 w 4495512"/>
              <a:gd name="connsiteY2" fmla="*/ 455033 h 1298378"/>
              <a:gd name="connsiteX3" fmla="*/ 1527861 w 4495512"/>
              <a:gd name="connsiteY3" fmla="*/ 522657 h 1298378"/>
              <a:gd name="connsiteX4" fmla="*/ 1293737 w 4495512"/>
              <a:gd name="connsiteY4" fmla="*/ 455033 h 1298378"/>
              <a:gd name="connsiteX5" fmla="*/ 2733859 w 4495512"/>
              <a:gd name="connsiteY5" fmla="*/ 455033 h 1298378"/>
              <a:gd name="connsiteX6" fmla="*/ 2967983 w 4495512"/>
              <a:gd name="connsiteY6" fmla="*/ 387409 h 1298378"/>
              <a:gd name="connsiteX7" fmla="*/ 3202107 w 4495512"/>
              <a:gd name="connsiteY7" fmla="*/ 455033 h 1298378"/>
              <a:gd name="connsiteX8" fmla="*/ 2967983 w 4495512"/>
              <a:gd name="connsiteY8" fmla="*/ 522657 h 1298378"/>
              <a:gd name="connsiteX9" fmla="*/ 2733859 w 4495512"/>
              <a:gd name="connsiteY9" fmla="*/ 455033 h 1298378"/>
              <a:gd name="connsiteX0" fmla="*/ 1029713 w 4495512"/>
              <a:gd name="connsiteY0" fmla="*/ 932304 h 1298378"/>
              <a:gd name="connsiteX1" fmla="*/ 3463285 w 4495512"/>
              <a:gd name="connsiteY1" fmla="*/ 932304 h 1298378"/>
              <a:gd name="connsiteX0" fmla="*/ 332 w 4495512"/>
              <a:gd name="connsiteY0" fmla="*/ 649189 h 1298378"/>
              <a:gd name="connsiteX1" fmla="*/ 2247922 w 4495512"/>
              <a:gd name="connsiteY1" fmla="*/ 317241 h 1298378"/>
              <a:gd name="connsiteX2" fmla="*/ 4495512 w 4495512"/>
              <a:gd name="connsiteY2" fmla="*/ 649189 h 1298378"/>
              <a:gd name="connsiteX3" fmla="*/ 2341228 w 4495512"/>
              <a:gd name="connsiteY3" fmla="*/ 794525 h 1298378"/>
              <a:gd name="connsiteX4" fmla="*/ 332 w 4495512"/>
              <a:gd name="connsiteY4" fmla="*/ 649189 h 1298378"/>
              <a:gd name="connsiteX0" fmla="*/ 410644 w 4905824"/>
              <a:gd name="connsiteY0" fmla="*/ 649189 h 1298378"/>
              <a:gd name="connsiteX1" fmla="*/ 2658234 w 4905824"/>
              <a:gd name="connsiteY1" fmla="*/ 0 h 1298378"/>
              <a:gd name="connsiteX2" fmla="*/ 4905824 w 4905824"/>
              <a:gd name="connsiteY2" fmla="*/ 649189 h 1298378"/>
              <a:gd name="connsiteX3" fmla="*/ 2658234 w 4905824"/>
              <a:gd name="connsiteY3" fmla="*/ 1298378 h 1298378"/>
              <a:gd name="connsiteX4" fmla="*/ 410644 w 4905824"/>
              <a:gd name="connsiteY4" fmla="*/ 649189 h 1298378"/>
              <a:gd name="connsiteX0" fmla="*/ 1704049 w 4905824"/>
              <a:gd name="connsiteY0" fmla="*/ 455033 h 1298378"/>
              <a:gd name="connsiteX1" fmla="*/ 1938173 w 4905824"/>
              <a:gd name="connsiteY1" fmla="*/ 387409 h 1298378"/>
              <a:gd name="connsiteX2" fmla="*/ 2172297 w 4905824"/>
              <a:gd name="connsiteY2" fmla="*/ 455033 h 1298378"/>
              <a:gd name="connsiteX3" fmla="*/ 1938173 w 4905824"/>
              <a:gd name="connsiteY3" fmla="*/ 522657 h 1298378"/>
              <a:gd name="connsiteX4" fmla="*/ 1704049 w 4905824"/>
              <a:gd name="connsiteY4" fmla="*/ 455033 h 1298378"/>
              <a:gd name="connsiteX5" fmla="*/ 3144171 w 4905824"/>
              <a:gd name="connsiteY5" fmla="*/ 455033 h 1298378"/>
              <a:gd name="connsiteX6" fmla="*/ 3378295 w 4905824"/>
              <a:gd name="connsiteY6" fmla="*/ 387409 h 1298378"/>
              <a:gd name="connsiteX7" fmla="*/ 3612419 w 4905824"/>
              <a:gd name="connsiteY7" fmla="*/ 455033 h 1298378"/>
              <a:gd name="connsiteX8" fmla="*/ 3378295 w 4905824"/>
              <a:gd name="connsiteY8" fmla="*/ 522657 h 1298378"/>
              <a:gd name="connsiteX9" fmla="*/ 3144171 w 4905824"/>
              <a:gd name="connsiteY9" fmla="*/ 455033 h 1298378"/>
              <a:gd name="connsiteX0" fmla="*/ 1440025 w 4905824"/>
              <a:gd name="connsiteY0" fmla="*/ 932304 h 1298378"/>
              <a:gd name="connsiteX1" fmla="*/ 3873597 w 4905824"/>
              <a:gd name="connsiteY1" fmla="*/ 932304 h 1298378"/>
              <a:gd name="connsiteX0" fmla="*/ 97 w 4905824"/>
              <a:gd name="connsiteY0" fmla="*/ 285295 h 1298378"/>
              <a:gd name="connsiteX1" fmla="*/ 2658234 w 4905824"/>
              <a:gd name="connsiteY1" fmla="*/ 317241 h 1298378"/>
              <a:gd name="connsiteX2" fmla="*/ 4905824 w 4905824"/>
              <a:gd name="connsiteY2" fmla="*/ 649189 h 1298378"/>
              <a:gd name="connsiteX3" fmla="*/ 2751540 w 4905824"/>
              <a:gd name="connsiteY3" fmla="*/ 794525 h 1298378"/>
              <a:gd name="connsiteX4" fmla="*/ 97 w 4905824"/>
              <a:gd name="connsiteY4" fmla="*/ 285295 h 1298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5824" h="1298378" stroke="0" extrusionOk="0">
                <a:moveTo>
                  <a:pt x="410644" y="649189"/>
                </a:moveTo>
                <a:cubicBezTo>
                  <a:pt x="410644" y="290652"/>
                  <a:pt x="1416924" y="0"/>
                  <a:pt x="2658234" y="0"/>
                </a:cubicBezTo>
                <a:cubicBezTo>
                  <a:pt x="3899544" y="0"/>
                  <a:pt x="4905824" y="290652"/>
                  <a:pt x="4905824" y="649189"/>
                </a:cubicBezTo>
                <a:cubicBezTo>
                  <a:pt x="4905824" y="1007726"/>
                  <a:pt x="3899544" y="1298378"/>
                  <a:pt x="2658234" y="1298378"/>
                </a:cubicBezTo>
                <a:cubicBezTo>
                  <a:pt x="1416924" y="1298378"/>
                  <a:pt x="410644" y="1007726"/>
                  <a:pt x="410644" y="649189"/>
                </a:cubicBezTo>
                <a:close/>
              </a:path>
              <a:path w="4905824" h="1298378" fill="darkenLess" extrusionOk="0">
                <a:moveTo>
                  <a:pt x="1704049" y="455033"/>
                </a:moveTo>
                <a:cubicBezTo>
                  <a:pt x="1704049" y="417685"/>
                  <a:pt x="1808870" y="387409"/>
                  <a:pt x="1938173" y="387409"/>
                </a:cubicBezTo>
                <a:cubicBezTo>
                  <a:pt x="2067476" y="387409"/>
                  <a:pt x="2172297" y="417685"/>
                  <a:pt x="2172297" y="455033"/>
                </a:cubicBezTo>
                <a:cubicBezTo>
                  <a:pt x="2172297" y="492381"/>
                  <a:pt x="2067476" y="522657"/>
                  <a:pt x="1938173" y="522657"/>
                </a:cubicBezTo>
                <a:cubicBezTo>
                  <a:pt x="1808870" y="522657"/>
                  <a:pt x="1704049" y="492381"/>
                  <a:pt x="1704049" y="455033"/>
                </a:cubicBezTo>
                <a:moveTo>
                  <a:pt x="3144171" y="455033"/>
                </a:moveTo>
                <a:cubicBezTo>
                  <a:pt x="3144171" y="417685"/>
                  <a:pt x="3248992" y="387409"/>
                  <a:pt x="3378295" y="387409"/>
                </a:cubicBezTo>
                <a:cubicBezTo>
                  <a:pt x="3507598" y="387409"/>
                  <a:pt x="3612419" y="417685"/>
                  <a:pt x="3612419" y="455033"/>
                </a:cubicBezTo>
                <a:cubicBezTo>
                  <a:pt x="3612419" y="492381"/>
                  <a:pt x="3507598" y="522657"/>
                  <a:pt x="3378295" y="522657"/>
                </a:cubicBezTo>
                <a:cubicBezTo>
                  <a:pt x="3248992" y="522657"/>
                  <a:pt x="3144171" y="492381"/>
                  <a:pt x="3144171" y="455033"/>
                </a:cubicBezTo>
              </a:path>
              <a:path w="4905824" h="1298378" fill="none" extrusionOk="0">
                <a:moveTo>
                  <a:pt x="1440025" y="932304"/>
                </a:moveTo>
                <a:cubicBezTo>
                  <a:pt x="2252164" y="1093407"/>
                  <a:pt x="3063355" y="1093407"/>
                  <a:pt x="3873597" y="932304"/>
                </a:cubicBezTo>
              </a:path>
              <a:path w="4905824" h="1298378" fill="none">
                <a:moveTo>
                  <a:pt x="97" y="285295"/>
                </a:moveTo>
                <a:cubicBezTo>
                  <a:pt x="-15454" y="205748"/>
                  <a:pt x="1840613" y="256592"/>
                  <a:pt x="2658234" y="317241"/>
                </a:cubicBezTo>
                <a:cubicBezTo>
                  <a:pt x="3475855" y="377890"/>
                  <a:pt x="4905824" y="290652"/>
                  <a:pt x="4905824" y="649189"/>
                </a:cubicBezTo>
                <a:cubicBezTo>
                  <a:pt x="4905824" y="1007726"/>
                  <a:pt x="3569161" y="855174"/>
                  <a:pt x="2751540" y="794525"/>
                </a:cubicBezTo>
                <a:cubicBezTo>
                  <a:pt x="1933919" y="733876"/>
                  <a:pt x="15648" y="364842"/>
                  <a:pt x="97" y="285295"/>
                </a:cubicBezTo>
                <a:close/>
              </a:path>
            </a:pathLst>
          </a:custGeom>
          <a:solidFill>
            <a:srgbClr val="FF0000"/>
          </a:solid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endPar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25685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79CEE3-C6A2-3038-D835-B657A8FCA3FA}"/>
              </a:ext>
            </a:extLst>
          </p:cNvPr>
          <p:cNvSpPr txBox="1"/>
          <p:nvPr/>
        </p:nvSpPr>
        <p:spPr>
          <a:xfrm>
            <a:off x="904864" y="1687354"/>
            <a:ext cx="9935742" cy="4893647"/>
          </a:xfrm>
          <a:prstGeom prst="rect">
            <a:avLst/>
          </a:prstGeom>
          <a:noFill/>
        </p:spPr>
        <p:txBody>
          <a:bodyPr wrap="square">
            <a:spAutoFit/>
          </a:bodyPr>
          <a:lstStyle/>
          <a:p>
            <a:r>
              <a:rPr lang="en-US" dirty="0"/>
              <a:t> </a:t>
            </a:r>
            <a:r>
              <a:rPr lang="en-US" sz="2000" dirty="0"/>
              <a:t>The aim of this project is to determine the shortest route from the production plant of a local paint company(Asian Paints Private limited) to 7 different dealers in the state with a permissible route.</a:t>
            </a:r>
            <a:endParaRPr lang="en-US" sz="2800" b="1" dirty="0"/>
          </a:p>
          <a:p>
            <a:endParaRPr lang="en-US" sz="2400" b="1" dirty="0"/>
          </a:p>
          <a:p>
            <a:endParaRPr lang="en-US" sz="2400" b="1" dirty="0"/>
          </a:p>
          <a:p>
            <a:endParaRPr lang="en-US" sz="2400" b="1" dirty="0"/>
          </a:p>
          <a:p>
            <a:r>
              <a:rPr lang="en-US" sz="2000" dirty="0"/>
              <a:t>This particular problem determines the route of minimum weight that connects two vertices namely a source and a destination in a weighted graph in a transportation network. Other situation can be represented by the same model like the Very Large Scale Integrated (VLSI) design, equipment replacement, and others. Different types of shortest path algorithm are used to determine the shortest path of a graph. The Dijkstra’s algorithm is the most efficient algorithm used to find the shortest path between a known vertex to other vertices. Some improvements on Dijkstra’s algorithm are done in terms of efficient implementation and cost matrix. In this project, we propose to implement the Dijkstra’s algorithm to determine the shortest route from the production plant of the company to any of the other location in the network. </a:t>
            </a:r>
            <a:endParaRPr lang="en-IN" sz="2000" dirty="0"/>
          </a:p>
        </p:txBody>
      </p:sp>
      <p:sp>
        <p:nvSpPr>
          <p:cNvPr id="3" name="Rectangle 2">
            <a:extLst>
              <a:ext uri="{FF2B5EF4-FFF2-40B4-BE49-F238E27FC236}">
                <a16:creationId xmlns:a16="http://schemas.microsoft.com/office/drawing/2014/main" id="{15A70BA8-F627-CCE1-D03A-D8F8589AA21F}"/>
              </a:ext>
            </a:extLst>
          </p:cNvPr>
          <p:cNvSpPr/>
          <p:nvPr/>
        </p:nvSpPr>
        <p:spPr>
          <a:xfrm>
            <a:off x="830424" y="500749"/>
            <a:ext cx="10207690"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Aim </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Objectives of Study</a:t>
            </a:r>
            <a:endPar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Rectangle 6">
            <a:extLst>
              <a:ext uri="{FF2B5EF4-FFF2-40B4-BE49-F238E27FC236}">
                <a16:creationId xmlns:a16="http://schemas.microsoft.com/office/drawing/2014/main" id="{03AD58D2-B2F2-424C-EA78-9949BF6B1FD0}"/>
              </a:ext>
            </a:extLst>
          </p:cNvPr>
          <p:cNvSpPr/>
          <p:nvPr/>
        </p:nvSpPr>
        <p:spPr>
          <a:xfrm>
            <a:off x="1106047" y="2837587"/>
            <a:ext cx="9437546" cy="830997"/>
          </a:xfrm>
          <a:prstGeom prst="rect">
            <a:avLst/>
          </a:prstGeom>
          <a:noFill/>
        </p:spPr>
        <p:txBody>
          <a:bodyPr wrap="square" lIns="91440" tIns="45720" rIns="91440" bIns="45720">
            <a:spAutoFit/>
          </a:bodyPr>
          <a:lstStyle/>
          <a:p>
            <a:pPr algn="ctr"/>
            <a:r>
              <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Shortest Route Problem </a:t>
            </a:r>
            <a:endParaRPr lang="en-I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0918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FA2883-7864-1F91-639C-D13473DEB8B7}"/>
              </a:ext>
            </a:extLst>
          </p:cNvPr>
          <p:cNvSpPr txBox="1"/>
          <p:nvPr/>
        </p:nvSpPr>
        <p:spPr>
          <a:xfrm>
            <a:off x="588928" y="742110"/>
            <a:ext cx="7521318" cy="3754874"/>
          </a:xfrm>
          <a:prstGeom prst="rect">
            <a:avLst/>
          </a:prstGeom>
          <a:noFill/>
        </p:spPr>
        <p:txBody>
          <a:bodyPr wrap="square">
            <a:spAutoFit/>
          </a:bodyPr>
          <a:lstStyle/>
          <a:p>
            <a:pPr algn="l"/>
            <a:endParaRPr lang="en-US" b="0" i="0" dirty="0">
              <a:effectLst/>
              <a:latin typeface="Roboto" panose="020F0502020204030204" pitchFamily="2" charset="0"/>
            </a:endParaRPr>
          </a:p>
          <a:p>
            <a:pPr algn="l"/>
            <a:r>
              <a:rPr lang="en-US" sz="2000" b="0" i="0" dirty="0">
                <a:effectLst/>
                <a:latin typeface="Roboto" panose="020F0502020204030204" pitchFamily="2" charset="0"/>
              </a:rPr>
              <a:t>To find the shortest path between two given vertices of a graph, we will follow the following mentioned steps of the algorithm/approach, which are:</a:t>
            </a:r>
          </a:p>
          <a:p>
            <a:pPr algn="l"/>
            <a:r>
              <a:rPr lang="en-US" sz="2000" b="0" i="0" dirty="0">
                <a:effectLst/>
                <a:latin typeface="Roboto" panose="020F0502020204030204" pitchFamily="2" charset="0"/>
              </a:rPr>
              <a:t>if </a:t>
            </a:r>
            <a:r>
              <a:rPr lang="en-US" sz="2000" b="0" i="0" dirty="0" err="1">
                <a:effectLst/>
                <a:latin typeface="Roboto" panose="020F0502020204030204" pitchFamily="2" charset="0"/>
              </a:rPr>
              <a:t>dist</a:t>
            </a:r>
            <a:r>
              <a:rPr lang="en-US" sz="2000" b="0" i="0" dirty="0">
                <a:effectLst/>
                <a:latin typeface="Roboto" panose="020F0502020204030204" pitchFamily="2" charset="0"/>
              </a:rPr>
              <a:t>(u) + </a:t>
            </a:r>
            <a:r>
              <a:rPr lang="en-US" sz="2000" b="0" i="0" dirty="0" err="1">
                <a:effectLst/>
                <a:latin typeface="Roboto" panose="020F0502020204030204" pitchFamily="2" charset="0"/>
              </a:rPr>
              <a:t>len</a:t>
            </a:r>
            <a:r>
              <a:rPr lang="en-US" sz="2000" b="0" i="0" dirty="0">
                <a:effectLst/>
                <a:latin typeface="Roboto" panose="020F0502020204030204" pitchFamily="2" charset="0"/>
              </a:rPr>
              <a:t>(</a:t>
            </a:r>
            <a:r>
              <a:rPr lang="en-US" sz="2000" b="0" i="0" dirty="0" err="1">
                <a:effectLst/>
                <a:latin typeface="Roboto" panose="020F0502020204030204" pitchFamily="2" charset="0"/>
              </a:rPr>
              <a:t>u,v</a:t>
            </a:r>
            <a:r>
              <a:rPr lang="en-US" sz="2000" b="0" i="0" dirty="0">
                <a:effectLst/>
                <a:latin typeface="Roboto" panose="020F0502020204030204" pitchFamily="2" charset="0"/>
              </a:rPr>
              <a:t>) &lt; </a:t>
            </a:r>
            <a:r>
              <a:rPr lang="en-US" sz="2000" b="0" i="0" dirty="0" err="1">
                <a:effectLst/>
                <a:latin typeface="Roboto" panose="020F0502020204030204" pitchFamily="2" charset="0"/>
              </a:rPr>
              <a:t>dist</a:t>
            </a:r>
            <a:r>
              <a:rPr lang="en-US" sz="2000" b="0" i="0" dirty="0">
                <a:effectLst/>
                <a:latin typeface="Roboto" panose="020F0502020204030204" pitchFamily="2" charset="0"/>
              </a:rPr>
              <a:t>(v)</a:t>
            </a:r>
          </a:p>
          <a:p>
            <a:pPr algn="l"/>
            <a:r>
              <a:rPr lang="en-US" sz="2000" b="0" i="0" dirty="0">
                <a:effectLst/>
                <a:latin typeface="Roboto" panose="020F0502020204030204" pitchFamily="2" charset="0"/>
              </a:rPr>
              <a:t>   </a:t>
            </a:r>
            <a:r>
              <a:rPr lang="en-US" sz="2000" b="0" i="0" dirty="0" err="1">
                <a:effectLst/>
                <a:latin typeface="Roboto" panose="020F0502020204030204" pitchFamily="2" charset="0"/>
              </a:rPr>
              <a:t>dist</a:t>
            </a:r>
            <a:r>
              <a:rPr lang="en-US" sz="2000" b="0" i="0" dirty="0">
                <a:effectLst/>
                <a:latin typeface="Roboto" panose="020F0502020204030204" pitchFamily="2" charset="0"/>
              </a:rPr>
              <a:t>(v) = </a:t>
            </a:r>
            <a:r>
              <a:rPr lang="en-US" sz="2000" b="0" i="0" dirty="0" err="1">
                <a:effectLst/>
                <a:latin typeface="Roboto" panose="020F0502020204030204" pitchFamily="2" charset="0"/>
              </a:rPr>
              <a:t>dist</a:t>
            </a:r>
            <a:r>
              <a:rPr lang="en-US" sz="2000" b="0" i="0" dirty="0">
                <a:effectLst/>
                <a:latin typeface="Roboto" panose="020F0502020204030204" pitchFamily="2" charset="0"/>
              </a:rPr>
              <a:t>(u) + </a:t>
            </a:r>
            <a:r>
              <a:rPr lang="en-US" sz="2000" b="0" i="0" dirty="0" err="1">
                <a:effectLst/>
                <a:latin typeface="Roboto" panose="020F0502020204030204" pitchFamily="2" charset="0"/>
              </a:rPr>
              <a:t>len</a:t>
            </a:r>
            <a:r>
              <a:rPr lang="en-US" sz="2000" b="0" i="0" dirty="0">
                <a:effectLst/>
                <a:latin typeface="Roboto" panose="020F0502020204030204" pitchFamily="2" charset="0"/>
              </a:rPr>
              <a:t>(</a:t>
            </a:r>
            <a:r>
              <a:rPr lang="en-US" sz="2000" b="0" i="0" dirty="0" err="1">
                <a:effectLst/>
                <a:latin typeface="Roboto" panose="020F0502020204030204" pitchFamily="2" charset="0"/>
              </a:rPr>
              <a:t>u,v</a:t>
            </a:r>
            <a:r>
              <a:rPr lang="en-US" sz="2000" b="0" i="0" dirty="0">
                <a:effectLst/>
                <a:latin typeface="Roboto" panose="020F0502020204030204" pitchFamily="2" charset="0"/>
              </a:rPr>
              <a:t>)</a:t>
            </a:r>
          </a:p>
          <a:p>
            <a:pPr algn="l"/>
            <a:r>
              <a:rPr lang="en-US" sz="2000" b="0" i="0" dirty="0">
                <a:effectLst/>
                <a:latin typeface="Roboto" panose="020F0502020204030204" pitchFamily="2" charset="0"/>
              </a:rPr>
              <a:t>Where,</a:t>
            </a:r>
          </a:p>
          <a:p>
            <a:pPr algn="l"/>
            <a:r>
              <a:rPr lang="en-US" sz="2000" b="0" i="0" dirty="0" err="1">
                <a:effectLst/>
                <a:latin typeface="Roboto" panose="020F0502020204030204" pitchFamily="2" charset="0"/>
              </a:rPr>
              <a:t>dist</a:t>
            </a:r>
            <a:r>
              <a:rPr lang="en-US" sz="2000" b="0" i="0" dirty="0">
                <a:effectLst/>
                <a:latin typeface="Roboto" panose="020F0502020204030204" pitchFamily="2" charset="0"/>
              </a:rPr>
              <a:t>(u) = Source Node</a:t>
            </a:r>
          </a:p>
          <a:p>
            <a:pPr algn="l"/>
            <a:r>
              <a:rPr lang="en-US" sz="2000" b="0" i="0" dirty="0" err="1">
                <a:effectLst/>
                <a:latin typeface="Roboto" panose="020F0502020204030204" pitchFamily="2" charset="0"/>
              </a:rPr>
              <a:t>dist</a:t>
            </a:r>
            <a:r>
              <a:rPr lang="en-US" sz="2000" b="0" i="0" dirty="0">
                <a:effectLst/>
                <a:latin typeface="Roboto" panose="020F0502020204030204" pitchFamily="2" charset="0"/>
              </a:rPr>
              <a:t>(v) = Destination Node</a:t>
            </a:r>
          </a:p>
          <a:p>
            <a:pPr algn="l"/>
            <a:r>
              <a:rPr lang="en-US" sz="2000" b="0" i="0" dirty="0">
                <a:effectLst/>
                <a:latin typeface="Roboto" panose="020F0502020204030204" pitchFamily="2" charset="0"/>
              </a:rPr>
              <a:t>Note: By default, the source node's immediate and non-immediate distance to the other nodes in the graph is “∞ (Infinite).</a:t>
            </a:r>
            <a:endParaRPr lang="en-US" dirty="0"/>
          </a:p>
        </p:txBody>
      </p:sp>
      <p:sp>
        <p:nvSpPr>
          <p:cNvPr id="3" name="Rectangle 2">
            <a:extLst>
              <a:ext uri="{FF2B5EF4-FFF2-40B4-BE49-F238E27FC236}">
                <a16:creationId xmlns:a16="http://schemas.microsoft.com/office/drawing/2014/main" id="{ECC0F040-3283-81B3-D4AF-B52278CDF3EE}"/>
              </a:ext>
            </a:extLst>
          </p:cNvPr>
          <p:cNvSpPr/>
          <p:nvPr/>
        </p:nvSpPr>
        <p:spPr>
          <a:xfrm>
            <a:off x="588929" y="61376"/>
            <a:ext cx="10131944" cy="830997"/>
          </a:xfrm>
          <a:prstGeom prst="rect">
            <a:avLst/>
          </a:prstGeom>
          <a:noFill/>
        </p:spPr>
        <p:txBody>
          <a:bodyPr wrap="square" lIns="91440" tIns="45720" rIns="91440" bIns="45720">
            <a:spAutoFit/>
          </a:bodyPr>
          <a:lstStyle/>
          <a:p>
            <a:pPr algn="ctr"/>
            <a:r>
              <a:rPr lang="en-US" sz="48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Roboto" panose="020F0502020204030204" pitchFamily="2" charset="0"/>
              </a:rPr>
              <a:t>Principle of Dijkstra’s Algorithm</a:t>
            </a:r>
            <a:endParaRPr lang="en-IN"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Rectangle 6">
            <a:extLst>
              <a:ext uri="{FF2B5EF4-FFF2-40B4-BE49-F238E27FC236}">
                <a16:creationId xmlns:a16="http://schemas.microsoft.com/office/drawing/2014/main" id="{36227792-6E7B-72FE-D403-48540314A816}"/>
              </a:ext>
            </a:extLst>
          </p:cNvPr>
          <p:cNvSpPr/>
          <p:nvPr/>
        </p:nvSpPr>
        <p:spPr>
          <a:xfrm>
            <a:off x="157067" y="4408277"/>
            <a:ext cx="5730550" cy="769441"/>
          </a:xfrm>
          <a:prstGeom prst="rect">
            <a:avLst/>
          </a:prstGeom>
          <a:noFill/>
        </p:spPr>
        <p:txBody>
          <a:bodyPr wrap="square" lIns="91440" tIns="45720" rIns="91440" bIns="4572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Analysis Of Data  </a:t>
            </a:r>
            <a:endPar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a16="http://schemas.microsoft.com/office/drawing/2014/main" id="{770FEBE2-4305-5A70-A95C-E5AD060BEB24}"/>
              </a:ext>
            </a:extLst>
          </p:cNvPr>
          <p:cNvSpPr txBox="1"/>
          <p:nvPr/>
        </p:nvSpPr>
        <p:spPr>
          <a:xfrm>
            <a:off x="588928" y="5273129"/>
            <a:ext cx="10263187" cy="1323439"/>
          </a:xfrm>
          <a:prstGeom prst="rect">
            <a:avLst/>
          </a:prstGeom>
          <a:noFill/>
        </p:spPr>
        <p:txBody>
          <a:bodyPr wrap="square">
            <a:spAutoFit/>
          </a:bodyPr>
          <a:lstStyle/>
          <a:p>
            <a:pPr algn="just"/>
            <a:r>
              <a:rPr lang="en-US" sz="2000" dirty="0"/>
              <a:t>This section introduces the data and analytical approach of the methodology used in the project research. The locations used for this project work was obtained from Asian Paints Pvt. Ltd. and also the distance in </a:t>
            </a:r>
            <a:r>
              <a:rPr lang="en-US" sz="2000" dirty="0" err="1"/>
              <a:t>kilometre</a:t>
            </a:r>
            <a:r>
              <a:rPr lang="en-US" sz="2000" dirty="0"/>
              <a:t> (km) between each location in the graph was measured using Google maps location.</a:t>
            </a:r>
            <a:endParaRPr lang="en-IN" sz="2000" dirty="0"/>
          </a:p>
        </p:txBody>
      </p:sp>
      <p:pic>
        <p:nvPicPr>
          <p:cNvPr id="2" name="Picture 1">
            <a:extLst>
              <a:ext uri="{FF2B5EF4-FFF2-40B4-BE49-F238E27FC236}">
                <a16:creationId xmlns:a16="http://schemas.microsoft.com/office/drawing/2014/main" id="{3A35DB9B-E7D7-D6F7-622E-EFAE96ADD19F}"/>
              </a:ext>
            </a:extLst>
          </p:cNvPr>
          <p:cNvPicPr>
            <a:picLocks noChangeAspect="1"/>
          </p:cNvPicPr>
          <p:nvPr/>
        </p:nvPicPr>
        <p:blipFill>
          <a:blip r:embed="rId2"/>
          <a:stretch>
            <a:fillRect/>
          </a:stretch>
        </p:blipFill>
        <p:spPr>
          <a:xfrm>
            <a:off x="7746090" y="1908036"/>
            <a:ext cx="3785169" cy="2944020"/>
          </a:xfrm>
          <a:prstGeom prst="rect">
            <a:avLst/>
          </a:prstGeom>
        </p:spPr>
      </p:pic>
    </p:spTree>
    <p:extLst>
      <p:ext uri="{BB962C8B-B14F-4D97-AF65-F5344CB8AC3E}">
        <p14:creationId xmlns:p14="http://schemas.microsoft.com/office/powerpoint/2010/main" val="291382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0AB7-401D-2F72-72AC-1C49A6D16958}"/>
              </a:ext>
            </a:extLst>
          </p:cNvPr>
          <p:cNvSpPr>
            <a:spLocks noGrp="1"/>
          </p:cNvSpPr>
          <p:nvPr>
            <p:ph type="title"/>
          </p:nvPr>
        </p:nvSpPr>
        <p:spPr>
          <a:xfrm rot="10800000" flipV="1">
            <a:off x="817262" y="327308"/>
            <a:ext cx="9213146" cy="406780"/>
          </a:xfrm>
          <a:ln>
            <a:solidFill>
              <a:srgbClr val="FF0000"/>
            </a:solidFill>
          </a:ln>
        </p:spPr>
        <p:style>
          <a:lnRef idx="2">
            <a:schemeClr val="dk1"/>
          </a:lnRef>
          <a:fillRef idx="1">
            <a:schemeClr val="lt1"/>
          </a:fillRef>
          <a:effectRef idx="0">
            <a:schemeClr val="dk1"/>
          </a:effectRef>
          <a:fontRef idx="minor">
            <a:schemeClr val="dk1"/>
          </a:fontRef>
        </p:style>
        <p:txBody>
          <a:bodyPr>
            <a:normAutofit/>
          </a:bodyPr>
          <a:lstStyle/>
          <a:p>
            <a:r>
              <a:rPr lang="en-US" sz="1800" b="1" dirty="0">
                <a:solidFill>
                  <a:srgbClr val="0070C0"/>
                </a:solidFill>
              </a:rPr>
              <a:t>Fig.1.</a:t>
            </a:r>
            <a:r>
              <a:rPr lang="en-US" sz="1800" dirty="0">
                <a:solidFill>
                  <a:srgbClr val="0070C0"/>
                </a:solidFill>
              </a:rPr>
              <a:t>Permissible Route of the Road Network from Pune through </a:t>
            </a:r>
            <a:r>
              <a:rPr lang="en-US" sz="1800" dirty="0" err="1">
                <a:solidFill>
                  <a:srgbClr val="0070C0"/>
                </a:solidFill>
              </a:rPr>
              <a:t>Akurdi</a:t>
            </a:r>
            <a:endParaRPr lang="en-IN" sz="1800" b="1" dirty="0">
              <a:solidFill>
                <a:srgbClr val="0070C0"/>
              </a:solidFill>
            </a:endParaRPr>
          </a:p>
        </p:txBody>
      </p:sp>
      <p:sp>
        <p:nvSpPr>
          <p:cNvPr id="3" name="Flowchart: Connector 2">
            <a:extLst>
              <a:ext uri="{FF2B5EF4-FFF2-40B4-BE49-F238E27FC236}">
                <a16:creationId xmlns:a16="http://schemas.microsoft.com/office/drawing/2014/main" id="{140B6D23-27DE-B5D2-7CF8-410C1BDBCA35}"/>
              </a:ext>
            </a:extLst>
          </p:cNvPr>
          <p:cNvSpPr/>
          <p:nvPr/>
        </p:nvSpPr>
        <p:spPr>
          <a:xfrm>
            <a:off x="2049420" y="4878678"/>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50"/>
                </a:solidFill>
              </a:rPr>
              <a:t>3</a:t>
            </a:r>
            <a:endParaRPr lang="en-IN" b="1" dirty="0">
              <a:solidFill>
                <a:srgbClr val="00B050"/>
              </a:solidFill>
            </a:endParaRPr>
          </a:p>
        </p:txBody>
      </p:sp>
      <p:sp>
        <p:nvSpPr>
          <p:cNvPr id="4" name="Flowchart: Connector 3">
            <a:extLst>
              <a:ext uri="{FF2B5EF4-FFF2-40B4-BE49-F238E27FC236}">
                <a16:creationId xmlns:a16="http://schemas.microsoft.com/office/drawing/2014/main" id="{9E23BBE8-98A3-F4DE-5E37-6BE41EAEF3D6}"/>
              </a:ext>
            </a:extLst>
          </p:cNvPr>
          <p:cNvSpPr/>
          <p:nvPr/>
        </p:nvSpPr>
        <p:spPr>
          <a:xfrm>
            <a:off x="3222576" y="1186957"/>
            <a:ext cx="424119"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a:solidFill>
                  <a:schemeClr val="accent4">
                    <a:lumMod val="75000"/>
                  </a:schemeClr>
                </a:solidFill>
              </a:rPr>
              <a:t>7</a:t>
            </a:r>
            <a:endParaRPr lang="en-IN" b="1" dirty="0">
              <a:solidFill>
                <a:schemeClr val="accent4">
                  <a:lumMod val="75000"/>
                </a:schemeClr>
              </a:solidFill>
            </a:endParaRPr>
          </a:p>
        </p:txBody>
      </p:sp>
      <p:sp>
        <p:nvSpPr>
          <p:cNvPr id="6" name="Flowchart: Connector 5">
            <a:extLst>
              <a:ext uri="{FF2B5EF4-FFF2-40B4-BE49-F238E27FC236}">
                <a16:creationId xmlns:a16="http://schemas.microsoft.com/office/drawing/2014/main" id="{5B5E6003-8269-A44A-1A92-18C408ADD091}"/>
              </a:ext>
            </a:extLst>
          </p:cNvPr>
          <p:cNvSpPr/>
          <p:nvPr/>
        </p:nvSpPr>
        <p:spPr>
          <a:xfrm>
            <a:off x="1259530" y="2775162"/>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2060"/>
                </a:solidFill>
              </a:rPr>
              <a:t>4</a:t>
            </a:r>
            <a:endParaRPr lang="en-IN" b="1" dirty="0">
              <a:solidFill>
                <a:srgbClr val="002060"/>
              </a:solidFill>
            </a:endParaRPr>
          </a:p>
        </p:txBody>
      </p:sp>
      <p:sp>
        <p:nvSpPr>
          <p:cNvPr id="7" name="Flowchart: Connector 6">
            <a:extLst>
              <a:ext uri="{FF2B5EF4-FFF2-40B4-BE49-F238E27FC236}">
                <a16:creationId xmlns:a16="http://schemas.microsoft.com/office/drawing/2014/main" id="{1FABD7AA-CF31-91A3-8F40-DD3D9CF00C9E}"/>
              </a:ext>
            </a:extLst>
          </p:cNvPr>
          <p:cNvSpPr/>
          <p:nvPr/>
        </p:nvSpPr>
        <p:spPr>
          <a:xfrm>
            <a:off x="3397104" y="2596273"/>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6</a:t>
            </a:r>
            <a:endParaRPr lang="en-IN" b="1" dirty="0">
              <a:solidFill>
                <a:srgbClr val="FFC000"/>
              </a:solidFill>
            </a:endParaRPr>
          </a:p>
        </p:txBody>
      </p:sp>
      <p:sp>
        <p:nvSpPr>
          <p:cNvPr id="8" name="Flowchart: Connector 7">
            <a:extLst>
              <a:ext uri="{FF2B5EF4-FFF2-40B4-BE49-F238E27FC236}">
                <a16:creationId xmlns:a16="http://schemas.microsoft.com/office/drawing/2014/main" id="{6AD70455-643E-BCDC-FB4E-DFABF870C012}"/>
              </a:ext>
            </a:extLst>
          </p:cNvPr>
          <p:cNvSpPr/>
          <p:nvPr/>
        </p:nvSpPr>
        <p:spPr>
          <a:xfrm>
            <a:off x="4306434" y="3994777"/>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7030A0"/>
                </a:solidFill>
              </a:rPr>
              <a:t>5</a:t>
            </a:r>
            <a:endParaRPr lang="en-IN" b="1" dirty="0">
              <a:solidFill>
                <a:srgbClr val="7030A0"/>
              </a:solidFill>
            </a:endParaRPr>
          </a:p>
        </p:txBody>
      </p:sp>
      <p:sp>
        <p:nvSpPr>
          <p:cNvPr id="9" name="Flowchart: Connector 8">
            <a:extLst>
              <a:ext uri="{FF2B5EF4-FFF2-40B4-BE49-F238E27FC236}">
                <a16:creationId xmlns:a16="http://schemas.microsoft.com/office/drawing/2014/main" id="{99674FC7-0B5B-1532-09F5-41D278220B6A}"/>
              </a:ext>
            </a:extLst>
          </p:cNvPr>
          <p:cNvSpPr/>
          <p:nvPr/>
        </p:nvSpPr>
        <p:spPr>
          <a:xfrm>
            <a:off x="3579151" y="6410131"/>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1</a:t>
            </a:r>
            <a:endParaRPr lang="en-IN" b="1" dirty="0">
              <a:solidFill>
                <a:srgbClr val="FF0000"/>
              </a:solidFill>
            </a:endParaRPr>
          </a:p>
        </p:txBody>
      </p:sp>
      <p:sp>
        <p:nvSpPr>
          <p:cNvPr id="10" name="Flowchart: Connector 9">
            <a:extLst>
              <a:ext uri="{FF2B5EF4-FFF2-40B4-BE49-F238E27FC236}">
                <a16:creationId xmlns:a16="http://schemas.microsoft.com/office/drawing/2014/main" id="{E9BBD7C3-32BF-C476-DDDE-E8AB500D32C3}"/>
              </a:ext>
            </a:extLst>
          </p:cNvPr>
          <p:cNvSpPr/>
          <p:nvPr/>
        </p:nvSpPr>
        <p:spPr>
          <a:xfrm>
            <a:off x="4993305" y="5326547"/>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F0"/>
                </a:solidFill>
              </a:rPr>
              <a:t>2</a:t>
            </a:r>
            <a:endParaRPr lang="en-IN" b="1" dirty="0">
              <a:solidFill>
                <a:srgbClr val="00B0F0"/>
              </a:solidFill>
            </a:endParaRPr>
          </a:p>
        </p:txBody>
      </p:sp>
      <p:sp>
        <p:nvSpPr>
          <p:cNvPr id="11" name="Flowchart: Connector 10">
            <a:extLst>
              <a:ext uri="{FF2B5EF4-FFF2-40B4-BE49-F238E27FC236}">
                <a16:creationId xmlns:a16="http://schemas.microsoft.com/office/drawing/2014/main" id="{C7B29722-6BEF-D7FB-8CE6-E98EBA3BC1DB}"/>
              </a:ext>
            </a:extLst>
          </p:cNvPr>
          <p:cNvSpPr/>
          <p:nvPr/>
        </p:nvSpPr>
        <p:spPr>
          <a:xfrm>
            <a:off x="7452762" y="1258196"/>
            <a:ext cx="466531" cy="4478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3"/>
                </a:solidFill>
              </a:rPr>
              <a:t>8</a:t>
            </a:r>
            <a:endParaRPr lang="en-IN" b="1" dirty="0">
              <a:solidFill>
                <a:schemeClr val="accent3"/>
              </a:solidFill>
            </a:endParaRPr>
          </a:p>
        </p:txBody>
      </p:sp>
      <p:cxnSp>
        <p:nvCxnSpPr>
          <p:cNvPr id="13" name="Straight Arrow Connector 12">
            <a:extLst>
              <a:ext uri="{FF2B5EF4-FFF2-40B4-BE49-F238E27FC236}">
                <a16:creationId xmlns:a16="http://schemas.microsoft.com/office/drawing/2014/main" id="{90F330B7-2995-86B8-9843-73E502A7BB62}"/>
              </a:ext>
            </a:extLst>
          </p:cNvPr>
          <p:cNvCxnSpPr>
            <a:cxnSpLocks/>
            <a:stCxn id="9" idx="7"/>
            <a:endCxn id="10" idx="3"/>
          </p:cNvCxnSpPr>
          <p:nvPr/>
        </p:nvCxnSpPr>
        <p:spPr>
          <a:xfrm flipV="1">
            <a:off x="3977360" y="5708827"/>
            <a:ext cx="1084267" cy="766893"/>
          </a:xfrm>
          <a:prstGeom prst="straightConnector1">
            <a:avLst/>
          </a:prstGeom>
          <a:ln w="57150">
            <a:solidFill>
              <a:schemeClr val="accent3">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5C35064-E411-8837-A742-2FFBCA730DCD}"/>
              </a:ext>
            </a:extLst>
          </p:cNvPr>
          <p:cNvCxnSpPr>
            <a:cxnSpLocks/>
            <a:endCxn id="11" idx="2"/>
          </p:cNvCxnSpPr>
          <p:nvPr/>
        </p:nvCxnSpPr>
        <p:spPr>
          <a:xfrm>
            <a:off x="3667901" y="1410891"/>
            <a:ext cx="3784861" cy="71240"/>
          </a:xfrm>
          <a:prstGeom prst="straightConnector1">
            <a:avLst/>
          </a:prstGeom>
          <a:ln w="57150">
            <a:solidFill>
              <a:srgbClr val="FF0000"/>
            </a:solidFill>
            <a:tailEnd type="triangle"/>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6E1931C-D67C-F734-3FA6-35FAA6F9D122}"/>
              </a:ext>
            </a:extLst>
          </p:cNvPr>
          <p:cNvCxnSpPr>
            <a:cxnSpLocks/>
            <a:endCxn id="11" idx="3"/>
          </p:cNvCxnSpPr>
          <p:nvPr/>
        </p:nvCxnSpPr>
        <p:spPr>
          <a:xfrm flipV="1">
            <a:off x="3847883" y="1640476"/>
            <a:ext cx="3673201" cy="1141230"/>
          </a:xfrm>
          <a:prstGeom prst="straightConnector1">
            <a:avLst/>
          </a:prstGeom>
          <a:ln w="57150" cap="flat" cmpd="sng" algn="ctr">
            <a:solidFill>
              <a:srgbClr val="FF0000"/>
            </a:solidFill>
            <a:prstDash val="solid"/>
            <a:round/>
            <a:headEnd type="none" w="med" len="med"/>
            <a:tailEnd type="arrow" w="med" len="med"/>
          </a:ln>
          <a:effectLst/>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CC10F60-4E57-0BCA-6EB8-2991016376EC}"/>
              </a:ext>
            </a:extLst>
          </p:cNvPr>
          <p:cNvCxnSpPr>
            <a:cxnSpLocks/>
            <a:endCxn id="11" idx="4"/>
          </p:cNvCxnSpPr>
          <p:nvPr/>
        </p:nvCxnSpPr>
        <p:spPr>
          <a:xfrm flipV="1">
            <a:off x="4728701" y="1706065"/>
            <a:ext cx="2957327" cy="2399634"/>
          </a:xfrm>
          <a:prstGeom prst="straightConnector1">
            <a:avLst/>
          </a:prstGeom>
          <a:ln w="57150">
            <a:solidFill>
              <a:srgbClr val="FF0000"/>
            </a:solidFill>
            <a:tailEnd type="triangle"/>
          </a:ln>
          <a:effectLst/>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9C57279-C56F-FABA-F671-AC73D65FD8BE}"/>
              </a:ext>
            </a:extLst>
          </p:cNvPr>
          <p:cNvCxnSpPr>
            <a:cxnSpLocks/>
            <a:endCxn id="7" idx="2"/>
          </p:cNvCxnSpPr>
          <p:nvPr/>
        </p:nvCxnSpPr>
        <p:spPr>
          <a:xfrm flipV="1">
            <a:off x="1709974" y="2820208"/>
            <a:ext cx="1687130" cy="223934"/>
          </a:xfrm>
          <a:prstGeom prst="straightConnector1">
            <a:avLst/>
          </a:prstGeom>
          <a:ln w="5715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7D8A858-C63F-DE2C-F65A-EA0CF43C7BBC}"/>
              </a:ext>
            </a:extLst>
          </p:cNvPr>
          <p:cNvCxnSpPr>
            <a:cxnSpLocks/>
            <a:stCxn id="7" idx="0"/>
            <a:endCxn id="4" idx="4"/>
          </p:cNvCxnSpPr>
          <p:nvPr/>
        </p:nvCxnSpPr>
        <p:spPr>
          <a:xfrm flipH="1" flipV="1">
            <a:off x="3434636" y="1634826"/>
            <a:ext cx="195734" cy="961447"/>
          </a:xfrm>
          <a:prstGeom prst="straightConnector1">
            <a:avLst/>
          </a:prstGeom>
          <a:ln w="57150">
            <a:solidFill>
              <a:srgbClr val="7030A0"/>
            </a:solidFill>
            <a:tailEnd type="triangle"/>
          </a:ln>
          <a:effec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5CD2F80-8D62-1686-E9E3-3A2B5BC28E8F}"/>
              </a:ext>
            </a:extLst>
          </p:cNvPr>
          <p:cNvCxnSpPr>
            <a:cxnSpLocks/>
            <a:endCxn id="6" idx="4"/>
          </p:cNvCxnSpPr>
          <p:nvPr/>
        </p:nvCxnSpPr>
        <p:spPr>
          <a:xfrm flipH="1" flipV="1">
            <a:off x="1492796" y="3223031"/>
            <a:ext cx="655532" cy="1655647"/>
          </a:xfrm>
          <a:prstGeom prst="straightConnector1">
            <a:avLst/>
          </a:prstGeom>
          <a:ln w="57150">
            <a:solidFill>
              <a:srgbClr val="FFFF00"/>
            </a:solidFill>
            <a:tailEnd type="triangle"/>
          </a:ln>
          <a:effec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51263DA5-047B-5380-69F5-1E9D5CBA1F78}"/>
              </a:ext>
            </a:extLst>
          </p:cNvPr>
          <p:cNvCxnSpPr>
            <a:cxnSpLocks/>
            <a:endCxn id="8" idx="3"/>
          </p:cNvCxnSpPr>
          <p:nvPr/>
        </p:nvCxnSpPr>
        <p:spPr>
          <a:xfrm flipV="1">
            <a:off x="2514805" y="4377057"/>
            <a:ext cx="1859951" cy="689509"/>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57D5F6C-D04C-9EFF-4B1E-25CEE9B7FE26}"/>
              </a:ext>
            </a:extLst>
          </p:cNvPr>
          <p:cNvCxnSpPr>
            <a:cxnSpLocks/>
            <a:stCxn id="8" idx="1"/>
            <a:endCxn id="7" idx="5"/>
          </p:cNvCxnSpPr>
          <p:nvPr/>
        </p:nvCxnSpPr>
        <p:spPr>
          <a:xfrm flipH="1" flipV="1">
            <a:off x="3795313" y="2978553"/>
            <a:ext cx="579443" cy="1081813"/>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1B2DE8B-5CE0-7031-1D96-53780882776D}"/>
              </a:ext>
            </a:extLst>
          </p:cNvPr>
          <p:cNvCxnSpPr/>
          <p:nvPr/>
        </p:nvCxnSpPr>
        <p:spPr>
          <a:xfrm flipV="1">
            <a:off x="1643786" y="1526171"/>
            <a:ext cx="1611953" cy="1271514"/>
          </a:xfrm>
          <a:prstGeom prst="straightConnector1">
            <a:avLst/>
          </a:prstGeom>
          <a:ln w="57150">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4BB0E3B-C681-8333-D06F-4756BE4A14FA}"/>
              </a:ext>
            </a:extLst>
          </p:cNvPr>
          <p:cNvCxnSpPr>
            <a:cxnSpLocks/>
            <a:stCxn id="9" idx="1"/>
            <a:endCxn id="3" idx="5"/>
          </p:cNvCxnSpPr>
          <p:nvPr/>
        </p:nvCxnSpPr>
        <p:spPr>
          <a:xfrm flipH="1" flipV="1">
            <a:off x="2447629" y="5260958"/>
            <a:ext cx="1199844" cy="1214762"/>
          </a:xfrm>
          <a:prstGeom prst="straightConnector1">
            <a:avLst/>
          </a:prstGeom>
          <a:ln w="571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D1CB116-E103-EA40-51D6-82E2B37E7A34}"/>
              </a:ext>
            </a:extLst>
          </p:cNvPr>
          <p:cNvCxnSpPr>
            <a:cxnSpLocks/>
            <a:endCxn id="8" idx="5"/>
          </p:cNvCxnSpPr>
          <p:nvPr/>
        </p:nvCxnSpPr>
        <p:spPr>
          <a:xfrm flipH="1" flipV="1">
            <a:off x="4704643" y="4377057"/>
            <a:ext cx="414122" cy="980511"/>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F3DDEDC-BA00-C501-307A-BC360028E2C5}"/>
              </a:ext>
            </a:extLst>
          </p:cNvPr>
          <p:cNvCxnSpPr>
            <a:cxnSpLocks/>
            <a:stCxn id="10" idx="2"/>
            <a:endCxn id="3" idx="6"/>
          </p:cNvCxnSpPr>
          <p:nvPr/>
        </p:nvCxnSpPr>
        <p:spPr>
          <a:xfrm flipH="1" flipV="1">
            <a:off x="2515951" y="5102613"/>
            <a:ext cx="2477354" cy="447869"/>
          </a:xfrm>
          <a:prstGeom prst="straightConnector1">
            <a:avLst/>
          </a:prstGeom>
          <a:ln w="5715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956D35D9-B2B2-7A13-07EC-55E110AD0904}"/>
              </a:ext>
            </a:extLst>
          </p:cNvPr>
          <p:cNvSpPr txBox="1"/>
          <p:nvPr/>
        </p:nvSpPr>
        <p:spPr>
          <a:xfrm rot="19234261">
            <a:off x="1681320" y="1860445"/>
            <a:ext cx="888798" cy="369332"/>
          </a:xfrm>
          <a:prstGeom prst="rect">
            <a:avLst/>
          </a:prstGeom>
          <a:noFill/>
        </p:spPr>
        <p:txBody>
          <a:bodyPr wrap="square" rtlCol="0">
            <a:spAutoFit/>
          </a:bodyPr>
          <a:lstStyle/>
          <a:p>
            <a:endParaRPr lang="en-IN" dirty="0"/>
          </a:p>
        </p:txBody>
      </p:sp>
      <p:sp>
        <p:nvSpPr>
          <p:cNvPr id="50" name="TextBox 49">
            <a:extLst>
              <a:ext uri="{FF2B5EF4-FFF2-40B4-BE49-F238E27FC236}">
                <a16:creationId xmlns:a16="http://schemas.microsoft.com/office/drawing/2014/main" id="{F378010D-4FC1-200D-24CA-2F2068938151}"/>
              </a:ext>
            </a:extLst>
          </p:cNvPr>
          <p:cNvSpPr txBox="1"/>
          <p:nvPr/>
        </p:nvSpPr>
        <p:spPr>
          <a:xfrm rot="19234261">
            <a:off x="1833720" y="2012845"/>
            <a:ext cx="888798" cy="369332"/>
          </a:xfrm>
          <a:prstGeom prst="rect">
            <a:avLst/>
          </a:prstGeom>
          <a:noFill/>
        </p:spPr>
        <p:txBody>
          <a:bodyPr wrap="square" rtlCol="0">
            <a:spAutoFit/>
          </a:bodyPr>
          <a:lstStyle/>
          <a:p>
            <a:endParaRPr lang="en-IN" dirty="0"/>
          </a:p>
        </p:txBody>
      </p:sp>
      <p:sp>
        <p:nvSpPr>
          <p:cNvPr id="52" name="TextBox 51">
            <a:extLst>
              <a:ext uri="{FF2B5EF4-FFF2-40B4-BE49-F238E27FC236}">
                <a16:creationId xmlns:a16="http://schemas.microsoft.com/office/drawing/2014/main" id="{FDEA7CA1-8D49-DE48-1E9F-B6B47447463D}"/>
              </a:ext>
            </a:extLst>
          </p:cNvPr>
          <p:cNvSpPr txBox="1"/>
          <p:nvPr/>
        </p:nvSpPr>
        <p:spPr>
          <a:xfrm rot="19234261">
            <a:off x="1512514" y="1841685"/>
            <a:ext cx="1121631" cy="369332"/>
          </a:xfrm>
          <a:prstGeom prst="rect">
            <a:avLst/>
          </a:prstGeom>
          <a:noFill/>
        </p:spPr>
        <p:txBody>
          <a:bodyPr wrap="square" rtlCol="0">
            <a:spAutoFit/>
          </a:bodyPr>
          <a:lstStyle/>
          <a:p>
            <a:r>
              <a:rPr lang="en-US" b="1" dirty="0"/>
              <a:t>13.3km</a:t>
            </a:r>
            <a:endParaRPr lang="en-IN" b="1" dirty="0"/>
          </a:p>
        </p:txBody>
      </p:sp>
      <p:sp>
        <p:nvSpPr>
          <p:cNvPr id="54" name="TextBox 53">
            <a:extLst>
              <a:ext uri="{FF2B5EF4-FFF2-40B4-BE49-F238E27FC236}">
                <a16:creationId xmlns:a16="http://schemas.microsoft.com/office/drawing/2014/main" id="{55EFD0D1-20A0-8B67-0149-6FE7B8F2BC47}"/>
              </a:ext>
            </a:extLst>
          </p:cNvPr>
          <p:cNvSpPr txBox="1"/>
          <p:nvPr/>
        </p:nvSpPr>
        <p:spPr>
          <a:xfrm>
            <a:off x="4830683" y="906304"/>
            <a:ext cx="895560" cy="369332"/>
          </a:xfrm>
          <a:prstGeom prst="rect">
            <a:avLst/>
          </a:prstGeom>
          <a:noFill/>
        </p:spPr>
        <p:txBody>
          <a:bodyPr wrap="square" rtlCol="0">
            <a:spAutoFit/>
          </a:bodyPr>
          <a:lstStyle/>
          <a:p>
            <a:r>
              <a:rPr lang="en-US" b="1" dirty="0"/>
              <a:t>7.2km</a:t>
            </a:r>
            <a:endParaRPr lang="en-IN" b="1" dirty="0"/>
          </a:p>
        </p:txBody>
      </p:sp>
      <p:sp>
        <p:nvSpPr>
          <p:cNvPr id="55" name="TextBox 54">
            <a:extLst>
              <a:ext uri="{FF2B5EF4-FFF2-40B4-BE49-F238E27FC236}">
                <a16:creationId xmlns:a16="http://schemas.microsoft.com/office/drawing/2014/main" id="{ABC08903-6833-466C-C131-CB50E4673F0F}"/>
              </a:ext>
            </a:extLst>
          </p:cNvPr>
          <p:cNvSpPr txBox="1"/>
          <p:nvPr/>
        </p:nvSpPr>
        <p:spPr>
          <a:xfrm>
            <a:off x="3667901" y="1999666"/>
            <a:ext cx="895856" cy="369332"/>
          </a:xfrm>
          <a:prstGeom prst="rect">
            <a:avLst/>
          </a:prstGeom>
          <a:noFill/>
        </p:spPr>
        <p:txBody>
          <a:bodyPr wrap="square" rtlCol="0">
            <a:spAutoFit/>
          </a:bodyPr>
          <a:lstStyle/>
          <a:p>
            <a:r>
              <a:rPr lang="en-US" b="1" dirty="0"/>
              <a:t>2km</a:t>
            </a:r>
            <a:endParaRPr lang="en-IN" b="1" dirty="0"/>
          </a:p>
        </p:txBody>
      </p:sp>
      <p:sp>
        <p:nvSpPr>
          <p:cNvPr id="56" name="TextBox 55">
            <a:extLst>
              <a:ext uri="{FF2B5EF4-FFF2-40B4-BE49-F238E27FC236}">
                <a16:creationId xmlns:a16="http://schemas.microsoft.com/office/drawing/2014/main" id="{D2828308-B5DA-B7D6-F4D9-885334DA260D}"/>
              </a:ext>
            </a:extLst>
          </p:cNvPr>
          <p:cNvSpPr txBox="1"/>
          <p:nvPr/>
        </p:nvSpPr>
        <p:spPr>
          <a:xfrm rot="20591154">
            <a:off x="4819000" y="1780803"/>
            <a:ext cx="1102695" cy="369332"/>
          </a:xfrm>
          <a:prstGeom prst="rect">
            <a:avLst/>
          </a:prstGeom>
          <a:noFill/>
        </p:spPr>
        <p:txBody>
          <a:bodyPr wrap="square" rtlCol="0">
            <a:spAutoFit/>
          </a:bodyPr>
          <a:lstStyle/>
          <a:p>
            <a:r>
              <a:rPr lang="en-US" b="1" dirty="0"/>
              <a:t>4.8km</a:t>
            </a:r>
            <a:endParaRPr lang="en-IN" b="1" dirty="0"/>
          </a:p>
        </p:txBody>
      </p:sp>
      <p:sp>
        <p:nvSpPr>
          <p:cNvPr id="57" name="TextBox 56">
            <a:extLst>
              <a:ext uri="{FF2B5EF4-FFF2-40B4-BE49-F238E27FC236}">
                <a16:creationId xmlns:a16="http://schemas.microsoft.com/office/drawing/2014/main" id="{A7E88DE5-CD86-287B-F6FC-CF9B58AC9890}"/>
              </a:ext>
            </a:extLst>
          </p:cNvPr>
          <p:cNvSpPr txBox="1"/>
          <p:nvPr/>
        </p:nvSpPr>
        <p:spPr>
          <a:xfrm rot="21142024">
            <a:off x="2278119" y="2489792"/>
            <a:ext cx="1015152" cy="369332"/>
          </a:xfrm>
          <a:prstGeom prst="rect">
            <a:avLst/>
          </a:prstGeom>
          <a:noFill/>
        </p:spPr>
        <p:txBody>
          <a:bodyPr wrap="square" rtlCol="0">
            <a:spAutoFit/>
          </a:bodyPr>
          <a:lstStyle/>
          <a:p>
            <a:r>
              <a:rPr lang="en-US" b="1" dirty="0"/>
              <a:t>3.8km</a:t>
            </a:r>
            <a:endParaRPr lang="en-IN" b="1" dirty="0"/>
          </a:p>
        </p:txBody>
      </p:sp>
      <p:sp>
        <p:nvSpPr>
          <p:cNvPr id="58" name="TextBox 57">
            <a:extLst>
              <a:ext uri="{FF2B5EF4-FFF2-40B4-BE49-F238E27FC236}">
                <a16:creationId xmlns:a16="http://schemas.microsoft.com/office/drawing/2014/main" id="{7FBCE96A-7A5C-3BC9-7E2A-39CF77BAE54C}"/>
              </a:ext>
            </a:extLst>
          </p:cNvPr>
          <p:cNvSpPr txBox="1"/>
          <p:nvPr/>
        </p:nvSpPr>
        <p:spPr>
          <a:xfrm rot="20469577">
            <a:off x="823432" y="4303313"/>
            <a:ext cx="950643" cy="369332"/>
          </a:xfrm>
          <a:prstGeom prst="rect">
            <a:avLst/>
          </a:prstGeom>
          <a:noFill/>
        </p:spPr>
        <p:txBody>
          <a:bodyPr wrap="square" rtlCol="0">
            <a:spAutoFit/>
          </a:bodyPr>
          <a:lstStyle/>
          <a:p>
            <a:r>
              <a:rPr lang="en-US" b="1" dirty="0"/>
              <a:t>8.3km</a:t>
            </a:r>
            <a:endParaRPr lang="en-IN" b="1" dirty="0"/>
          </a:p>
        </p:txBody>
      </p:sp>
      <p:sp>
        <p:nvSpPr>
          <p:cNvPr id="59" name="TextBox 58">
            <a:extLst>
              <a:ext uri="{FF2B5EF4-FFF2-40B4-BE49-F238E27FC236}">
                <a16:creationId xmlns:a16="http://schemas.microsoft.com/office/drawing/2014/main" id="{C8D42E3A-5DB4-E957-C937-CB5AFAB21A94}"/>
              </a:ext>
            </a:extLst>
          </p:cNvPr>
          <p:cNvSpPr txBox="1"/>
          <p:nvPr/>
        </p:nvSpPr>
        <p:spPr>
          <a:xfrm rot="20404125">
            <a:off x="2785695" y="4339517"/>
            <a:ext cx="1077940" cy="369332"/>
          </a:xfrm>
          <a:prstGeom prst="rect">
            <a:avLst/>
          </a:prstGeom>
          <a:noFill/>
        </p:spPr>
        <p:txBody>
          <a:bodyPr wrap="square" rtlCol="0">
            <a:spAutoFit/>
          </a:bodyPr>
          <a:lstStyle/>
          <a:p>
            <a:r>
              <a:rPr lang="en-US" b="1" dirty="0"/>
              <a:t>7.6km</a:t>
            </a:r>
            <a:endParaRPr lang="en-IN" b="1" dirty="0"/>
          </a:p>
        </p:txBody>
      </p:sp>
      <p:sp>
        <p:nvSpPr>
          <p:cNvPr id="60" name="TextBox 59">
            <a:extLst>
              <a:ext uri="{FF2B5EF4-FFF2-40B4-BE49-F238E27FC236}">
                <a16:creationId xmlns:a16="http://schemas.microsoft.com/office/drawing/2014/main" id="{FED9680E-81EE-2992-0809-B3C1422BE2F7}"/>
              </a:ext>
            </a:extLst>
          </p:cNvPr>
          <p:cNvSpPr txBox="1"/>
          <p:nvPr/>
        </p:nvSpPr>
        <p:spPr>
          <a:xfrm rot="19786897">
            <a:off x="4171659" y="3026865"/>
            <a:ext cx="949140" cy="369332"/>
          </a:xfrm>
          <a:prstGeom prst="rect">
            <a:avLst/>
          </a:prstGeom>
          <a:noFill/>
        </p:spPr>
        <p:txBody>
          <a:bodyPr wrap="square" rtlCol="0">
            <a:spAutoFit/>
          </a:bodyPr>
          <a:lstStyle/>
          <a:p>
            <a:r>
              <a:rPr lang="en-US" b="1" dirty="0"/>
              <a:t>2.6km</a:t>
            </a:r>
            <a:endParaRPr lang="en-IN" b="1" dirty="0"/>
          </a:p>
        </p:txBody>
      </p:sp>
      <p:sp>
        <p:nvSpPr>
          <p:cNvPr id="61" name="TextBox 60">
            <a:extLst>
              <a:ext uri="{FF2B5EF4-FFF2-40B4-BE49-F238E27FC236}">
                <a16:creationId xmlns:a16="http://schemas.microsoft.com/office/drawing/2014/main" id="{1C1E83FF-D8C6-2BD7-BCC8-154F9767D4B3}"/>
              </a:ext>
            </a:extLst>
          </p:cNvPr>
          <p:cNvSpPr txBox="1"/>
          <p:nvPr/>
        </p:nvSpPr>
        <p:spPr>
          <a:xfrm rot="19309294">
            <a:off x="5802632" y="2830461"/>
            <a:ext cx="1478664" cy="369332"/>
          </a:xfrm>
          <a:prstGeom prst="rect">
            <a:avLst/>
          </a:prstGeom>
          <a:noFill/>
        </p:spPr>
        <p:txBody>
          <a:bodyPr wrap="square" rtlCol="0">
            <a:spAutoFit/>
          </a:bodyPr>
          <a:lstStyle/>
          <a:p>
            <a:r>
              <a:rPr lang="en-US" b="1" dirty="0"/>
              <a:t>7.2km</a:t>
            </a:r>
            <a:endParaRPr lang="en-IN" b="1" dirty="0"/>
          </a:p>
        </p:txBody>
      </p:sp>
      <p:sp>
        <p:nvSpPr>
          <p:cNvPr id="62" name="TextBox 61">
            <a:extLst>
              <a:ext uri="{FF2B5EF4-FFF2-40B4-BE49-F238E27FC236}">
                <a16:creationId xmlns:a16="http://schemas.microsoft.com/office/drawing/2014/main" id="{EF100F6B-BA40-94B4-D5BC-7C9AE767C8A7}"/>
              </a:ext>
            </a:extLst>
          </p:cNvPr>
          <p:cNvSpPr txBox="1"/>
          <p:nvPr/>
        </p:nvSpPr>
        <p:spPr>
          <a:xfrm rot="20052220">
            <a:off x="4934262" y="4332305"/>
            <a:ext cx="1324183" cy="369332"/>
          </a:xfrm>
          <a:prstGeom prst="rect">
            <a:avLst/>
          </a:prstGeom>
          <a:noFill/>
        </p:spPr>
        <p:txBody>
          <a:bodyPr wrap="square" rtlCol="0">
            <a:spAutoFit/>
          </a:bodyPr>
          <a:lstStyle/>
          <a:p>
            <a:r>
              <a:rPr lang="en-US" b="1" dirty="0"/>
              <a:t>11.6km</a:t>
            </a:r>
            <a:endParaRPr lang="en-IN" b="1" dirty="0"/>
          </a:p>
        </p:txBody>
      </p:sp>
      <p:sp>
        <p:nvSpPr>
          <p:cNvPr id="63" name="TextBox 62">
            <a:extLst>
              <a:ext uri="{FF2B5EF4-FFF2-40B4-BE49-F238E27FC236}">
                <a16:creationId xmlns:a16="http://schemas.microsoft.com/office/drawing/2014/main" id="{8466B7B7-A379-50B0-5435-C66DCAD37D8C}"/>
              </a:ext>
            </a:extLst>
          </p:cNvPr>
          <p:cNvSpPr txBox="1"/>
          <p:nvPr/>
        </p:nvSpPr>
        <p:spPr>
          <a:xfrm rot="556937">
            <a:off x="3894304" y="4933457"/>
            <a:ext cx="945837" cy="369332"/>
          </a:xfrm>
          <a:prstGeom prst="rect">
            <a:avLst/>
          </a:prstGeom>
          <a:noFill/>
        </p:spPr>
        <p:txBody>
          <a:bodyPr wrap="square" rtlCol="0">
            <a:spAutoFit/>
          </a:bodyPr>
          <a:lstStyle/>
          <a:p>
            <a:r>
              <a:rPr lang="en-US" b="1" dirty="0"/>
              <a:t>4.5km</a:t>
            </a:r>
            <a:endParaRPr lang="en-IN" b="1" dirty="0"/>
          </a:p>
        </p:txBody>
      </p:sp>
      <p:sp>
        <p:nvSpPr>
          <p:cNvPr id="64" name="TextBox 63">
            <a:extLst>
              <a:ext uri="{FF2B5EF4-FFF2-40B4-BE49-F238E27FC236}">
                <a16:creationId xmlns:a16="http://schemas.microsoft.com/office/drawing/2014/main" id="{E1BF5D4E-2CB7-5948-6A17-4CCCAD5EF3CC}"/>
              </a:ext>
            </a:extLst>
          </p:cNvPr>
          <p:cNvSpPr txBox="1"/>
          <p:nvPr/>
        </p:nvSpPr>
        <p:spPr>
          <a:xfrm rot="19402644">
            <a:off x="4278947" y="6149597"/>
            <a:ext cx="1113249" cy="369332"/>
          </a:xfrm>
          <a:prstGeom prst="rect">
            <a:avLst/>
          </a:prstGeom>
          <a:noFill/>
        </p:spPr>
        <p:txBody>
          <a:bodyPr wrap="square" rtlCol="0">
            <a:spAutoFit/>
          </a:bodyPr>
          <a:lstStyle/>
          <a:p>
            <a:r>
              <a:rPr lang="en-US" b="1" dirty="0"/>
              <a:t>6.2km</a:t>
            </a:r>
            <a:endParaRPr lang="en-IN" b="1" dirty="0"/>
          </a:p>
        </p:txBody>
      </p:sp>
      <p:sp>
        <p:nvSpPr>
          <p:cNvPr id="66" name="TextBox 65">
            <a:extLst>
              <a:ext uri="{FF2B5EF4-FFF2-40B4-BE49-F238E27FC236}">
                <a16:creationId xmlns:a16="http://schemas.microsoft.com/office/drawing/2014/main" id="{3F85F06A-FEDA-5AF0-5484-31663E4F0CC2}"/>
              </a:ext>
            </a:extLst>
          </p:cNvPr>
          <p:cNvSpPr txBox="1"/>
          <p:nvPr/>
        </p:nvSpPr>
        <p:spPr>
          <a:xfrm rot="19094414">
            <a:off x="2168005" y="6080305"/>
            <a:ext cx="1082821" cy="369332"/>
          </a:xfrm>
          <a:prstGeom prst="rect">
            <a:avLst/>
          </a:prstGeom>
          <a:noFill/>
        </p:spPr>
        <p:txBody>
          <a:bodyPr wrap="square" rtlCol="0">
            <a:spAutoFit/>
          </a:bodyPr>
          <a:lstStyle/>
          <a:p>
            <a:r>
              <a:rPr lang="en-US" b="1" dirty="0"/>
              <a:t>6.3km</a:t>
            </a:r>
            <a:endParaRPr lang="en-IN" b="1" dirty="0"/>
          </a:p>
        </p:txBody>
      </p:sp>
      <p:pic>
        <p:nvPicPr>
          <p:cNvPr id="20" name="Picture 19">
            <a:extLst>
              <a:ext uri="{FF2B5EF4-FFF2-40B4-BE49-F238E27FC236}">
                <a16:creationId xmlns:a16="http://schemas.microsoft.com/office/drawing/2014/main" id="{70DB730D-D59B-DF5E-E466-AC26DBEA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228" y="2115548"/>
            <a:ext cx="4141581" cy="4647757"/>
          </a:xfrm>
          <a:prstGeom prst="rect">
            <a:avLst/>
          </a:prstGeom>
        </p:spPr>
      </p:pic>
    </p:spTree>
    <p:extLst>
      <p:ext uri="{BB962C8B-B14F-4D97-AF65-F5344CB8AC3E}">
        <p14:creationId xmlns:p14="http://schemas.microsoft.com/office/powerpoint/2010/main" val="218735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DDB03F-0AC3-D1BF-5BA4-5BE7EC0BB207}"/>
              </a:ext>
            </a:extLst>
          </p:cNvPr>
          <p:cNvGraphicFramePr>
            <a:graphicFrameLocks noGrp="1"/>
          </p:cNvGraphicFramePr>
          <p:nvPr>
            <p:extLst>
              <p:ext uri="{D42A27DB-BD31-4B8C-83A1-F6EECF244321}">
                <p14:modId xmlns:p14="http://schemas.microsoft.com/office/powerpoint/2010/main" val="1840597039"/>
              </p:ext>
            </p:extLst>
          </p:nvPr>
        </p:nvGraphicFramePr>
        <p:xfrm>
          <a:off x="282018" y="16732"/>
          <a:ext cx="10177598" cy="2651760"/>
        </p:xfrm>
        <a:graphic>
          <a:graphicData uri="http://schemas.openxmlformats.org/drawingml/2006/table">
            <a:tbl>
              <a:tblPr firstRow="1" bandRow="1">
                <a:tableStyleId>{5940675A-B579-460E-94D1-54222C63F5DA}</a:tableStyleId>
              </a:tblPr>
              <a:tblGrid>
                <a:gridCol w="10177598">
                  <a:extLst>
                    <a:ext uri="{9D8B030D-6E8A-4147-A177-3AD203B41FA5}">
                      <a16:colId xmlns:a16="http://schemas.microsoft.com/office/drawing/2014/main" val="1837877002"/>
                    </a:ext>
                  </a:extLst>
                </a:gridCol>
              </a:tblGrid>
              <a:tr h="309997">
                <a:tc>
                  <a:txBody>
                    <a:bodyPr/>
                    <a:lstStyle/>
                    <a:p>
                      <a:r>
                        <a:rPr lang="en-US" dirty="0">
                          <a:solidFill>
                            <a:schemeClr val="bg1"/>
                          </a:solidFill>
                        </a:rPr>
                        <a:t>LOCATION                                                                                                NODES</a:t>
                      </a:r>
                    </a:p>
                  </a:txBody>
                  <a:tcPr>
                    <a:solidFill>
                      <a:srgbClr val="92D050"/>
                    </a:solidFill>
                  </a:tcPr>
                </a:tc>
                <a:extLst>
                  <a:ext uri="{0D108BD9-81ED-4DB2-BD59-A6C34878D82A}">
                    <a16:rowId xmlns:a16="http://schemas.microsoft.com/office/drawing/2014/main" val="1678990156"/>
                  </a:ext>
                </a:extLst>
              </a:tr>
              <a:tr h="2276512">
                <a:tc>
                  <a:txBody>
                    <a:bodyPr/>
                    <a:lstStyle/>
                    <a:p>
                      <a:r>
                        <a:rPr lang="en-US" dirty="0"/>
                        <a:t>PUNE(Production plant)                                                                                   1</a:t>
                      </a:r>
                    </a:p>
                    <a:p>
                      <a:r>
                        <a:rPr lang="en-US" dirty="0"/>
                        <a:t>Shivajinagar                                                                                                   2</a:t>
                      </a:r>
                    </a:p>
                    <a:p>
                      <a:r>
                        <a:rPr lang="en-US" dirty="0" err="1"/>
                        <a:t>Khadki</a:t>
                      </a:r>
                      <a:r>
                        <a:rPr lang="en-US" dirty="0"/>
                        <a:t>                                                                                                           3</a:t>
                      </a:r>
                    </a:p>
                    <a:p>
                      <a:r>
                        <a:rPr lang="en-US" dirty="0" err="1"/>
                        <a:t>Dapodi</a:t>
                      </a:r>
                      <a:r>
                        <a:rPr lang="en-US" dirty="0"/>
                        <a:t>                                                                                                          4</a:t>
                      </a:r>
                    </a:p>
                    <a:p>
                      <a:r>
                        <a:rPr lang="en-US" dirty="0" err="1"/>
                        <a:t>Kasarwadi</a:t>
                      </a:r>
                      <a:r>
                        <a:rPr lang="en-US" dirty="0"/>
                        <a:t>                                                                                                      5</a:t>
                      </a:r>
                    </a:p>
                    <a:p>
                      <a:r>
                        <a:rPr lang="en-US" dirty="0"/>
                        <a:t>Pimpri                                                                                                             6</a:t>
                      </a:r>
                    </a:p>
                    <a:p>
                      <a:r>
                        <a:rPr lang="en-US" dirty="0"/>
                        <a:t>Chinchwad                                                                                                       7</a:t>
                      </a:r>
                    </a:p>
                    <a:p>
                      <a:r>
                        <a:rPr lang="en-US" dirty="0" err="1"/>
                        <a:t>Akurdi</a:t>
                      </a:r>
                      <a:r>
                        <a:rPr lang="en-US" dirty="0"/>
                        <a:t>                                                                                                             8 </a:t>
                      </a:r>
                    </a:p>
                  </a:txBody>
                  <a:tcPr/>
                </a:tc>
                <a:extLst>
                  <a:ext uri="{0D108BD9-81ED-4DB2-BD59-A6C34878D82A}">
                    <a16:rowId xmlns:a16="http://schemas.microsoft.com/office/drawing/2014/main" val="148139486"/>
                  </a:ext>
                </a:extLst>
              </a:tr>
            </a:tbl>
          </a:graphicData>
        </a:graphic>
      </p:graphicFrame>
      <p:sp>
        <p:nvSpPr>
          <p:cNvPr id="6" name="TextBox 5">
            <a:extLst>
              <a:ext uri="{FF2B5EF4-FFF2-40B4-BE49-F238E27FC236}">
                <a16:creationId xmlns:a16="http://schemas.microsoft.com/office/drawing/2014/main" id="{40840FB5-FE36-074E-0B42-22D140C8A954}"/>
              </a:ext>
            </a:extLst>
          </p:cNvPr>
          <p:cNvSpPr txBox="1"/>
          <p:nvPr/>
        </p:nvSpPr>
        <p:spPr>
          <a:xfrm>
            <a:off x="213609" y="2758341"/>
            <a:ext cx="7971021" cy="1231106"/>
          </a:xfrm>
          <a:prstGeom prst="rect">
            <a:avLst/>
          </a:prstGeom>
          <a:noFill/>
        </p:spPr>
        <p:txBody>
          <a:bodyPr wrap="square">
            <a:spAutoFit/>
          </a:bodyPr>
          <a:lstStyle/>
          <a:p>
            <a:r>
              <a:rPr lang="en-US" dirty="0"/>
              <a:t>Table 4.0. Names of location and Nodes identification</a:t>
            </a:r>
          </a:p>
          <a:p>
            <a:r>
              <a:rPr lang="en-US" sz="2000" b="1" dirty="0"/>
              <a:t>4.1 Analytical Solution to the Problem.</a:t>
            </a:r>
            <a:endParaRPr lang="en-US" b="1" dirty="0"/>
          </a:p>
          <a:p>
            <a:r>
              <a:rPr lang="en-US" dirty="0"/>
              <a:t> Iteration 0: Assign the permanent label [0, ∞].</a:t>
            </a:r>
          </a:p>
          <a:p>
            <a:endParaRPr lang="en-IN" dirty="0"/>
          </a:p>
        </p:txBody>
      </p:sp>
      <p:graphicFrame>
        <p:nvGraphicFramePr>
          <p:cNvPr id="7" name="Table 6">
            <a:extLst>
              <a:ext uri="{FF2B5EF4-FFF2-40B4-BE49-F238E27FC236}">
                <a16:creationId xmlns:a16="http://schemas.microsoft.com/office/drawing/2014/main" id="{4D3CCE2A-1098-0155-3462-301ABAF5DA81}"/>
              </a:ext>
            </a:extLst>
          </p:cNvPr>
          <p:cNvGraphicFramePr>
            <a:graphicFrameLocks noGrp="1"/>
          </p:cNvGraphicFramePr>
          <p:nvPr>
            <p:extLst>
              <p:ext uri="{D42A27DB-BD31-4B8C-83A1-F6EECF244321}">
                <p14:modId xmlns:p14="http://schemas.microsoft.com/office/powerpoint/2010/main" val="2859919968"/>
              </p:ext>
            </p:extLst>
          </p:nvPr>
        </p:nvGraphicFramePr>
        <p:xfrm>
          <a:off x="56630" y="3662852"/>
          <a:ext cx="8128000" cy="731520"/>
        </p:xfrm>
        <a:graphic>
          <a:graphicData uri="http://schemas.openxmlformats.org/drawingml/2006/table">
            <a:tbl>
              <a:tblPr firstRow="1" bandRow="1">
                <a:tableStyleId>{912C8C85-51F0-491E-9774-3900AFEF0FD7}</a:tableStyleId>
              </a:tblPr>
              <a:tblGrid>
                <a:gridCol w="8128000">
                  <a:extLst>
                    <a:ext uri="{9D8B030D-6E8A-4147-A177-3AD203B41FA5}">
                      <a16:colId xmlns:a16="http://schemas.microsoft.com/office/drawing/2014/main" val="3671089771"/>
                    </a:ext>
                  </a:extLst>
                </a:gridCol>
              </a:tblGrid>
              <a:tr h="325394">
                <a:tc>
                  <a:txBody>
                    <a:bodyPr/>
                    <a:lstStyle/>
                    <a:p>
                      <a:r>
                        <a:rPr lang="en-US" dirty="0"/>
                        <a:t>NODES                                           LABLES                                 STATUS</a:t>
                      </a:r>
                      <a:endParaRPr lang="en-IN" dirty="0"/>
                    </a:p>
                  </a:txBody>
                  <a:tcPr/>
                </a:tc>
                <a:extLst>
                  <a:ext uri="{0D108BD9-81ED-4DB2-BD59-A6C34878D82A}">
                    <a16:rowId xmlns:a16="http://schemas.microsoft.com/office/drawing/2014/main" val="1831474577"/>
                  </a:ext>
                </a:extLst>
              </a:tr>
              <a:tr h="320937">
                <a:tc>
                  <a:txBody>
                    <a:bodyPr/>
                    <a:lstStyle/>
                    <a:p>
                      <a:r>
                        <a:rPr lang="en-US" dirty="0"/>
                        <a:t>1                                                       </a:t>
                      </a:r>
                      <a:r>
                        <a:rPr lang="en-IN" dirty="0"/>
                        <a:t>[0, ∞]                                Permanent</a:t>
                      </a:r>
                    </a:p>
                  </a:txBody>
                  <a:tcPr/>
                </a:tc>
                <a:extLst>
                  <a:ext uri="{0D108BD9-81ED-4DB2-BD59-A6C34878D82A}">
                    <a16:rowId xmlns:a16="http://schemas.microsoft.com/office/drawing/2014/main" val="3691886514"/>
                  </a:ext>
                </a:extLst>
              </a:tr>
            </a:tbl>
          </a:graphicData>
        </a:graphic>
      </p:graphicFrame>
      <p:sp>
        <p:nvSpPr>
          <p:cNvPr id="8" name="TextBox 7">
            <a:extLst>
              <a:ext uri="{FF2B5EF4-FFF2-40B4-BE49-F238E27FC236}">
                <a16:creationId xmlns:a16="http://schemas.microsoft.com/office/drawing/2014/main" id="{FD3C893C-159F-9ECA-DC76-A682FD4341AA}"/>
              </a:ext>
            </a:extLst>
          </p:cNvPr>
          <p:cNvSpPr txBox="1"/>
          <p:nvPr/>
        </p:nvSpPr>
        <p:spPr>
          <a:xfrm>
            <a:off x="2873829" y="4294148"/>
            <a:ext cx="1659472" cy="369332"/>
          </a:xfrm>
          <a:prstGeom prst="rect">
            <a:avLst/>
          </a:prstGeom>
          <a:noFill/>
        </p:spPr>
        <p:txBody>
          <a:bodyPr wrap="square" rtlCol="0">
            <a:spAutoFit/>
          </a:bodyPr>
          <a:lstStyle/>
          <a:p>
            <a:r>
              <a:rPr lang="en-US" b="1" dirty="0"/>
              <a:t>         Table.1</a:t>
            </a:r>
            <a:endParaRPr lang="en-IN" b="1" dirty="0"/>
          </a:p>
        </p:txBody>
      </p:sp>
      <p:sp>
        <p:nvSpPr>
          <p:cNvPr id="10" name="TextBox 9">
            <a:extLst>
              <a:ext uri="{FF2B5EF4-FFF2-40B4-BE49-F238E27FC236}">
                <a16:creationId xmlns:a16="http://schemas.microsoft.com/office/drawing/2014/main" id="{B65D6C85-73E4-6E3E-609C-DFFD9AEBFCEC}"/>
              </a:ext>
            </a:extLst>
          </p:cNvPr>
          <p:cNvSpPr txBox="1"/>
          <p:nvPr/>
        </p:nvSpPr>
        <p:spPr>
          <a:xfrm>
            <a:off x="56630" y="4570792"/>
            <a:ext cx="11205419" cy="646331"/>
          </a:xfrm>
          <a:prstGeom prst="rect">
            <a:avLst/>
          </a:prstGeom>
          <a:noFill/>
        </p:spPr>
        <p:txBody>
          <a:bodyPr wrap="square">
            <a:spAutoFit/>
          </a:bodyPr>
          <a:lstStyle/>
          <a:p>
            <a:r>
              <a:rPr lang="en-US" dirty="0"/>
              <a:t>1: Node 2 and node 3 can be reached from (the last permanent labelled) node 1, thus the list of labelled nodes becomes (temporary and permanent). </a:t>
            </a:r>
            <a:endParaRPr lang="en-IN" dirty="0"/>
          </a:p>
        </p:txBody>
      </p:sp>
      <p:graphicFrame>
        <p:nvGraphicFramePr>
          <p:cNvPr id="11" name="Table 10">
            <a:extLst>
              <a:ext uri="{FF2B5EF4-FFF2-40B4-BE49-F238E27FC236}">
                <a16:creationId xmlns:a16="http://schemas.microsoft.com/office/drawing/2014/main" id="{BDE9857C-7858-D756-4E9D-745EAAFD05A2}"/>
              </a:ext>
            </a:extLst>
          </p:cNvPr>
          <p:cNvGraphicFramePr>
            <a:graphicFrameLocks noGrp="1"/>
          </p:cNvGraphicFramePr>
          <p:nvPr>
            <p:extLst>
              <p:ext uri="{D42A27DB-BD31-4B8C-83A1-F6EECF244321}">
                <p14:modId xmlns:p14="http://schemas.microsoft.com/office/powerpoint/2010/main" val="1444707288"/>
              </p:ext>
            </p:extLst>
          </p:nvPr>
        </p:nvGraphicFramePr>
        <p:xfrm>
          <a:off x="56630" y="5253738"/>
          <a:ext cx="9574224" cy="1280160"/>
        </p:xfrm>
        <a:graphic>
          <a:graphicData uri="http://schemas.openxmlformats.org/drawingml/2006/table">
            <a:tbl>
              <a:tblPr firstRow="1" bandRow="1">
                <a:tableStyleId>{72833802-FEF1-4C79-8D5D-14CF1EAF98D9}</a:tableStyleId>
              </a:tblPr>
              <a:tblGrid>
                <a:gridCol w="9574224">
                  <a:extLst>
                    <a:ext uri="{9D8B030D-6E8A-4147-A177-3AD203B41FA5}">
                      <a16:colId xmlns:a16="http://schemas.microsoft.com/office/drawing/2014/main" val="3671089771"/>
                    </a:ext>
                  </a:extLst>
                </a:gridCol>
              </a:tblGrid>
              <a:tr h="269373">
                <a:tc>
                  <a:txBody>
                    <a:bodyPr/>
                    <a:lstStyle/>
                    <a:p>
                      <a:r>
                        <a:rPr lang="en-US" dirty="0"/>
                        <a:t>NODES              LABLES                                                    STATUS</a:t>
                      </a:r>
                      <a:endParaRPr lang="en-IN" dirty="0"/>
                    </a:p>
                  </a:txBody>
                  <a:tcPr marL="121708" marR="121708"/>
                </a:tc>
                <a:extLst>
                  <a:ext uri="{0D108BD9-81ED-4DB2-BD59-A6C34878D82A}">
                    <a16:rowId xmlns:a16="http://schemas.microsoft.com/office/drawing/2014/main" val="1831474577"/>
                  </a:ext>
                </a:extLst>
              </a:tr>
              <a:tr h="376959">
                <a:tc>
                  <a:txBody>
                    <a:bodyPr/>
                    <a:lstStyle/>
                    <a:p>
                      <a:pPr marL="342900" indent="-342900">
                        <a:buAutoNum type="arabicPlain"/>
                      </a:pPr>
                      <a:r>
                        <a:rPr lang="en-IN" dirty="0"/>
                        <a:t>                     [0, ∞]                                                     Permanent</a:t>
                      </a:r>
                    </a:p>
                    <a:p>
                      <a:pPr marL="342900" indent="-342900">
                        <a:buAutoNum type="arabicPlain"/>
                      </a:pPr>
                      <a:r>
                        <a:rPr lang="en-US" dirty="0"/>
                        <a:t>                     [0+6.2, 1]                                               Temporary</a:t>
                      </a:r>
                    </a:p>
                    <a:p>
                      <a:pPr marL="342900" indent="-342900">
                        <a:buAutoNum type="arabicPlain"/>
                      </a:pPr>
                      <a:r>
                        <a:rPr lang="en-US" dirty="0"/>
                        <a:t>                     [0+6.3, 1]                                               Temporary </a:t>
                      </a:r>
                      <a:endParaRPr lang="en-IN" dirty="0"/>
                    </a:p>
                  </a:txBody>
                  <a:tcPr marL="121708" marR="121708"/>
                </a:tc>
                <a:extLst>
                  <a:ext uri="{0D108BD9-81ED-4DB2-BD59-A6C34878D82A}">
                    <a16:rowId xmlns:a16="http://schemas.microsoft.com/office/drawing/2014/main" val="3691886514"/>
                  </a:ext>
                </a:extLst>
              </a:tr>
            </a:tbl>
          </a:graphicData>
        </a:graphic>
      </p:graphicFrame>
      <p:sp>
        <p:nvSpPr>
          <p:cNvPr id="13" name="TextBox 12">
            <a:extLst>
              <a:ext uri="{FF2B5EF4-FFF2-40B4-BE49-F238E27FC236}">
                <a16:creationId xmlns:a16="http://schemas.microsoft.com/office/drawing/2014/main" id="{EA7C6E3E-4736-E352-CFA8-AF1D5472103C}"/>
              </a:ext>
            </a:extLst>
          </p:cNvPr>
          <p:cNvSpPr txBox="1"/>
          <p:nvPr/>
        </p:nvSpPr>
        <p:spPr>
          <a:xfrm>
            <a:off x="3882452" y="6533898"/>
            <a:ext cx="1573968" cy="369332"/>
          </a:xfrm>
          <a:prstGeom prst="rect">
            <a:avLst/>
          </a:prstGeom>
          <a:noFill/>
        </p:spPr>
        <p:txBody>
          <a:bodyPr wrap="square" rtlCol="0">
            <a:spAutoFit/>
          </a:bodyPr>
          <a:lstStyle/>
          <a:p>
            <a:r>
              <a:rPr lang="en-US" b="1" dirty="0"/>
              <a:t>Table 2.</a:t>
            </a:r>
            <a:endParaRPr lang="en-IN" b="1" dirty="0"/>
          </a:p>
        </p:txBody>
      </p:sp>
    </p:spTree>
    <p:extLst>
      <p:ext uri="{BB962C8B-B14F-4D97-AF65-F5344CB8AC3E}">
        <p14:creationId xmlns:p14="http://schemas.microsoft.com/office/powerpoint/2010/main" val="207982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4BB243C-78D7-CEBC-1823-1B1D49AEC5AC}"/>
              </a:ext>
            </a:extLst>
          </p:cNvPr>
          <p:cNvGraphicFramePr>
            <a:graphicFrameLocks noGrp="1"/>
          </p:cNvGraphicFramePr>
          <p:nvPr>
            <p:extLst>
              <p:ext uri="{D42A27DB-BD31-4B8C-83A1-F6EECF244321}">
                <p14:modId xmlns:p14="http://schemas.microsoft.com/office/powerpoint/2010/main" val="3599174651"/>
              </p:ext>
            </p:extLst>
          </p:nvPr>
        </p:nvGraphicFramePr>
        <p:xfrm>
          <a:off x="532984" y="1076779"/>
          <a:ext cx="10820816" cy="1362929"/>
        </p:xfrm>
        <a:graphic>
          <a:graphicData uri="http://schemas.openxmlformats.org/drawingml/2006/table">
            <a:tbl>
              <a:tblPr firstRow="1" bandRow="1">
                <a:tableStyleId>{72833802-FEF1-4C79-8D5D-14CF1EAF98D9}</a:tableStyleId>
              </a:tblPr>
              <a:tblGrid>
                <a:gridCol w="10820816">
                  <a:extLst>
                    <a:ext uri="{9D8B030D-6E8A-4147-A177-3AD203B41FA5}">
                      <a16:colId xmlns:a16="http://schemas.microsoft.com/office/drawing/2014/main" val="1077562148"/>
                    </a:ext>
                  </a:extLst>
                </a:gridCol>
              </a:tblGrid>
              <a:tr h="309488">
                <a:tc>
                  <a:txBody>
                    <a:bodyPr/>
                    <a:lstStyle/>
                    <a:p>
                      <a:r>
                        <a:rPr lang="en-IN" dirty="0"/>
                        <a:t>NODES                                                        LABEL                                                  STATUS</a:t>
                      </a:r>
                    </a:p>
                  </a:txBody>
                  <a:tcPr>
                    <a:solidFill>
                      <a:schemeClr val="accent1">
                        <a:lumMod val="40000"/>
                        <a:lumOff val="60000"/>
                      </a:schemeClr>
                    </a:solidFill>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Temporary</a:t>
                      </a:r>
                    </a:p>
                  </a:txBody>
                  <a:tcPr/>
                </a:tc>
                <a:extLst>
                  <a:ext uri="{0D108BD9-81ED-4DB2-BD59-A6C34878D82A}">
                    <a16:rowId xmlns:a16="http://schemas.microsoft.com/office/drawing/2014/main" val="3098876888"/>
                  </a:ext>
                </a:extLst>
              </a:tr>
            </a:tbl>
          </a:graphicData>
        </a:graphic>
      </p:graphicFrame>
      <p:sp>
        <p:nvSpPr>
          <p:cNvPr id="13" name="TextBox 12">
            <a:extLst>
              <a:ext uri="{FF2B5EF4-FFF2-40B4-BE49-F238E27FC236}">
                <a16:creationId xmlns:a16="http://schemas.microsoft.com/office/drawing/2014/main" id="{DABBF296-E2C7-4A35-A82A-B273CB41192C}"/>
              </a:ext>
            </a:extLst>
          </p:cNvPr>
          <p:cNvSpPr txBox="1"/>
          <p:nvPr/>
        </p:nvSpPr>
        <p:spPr>
          <a:xfrm>
            <a:off x="466530" y="365126"/>
            <a:ext cx="10887269" cy="646331"/>
          </a:xfrm>
          <a:prstGeom prst="rect">
            <a:avLst/>
          </a:prstGeom>
          <a:noFill/>
        </p:spPr>
        <p:txBody>
          <a:bodyPr wrap="square">
            <a:spAutoFit/>
          </a:bodyPr>
          <a:lstStyle/>
          <a:p>
            <a:r>
              <a:rPr lang="en-US" dirty="0"/>
              <a:t>For the two temporary labels [6.2, 1] and [6.3, 1], node 2 yields the smaller distance (u2 = 6.2).thus the status of node 2 is changed to permanent.</a:t>
            </a:r>
            <a:endParaRPr lang="en-IN" dirty="0"/>
          </a:p>
        </p:txBody>
      </p:sp>
      <p:sp>
        <p:nvSpPr>
          <p:cNvPr id="15" name="TextBox 14">
            <a:extLst>
              <a:ext uri="{FF2B5EF4-FFF2-40B4-BE49-F238E27FC236}">
                <a16:creationId xmlns:a16="http://schemas.microsoft.com/office/drawing/2014/main" id="{2E340E24-B5B0-746E-E4D8-6FD93021FCB3}"/>
              </a:ext>
            </a:extLst>
          </p:cNvPr>
          <p:cNvSpPr txBox="1"/>
          <p:nvPr/>
        </p:nvSpPr>
        <p:spPr>
          <a:xfrm>
            <a:off x="347274" y="2828676"/>
            <a:ext cx="12394365" cy="677108"/>
          </a:xfrm>
          <a:prstGeom prst="rect">
            <a:avLst/>
          </a:prstGeom>
          <a:noFill/>
        </p:spPr>
        <p:txBody>
          <a:bodyPr wrap="square">
            <a:spAutoFit/>
          </a:bodyPr>
          <a:lstStyle/>
          <a:p>
            <a:r>
              <a:rPr lang="en-US" sz="2000" b="1" dirty="0"/>
              <a:t>Iteration 2:</a:t>
            </a:r>
            <a:r>
              <a:rPr lang="en-US" dirty="0"/>
              <a:t> </a:t>
            </a:r>
          </a:p>
          <a:p>
            <a:r>
              <a:rPr lang="en-US" dirty="0"/>
              <a:t>The new starting node is node 2. Node 3 and node 5 can be reached from node 2. Thus the list of labelled nodes becomes:</a:t>
            </a:r>
            <a:endParaRPr lang="en-IN" dirty="0"/>
          </a:p>
        </p:txBody>
      </p:sp>
      <p:sp>
        <p:nvSpPr>
          <p:cNvPr id="16" name="TextBox 15">
            <a:extLst>
              <a:ext uri="{FF2B5EF4-FFF2-40B4-BE49-F238E27FC236}">
                <a16:creationId xmlns:a16="http://schemas.microsoft.com/office/drawing/2014/main" id="{48565DD8-32DF-D1E9-7F5E-018C9FA22FE2}"/>
              </a:ext>
            </a:extLst>
          </p:cNvPr>
          <p:cNvSpPr txBox="1"/>
          <p:nvPr/>
        </p:nvSpPr>
        <p:spPr>
          <a:xfrm>
            <a:off x="4751193" y="2564939"/>
            <a:ext cx="1907628" cy="369332"/>
          </a:xfrm>
          <a:prstGeom prst="rect">
            <a:avLst/>
          </a:prstGeom>
          <a:noFill/>
        </p:spPr>
        <p:txBody>
          <a:bodyPr wrap="square" rtlCol="0">
            <a:spAutoFit/>
          </a:bodyPr>
          <a:lstStyle/>
          <a:p>
            <a:r>
              <a:rPr lang="en-US" b="1" dirty="0"/>
              <a:t>Table .3a</a:t>
            </a:r>
            <a:endParaRPr lang="en-IN" b="1" dirty="0"/>
          </a:p>
        </p:txBody>
      </p:sp>
      <p:graphicFrame>
        <p:nvGraphicFramePr>
          <p:cNvPr id="19" name="Table 18">
            <a:extLst>
              <a:ext uri="{FF2B5EF4-FFF2-40B4-BE49-F238E27FC236}">
                <a16:creationId xmlns:a16="http://schemas.microsoft.com/office/drawing/2014/main" id="{BCD795C0-E86C-F9DE-DC3A-B782B145577F}"/>
              </a:ext>
            </a:extLst>
          </p:cNvPr>
          <p:cNvGraphicFramePr>
            <a:graphicFrameLocks noGrp="1"/>
          </p:cNvGraphicFramePr>
          <p:nvPr>
            <p:extLst>
              <p:ext uri="{D42A27DB-BD31-4B8C-83A1-F6EECF244321}">
                <p14:modId xmlns:p14="http://schemas.microsoft.com/office/powerpoint/2010/main" val="2821118470"/>
              </p:ext>
            </p:extLst>
          </p:nvPr>
        </p:nvGraphicFramePr>
        <p:xfrm>
          <a:off x="466531" y="3505784"/>
          <a:ext cx="10887269" cy="2125653"/>
        </p:xfrm>
        <a:graphic>
          <a:graphicData uri="http://schemas.openxmlformats.org/drawingml/2006/table">
            <a:tbl>
              <a:tblPr firstRow="1" bandRow="1">
                <a:tableStyleId>{72833802-FEF1-4C79-8D5D-14CF1EAF98D9}</a:tableStyleId>
              </a:tblPr>
              <a:tblGrid>
                <a:gridCol w="10887269">
                  <a:extLst>
                    <a:ext uri="{9D8B030D-6E8A-4147-A177-3AD203B41FA5}">
                      <a16:colId xmlns:a16="http://schemas.microsoft.com/office/drawing/2014/main" val="1077562148"/>
                    </a:ext>
                  </a:extLst>
                </a:gridCol>
              </a:tblGrid>
              <a:tr h="425131">
                <a:tc>
                  <a:txBody>
                    <a:bodyPr/>
                    <a:lstStyle/>
                    <a:p>
                      <a:r>
                        <a:rPr lang="en-IN" dirty="0"/>
                        <a:t>NODES                                                         LABEL                                                  STATUS</a:t>
                      </a:r>
                    </a:p>
                  </a:txBody>
                  <a:tcPr/>
                </a:tc>
                <a:extLst>
                  <a:ext uri="{0D108BD9-81ED-4DB2-BD59-A6C34878D82A}">
                    <a16:rowId xmlns:a16="http://schemas.microsoft.com/office/drawing/2014/main" val="123674943"/>
                  </a:ext>
                </a:extLst>
              </a:tr>
              <a:tr h="1700522">
                <a:tc>
                  <a:txBody>
                    <a:bodyPr/>
                    <a:lstStyle/>
                    <a:p>
                      <a:r>
                        <a:rPr lang="en-IN" dirty="0"/>
                        <a:t>1                                                               [0, ∞]                                                     Permanent </a:t>
                      </a:r>
                    </a:p>
                    <a:p>
                      <a:r>
                        <a:rPr lang="en-IN" dirty="0"/>
                        <a:t>2                                                               [6.2, 1]                                                    Permanent  </a:t>
                      </a:r>
                    </a:p>
                    <a:p>
                      <a:r>
                        <a:rPr lang="en-IN" dirty="0"/>
                        <a:t>3                                                               [6.3, 1]                                                    Temporary</a:t>
                      </a:r>
                    </a:p>
                    <a:p>
                      <a:r>
                        <a:rPr lang="en-US" dirty="0"/>
                        <a:t>3                                                               [6.2+4.5, 2]                                             Temporary </a:t>
                      </a:r>
                    </a:p>
                    <a:p>
                      <a:r>
                        <a:rPr lang="en-US" dirty="0"/>
                        <a:t>5                                                               [6.2+11.6, 2]                                           Temporary</a:t>
                      </a:r>
                    </a:p>
                  </a:txBody>
                  <a:tcPr/>
                </a:tc>
                <a:extLst>
                  <a:ext uri="{0D108BD9-81ED-4DB2-BD59-A6C34878D82A}">
                    <a16:rowId xmlns:a16="http://schemas.microsoft.com/office/drawing/2014/main" val="3098876888"/>
                  </a:ext>
                </a:extLst>
              </a:tr>
            </a:tbl>
          </a:graphicData>
        </a:graphic>
      </p:graphicFrame>
      <p:sp>
        <p:nvSpPr>
          <p:cNvPr id="20" name="TextBox 19">
            <a:extLst>
              <a:ext uri="{FF2B5EF4-FFF2-40B4-BE49-F238E27FC236}">
                <a16:creationId xmlns:a16="http://schemas.microsoft.com/office/drawing/2014/main" id="{C3F614D1-739E-F43F-E288-95817D038670}"/>
              </a:ext>
            </a:extLst>
          </p:cNvPr>
          <p:cNvSpPr txBox="1"/>
          <p:nvPr/>
        </p:nvSpPr>
        <p:spPr>
          <a:xfrm>
            <a:off x="4588409" y="5631437"/>
            <a:ext cx="1813035" cy="369332"/>
          </a:xfrm>
          <a:prstGeom prst="rect">
            <a:avLst/>
          </a:prstGeom>
          <a:noFill/>
        </p:spPr>
        <p:txBody>
          <a:bodyPr wrap="square" rtlCol="0">
            <a:spAutoFit/>
          </a:bodyPr>
          <a:lstStyle/>
          <a:p>
            <a:r>
              <a:rPr lang="en-US" b="1" dirty="0"/>
              <a:t>Table .3b</a:t>
            </a:r>
            <a:endParaRPr lang="en-IN" b="1" dirty="0"/>
          </a:p>
        </p:txBody>
      </p:sp>
      <p:sp>
        <p:nvSpPr>
          <p:cNvPr id="22" name="TextBox 21">
            <a:extLst>
              <a:ext uri="{FF2B5EF4-FFF2-40B4-BE49-F238E27FC236}">
                <a16:creationId xmlns:a16="http://schemas.microsoft.com/office/drawing/2014/main" id="{5C6856A6-CC6F-4751-A440-C5F780AD840E}"/>
              </a:ext>
            </a:extLst>
          </p:cNvPr>
          <p:cNvSpPr txBox="1"/>
          <p:nvPr/>
        </p:nvSpPr>
        <p:spPr>
          <a:xfrm>
            <a:off x="347274" y="6000769"/>
            <a:ext cx="10715467" cy="646331"/>
          </a:xfrm>
          <a:prstGeom prst="rect">
            <a:avLst/>
          </a:prstGeom>
          <a:noFill/>
        </p:spPr>
        <p:txBody>
          <a:bodyPr wrap="square">
            <a:spAutoFit/>
          </a:bodyPr>
          <a:lstStyle/>
          <a:p>
            <a:r>
              <a:rPr lang="en-US" dirty="0"/>
              <a:t>Node 3 temporary label [6.3, 1] obtained in iteration 1 remains the same because in iteration 2 node 3 holds another label [10.7, 2] and the shorter distance found is that of label [6.3, 1].</a:t>
            </a:r>
            <a:endParaRPr lang="en-IN" dirty="0"/>
          </a:p>
        </p:txBody>
      </p:sp>
    </p:spTree>
    <p:extLst>
      <p:ext uri="{BB962C8B-B14F-4D97-AF65-F5344CB8AC3E}">
        <p14:creationId xmlns:p14="http://schemas.microsoft.com/office/powerpoint/2010/main" val="251989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70D915-C6B1-446E-7EA0-6D5FA5359BC7}"/>
              </a:ext>
            </a:extLst>
          </p:cNvPr>
          <p:cNvPicPr>
            <a:picLocks noChangeAspect="1"/>
          </p:cNvPicPr>
          <p:nvPr/>
        </p:nvPicPr>
        <p:blipFill>
          <a:blip r:embed="rId2"/>
          <a:stretch>
            <a:fillRect/>
          </a:stretch>
        </p:blipFill>
        <p:spPr>
          <a:xfrm>
            <a:off x="1581338" y="2078219"/>
            <a:ext cx="8756979" cy="3090940"/>
          </a:xfrm>
          <a:prstGeom prst="rect">
            <a:avLst/>
          </a:prstGeom>
        </p:spPr>
      </p:pic>
      <p:sp>
        <p:nvSpPr>
          <p:cNvPr id="10" name="Rectangle 9">
            <a:extLst>
              <a:ext uri="{FF2B5EF4-FFF2-40B4-BE49-F238E27FC236}">
                <a16:creationId xmlns:a16="http://schemas.microsoft.com/office/drawing/2014/main" id="{2AFD50CD-F2E8-18F7-E113-00926CB56BBC}"/>
              </a:ext>
            </a:extLst>
          </p:cNvPr>
          <p:cNvSpPr/>
          <p:nvPr/>
        </p:nvSpPr>
        <p:spPr>
          <a:xfrm>
            <a:off x="3565813" y="625351"/>
            <a:ext cx="438857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Short Analysis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77419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CB108C3-0B8B-147B-E100-1914FA576D71}"/>
              </a:ext>
            </a:extLst>
          </p:cNvPr>
          <p:cNvGraphicFramePr>
            <a:graphicFrameLocks noGrp="1"/>
          </p:cNvGraphicFramePr>
          <p:nvPr>
            <p:extLst>
              <p:ext uri="{D42A27DB-BD31-4B8C-83A1-F6EECF244321}">
                <p14:modId xmlns:p14="http://schemas.microsoft.com/office/powerpoint/2010/main" val="3449511985"/>
              </p:ext>
            </p:extLst>
          </p:nvPr>
        </p:nvGraphicFramePr>
        <p:xfrm>
          <a:off x="485687" y="478758"/>
          <a:ext cx="11121595" cy="1554480"/>
        </p:xfrm>
        <a:graphic>
          <a:graphicData uri="http://schemas.openxmlformats.org/drawingml/2006/table">
            <a:tbl>
              <a:tblPr firstRow="1" bandRow="1">
                <a:tableStyleId>{72833802-FEF1-4C79-8D5D-14CF1EAF98D9}</a:tableStyleId>
              </a:tblPr>
              <a:tblGrid>
                <a:gridCol w="11121595">
                  <a:extLst>
                    <a:ext uri="{9D8B030D-6E8A-4147-A177-3AD203B41FA5}">
                      <a16:colId xmlns:a16="http://schemas.microsoft.com/office/drawing/2014/main" val="1077562148"/>
                    </a:ext>
                  </a:extLst>
                </a:gridCol>
              </a:tblGrid>
              <a:tr h="309488">
                <a:tc>
                  <a:txBody>
                    <a:bodyPr/>
                    <a:lstStyle/>
                    <a:p>
                      <a:r>
                        <a:rPr lang="en-IN" dirty="0"/>
                        <a:t>NODES                                                         LABEL                                                  STATUS</a:t>
                      </a:r>
                    </a:p>
                  </a:txBody>
                  <a:tcPr>
                    <a:solidFill>
                      <a:srgbClr val="0070C0"/>
                    </a:solidFill>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US" dirty="0"/>
                        <a:t>5                                                               [17.8,2]                                                   Temporary </a:t>
                      </a:r>
                      <a:endParaRPr lang="en-IN" dirty="0"/>
                    </a:p>
                  </a:txBody>
                  <a:tcPr/>
                </a:tc>
                <a:extLst>
                  <a:ext uri="{0D108BD9-81ED-4DB2-BD59-A6C34878D82A}">
                    <a16:rowId xmlns:a16="http://schemas.microsoft.com/office/drawing/2014/main" val="3098876888"/>
                  </a:ext>
                </a:extLst>
              </a:tr>
            </a:tbl>
          </a:graphicData>
        </a:graphic>
      </p:graphicFrame>
      <p:sp>
        <p:nvSpPr>
          <p:cNvPr id="10" name="TextBox 9">
            <a:extLst>
              <a:ext uri="{FF2B5EF4-FFF2-40B4-BE49-F238E27FC236}">
                <a16:creationId xmlns:a16="http://schemas.microsoft.com/office/drawing/2014/main" id="{4A08EA99-A31B-6D6C-0754-E84706162FF5}"/>
              </a:ext>
            </a:extLst>
          </p:cNvPr>
          <p:cNvSpPr txBox="1"/>
          <p:nvPr/>
        </p:nvSpPr>
        <p:spPr>
          <a:xfrm>
            <a:off x="5098776" y="2136338"/>
            <a:ext cx="1076130" cy="369332"/>
          </a:xfrm>
          <a:prstGeom prst="rect">
            <a:avLst/>
          </a:prstGeom>
          <a:noFill/>
        </p:spPr>
        <p:txBody>
          <a:bodyPr wrap="square">
            <a:spAutoFit/>
          </a:bodyPr>
          <a:lstStyle/>
          <a:p>
            <a:r>
              <a:rPr lang="en-IN" b="1" dirty="0"/>
              <a:t>Table 4</a:t>
            </a:r>
          </a:p>
        </p:txBody>
      </p:sp>
      <p:sp>
        <p:nvSpPr>
          <p:cNvPr id="12" name="TextBox 11">
            <a:extLst>
              <a:ext uri="{FF2B5EF4-FFF2-40B4-BE49-F238E27FC236}">
                <a16:creationId xmlns:a16="http://schemas.microsoft.com/office/drawing/2014/main" id="{CB60CDBD-30FB-C20A-A2AA-05101882625B}"/>
              </a:ext>
            </a:extLst>
          </p:cNvPr>
          <p:cNvSpPr txBox="1"/>
          <p:nvPr/>
        </p:nvSpPr>
        <p:spPr>
          <a:xfrm>
            <a:off x="485687" y="2505670"/>
            <a:ext cx="10860338" cy="923330"/>
          </a:xfrm>
          <a:prstGeom prst="rect">
            <a:avLst/>
          </a:prstGeom>
          <a:noFill/>
        </p:spPr>
        <p:txBody>
          <a:bodyPr wrap="square">
            <a:spAutoFit/>
          </a:bodyPr>
          <a:lstStyle/>
          <a:p>
            <a:r>
              <a:rPr lang="en-US" dirty="0"/>
              <a:t>Node 3 yields the shorter distance (u3 = 6.3), thus the status of node 3 changed to permanent. </a:t>
            </a:r>
          </a:p>
          <a:p>
            <a:r>
              <a:rPr lang="en-US" b="1" dirty="0"/>
              <a:t>Iteration 3:</a:t>
            </a:r>
            <a:r>
              <a:rPr lang="en-US" dirty="0"/>
              <a:t> Node 3 becomes the new start point. Node 3 connects to node 4 and node 5. Thus the list of labelled nodes is updated as: </a:t>
            </a:r>
            <a:endParaRPr lang="en-IN" dirty="0"/>
          </a:p>
        </p:txBody>
      </p:sp>
      <p:graphicFrame>
        <p:nvGraphicFramePr>
          <p:cNvPr id="13" name="Table 12">
            <a:extLst>
              <a:ext uri="{FF2B5EF4-FFF2-40B4-BE49-F238E27FC236}">
                <a16:creationId xmlns:a16="http://schemas.microsoft.com/office/drawing/2014/main" id="{776BC4A4-DDF6-E7DE-5C1D-0C6BD2CCD21E}"/>
              </a:ext>
            </a:extLst>
          </p:cNvPr>
          <p:cNvGraphicFramePr>
            <a:graphicFrameLocks noGrp="1"/>
          </p:cNvGraphicFramePr>
          <p:nvPr>
            <p:extLst>
              <p:ext uri="{D42A27DB-BD31-4B8C-83A1-F6EECF244321}">
                <p14:modId xmlns:p14="http://schemas.microsoft.com/office/powerpoint/2010/main" val="406484889"/>
              </p:ext>
            </p:extLst>
          </p:nvPr>
        </p:nvGraphicFramePr>
        <p:xfrm>
          <a:off x="535201" y="3537209"/>
          <a:ext cx="11121595" cy="2103120"/>
        </p:xfrm>
        <a:graphic>
          <a:graphicData uri="http://schemas.openxmlformats.org/drawingml/2006/table">
            <a:tbl>
              <a:tblPr firstRow="1" bandRow="1">
                <a:tableStyleId>{72833802-FEF1-4C79-8D5D-14CF1EAF98D9}</a:tableStyleId>
              </a:tblPr>
              <a:tblGrid>
                <a:gridCol w="11121595">
                  <a:extLst>
                    <a:ext uri="{9D8B030D-6E8A-4147-A177-3AD203B41FA5}">
                      <a16:colId xmlns:a16="http://schemas.microsoft.com/office/drawing/2014/main" val="1077562148"/>
                    </a:ext>
                  </a:extLst>
                </a:gridCol>
              </a:tblGrid>
              <a:tr h="309488">
                <a:tc>
                  <a:txBody>
                    <a:bodyPr/>
                    <a:lstStyle/>
                    <a:p>
                      <a:r>
                        <a:rPr lang="en-IN" dirty="0"/>
                        <a:t>NODES                                                         LABEL                                                  STATUS</a:t>
                      </a:r>
                    </a:p>
                  </a:txBody>
                  <a:tcPr/>
                </a:tc>
                <a:extLst>
                  <a:ext uri="{0D108BD9-81ED-4DB2-BD59-A6C34878D82A}">
                    <a16:rowId xmlns:a16="http://schemas.microsoft.com/office/drawing/2014/main" val="123674943"/>
                  </a:ext>
                </a:extLst>
              </a:tr>
              <a:tr h="997169">
                <a:tc>
                  <a:txBody>
                    <a:bodyPr/>
                    <a:lstStyle/>
                    <a:p>
                      <a:r>
                        <a:rPr lang="en-IN" dirty="0"/>
                        <a:t>1                                                               [0, ∞]                                                     Permanent </a:t>
                      </a:r>
                    </a:p>
                    <a:p>
                      <a:r>
                        <a:rPr lang="en-IN" dirty="0"/>
                        <a:t>2                                                               [6.2, 1]                                                    Permanent  </a:t>
                      </a:r>
                    </a:p>
                    <a:p>
                      <a:r>
                        <a:rPr lang="en-IN" dirty="0"/>
                        <a:t>3                                                               [6.3, 1]                                                    Permanent</a:t>
                      </a:r>
                      <a:r>
                        <a:rPr lang="en-US" dirty="0"/>
                        <a:t> </a:t>
                      </a:r>
                    </a:p>
                    <a:p>
                      <a:r>
                        <a:rPr lang="en-US" dirty="0"/>
                        <a:t>5                                                               [17.8,2]                                                   Temporary </a:t>
                      </a:r>
                    </a:p>
                    <a:p>
                      <a:r>
                        <a:rPr lang="en-US" dirty="0"/>
                        <a:t>4                                                               [6.3+8.3, 3]                                             Temporary </a:t>
                      </a:r>
                    </a:p>
                    <a:p>
                      <a:r>
                        <a:rPr lang="en-US" dirty="0"/>
                        <a:t>5                                                               [6.3+7.6, 3]                                             Temporary</a:t>
                      </a:r>
                      <a:endParaRPr lang="en-IN" dirty="0"/>
                    </a:p>
                  </a:txBody>
                  <a:tcPr/>
                </a:tc>
                <a:extLst>
                  <a:ext uri="{0D108BD9-81ED-4DB2-BD59-A6C34878D82A}">
                    <a16:rowId xmlns:a16="http://schemas.microsoft.com/office/drawing/2014/main" val="3098876888"/>
                  </a:ext>
                </a:extLst>
              </a:tr>
            </a:tbl>
          </a:graphicData>
        </a:graphic>
      </p:graphicFrame>
      <p:sp>
        <p:nvSpPr>
          <p:cNvPr id="15" name="TextBox 14">
            <a:extLst>
              <a:ext uri="{FF2B5EF4-FFF2-40B4-BE49-F238E27FC236}">
                <a16:creationId xmlns:a16="http://schemas.microsoft.com/office/drawing/2014/main" id="{16F55C0F-F97A-C6B5-F5B3-C471E69C749A}"/>
              </a:ext>
            </a:extLst>
          </p:cNvPr>
          <p:cNvSpPr txBox="1"/>
          <p:nvPr/>
        </p:nvSpPr>
        <p:spPr>
          <a:xfrm>
            <a:off x="5098776" y="5732662"/>
            <a:ext cx="1106080" cy="369332"/>
          </a:xfrm>
          <a:prstGeom prst="rect">
            <a:avLst/>
          </a:prstGeom>
          <a:noFill/>
        </p:spPr>
        <p:txBody>
          <a:bodyPr wrap="square">
            <a:spAutoFit/>
          </a:bodyPr>
          <a:lstStyle/>
          <a:p>
            <a:r>
              <a:rPr lang="en-IN" b="1" dirty="0"/>
              <a:t>Table5</a:t>
            </a:r>
            <a:r>
              <a:rPr lang="en-IN" dirty="0"/>
              <a:t> </a:t>
            </a:r>
          </a:p>
        </p:txBody>
      </p:sp>
      <p:sp>
        <p:nvSpPr>
          <p:cNvPr id="17" name="TextBox 16">
            <a:extLst>
              <a:ext uri="{FF2B5EF4-FFF2-40B4-BE49-F238E27FC236}">
                <a16:creationId xmlns:a16="http://schemas.microsoft.com/office/drawing/2014/main" id="{27659A5A-1CAA-F2AD-55F6-61A24C092B53}"/>
              </a:ext>
            </a:extLst>
          </p:cNvPr>
          <p:cNvSpPr txBox="1"/>
          <p:nvPr/>
        </p:nvSpPr>
        <p:spPr>
          <a:xfrm>
            <a:off x="439048" y="5917328"/>
            <a:ext cx="11313903" cy="923330"/>
          </a:xfrm>
          <a:prstGeom prst="rect">
            <a:avLst/>
          </a:prstGeom>
          <a:noFill/>
        </p:spPr>
        <p:txBody>
          <a:bodyPr wrap="square">
            <a:spAutoFit/>
          </a:bodyPr>
          <a:lstStyle/>
          <a:p>
            <a:r>
              <a:rPr lang="en-US" dirty="0"/>
              <a:t>Node 5 temporary label [17.8, 2] obtained from iteration 2, is thus changed to [13.9, 3] obtained in iteration 3 to indicate a shorter route through node 3. Thus the shorter distance is node 5 (u5 = 13.9) labelled [13.9, 3], thus we change the status of node 5 permanent. The list of labelled node now becomes; </a:t>
            </a:r>
            <a:endParaRPr lang="en-IN" dirty="0"/>
          </a:p>
        </p:txBody>
      </p:sp>
    </p:spTree>
    <p:extLst>
      <p:ext uri="{BB962C8B-B14F-4D97-AF65-F5344CB8AC3E}">
        <p14:creationId xmlns:p14="http://schemas.microsoft.com/office/powerpoint/2010/main" val="17591665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629</TotalTime>
  <Words>2274</Words>
  <Application>Microsoft Office PowerPoint</Application>
  <PresentationFormat>Widescreen</PresentationFormat>
  <Paragraphs>245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Roboto</vt:lpstr>
      <vt:lpstr>Tw Cen MT</vt:lpstr>
      <vt:lpstr>Droplet</vt:lpstr>
      <vt:lpstr>PowerPoint Presentation</vt:lpstr>
      <vt:lpstr>PowerPoint Presentation</vt:lpstr>
      <vt:lpstr>PowerPoint Presentation</vt:lpstr>
      <vt:lpstr>PowerPoint Presentation</vt:lpstr>
      <vt:lpstr>Fig.1.Permissible Route of the Road Network from Pune through Akurdi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yshyamsundar901@gmail.com</dc:creator>
  <cp:lastModifiedBy>yshyamsundar901@gmail.com</cp:lastModifiedBy>
  <cp:revision>17</cp:revision>
  <dcterms:created xsi:type="dcterms:W3CDTF">2024-03-28T16:17:07Z</dcterms:created>
  <dcterms:modified xsi:type="dcterms:W3CDTF">2024-04-04T02:19:49Z</dcterms:modified>
</cp:coreProperties>
</file>