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8288000" cy="10287000"/>
  <p:notesSz cx="6858000" cy="9144000"/>
  <p:embeddedFontLst>
    <p:embeddedFont>
      <p:font typeface="Agrandir Wide Bold" panose="020B0604020202020204" charset="0"/>
      <p:regular r:id="rId14"/>
    </p:embeddedFont>
    <p:embeddedFont>
      <p:font typeface="Agrandir Wide Medium" panose="020B0604020202020204" charset="0"/>
      <p:regular r:id="rId15"/>
    </p:embeddedFont>
    <p:embeddedFont>
      <p:font typeface="Agrandir Wide Thin" panose="020B0604020202020204" charset="0"/>
      <p:regular r:id="rId16"/>
    </p:embeddedFont>
    <p:embeddedFont>
      <p:font typeface="Glacial Indifference" panose="020B0604020202020204" charset="0"/>
      <p:regular r:id="rId17"/>
    </p:embeddedFont>
    <p:embeddedFont>
      <p:font typeface="Glacial Indifference Bold" panose="020B0604020202020204" charset="0"/>
      <p:regular r:id="rId18"/>
    </p:embeddedFont>
    <p:embeddedFont>
      <p:font typeface="Open Sauce Bold" panose="020B0604020202020204" charset="0"/>
      <p:regular r:id="rId19"/>
    </p:embeddedFont>
    <p:embeddedFont>
      <p:font typeface="Open Sauce Light"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27" d="100"/>
          <a:sy n="27" d="100"/>
        </p:scale>
        <p:origin x="81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13.02.2025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TextBox 2"/>
          <p:cNvSpPr txBox="1"/>
          <p:nvPr/>
        </p:nvSpPr>
        <p:spPr>
          <a:xfrm>
            <a:off x="14550897" y="9623252"/>
            <a:ext cx="3167364" cy="481965"/>
          </a:xfrm>
          <a:prstGeom prst="rect">
            <a:avLst/>
          </a:prstGeom>
        </p:spPr>
        <p:txBody>
          <a:bodyPr lIns="0" tIns="0" rIns="0" bIns="0" rtlCol="0" anchor="t">
            <a:spAutoFit/>
          </a:bodyPr>
          <a:lstStyle/>
          <a:p>
            <a:pPr algn="r">
              <a:lnSpc>
                <a:spcPts val="3359"/>
              </a:lnSpc>
            </a:pPr>
            <a:r>
              <a:rPr lang="en-US" sz="2400">
                <a:solidFill>
                  <a:srgbClr val="125B50"/>
                </a:solidFill>
                <a:latin typeface="Agrandir Wide Thin"/>
                <a:ea typeface="Agrandir Wide Thin"/>
                <a:cs typeface="Agrandir Wide Thin"/>
                <a:sym typeface="Agrandir Wide Thin"/>
              </a:rPr>
              <a:t>2</a:t>
            </a:r>
          </a:p>
        </p:txBody>
      </p:sp>
      <p:sp>
        <p:nvSpPr>
          <p:cNvPr id="3" name="Freeform 3"/>
          <p:cNvSpPr/>
          <p:nvPr/>
        </p:nvSpPr>
        <p:spPr>
          <a:xfrm>
            <a:off x="0" y="1726173"/>
            <a:ext cx="2273981" cy="7241595"/>
          </a:xfrm>
          <a:custGeom>
            <a:avLst/>
            <a:gdLst/>
            <a:ahLst/>
            <a:cxnLst/>
            <a:rect l="l" t="t" r="r" b="b"/>
            <a:pathLst>
              <a:path w="2273981" h="7241595">
                <a:moveTo>
                  <a:pt x="0" y="0"/>
                </a:moveTo>
                <a:lnTo>
                  <a:pt x="2273981" y="0"/>
                </a:lnTo>
                <a:lnTo>
                  <a:pt x="2273981" y="7241594"/>
                </a:lnTo>
                <a:lnTo>
                  <a:pt x="0" y="7241594"/>
                </a:lnTo>
                <a:lnTo>
                  <a:pt x="0" y="0"/>
                </a:lnTo>
                <a:close/>
              </a:path>
            </a:pathLst>
          </a:custGeom>
          <a:blipFill>
            <a:blip r:embed="rId2"/>
            <a:stretch>
              <a:fillRect l="-394961" t="-11173" r="-63500" b="-5664"/>
            </a:stretch>
          </a:blipFill>
        </p:spPr>
      </p:sp>
      <p:grpSp>
        <p:nvGrpSpPr>
          <p:cNvPr id="4" name="Group 4"/>
          <p:cNvGrpSpPr/>
          <p:nvPr/>
        </p:nvGrpSpPr>
        <p:grpSpPr>
          <a:xfrm>
            <a:off x="3058810" y="1726173"/>
            <a:ext cx="14200490" cy="8560827"/>
            <a:chOff x="0" y="0"/>
            <a:chExt cx="18933987" cy="11414437"/>
          </a:xfrm>
        </p:grpSpPr>
        <p:sp>
          <p:nvSpPr>
            <p:cNvPr id="5" name="TextBox 5"/>
            <p:cNvSpPr txBox="1"/>
            <p:nvPr/>
          </p:nvSpPr>
          <p:spPr>
            <a:xfrm>
              <a:off x="337108" y="71880"/>
              <a:ext cx="17966954" cy="11342556"/>
            </a:xfrm>
            <a:prstGeom prst="rect">
              <a:avLst/>
            </a:prstGeom>
          </p:spPr>
          <p:txBody>
            <a:bodyPr lIns="0" tIns="0" rIns="0" bIns="0" rtlCol="0" anchor="t">
              <a:spAutoFit/>
            </a:bodyPr>
            <a:lstStyle/>
            <a:p>
              <a:pPr algn="just">
                <a:lnSpc>
                  <a:spcPts val="3760"/>
                </a:lnSpc>
              </a:pPr>
              <a:r>
                <a:rPr lang="en-US" sz="2000">
                  <a:solidFill>
                    <a:srgbClr val="125B50"/>
                  </a:solidFill>
                  <a:latin typeface="Glacial Indifference Bold"/>
                  <a:ea typeface="Glacial Indifference Bold"/>
                  <a:cs typeface="Glacial Indifference Bold"/>
                  <a:sym typeface="Glacial Indifference Bold"/>
                </a:rPr>
                <a:t>Speech Emotion Recognition</a:t>
              </a:r>
              <a:r>
                <a:rPr lang="en-US" sz="2000">
                  <a:solidFill>
                    <a:srgbClr val="125B50"/>
                  </a:solidFill>
                  <a:latin typeface="Glacial Indifference"/>
                  <a:ea typeface="Glacial Indifference"/>
                  <a:cs typeface="Glacial Indifference"/>
                  <a:sym typeface="Glacial Indifference"/>
                </a:rPr>
                <a:t> (SER) is a significant area of research with diverse applications, including human-computer interaction, affective computing, and mental health monitoring. This paper presents a comprehensive approach to SER using machine learning techniques, with a focus on the Toronto Emotional Speech Set (TESS) dataset, which provides high-quality audio recordings of emotional speech from female speakers. The proposed system involves data loading, preprocessing, feature extraction, model design, training, and evaluation. Feature extraction is performed using Mel Frequency Cepstral Coefficients (MFCC) to capture relevant acoustic characteristics from the audio signals. The model architecture consists of a Long Short-Term Memory (LSTM) neural network, capable of learning temporal dependencies in speech sequences. </a:t>
              </a:r>
            </a:p>
            <a:p>
              <a:pPr algn="just">
                <a:lnSpc>
                  <a:spcPts val="3760"/>
                </a:lnSpc>
              </a:pPr>
              <a:endParaRPr lang="en-US" sz="2000">
                <a:solidFill>
                  <a:srgbClr val="125B50"/>
                </a:solidFill>
                <a:latin typeface="Glacial Indifference"/>
                <a:ea typeface="Glacial Indifference"/>
                <a:cs typeface="Glacial Indifference"/>
                <a:sym typeface="Glacial Indifference"/>
              </a:endParaRPr>
            </a:p>
            <a:p>
              <a:pPr algn="just">
                <a:lnSpc>
                  <a:spcPts val="3760"/>
                </a:lnSpc>
              </a:pPr>
              <a:r>
                <a:rPr lang="en-US" sz="2000">
                  <a:solidFill>
                    <a:srgbClr val="125B50"/>
                  </a:solidFill>
                  <a:latin typeface="Glacial Indifference"/>
                  <a:ea typeface="Glacial Indifference"/>
                  <a:cs typeface="Glacial Indifference"/>
                  <a:sym typeface="Glacial Indifference"/>
                </a:rPr>
                <a:t>The system is trained using categorical cross-entropy loss and optimized with the Adam optimizer. Through extensive experimentation and validation, the proposed SER system demonstrates promising performance in accurately recognizing emotions from speech signals. The effectiveness of the system is evaluated through various metrics, including accuracy, precision, recall, and F1-score. Overall, the proposed SER system offers a robust framework for emotion recognition in speech, with potential applications in diverse real-world scenarios </a:t>
              </a:r>
            </a:p>
            <a:p>
              <a:pPr algn="just">
                <a:lnSpc>
                  <a:spcPts val="3760"/>
                </a:lnSpc>
              </a:pPr>
              <a:endParaRPr lang="en-US" sz="2000">
                <a:solidFill>
                  <a:srgbClr val="125B50"/>
                </a:solidFill>
                <a:latin typeface="Glacial Indifference"/>
                <a:ea typeface="Glacial Indifference"/>
                <a:cs typeface="Glacial Indifference"/>
                <a:sym typeface="Glacial Indifference"/>
              </a:endParaRPr>
            </a:p>
            <a:p>
              <a:pPr algn="just">
                <a:lnSpc>
                  <a:spcPts val="3760"/>
                </a:lnSpc>
              </a:pPr>
              <a:r>
                <a:rPr lang="en-US" sz="2000" u="sng">
                  <a:solidFill>
                    <a:srgbClr val="125B50"/>
                  </a:solidFill>
                  <a:latin typeface="Glacial Indifference Bold"/>
                  <a:ea typeface="Glacial Indifference Bold"/>
                  <a:cs typeface="Glacial Indifference Bold"/>
                  <a:sym typeface="Glacial Indifference Bold"/>
                </a:rPr>
                <a:t>Keywords </a:t>
              </a:r>
              <a:r>
                <a:rPr lang="en-US" sz="2000">
                  <a:solidFill>
                    <a:srgbClr val="125B50"/>
                  </a:solidFill>
                  <a:latin typeface="Glacial Indifference"/>
                  <a:ea typeface="Glacial Indifference"/>
                  <a:cs typeface="Glacial Indifference"/>
                  <a:sym typeface="Glacial Indifference"/>
                </a:rPr>
                <a:t>- Detection, Speech Input, Feature Extraction, SVM</a:t>
              </a:r>
            </a:p>
            <a:p>
              <a:pPr algn="just">
                <a:lnSpc>
                  <a:spcPts val="3760"/>
                </a:lnSpc>
              </a:pPr>
              <a:endParaRPr lang="en-US" sz="2000">
                <a:solidFill>
                  <a:srgbClr val="125B50"/>
                </a:solidFill>
                <a:latin typeface="Glacial Indifference"/>
                <a:ea typeface="Glacial Indifference"/>
                <a:cs typeface="Glacial Indifference"/>
                <a:sym typeface="Glacial Indifference"/>
              </a:endParaRPr>
            </a:p>
            <a:p>
              <a:pPr algn="just">
                <a:lnSpc>
                  <a:spcPts val="3760"/>
                </a:lnSpc>
              </a:pPr>
              <a:endParaRPr lang="en-US" sz="2000">
                <a:solidFill>
                  <a:srgbClr val="125B50"/>
                </a:solidFill>
                <a:latin typeface="Glacial Indifference"/>
                <a:ea typeface="Glacial Indifference"/>
                <a:cs typeface="Glacial Indifference"/>
                <a:sym typeface="Glacial Indifference"/>
              </a:endParaRPr>
            </a:p>
          </p:txBody>
        </p:sp>
        <p:grpSp>
          <p:nvGrpSpPr>
            <p:cNvPr id="6" name="Group 6"/>
            <p:cNvGrpSpPr/>
            <p:nvPr/>
          </p:nvGrpSpPr>
          <p:grpSpPr>
            <a:xfrm>
              <a:off x="0" y="0"/>
              <a:ext cx="18933987" cy="10519397"/>
              <a:chOff x="0" y="0"/>
              <a:chExt cx="3740047" cy="2077906"/>
            </a:xfrm>
          </p:grpSpPr>
          <p:sp>
            <p:nvSpPr>
              <p:cNvPr id="7" name="Freeform 7"/>
              <p:cNvSpPr/>
              <p:nvPr/>
            </p:nvSpPr>
            <p:spPr>
              <a:xfrm>
                <a:off x="0" y="0"/>
                <a:ext cx="3740047" cy="2077906"/>
              </a:xfrm>
              <a:custGeom>
                <a:avLst/>
                <a:gdLst/>
                <a:ahLst/>
                <a:cxnLst/>
                <a:rect l="l" t="t" r="r" b="b"/>
                <a:pathLst>
                  <a:path w="3740047" h="2077906">
                    <a:moveTo>
                      <a:pt x="0" y="0"/>
                    </a:moveTo>
                    <a:lnTo>
                      <a:pt x="3740047" y="0"/>
                    </a:lnTo>
                    <a:lnTo>
                      <a:pt x="3740047" y="2077906"/>
                    </a:lnTo>
                    <a:lnTo>
                      <a:pt x="0" y="2077906"/>
                    </a:lnTo>
                    <a:close/>
                  </a:path>
                </a:pathLst>
              </a:custGeom>
              <a:solidFill>
                <a:srgbClr val="000000">
                  <a:alpha val="0"/>
                </a:srgbClr>
              </a:solidFill>
              <a:ln w="28575" cap="sq">
                <a:solidFill>
                  <a:srgbClr val="000000"/>
                </a:solidFill>
                <a:prstDash val="sysDot"/>
                <a:miter/>
              </a:ln>
            </p:spPr>
          </p:sp>
          <p:sp>
            <p:nvSpPr>
              <p:cNvPr id="8" name="TextBox 8"/>
              <p:cNvSpPr txBox="1"/>
              <p:nvPr/>
            </p:nvSpPr>
            <p:spPr>
              <a:xfrm>
                <a:off x="0" y="-123825"/>
                <a:ext cx="3740047" cy="2201731"/>
              </a:xfrm>
              <a:prstGeom prst="rect">
                <a:avLst/>
              </a:prstGeom>
            </p:spPr>
            <p:txBody>
              <a:bodyPr lIns="50800" tIns="50800" rIns="50800" bIns="50800" rtlCol="0" anchor="ctr"/>
              <a:lstStyle/>
              <a:p>
                <a:pPr algn="ctr">
                  <a:lnSpc>
                    <a:spcPts val="3359"/>
                  </a:lnSpc>
                </a:pPr>
                <a:endParaRPr/>
              </a:p>
            </p:txBody>
          </p:sp>
        </p:grpSp>
      </p:grpSp>
      <p:grpSp>
        <p:nvGrpSpPr>
          <p:cNvPr id="9" name="Group 9"/>
          <p:cNvGrpSpPr/>
          <p:nvPr/>
        </p:nvGrpSpPr>
        <p:grpSpPr>
          <a:xfrm>
            <a:off x="3198715" y="383211"/>
            <a:ext cx="6627801" cy="763905"/>
            <a:chOff x="0" y="0"/>
            <a:chExt cx="8837068" cy="1018540"/>
          </a:xfrm>
        </p:grpSpPr>
        <p:sp>
          <p:nvSpPr>
            <p:cNvPr id="10" name="AutoShape 10"/>
            <p:cNvSpPr/>
            <p:nvPr/>
          </p:nvSpPr>
          <p:spPr>
            <a:xfrm>
              <a:off x="0" y="993140"/>
              <a:ext cx="5620626" cy="0"/>
            </a:xfrm>
            <a:prstGeom prst="line">
              <a:avLst/>
            </a:prstGeom>
            <a:ln w="50800" cap="flat">
              <a:solidFill>
                <a:srgbClr val="000000"/>
              </a:solidFill>
              <a:prstDash val="solid"/>
              <a:headEnd type="oval" w="lg" len="lg"/>
              <a:tailEnd type="oval" w="lg" len="lg"/>
            </a:ln>
          </p:spPr>
        </p:sp>
        <p:sp>
          <p:nvSpPr>
            <p:cNvPr id="11" name="TextBox 11"/>
            <p:cNvSpPr txBox="1"/>
            <p:nvPr/>
          </p:nvSpPr>
          <p:spPr>
            <a:xfrm>
              <a:off x="358534" y="-219075"/>
              <a:ext cx="8478535" cy="1186815"/>
            </a:xfrm>
            <a:prstGeom prst="rect">
              <a:avLst/>
            </a:prstGeom>
          </p:spPr>
          <p:txBody>
            <a:bodyPr lIns="0" tIns="0" rIns="0" bIns="0" rtlCol="0" anchor="t">
              <a:spAutoFit/>
            </a:bodyPr>
            <a:lstStyle/>
            <a:p>
              <a:pPr algn="l">
                <a:lnSpc>
                  <a:spcPts val="6719"/>
                </a:lnSpc>
              </a:pPr>
              <a:r>
                <a:rPr lang="en-US" sz="4800">
                  <a:solidFill>
                    <a:srgbClr val="125B50"/>
                  </a:solidFill>
                  <a:latin typeface="Agrandir Wide Medium"/>
                  <a:ea typeface="Agrandir Wide Medium"/>
                  <a:cs typeface="Agrandir Wide Medium"/>
                  <a:sym typeface="Agrandir Wide Medium"/>
                </a:rPr>
                <a:t>ABSTRACT</a:t>
              </a:r>
            </a:p>
          </p:txBody>
        </p:sp>
      </p:grpSp>
      <p:sp>
        <p:nvSpPr>
          <p:cNvPr id="12" name="Freeform 12"/>
          <p:cNvSpPr/>
          <p:nvPr/>
        </p:nvSpPr>
        <p:spPr>
          <a:xfrm>
            <a:off x="4791437" y="2737884"/>
            <a:ext cx="10070158" cy="5218173"/>
          </a:xfrm>
          <a:custGeom>
            <a:avLst/>
            <a:gdLst/>
            <a:ahLst/>
            <a:cxnLst/>
            <a:rect l="l" t="t" r="r" b="b"/>
            <a:pathLst>
              <a:path w="10070158" h="5218173">
                <a:moveTo>
                  <a:pt x="0" y="0"/>
                </a:moveTo>
                <a:lnTo>
                  <a:pt x="10070158" y="0"/>
                </a:lnTo>
                <a:lnTo>
                  <a:pt x="10070158" y="5218172"/>
                </a:lnTo>
                <a:lnTo>
                  <a:pt x="0" y="5218172"/>
                </a:lnTo>
                <a:lnTo>
                  <a:pt x="0" y="0"/>
                </a:lnTo>
                <a:close/>
              </a:path>
            </a:pathLst>
          </a:custGeom>
          <a:blipFill>
            <a:blip r:embed="rId3">
              <a:alphaModFix amt="6999"/>
              <a:extLst>
                <a:ext uri="{96DAC541-7B7A-43D3-8B79-37D633B846F1}">
                  <asvg:svgBlip xmlns:asvg="http://schemas.microsoft.com/office/drawing/2016/SVG/main" r:embed="rId4"/>
                </a:ext>
              </a:extLst>
            </a:blip>
            <a:stretch>
              <a:fillRect/>
            </a:stretch>
          </a:blipFill>
        </p:spPr>
      </p:sp>
      <p:sp>
        <p:nvSpPr>
          <p:cNvPr id="13" name="Freeform 13"/>
          <p:cNvSpPr/>
          <p:nvPr/>
        </p:nvSpPr>
        <p:spPr>
          <a:xfrm>
            <a:off x="14861595" y="-116969"/>
            <a:ext cx="4408724" cy="691916"/>
          </a:xfrm>
          <a:custGeom>
            <a:avLst/>
            <a:gdLst/>
            <a:ahLst/>
            <a:cxnLst/>
            <a:rect l="l" t="t" r="r" b="b"/>
            <a:pathLst>
              <a:path w="4408724" h="691916">
                <a:moveTo>
                  <a:pt x="0" y="0"/>
                </a:moveTo>
                <a:lnTo>
                  <a:pt x="4408724" y="0"/>
                </a:lnTo>
                <a:lnTo>
                  <a:pt x="4408724" y="691916"/>
                </a:lnTo>
                <a:lnTo>
                  <a:pt x="0" y="691916"/>
                </a:lnTo>
                <a:lnTo>
                  <a:pt x="0" y="0"/>
                </a:lnTo>
                <a:close/>
              </a:path>
            </a:pathLst>
          </a:custGeom>
          <a:blipFill>
            <a:blip r:embed="rId2"/>
            <a:stretch>
              <a:fillRect l="-101782" t="-131819" r="-109423" b="-1089307"/>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TextBox 2"/>
          <p:cNvSpPr txBox="1"/>
          <p:nvPr/>
        </p:nvSpPr>
        <p:spPr>
          <a:xfrm>
            <a:off x="2131971" y="2010938"/>
            <a:ext cx="14686718" cy="7247362"/>
          </a:xfrm>
          <a:prstGeom prst="rect">
            <a:avLst/>
          </a:prstGeom>
        </p:spPr>
        <p:txBody>
          <a:bodyPr lIns="0" tIns="0" rIns="0" bIns="0" rtlCol="0" anchor="t">
            <a:spAutoFit/>
          </a:bodyPr>
          <a:lstStyle/>
          <a:p>
            <a:pPr algn="l">
              <a:lnSpc>
                <a:spcPts val="3037"/>
              </a:lnSpc>
            </a:pPr>
            <a:r>
              <a:rPr lang="en-US" sz="2169">
                <a:solidFill>
                  <a:srgbClr val="125B50"/>
                </a:solidFill>
                <a:latin typeface="Agrandir Wide Thin"/>
                <a:ea typeface="Agrandir Wide Thin"/>
                <a:cs typeface="Agrandir Wide Thin"/>
                <a:sym typeface="Agrandir Wide Thin"/>
              </a:rPr>
              <a:t>[1] Kottursamy, Kottilingam. “A review on finding efficient approach to detect customer emotion analysis using deep learning analysis.” Journal of Trends in Computer Science and Smart Technology 3, no. 2 (2021): 95-113.</a:t>
            </a:r>
          </a:p>
          <a:p>
            <a:pPr algn="l">
              <a:lnSpc>
                <a:spcPts val="3037"/>
              </a:lnSpc>
            </a:pPr>
            <a:endParaRPr lang="en-US" sz="2169">
              <a:solidFill>
                <a:srgbClr val="125B50"/>
              </a:solidFill>
              <a:latin typeface="Agrandir Wide Thin"/>
              <a:ea typeface="Agrandir Wide Thin"/>
              <a:cs typeface="Agrandir Wide Thin"/>
              <a:sym typeface="Agrandir Wide Thin"/>
            </a:endParaRPr>
          </a:p>
          <a:p>
            <a:pPr algn="l">
              <a:lnSpc>
                <a:spcPts val="3037"/>
              </a:lnSpc>
            </a:pPr>
            <a:r>
              <a:rPr lang="en-US" sz="2169">
                <a:solidFill>
                  <a:srgbClr val="125B50"/>
                </a:solidFill>
                <a:latin typeface="Agrandir Wide Thin"/>
                <a:ea typeface="Agrandir Wide Thin"/>
                <a:cs typeface="Agrandir Wide Thin"/>
                <a:sym typeface="Agrandir Wide Thin"/>
              </a:rPr>
              <a:t>[2] Thakur, Amrita, Pujan Budhathoki, Sarmila Upreti, Shirish Shrestha, and Subarna Shakya. “Real Time Sign Language Recognition and Speech Generation.” Journal of Innovative Image Processing 2, no. 2 (2020): 65-76.</a:t>
            </a:r>
          </a:p>
          <a:p>
            <a:pPr algn="l">
              <a:lnSpc>
                <a:spcPts val="3037"/>
              </a:lnSpc>
            </a:pPr>
            <a:endParaRPr lang="en-US" sz="2169">
              <a:solidFill>
                <a:srgbClr val="125B50"/>
              </a:solidFill>
              <a:latin typeface="Agrandir Wide Thin"/>
              <a:ea typeface="Agrandir Wide Thin"/>
              <a:cs typeface="Agrandir Wide Thin"/>
              <a:sym typeface="Agrandir Wide Thin"/>
            </a:endParaRPr>
          </a:p>
          <a:p>
            <a:pPr algn="l">
              <a:lnSpc>
                <a:spcPts val="3037"/>
              </a:lnSpc>
            </a:pPr>
            <a:r>
              <a:rPr lang="en-US" sz="2169">
                <a:solidFill>
                  <a:srgbClr val="125B50"/>
                </a:solidFill>
                <a:latin typeface="Agrandir Wide Thin"/>
                <a:ea typeface="Agrandir Wide Thin"/>
                <a:cs typeface="Agrandir Wide Thin"/>
                <a:sym typeface="Agrandir Wide Thin"/>
              </a:rPr>
              <a:t>[3] Kaur, Jasmeet, and Anil Kumar. “Speech Emotion Recognition Using CNN, k-NN, MLP and Random Forest.” In Computer Networks and Inventive Communication Technologies, pp. 499-509. Springer, Singapore, 2021.</a:t>
            </a:r>
          </a:p>
          <a:p>
            <a:pPr algn="l">
              <a:lnSpc>
                <a:spcPts val="3037"/>
              </a:lnSpc>
            </a:pPr>
            <a:endParaRPr lang="en-US" sz="2169">
              <a:solidFill>
                <a:srgbClr val="125B50"/>
              </a:solidFill>
              <a:latin typeface="Agrandir Wide Thin"/>
              <a:ea typeface="Agrandir Wide Thin"/>
              <a:cs typeface="Agrandir Wide Thin"/>
              <a:sym typeface="Agrandir Wide Thin"/>
            </a:endParaRPr>
          </a:p>
          <a:p>
            <a:pPr algn="l">
              <a:lnSpc>
                <a:spcPts val="3037"/>
              </a:lnSpc>
            </a:pPr>
            <a:r>
              <a:rPr lang="en-US" sz="2169">
                <a:solidFill>
                  <a:srgbClr val="125B50"/>
                </a:solidFill>
                <a:latin typeface="Agrandir Wide Thin"/>
                <a:ea typeface="Agrandir Wide Thin"/>
                <a:cs typeface="Agrandir Wide Thin"/>
                <a:sym typeface="Agrandir Wide Thin"/>
              </a:rPr>
              <a:t>[4]Gamage, Kalani Wataraka, Vidhyasaharan Sethu, Phu Ngoc Le, and Eliathamby Ambikairajah. "An i-vector gplda system for speech based emotion recognition." In 2015 Asia-Pacific Signal and Information Processing Association Annual Summit and Conference (APSIPA), pp. 289-292. IEEE, 2015.</a:t>
            </a:r>
          </a:p>
          <a:p>
            <a:pPr algn="l">
              <a:lnSpc>
                <a:spcPts val="3037"/>
              </a:lnSpc>
            </a:pPr>
            <a:endParaRPr lang="en-US" sz="2169">
              <a:solidFill>
                <a:srgbClr val="125B50"/>
              </a:solidFill>
              <a:latin typeface="Agrandir Wide Thin"/>
              <a:ea typeface="Agrandir Wide Thin"/>
              <a:cs typeface="Agrandir Wide Thin"/>
              <a:sym typeface="Agrandir Wide Thin"/>
            </a:endParaRPr>
          </a:p>
          <a:p>
            <a:pPr algn="l">
              <a:lnSpc>
                <a:spcPts val="3037"/>
              </a:lnSpc>
            </a:pPr>
            <a:r>
              <a:rPr lang="en-US" sz="2169">
                <a:solidFill>
                  <a:srgbClr val="125B50"/>
                </a:solidFill>
                <a:latin typeface="Agrandir Wide Thin"/>
                <a:ea typeface="Agrandir Wide Thin"/>
                <a:cs typeface="Agrandir Wide Thin"/>
                <a:sym typeface="Agrandir Wide Thin"/>
              </a:rPr>
              <a:t>[5]Han, Jing, Zixing Zhang, Fabien Ringeval, and Björn Schuller. "Reconstruction-error-based learning for continuous emotion recognition in speech." In 2017 IEEE international conference on acoustics, speech and signal processing (ICASSP), pp. 2367-2371. IEEE, 2017.</a:t>
            </a:r>
          </a:p>
        </p:txBody>
      </p:sp>
      <p:grpSp>
        <p:nvGrpSpPr>
          <p:cNvPr id="3" name="Group 3"/>
          <p:cNvGrpSpPr/>
          <p:nvPr/>
        </p:nvGrpSpPr>
        <p:grpSpPr>
          <a:xfrm>
            <a:off x="1800380" y="1813784"/>
            <a:ext cx="15330850" cy="7667230"/>
            <a:chOff x="0" y="0"/>
            <a:chExt cx="4037755" cy="2019353"/>
          </a:xfrm>
        </p:grpSpPr>
        <p:sp>
          <p:nvSpPr>
            <p:cNvPr id="4" name="Freeform 4"/>
            <p:cNvSpPr/>
            <p:nvPr/>
          </p:nvSpPr>
          <p:spPr>
            <a:xfrm>
              <a:off x="0" y="0"/>
              <a:ext cx="4037755" cy="2019353"/>
            </a:xfrm>
            <a:custGeom>
              <a:avLst/>
              <a:gdLst/>
              <a:ahLst/>
              <a:cxnLst/>
              <a:rect l="l" t="t" r="r" b="b"/>
              <a:pathLst>
                <a:path w="4037755" h="2019353">
                  <a:moveTo>
                    <a:pt x="0" y="0"/>
                  </a:moveTo>
                  <a:lnTo>
                    <a:pt x="4037755" y="0"/>
                  </a:lnTo>
                  <a:lnTo>
                    <a:pt x="4037755" y="2019353"/>
                  </a:lnTo>
                  <a:lnTo>
                    <a:pt x="0" y="2019353"/>
                  </a:lnTo>
                  <a:close/>
                </a:path>
              </a:pathLst>
            </a:custGeom>
            <a:solidFill>
              <a:srgbClr val="000000">
                <a:alpha val="0"/>
              </a:srgbClr>
            </a:solidFill>
            <a:ln w="38100" cap="sq">
              <a:solidFill>
                <a:srgbClr val="000000"/>
              </a:solidFill>
              <a:prstDash val="sysDot"/>
              <a:miter/>
            </a:ln>
          </p:spPr>
        </p:sp>
        <p:sp>
          <p:nvSpPr>
            <p:cNvPr id="5" name="TextBox 5"/>
            <p:cNvSpPr txBox="1"/>
            <p:nvPr/>
          </p:nvSpPr>
          <p:spPr>
            <a:xfrm>
              <a:off x="0" y="-123825"/>
              <a:ext cx="4037755" cy="2143178"/>
            </a:xfrm>
            <a:prstGeom prst="rect">
              <a:avLst/>
            </a:prstGeom>
          </p:spPr>
          <p:txBody>
            <a:bodyPr lIns="50800" tIns="50800" rIns="50800" bIns="50800" rtlCol="0" anchor="ctr"/>
            <a:lstStyle/>
            <a:p>
              <a:pPr algn="ctr">
                <a:lnSpc>
                  <a:spcPts val="3359"/>
                </a:lnSpc>
              </a:pPr>
              <a:endParaRPr/>
            </a:p>
          </p:txBody>
        </p:sp>
      </p:grpSp>
      <p:sp>
        <p:nvSpPr>
          <p:cNvPr id="6" name="AutoShape 6"/>
          <p:cNvSpPr/>
          <p:nvPr/>
        </p:nvSpPr>
        <p:spPr>
          <a:xfrm flipV="1">
            <a:off x="2554954" y="1228725"/>
            <a:ext cx="3171880" cy="19050"/>
          </a:xfrm>
          <a:prstGeom prst="line">
            <a:avLst/>
          </a:prstGeom>
          <a:ln w="38100" cap="flat">
            <a:solidFill>
              <a:srgbClr val="000000"/>
            </a:solidFill>
            <a:prstDash val="solid"/>
            <a:headEnd type="oval" w="lg" len="lg"/>
            <a:tailEnd type="oval" w="lg" len="lg"/>
          </a:ln>
        </p:spPr>
      </p:sp>
      <p:sp>
        <p:nvSpPr>
          <p:cNvPr id="7" name="Freeform 7"/>
          <p:cNvSpPr/>
          <p:nvPr/>
        </p:nvSpPr>
        <p:spPr>
          <a:xfrm>
            <a:off x="3561306" y="3077414"/>
            <a:ext cx="11165387" cy="4803713"/>
          </a:xfrm>
          <a:custGeom>
            <a:avLst/>
            <a:gdLst/>
            <a:ahLst/>
            <a:cxnLst/>
            <a:rect l="l" t="t" r="r" b="b"/>
            <a:pathLst>
              <a:path w="11165387" h="4803713">
                <a:moveTo>
                  <a:pt x="0" y="0"/>
                </a:moveTo>
                <a:lnTo>
                  <a:pt x="11165388" y="0"/>
                </a:lnTo>
                <a:lnTo>
                  <a:pt x="11165388" y="4803713"/>
                </a:lnTo>
                <a:lnTo>
                  <a:pt x="0" y="4803713"/>
                </a:lnTo>
                <a:lnTo>
                  <a:pt x="0" y="0"/>
                </a:lnTo>
                <a:close/>
              </a:path>
            </a:pathLst>
          </a:custGeom>
          <a:blipFill>
            <a:blip r:embed="rId2">
              <a:alphaModFix amt="6000"/>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2122446" y="261672"/>
            <a:ext cx="7570954" cy="862278"/>
          </a:xfrm>
          <a:prstGeom prst="rect">
            <a:avLst/>
          </a:prstGeom>
        </p:spPr>
        <p:txBody>
          <a:bodyPr lIns="0" tIns="0" rIns="0" bIns="0" rtlCol="0" anchor="t">
            <a:spAutoFit/>
          </a:bodyPr>
          <a:lstStyle/>
          <a:p>
            <a:pPr algn="l">
              <a:lnSpc>
                <a:spcPts val="6022"/>
              </a:lnSpc>
            </a:pPr>
            <a:r>
              <a:rPr lang="en-US" sz="4302">
                <a:solidFill>
                  <a:srgbClr val="125B50"/>
                </a:solidFill>
                <a:latin typeface="Agrandir Wide Bold"/>
                <a:ea typeface="Agrandir Wide Bold"/>
                <a:cs typeface="Agrandir Wide Bold"/>
                <a:sym typeface="Agrandir Wide Bold"/>
              </a:rPr>
              <a:t>REFERENCES</a:t>
            </a:r>
          </a:p>
        </p:txBody>
      </p:sp>
      <p:sp>
        <p:nvSpPr>
          <p:cNvPr id="9" name="Freeform 9"/>
          <p:cNvSpPr/>
          <p:nvPr/>
        </p:nvSpPr>
        <p:spPr>
          <a:xfrm flipV="1">
            <a:off x="13879276" y="9799451"/>
            <a:ext cx="4408724" cy="718993"/>
          </a:xfrm>
          <a:custGeom>
            <a:avLst/>
            <a:gdLst/>
            <a:ahLst/>
            <a:cxnLst/>
            <a:rect l="l" t="t" r="r" b="b"/>
            <a:pathLst>
              <a:path w="4408724" h="718993">
                <a:moveTo>
                  <a:pt x="0" y="718992"/>
                </a:moveTo>
                <a:lnTo>
                  <a:pt x="4408724" y="718992"/>
                </a:lnTo>
                <a:lnTo>
                  <a:pt x="4408724" y="0"/>
                </a:lnTo>
                <a:lnTo>
                  <a:pt x="0" y="0"/>
                </a:lnTo>
                <a:lnTo>
                  <a:pt x="0" y="718992"/>
                </a:lnTo>
                <a:close/>
              </a:path>
            </a:pathLst>
          </a:custGeom>
          <a:blipFill>
            <a:blip r:embed="rId4"/>
            <a:stretch>
              <a:fillRect l="-101782" t="-123089" r="-109423" b="-1048285"/>
            </a:stretch>
          </a:blipFill>
        </p:spPr>
      </p:sp>
      <p:sp>
        <p:nvSpPr>
          <p:cNvPr id="10" name="TextBox 10"/>
          <p:cNvSpPr txBox="1"/>
          <p:nvPr/>
        </p:nvSpPr>
        <p:spPr>
          <a:xfrm>
            <a:off x="14652356" y="9798902"/>
            <a:ext cx="3167364" cy="481965"/>
          </a:xfrm>
          <a:prstGeom prst="rect">
            <a:avLst/>
          </a:prstGeom>
        </p:spPr>
        <p:txBody>
          <a:bodyPr lIns="0" tIns="0" rIns="0" bIns="0" rtlCol="0" anchor="t">
            <a:spAutoFit/>
          </a:bodyPr>
          <a:lstStyle/>
          <a:p>
            <a:pPr algn="r">
              <a:lnSpc>
                <a:spcPts val="3359"/>
              </a:lnSpc>
            </a:pPr>
            <a:r>
              <a:rPr lang="en-US" sz="2400">
                <a:solidFill>
                  <a:srgbClr val="125B50"/>
                </a:solidFill>
                <a:latin typeface="Agrandir Wide Thin"/>
                <a:ea typeface="Agrandir Wide Thin"/>
                <a:cs typeface="Agrandir Wide Thin"/>
                <a:sym typeface="Agrandir Wide Thin"/>
              </a:rPr>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Freeform 2"/>
          <p:cNvSpPr/>
          <p:nvPr/>
        </p:nvSpPr>
        <p:spPr>
          <a:xfrm>
            <a:off x="-5118029" y="-2145720"/>
            <a:ext cx="7288963" cy="7241595"/>
          </a:xfrm>
          <a:custGeom>
            <a:avLst/>
            <a:gdLst/>
            <a:ahLst/>
            <a:cxnLst/>
            <a:rect l="l" t="t" r="r" b="b"/>
            <a:pathLst>
              <a:path w="7288963" h="7241595">
                <a:moveTo>
                  <a:pt x="0" y="0"/>
                </a:moveTo>
                <a:lnTo>
                  <a:pt x="7288963" y="0"/>
                </a:lnTo>
                <a:lnTo>
                  <a:pt x="7288963" y="7241595"/>
                </a:lnTo>
                <a:lnTo>
                  <a:pt x="0" y="7241595"/>
                </a:lnTo>
                <a:lnTo>
                  <a:pt x="0" y="0"/>
                </a:lnTo>
                <a:close/>
              </a:path>
            </a:pathLst>
          </a:custGeom>
          <a:blipFill>
            <a:blip r:embed="rId2"/>
            <a:stretch>
              <a:fillRect l="-54416" t="-11173" r="-19810" b="-5664"/>
            </a:stretch>
          </a:blipFill>
          <a:ln w="38100" cap="sq">
            <a:solidFill>
              <a:srgbClr val="000000"/>
            </a:solidFill>
            <a:prstDash val="sysDot"/>
            <a:miter/>
          </a:ln>
        </p:spPr>
      </p:sp>
      <p:grpSp>
        <p:nvGrpSpPr>
          <p:cNvPr id="3" name="Group 3"/>
          <p:cNvGrpSpPr/>
          <p:nvPr/>
        </p:nvGrpSpPr>
        <p:grpSpPr>
          <a:xfrm>
            <a:off x="6222511" y="2781300"/>
            <a:ext cx="5842977" cy="6024476"/>
            <a:chOff x="-67966" y="-274295"/>
            <a:chExt cx="1538891" cy="1586694"/>
          </a:xfrm>
        </p:grpSpPr>
        <p:sp>
          <p:nvSpPr>
            <p:cNvPr id="4" name="Freeform 4"/>
            <p:cNvSpPr/>
            <p:nvPr/>
          </p:nvSpPr>
          <p:spPr>
            <a:xfrm>
              <a:off x="-67966" y="-274295"/>
              <a:ext cx="1470925" cy="1312399"/>
            </a:xfrm>
            <a:custGeom>
              <a:avLst/>
              <a:gdLst/>
              <a:ahLst/>
              <a:cxnLst/>
              <a:rect l="l" t="t" r="r" b="b"/>
              <a:pathLst>
                <a:path w="1470925" h="1312399">
                  <a:moveTo>
                    <a:pt x="0" y="0"/>
                  </a:moveTo>
                  <a:lnTo>
                    <a:pt x="1470925" y="0"/>
                  </a:lnTo>
                  <a:lnTo>
                    <a:pt x="1470925" y="1312399"/>
                  </a:lnTo>
                  <a:lnTo>
                    <a:pt x="0" y="1312399"/>
                  </a:lnTo>
                  <a:close/>
                </a:path>
              </a:pathLst>
            </a:custGeom>
            <a:gradFill rotWithShape="1">
              <a:gsLst>
                <a:gs pos="0">
                  <a:srgbClr val="A6A6A6">
                    <a:alpha val="100000"/>
                  </a:srgbClr>
                </a:gs>
                <a:gs pos="100000">
                  <a:srgbClr val="FFFFFF">
                    <a:alpha val="100000"/>
                  </a:srgbClr>
                </a:gs>
              </a:gsLst>
              <a:lin ang="0"/>
            </a:gradFill>
          </p:spPr>
          <p:txBody>
            <a:bodyPr/>
            <a:lstStyle/>
            <a:p>
              <a:endParaRPr lang="en-US" dirty="0"/>
            </a:p>
          </p:txBody>
        </p:sp>
        <p:sp>
          <p:nvSpPr>
            <p:cNvPr id="5" name="TextBox 5"/>
            <p:cNvSpPr txBox="1"/>
            <p:nvPr/>
          </p:nvSpPr>
          <p:spPr>
            <a:xfrm>
              <a:off x="0" y="-123825"/>
              <a:ext cx="1470925" cy="1436224"/>
            </a:xfrm>
            <a:prstGeom prst="rect">
              <a:avLst/>
            </a:prstGeom>
          </p:spPr>
          <p:txBody>
            <a:bodyPr lIns="50800" tIns="50800" rIns="50800" bIns="50800" rtlCol="0" anchor="ctr"/>
            <a:lstStyle/>
            <a:p>
              <a:pPr algn="ctr">
                <a:lnSpc>
                  <a:spcPts val="3359"/>
                </a:lnSpc>
              </a:pPr>
              <a:endParaRPr/>
            </a:p>
          </p:txBody>
        </p:sp>
      </p:grpSp>
      <p:sp>
        <p:nvSpPr>
          <p:cNvPr id="6" name="Freeform 6"/>
          <p:cNvSpPr/>
          <p:nvPr/>
        </p:nvSpPr>
        <p:spPr>
          <a:xfrm>
            <a:off x="16319927" y="5455694"/>
            <a:ext cx="7288963" cy="7241595"/>
          </a:xfrm>
          <a:custGeom>
            <a:avLst/>
            <a:gdLst/>
            <a:ahLst/>
            <a:cxnLst/>
            <a:rect l="l" t="t" r="r" b="b"/>
            <a:pathLst>
              <a:path w="7288963" h="7241595">
                <a:moveTo>
                  <a:pt x="0" y="0"/>
                </a:moveTo>
                <a:lnTo>
                  <a:pt x="7288963" y="0"/>
                </a:lnTo>
                <a:lnTo>
                  <a:pt x="7288963" y="7241594"/>
                </a:lnTo>
                <a:lnTo>
                  <a:pt x="0" y="7241594"/>
                </a:lnTo>
                <a:lnTo>
                  <a:pt x="0" y="0"/>
                </a:lnTo>
                <a:close/>
              </a:path>
            </a:pathLst>
          </a:custGeom>
          <a:blipFill>
            <a:blip r:embed="rId2"/>
            <a:stretch>
              <a:fillRect l="-54416" t="-11173" r="-19810" b="-5664"/>
            </a:stretch>
          </a:blipFill>
          <a:ln w="38100" cap="sq">
            <a:solidFill>
              <a:srgbClr val="000000"/>
            </a:solidFill>
            <a:prstDash val="sysDot"/>
            <a:miter/>
          </a:ln>
        </p:spPr>
      </p:sp>
      <p:sp>
        <p:nvSpPr>
          <p:cNvPr id="7" name="Freeform 7"/>
          <p:cNvSpPr/>
          <p:nvPr/>
        </p:nvSpPr>
        <p:spPr>
          <a:xfrm>
            <a:off x="10134600" y="6410373"/>
            <a:ext cx="1443234" cy="1380256"/>
          </a:xfrm>
          <a:custGeom>
            <a:avLst/>
            <a:gdLst/>
            <a:ahLst/>
            <a:cxnLst/>
            <a:rect l="l" t="t" r="r" b="b"/>
            <a:pathLst>
              <a:path w="1443234" h="1380256">
                <a:moveTo>
                  <a:pt x="0" y="0"/>
                </a:moveTo>
                <a:lnTo>
                  <a:pt x="1443234" y="0"/>
                </a:lnTo>
                <a:lnTo>
                  <a:pt x="1443234" y="1380256"/>
                </a:lnTo>
                <a:lnTo>
                  <a:pt x="0" y="1380256"/>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8" name="Freeform 8"/>
          <p:cNvSpPr/>
          <p:nvPr/>
        </p:nvSpPr>
        <p:spPr>
          <a:xfrm>
            <a:off x="16319927" y="-1951026"/>
            <a:ext cx="3246951" cy="4114800"/>
          </a:xfrm>
          <a:custGeom>
            <a:avLst/>
            <a:gdLst/>
            <a:ahLst/>
            <a:cxnLst/>
            <a:rect l="l" t="t" r="r" b="b"/>
            <a:pathLst>
              <a:path w="3246951" h="4114800">
                <a:moveTo>
                  <a:pt x="0" y="0"/>
                </a:moveTo>
                <a:lnTo>
                  <a:pt x="3246952" y="0"/>
                </a:lnTo>
                <a:lnTo>
                  <a:pt x="3246952"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1076017" y="7649461"/>
            <a:ext cx="3246951" cy="4114800"/>
          </a:xfrm>
          <a:custGeom>
            <a:avLst/>
            <a:gdLst/>
            <a:ahLst/>
            <a:cxnLst/>
            <a:rect l="l" t="t" r="r" b="b"/>
            <a:pathLst>
              <a:path w="3246951" h="4114800">
                <a:moveTo>
                  <a:pt x="0" y="0"/>
                </a:moveTo>
                <a:lnTo>
                  <a:pt x="3246951" y="0"/>
                </a:lnTo>
                <a:lnTo>
                  <a:pt x="3246951"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7014187" y="4467257"/>
            <a:ext cx="7145690" cy="2308226"/>
          </a:xfrm>
          <a:prstGeom prst="rect">
            <a:avLst/>
          </a:prstGeom>
        </p:spPr>
        <p:txBody>
          <a:bodyPr lIns="0" tIns="0" rIns="0" bIns="0" rtlCol="0" anchor="t">
            <a:spAutoFit/>
          </a:bodyPr>
          <a:lstStyle/>
          <a:p>
            <a:pPr algn="l">
              <a:lnSpc>
                <a:spcPts val="8000"/>
              </a:lnSpc>
            </a:pPr>
            <a:r>
              <a:rPr lang="en-US" sz="8000" dirty="0">
                <a:solidFill>
                  <a:srgbClr val="000000"/>
                </a:solidFill>
                <a:latin typeface="Agrandir Wide Medium"/>
                <a:ea typeface="Agrandir Wide Medium"/>
                <a:cs typeface="Agrandir Wide Medium"/>
                <a:sym typeface="Agrandir Wide Medium"/>
              </a:rPr>
              <a:t>THANK </a:t>
            </a:r>
          </a:p>
          <a:p>
            <a:pPr algn="l">
              <a:lnSpc>
                <a:spcPts val="8000"/>
              </a:lnSpc>
            </a:pPr>
            <a:r>
              <a:rPr lang="en-US" sz="8000" dirty="0">
                <a:solidFill>
                  <a:srgbClr val="000000"/>
                </a:solidFill>
                <a:latin typeface="Agrandir Wide Medium"/>
                <a:ea typeface="Agrandir Wide Medium"/>
                <a:cs typeface="Agrandir Wide Medium"/>
                <a:sym typeface="Agrandir Wide Medium"/>
              </a:rPr>
              <a:t>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000"/>
                                        <p:tgtEl>
                                          <p:spTgt spid="7"/>
                                        </p:tgtEl>
                                      </p:cBhvr>
                                    </p:animEffect>
                                    <p:anim calcmode="lin" valueType="num">
                                      <p:cBhvr>
                                        <p:cTn id="15" dur="2000" fill="hold"/>
                                        <p:tgtEl>
                                          <p:spTgt spid="7"/>
                                        </p:tgtEl>
                                        <p:attrNameLst>
                                          <p:attrName>ppt_w</p:attrName>
                                        </p:attrNameLst>
                                      </p:cBhvr>
                                      <p:tavLst>
                                        <p:tav tm="0" fmla="#ppt_w*sin(2.5*pi*$)">
                                          <p:val>
                                            <p:fltVal val="0"/>
                                          </p:val>
                                        </p:tav>
                                        <p:tav tm="100000">
                                          <p:val>
                                            <p:fltVal val="1"/>
                                          </p:val>
                                        </p:tav>
                                      </p:tavLst>
                                    </p:anim>
                                    <p:anim calcmode="lin" valueType="num">
                                      <p:cBhvr>
                                        <p:cTn id="16"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Freeform 2"/>
          <p:cNvSpPr/>
          <p:nvPr/>
        </p:nvSpPr>
        <p:spPr>
          <a:xfrm>
            <a:off x="3818471" y="4224"/>
            <a:ext cx="4408724" cy="691916"/>
          </a:xfrm>
          <a:custGeom>
            <a:avLst/>
            <a:gdLst/>
            <a:ahLst/>
            <a:cxnLst/>
            <a:rect l="l" t="t" r="r" b="b"/>
            <a:pathLst>
              <a:path w="4408724" h="691916">
                <a:moveTo>
                  <a:pt x="0" y="0"/>
                </a:moveTo>
                <a:lnTo>
                  <a:pt x="4408724" y="0"/>
                </a:lnTo>
                <a:lnTo>
                  <a:pt x="4408724" y="691917"/>
                </a:lnTo>
                <a:lnTo>
                  <a:pt x="0" y="691917"/>
                </a:lnTo>
                <a:lnTo>
                  <a:pt x="0" y="0"/>
                </a:lnTo>
                <a:close/>
              </a:path>
            </a:pathLst>
          </a:custGeom>
          <a:blipFill>
            <a:blip r:embed="rId2"/>
            <a:stretch>
              <a:fillRect l="-101782" t="-131819" r="-109423" b="-1089307"/>
            </a:stretch>
          </a:blipFill>
        </p:spPr>
      </p:sp>
      <p:sp>
        <p:nvSpPr>
          <p:cNvPr id="3" name="Freeform 3"/>
          <p:cNvSpPr/>
          <p:nvPr/>
        </p:nvSpPr>
        <p:spPr>
          <a:xfrm flipV="1">
            <a:off x="13744255" y="9566651"/>
            <a:ext cx="4408724" cy="718993"/>
          </a:xfrm>
          <a:custGeom>
            <a:avLst/>
            <a:gdLst/>
            <a:ahLst/>
            <a:cxnLst/>
            <a:rect l="l" t="t" r="r" b="b"/>
            <a:pathLst>
              <a:path w="4408724" h="718993">
                <a:moveTo>
                  <a:pt x="0" y="718993"/>
                </a:moveTo>
                <a:lnTo>
                  <a:pt x="4408725" y="718993"/>
                </a:lnTo>
                <a:lnTo>
                  <a:pt x="4408725" y="0"/>
                </a:lnTo>
                <a:lnTo>
                  <a:pt x="0" y="0"/>
                </a:lnTo>
                <a:lnTo>
                  <a:pt x="0" y="718993"/>
                </a:lnTo>
                <a:close/>
              </a:path>
            </a:pathLst>
          </a:custGeom>
          <a:blipFill>
            <a:blip r:embed="rId2"/>
            <a:stretch>
              <a:fillRect l="-101782" t="-123089" r="-109423" b="-1048285"/>
            </a:stretch>
          </a:blipFill>
        </p:spPr>
      </p:sp>
      <p:grpSp>
        <p:nvGrpSpPr>
          <p:cNvPr id="4" name="Group 4"/>
          <p:cNvGrpSpPr/>
          <p:nvPr/>
        </p:nvGrpSpPr>
        <p:grpSpPr>
          <a:xfrm>
            <a:off x="3818471" y="2078802"/>
            <a:ext cx="12914215" cy="7179498"/>
            <a:chOff x="0" y="0"/>
            <a:chExt cx="17218954" cy="9572664"/>
          </a:xfrm>
        </p:grpSpPr>
        <p:sp>
          <p:nvSpPr>
            <p:cNvPr id="5" name="TextBox 5"/>
            <p:cNvSpPr txBox="1"/>
            <p:nvPr/>
          </p:nvSpPr>
          <p:spPr>
            <a:xfrm>
              <a:off x="470469" y="136921"/>
              <a:ext cx="16136649" cy="9435742"/>
            </a:xfrm>
            <a:prstGeom prst="rect">
              <a:avLst/>
            </a:prstGeom>
          </p:spPr>
          <p:txBody>
            <a:bodyPr lIns="0" tIns="0" rIns="0" bIns="0" rtlCol="0" anchor="t">
              <a:spAutoFit/>
            </a:bodyPr>
            <a:lstStyle/>
            <a:p>
              <a:pPr algn="just">
                <a:lnSpc>
                  <a:spcPts val="3531"/>
                </a:lnSpc>
              </a:pPr>
              <a:r>
                <a:rPr lang="en-US" sz="2127" spc="82">
                  <a:solidFill>
                    <a:srgbClr val="125B50"/>
                  </a:solidFill>
                  <a:latin typeface="Open Sauce Light"/>
                  <a:ea typeface="Open Sauce Light"/>
                  <a:cs typeface="Open Sauce Light"/>
                  <a:sym typeface="Open Sauce Light"/>
                </a:rPr>
                <a:t>In contemporary human-computer interaction, the ability to discern and understand the emotional content of spoken language has become a pivotal aspect. Emotion detection, particularly in speech, plays a vital role in enhancing the responsiveness and adaptability of machines to human emotions. This paper delves into the fundamental task of detecting emotions elicited by speakers during their discourse. Notably, emotions like fear, anger, and joy exhibit distinct pitch patterns, with characteristic higher and wider ranges. Recognizing and classifying these emotional cues in speech is instrumental in advancing human-machine interactions. The study employs various classification algorithms, including Support Vector Machine and Multi-layer Perception, coupled with audio features such as MFCC, MEL, chroma, and Tonnetz. Through extensive training on emotions like Calm, Neutral, Surprise, Happy, Sad, Angry, Fearful, and Disgust, the models achieved an accuracy of 86.5%, demonstrating their effectiveness in emotion recognition. The findings of this research contribute to the broader field of emotional intelligence in machines, fostering more nuanced and responsive communication between humans and computers.</a:t>
              </a:r>
            </a:p>
            <a:p>
              <a:pPr algn="just">
                <a:lnSpc>
                  <a:spcPts val="3190"/>
                </a:lnSpc>
              </a:pPr>
              <a:endParaRPr lang="en-US" sz="2127" spc="82">
                <a:solidFill>
                  <a:srgbClr val="125B50"/>
                </a:solidFill>
                <a:latin typeface="Open Sauce Light"/>
                <a:ea typeface="Open Sauce Light"/>
                <a:cs typeface="Open Sauce Light"/>
                <a:sym typeface="Open Sauce Light"/>
              </a:endParaRPr>
            </a:p>
          </p:txBody>
        </p:sp>
        <p:grpSp>
          <p:nvGrpSpPr>
            <p:cNvPr id="6" name="Group 6"/>
            <p:cNvGrpSpPr/>
            <p:nvPr/>
          </p:nvGrpSpPr>
          <p:grpSpPr>
            <a:xfrm>
              <a:off x="0" y="0"/>
              <a:ext cx="17218954" cy="9242512"/>
              <a:chOff x="0" y="0"/>
              <a:chExt cx="3401275" cy="1825681"/>
            </a:xfrm>
          </p:grpSpPr>
          <p:sp>
            <p:nvSpPr>
              <p:cNvPr id="7" name="Freeform 7"/>
              <p:cNvSpPr/>
              <p:nvPr/>
            </p:nvSpPr>
            <p:spPr>
              <a:xfrm>
                <a:off x="0" y="0"/>
                <a:ext cx="3401275" cy="1825681"/>
              </a:xfrm>
              <a:custGeom>
                <a:avLst/>
                <a:gdLst/>
                <a:ahLst/>
                <a:cxnLst/>
                <a:rect l="l" t="t" r="r" b="b"/>
                <a:pathLst>
                  <a:path w="3401275" h="1825681">
                    <a:moveTo>
                      <a:pt x="0" y="0"/>
                    </a:moveTo>
                    <a:lnTo>
                      <a:pt x="3401275" y="0"/>
                    </a:lnTo>
                    <a:lnTo>
                      <a:pt x="3401275" y="1825681"/>
                    </a:lnTo>
                    <a:lnTo>
                      <a:pt x="0" y="1825681"/>
                    </a:lnTo>
                    <a:close/>
                  </a:path>
                </a:pathLst>
              </a:custGeom>
              <a:solidFill>
                <a:srgbClr val="000000">
                  <a:alpha val="0"/>
                </a:srgbClr>
              </a:solidFill>
              <a:ln w="38100" cap="sq">
                <a:solidFill>
                  <a:srgbClr val="000000"/>
                </a:solidFill>
                <a:prstDash val="sysDot"/>
                <a:miter/>
              </a:ln>
            </p:spPr>
          </p:sp>
          <p:sp>
            <p:nvSpPr>
              <p:cNvPr id="8" name="TextBox 8"/>
              <p:cNvSpPr txBox="1"/>
              <p:nvPr/>
            </p:nvSpPr>
            <p:spPr>
              <a:xfrm>
                <a:off x="0" y="-123825"/>
                <a:ext cx="3401275" cy="1949506"/>
              </a:xfrm>
              <a:prstGeom prst="rect">
                <a:avLst/>
              </a:prstGeom>
            </p:spPr>
            <p:txBody>
              <a:bodyPr lIns="50800" tIns="50800" rIns="50800" bIns="50800" rtlCol="0" anchor="ctr"/>
              <a:lstStyle/>
              <a:p>
                <a:pPr algn="ctr">
                  <a:lnSpc>
                    <a:spcPts val="3359"/>
                  </a:lnSpc>
                </a:pPr>
                <a:endParaRPr/>
              </a:p>
            </p:txBody>
          </p:sp>
        </p:grpSp>
      </p:grpSp>
      <p:grpSp>
        <p:nvGrpSpPr>
          <p:cNvPr id="9" name="Group 9"/>
          <p:cNvGrpSpPr/>
          <p:nvPr/>
        </p:nvGrpSpPr>
        <p:grpSpPr>
          <a:xfrm>
            <a:off x="4155496" y="981891"/>
            <a:ext cx="4147289" cy="812800"/>
            <a:chOff x="0" y="0"/>
            <a:chExt cx="5529719" cy="1083733"/>
          </a:xfrm>
        </p:grpSpPr>
        <p:sp>
          <p:nvSpPr>
            <p:cNvPr id="10" name="TextBox 10"/>
            <p:cNvSpPr txBox="1"/>
            <p:nvPr/>
          </p:nvSpPr>
          <p:spPr>
            <a:xfrm>
              <a:off x="0" y="-114300"/>
              <a:ext cx="5529719" cy="1198033"/>
            </a:xfrm>
            <a:prstGeom prst="rect">
              <a:avLst/>
            </a:prstGeom>
          </p:spPr>
          <p:txBody>
            <a:bodyPr lIns="0" tIns="0" rIns="0" bIns="0" rtlCol="0" anchor="t">
              <a:spAutoFit/>
            </a:bodyPr>
            <a:lstStyle/>
            <a:p>
              <a:pPr algn="l">
                <a:lnSpc>
                  <a:spcPts val="3499"/>
                </a:lnSpc>
              </a:pPr>
              <a:r>
                <a:rPr lang="en-US" sz="2499">
                  <a:solidFill>
                    <a:srgbClr val="125B50"/>
                  </a:solidFill>
                  <a:latin typeface="Agrandir Wide Bold"/>
                  <a:ea typeface="Agrandir Wide Bold"/>
                  <a:cs typeface="Agrandir Wide Bold"/>
                  <a:sym typeface="Agrandir Wide Bold"/>
                </a:rPr>
                <a:t>LITERATURE SURVEY</a:t>
              </a:r>
            </a:p>
            <a:p>
              <a:pPr algn="l">
                <a:lnSpc>
                  <a:spcPts val="3499"/>
                </a:lnSpc>
              </a:pPr>
              <a:endParaRPr lang="en-US" sz="2499">
                <a:solidFill>
                  <a:srgbClr val="125B50"/>
                </a:solidFill>
                <a:latin typeface="Agrandir Wide Bold"/>
                <a:ea typeface="Agrandir Wide Bold"/>
                <a:cs typeface="Agrandir Wide Bold"/>
                <a:sym typeface="Agrandir Wide Bold"/>
              </a:endParaRPr>
            </a:p>
          </p:txBody>
        </p:sp>
        <p:sp>
          <p:nvSpPr>
            <p:cNvPr id="11" name="AutoShape 11"/>
            <p:cNvSpPr/>
            <p:nvPr/>
          </p:nvSpPr>
          <p:spPr>
            <a:xfrm flipV="1">
              <a:off x="177800" y="791633"/>
              <a:ext cx="4478383" cy="0"/>
            </a:xfrm>
            <a:prstGeom prst="line">
              <a:avLst/>
            </a:prstGeom>
            <a:ln w="50800" cap="flat">
              <a:solidFill>
                <a:srgbClr val="000000"/>
              </a:solidFill>
              <a:prstDash val="solid"/>
              <a:headEnd type="oval" w="lg" len="lg"/>
              <a:tailEnd type="oval" w="lg" len="lg"/>
            </a:ln>
          </p:spPr>
        </p:sp>
      </p:grpSp>
      <p:sp>
        <p:nvSpPr>
          <p:cNvPr id="12" name="Freeform 12"/>
          <p:cNvSpPr/>
          <p:nvPr/>
        </p:nvSpPr>
        <p:spPr>
          <a:xfrm flipH="1">
            <a:off x="0" y="1050056"/>
            <a:ext cx="2273981" cy="8876091"/>
          </a:xfrm>
          <a:custGeom>
            <a:avLst/>
            <a:gdLst/>
            <a:ahLst/>
            <a:cxnLst/>
            <a:rect l="l" t="t" r="r" b="b"/>
            <a:pathLst>
              <a:path w="2273981" h="8876091">
                <a:moveTo>
                  <a:pt x="2273981" y="0"/>
                </a:moveTo>
                <a:lnTo>
                  <a:pt x="0" y="0"/>
                </a:lnTo>
                <a:lnTo>
                  <a:pt x="0" y="8876091"/>
                </a:lnTo>
                <a:lnTo>
                  <a:pt x="2273981" y="8876091"/>
                </a:lnTo>
                <a:lnTo>
                  <a:pt x="2273981" y="0"/>
                </a:lnTo>
                <a:close/>
              </a:path>
            </a:pathLst>
          </a:custGeom>
          <a:blipFill>
            <a:blip r:embed="rId2"/>
            <a:stretch>
              <a:fillRect l="-471243" r="-82958" b="-11664"/>
            </a:stretch>
          </a:blipFill>
        </p:spPr>
      </p:sp>
      <p:sp>
        <p:nvSpPr>
          <p:cNvPr id="13" name="Freeform 13"/>
          <p:cNvSpPr/>
          <p:nvPr/>
        </p:nvSpPr>
        <p:spPr>
          <a:xfrm>
            <a:off x="6411823" y="2080441"/>
            <a:ext cx="7332433" cy="6904261"/>
          </a:xfrm>
          <a:custGeom>
            <a:avLst/>
            <a:gdLst/>
            <a:ahLst/>
            <a:cxnLst/>
            <a:rect l="l" t="t" r="r" b="b"/>
            <a:pathLst>
              <a:path w="7332433" h="6904261">
                <a:moveTo>
                  <a:pt x="0" y="0"/>
                </a:moveTo>
                <a:lnTo>
                  <a:pt x="7332432" y="0"/>
                </a:lnTo>
                <a:lnTo>
                  <a:pt x="7332432" y="6904261"/>
                </a:lnTo>
                <a:lnTo>
                  <a:pt x="0" y="6904261"/>
                </a:lnTo>
                <a:lnTo>
                  <a:pt x="0" y="0"/>
                </a:lnTo>
                <a:close/>
              </a:path>
            </a:pathLst>
          </a:custGeom>
          <a:blipFill>
            <a:blip r:embed="rId3">
              <a:alphaModFix amt="6999"/>
              <a:extLst>
                <a:ext uri="{96DAC541-7B7A-43D3-8B79-37D633B846F1}">
                  <asvg:svgBlip xmlns:asvg="http://schemas.microsoft.com/office/drawing/2016/SVG/main" r:embed="rId4"/>
                </a:ext>
              </a:extLst>
            </a:blip>
            <a:stretch>
              <a:fillRect/>
            </a:stretch>
          </a:blipFill>
        </p:spPr>
      </p:sp>
      <p:sp>
        <p:nvSpPr>
          <p:cNvPr id="14" name="TextBox 14"/>
          <p:cNvSpPr txBox="1"/>
          <p:nvPr/>
        </p:nvSpPr>
        <p:spPr>
          <a:xfrm>
            <a:off x="14364935" y="9623252"/>
            <a:ext cx="3167364" cy="481965"/>
          </a:xfrm>
          <a:prstGeom prst="rect">
            <a:avLst/>
          </a:prstGeom>
        </p:spPr>
        <p:txBody>
          <a:bodyPr lIns="0" tIns="0" rIns="0" bIns="0" rtlCol="0" anchor="t">
            <a:spAutoFit/>
          </a:bodyPr>
          <a:lstStyle/>
          <a:p>
            <a:pPr algn="r">
              <a:lnSpc>
                <a:spcPts val="3359"/>
              </a:lnSpc>
            </a:pPr>
            <a:r>
              <a:rPr lang="en-US" sz="2400">
                <a:solidFill>
                  <a:srgbClr val="125B50"/>
                </a:solidFill>
                <a:latin typeface="Agrandir Wide Thin"/>
                <a:ea typeface="Agrandir Wide Thin"/>
                <a:cs typeface="Agrandir Wide Thin"/>
                <a:sym typeface="Agrandir Wide Thin"/>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854182"/>
          </a:xfrm>
          <a:custGeom>
            <a:avLst/>
            <a:gdLst/>
            <a:ahLst/>
            <a:cxnLst/>
            <a:rect l="l" t="t" r="r" b="b"/>
            <a:pathLst>
              <a:path w="18288000" h="1854182">
                <a:moveTo>
                  <a:pt x="0" y="0"/>
                </a:moveTo>
                <a:lnTo>
                  <a:pt x="18288000" y="0"/>
                </a:lnTo>
                <a:lnTo>
                  <a:pt x="18288000" y="1854182"/>
                </a:lnTo>
                <a:lnTo>
                  <a:pt x="0" y="1854182"/>
                </a:lnTo>
                <a:lnTo>
                  <a:pt x="0" y="0"/>
                </a:lnTo>
                <a:close/>
              </a:path>
            </a:pathLst>
          </a:custGeom>
          <a:blipFill>
            <a:blip r:embed="rId2"/>
            <a:stretch>
              <a:fillRect t="-109595" b="-447534"/>
            </a:stretch>
          </a:blipFill>
        </p:spPr>
      </p:sp>
      <p:grpSp>
        <p:nvGrpSpPr>
          <p:cNvPr id="3" name="Group 3"/>
          <p:cNvGrpSpPr/>
          <p:nvPr/>
        </p:nvGrpSpPr>
        <p:grpSpPr>
          <a:xfrm>
            <a:off x="705873" y="2610721"/>
            <a:ext cx="9533617" cy="830580"/>
            <a:chOff x="0" y="0"/>
            <a:chExt cx="12711490" cy="1107440"/>
          </a:xfrm>
        </p:grpSpPr>
        <p:sp>
          <p:nvSpPr>
            <p:cNvPr id="4" name="TextBox 4"/>
            <p:cNvSpPr txBox="1"/>
            <p:nvPr/>
          </p:nvSpPr>
          <p:spPr>
            <a:xfrm>
              <a:off x="0" y="-219075"/>
              <a:ext cx="12711490" cy="1186815"/>
            </a:xfrm>
            <a:prstGeom prst="rect">
              <a:avLst/>
            </a:prstGeom>
          </p:spPr>
          <p:txBody>
            <a:bodyPr lIns="0" tIns="0" rIns="0" bIns="0" rtlCol="0" anchor="t">
              <a:spAutoFit/>
            </a:bodyPr>
            <a:lstStyle/>
            <a:p>
              <a:pPr algn="l">
                <a:lnSpc>
                  <a:spcPts val="6719"/>
                </a:lnSpc>
              </a:pPr>
              <a:r>
                <a:rPr lang="en-US" sz="4800">
                  <a:solidFill>
                    <a:srgbClr val="125B50"/>
                  </a:solidFill>
                  <a:latin typeface="Agrandir Wide Medium"/>
                  <a:ea typeface="Agrandir Wide Medium"/>
                  <a:cs typeface="Agrandir Wide Medium"/>
                  <a:sym typeface="Agrandir Wide Medium"/>
                </a:rPr>
                <a:t>PROBLEM STATEMENT</a:t>
              </a:r>
            </a:p>
          </p:txBody>
        </p:sp>
        <p:sp>
          <p:nvSpPr>
            <p:cNvPr id="5" name="AutoShape 5"/>
            <p:cNvSpPr/>
            <p:nvPr/>
          </p:nvSpPr>
          <p:spPr>
            <a:xfrm>
              <a:off x="921392" y="1082040"/>
              <a:ext cx="8656320" cy="0"/>
            </a:xfrm>
            <a:prstGeom prst="line">
              <a:avLst/>
            </a:prstGeom>
            <a:ln w="50800" cap="flat">
              <a:solidFill>
                <a:srgbClr val="000000"/>
              </a:solidFill>
              <a:prstDash val="solid"/>
              <a:headEnd type="oval" w="lg" len="lg"/>
              <a:tailEnd type="oval" w="lg" len="lg"/>
            </a:ln>
          </p:spPr>
        </p:sp>
      </p:grpSp>
      <p:sp>
        <p:nvSpPr>
          <p:cNvPr id="6" name="Freeform 6"/>
          <p:cNvSpPr/>
          <p:nvPr/>
        </p:nvSpPr>
        <p:spPr>
          <a:xfrm>
            <a:off x="578524" y="3972356"/>
            <a:ext cx="17162557" cy="4155328"/>
          </a:xfrm>
          <a:custGeom>
            <a:avLst/>
            <a:gdLst/>
            <a:ahLst/>
            <a:cxnLst/>
            <a:rect l="l" t="t" r="r" b="b"/>
            <a:pathLst>
              <a:path w="17162557" h="4155328">
                <a:moveTo>
                  <a:pt x="0" y="0"/>
                </a:moveTo>
                <a:lnTo>
                  <a:pt x="17162557" y="0"/>
                </a:lnTo>
                <a:lnTo>
                  <a:pt x="17162557" y="4155328"/>
                </a:lnTo>
                <a:lnTo>
                  <a:pt x="0" y="4155328"/>
                </a:lnTo>
                <a:lnTo>
                  <a:pt x="0" y="0"/>
                </a:lnTo>
                <a:close/>
              </a:path>
            </a:pathLst>
          </a:custGeom>
          <a:blipFill>
            <a:blip r:embed="rId3">
              <a:alphaModFix amt="7999"/>
            </a:blip>
            <a:stretch>
              <a:fillRect t="-82085" b="-50240"/>
            </a:stretch>
          </a:blipFill>
        </p:spPr>
      </p:sp>
      <p:sp>
        <p:nvSpPr>
          <p:cNvPr id="7" name="TextBox 7"/>
          <p:cNvSpPr txBox="1"/>
          <p:nvPr/>
        </p:nvSpPr>
        <p:spPr>
          <a:xfrm>
            <a:off x="854611" y="3810431"/>
            <a:ext cx="16799291" cy="3911989"/>
          </a:xfrm>
          <a:prstGeom prst="rect">
            <a:avLst/>
          </a:prstGeom>
        </p:spPr>
        <p:txBody>
          <a:bodyPr lIns="0" tIns="0" rIns="0" bIns="0" rtlCol="0" anchor="t">
            <a:spAutoFit/>
          </a:bodyPr>
          <a:lstStyle/>
          <a:p>
            <a:pPr algn="just">
              <a:lnSpc>
                <a:spcPts val="4342"/>
              </a:lnSpc>
            </a:pPr>
            <a:endParaRPr/>
          </a:p>
          <a:p>
            <a:pPr algn="just">
              <a:lnSpc>
                <a:spcPts val="4342"/>
              </a:lnSpc>
            </a:pPr>
            <a:r>
              <a:rPr lang="en-US" sz="2894">
                <a:solidFill>
                  <a:srgbClr val="125B50"/>
                </a:solidFill>
                <a:latin typeface="Open Sauce Light"/>
                <a:ea typeface="Open Sauce Light"/>
                <a:cs typeface="Open Sauce Light"/>
                <a:sym typeface="Open Sauce Light"/>
              </a:rPr>
              <a:t>In natural human communication, emotions play a crucial role in conveying meaning and intent beyond the literal content of speech. The challenge is to develop a robust and accurate system that can automatically recognize and classify emotions expressed in spoken language. Specifically, the goal is to create a model that can analyze audio signals, detect emotional cues, and categorize the emotions into predefined classes such as happiness, sadness, anger, surprise, disgust, and neutral.  </a:t>
            </a:r>
          </a:p>
        </p:txBody>
      </p:sp>
      <p:grpSp>
        <p:nvGrpSpPr>
          <p:cNvPr id="8" name="Group 8"/>
          <p:cNvGrpSpPr/>
          <p:nvPr/>
        </p:nvGrpSpPr>
        <p:grpSpPr>
          <a:xfrm>
            <a:off x="578524" y="3972356"/>
            <a:ext cx="17162557" cy="4155328"/>
            <a:chOff x="0" y="0"/>
            <a:chExt cx="4520180" cy="1094407"/>
          </a:xfrm>
        </p:grpSpPr>
        <p:sp>
          <p:nvSpPr>
            <p:cNvPr id="9" name="Freeform 9"/>
            <p:cNvSpPr/>
            <p:nvPr/>
          </p:nvSpPr>
          <p:spPr>
            <a:xfrm>
              <a:off x="0" y="0"/>
              <a:ext cx="4520180" cy="1094408"/>
            </a:xfrm>
            <a:custGeom>
              <a:avLst/>
              <a:gdLst/>
              <a:ahLst/>
              <a:cxnLst/>
              <a:rect l="l" t="t" r="r" b="b"/>
              <a:pathLst>
                <a:path w="4520180" h="1094408">
                  <a:moveTo>
                    <a:pt x="0" y="0"/>
                  </a:moveTo>
                  <a:lnTo>
                    <a:pt x="4520180" y="0"/>
                  </a:lnTo>
                  <a:lnTo>
                    <a:pt x="4520180" y="1094408"/>
                  </a:lnTo>
                  <a:lnTo>
                    <a:pt x="0" y="1094408"/>
                  </a:lnTo>
                  <a:close/>
                </a:path>
              </a:pathLst>
            </a:custGeom>
            <a:solidFill>
              <a:srgbClr val="000000">
                <a:alpha val="0"/>
              </a:srgbClr>
            </a:solidFill>
            <a:ln w="38100" cap="sq">
              <a:solidFill>
                <a:srgbClr val="000000"/>
              </a:solidFill>
              <a:prstDash val="sysDot"/>
              <a:miter/>
            </a:ln>
          </p:spPr>
        </p:sp>
        <p:sp>
          <p:nvSpPr>
            <p:cNvPr id="10" name="TextBox 10"/>
            <p:cNvSpPr txBox="1"/>
            <p:nvPr/>
          </p:nvSpPr>
          <p:spPr>
            <a:xfrm>
              <a:off x="0" y="-123825"/>
              <a:ext cx="4520180" cy="1218232"/>
            </a:xfrm>
            <a:prstGeom prst="rect">
              <a:avLst/>
            </a:prstGeom>
          </p:spPr>
          <p:txBody>
            <a:bodyPr lIns="50800" tIns="50800" rIns="50800" bIns="50800" rtlCol="0" anchor="ctr"/>
            <a:lstStyle/>
            <a:p>
              <a:pPr algn="ctr">
                <a:lnSpc>
                  <a:spcPts val="3359"/>
                </a:lnSpc>
              </a:pPr>
              <a:endParaRPr/>
            </a:p>
          </p:txBody>
        </p:sp>
      </p:grpSp>
      <p:sp>
        <p:nvSpPr>
          <p:cNvPr id="11" name="TextBox 11"/>
          <p:cNvSpPr txBox="1"/>
          <p:nvPr/>
        </p:nvSpPr>
        <p:spPr>
          <a:xfrm>
            <a:off x="14091936" y="9444182"/>
            <a:ext cx="3167364" cy="481965"/>
          </a:xfrm>
          <a:prstGeom prst="rect">
            <a:avLst/>
          </a:prstGeom>
        </p:spPr>
        <p:txBody>
          <a:bodyPr lIns="0" tIns="0" rIns="0" bIns="0" rtlCol="0" anchor="t">
            <a:spAutoFit/>
          </a:bodyPr>
          <a:lstStyle/>
          <a:p>
            <a:pPr algn="r">
              <a:lnSpc>
                <a:spcPts val="3359"/>
              </a:lnSpc>
            </a:pPr>
            <a:r>
              <a:rPr lang="en-US" sz="2400">
                <a:solidFill>
                  <a:srgbClr val="125B50"/>
                </a:solidFill>
                <a:latin typeface="Agrandir Wide Thin"/>
                <a:ea typeface="Agrandir Wide Thin"/>
                <a:cs typeface="Agrandir Wide Thin"/>
                <a:sym typeface="Agrandir Wide Thin"/>
              </a:rPr>
              <a:t>4</a:t>
            </a:r>
          </a:p>
        </p:txBody>
      </p:sp>
      <p:sp>
        <p:nvSpPr>
          <p:cNvPr id="12" name="Freeform 12"/>
          <p:cNvSpPr/>
          <p:nvPr/>
        </p:nvSpPr>
        <p:spPr>
          <a:xfrm flipV="1">
            <a:off x="0" y="9927504"/>
            <a:ext cx="4408724" cy="718993"/>
          </a:xfrm>
          <a:custGeom>
            <a:avLst/>
            <a:gdLst/>
            <a:ahLst/>
            <a:cxnLst/>
            <a:rect l="l" t="t" r="r" b="b"/>
            <a:pathLst>
              <a:path w="4408724" h="718993">
                <a:moveTo>
                  <a:pt x="0" y="718992"/>
                </a:moveTo>
                <a:lnTo>
                  <a:pt x="4408724" y="718992"/>
                </a:lnTo>
                <a:lnTo>
                  <a:pt x="4408724" y="0"/>
                </a:lnTo>
                <a:lnTo>
                  <a:pt x="0" y="0"/>
                </a:lnTo>
                <a:lnTo>
                  <a:pt x="0" y="718992"/>
                </a:lnTo>
                <a:close/>
              </a:path>
            </a:pathLst>
          </a:custGeom>
          <a:blipFill>
            <a:blip r:embed="rId2"/>
            <a:stretch>
              <a:fillRect l="-101782" t="-123089" r="-109423" b="-1048285"/>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TextBox 2"/>
          <p:cNvSpPr txBox="1"/>
          <p:nvPr/>
        </p:nvSpPr>
        <p:spPr>
          <a:xfrm>
            <a:off x="838200" y="2244556"/>
            <a:ext cx="14287500" cy="5856603"/>
          </a:xfrm>
          <a:prstGeom prst="rect">
            <a:avLst/>
          </a:prstGeom>
        </p:spPr>
        <p:txBody>
          <a:bodyPr wrap="square" lIns="0" tIns="0" rIns="0" bIns="0" rtlCol="0" anchor="t">
            <a:spAutoFit/>
          </a:bodyPr>
          <a:lstStyle/>
          <a:p>
            <a:pPr algn="just">
              <a:lnSpc>
                <a:spcPts val="4573"/>
              </a:lnSpc>
            </a:pPr>
            <a:endParaRPr dirty="0"/>
          </a:p>
          <a:p>
            <a:pPr algn="just">
              <a:lnSpc>
                <a:spcPts val="4573"/>
              </a:lnSpc>
            </a:pPr>
            <a:r>
              <a:rPr lang="en-US" sz="3049" dirty="0">
                <a:solidFill>
                  <a:srgbClr val="125B50"/>
                </a:solidFill>
                <a:latin typeface="Agrandir Wide Thin"/>
                <a:ea typeface="Agrandir Wide Thin"/>
                <a:cs typeface="Agrandir Wide Thin"/>
                <a:sym typeface="Agrandir Wide Thin"/>
              </a:rPr>
              <a:t>In natural human communication, emotions play a crucial role in conveying meaning and intent beyond the literal content of speech. The challenge is to develop a robust and accurate system that can automatically recognize and classify emotions expressed in spoken language. Specifically, the goal is to create a model that can analyze audio signals, detect emotional cues, and categorize the emotions into predefined classes such as happiness, sadness, anger, surprise, disgust, and neutral. we have data imbalance and limited naturalness which are to be solved.</a:t>
            </a:r>
          </a:p>
        </p:txBody>
      </p:sp>
      <p:sp>
        <p:nvSpPr>
          <p:cNvPr id="3" name="Freeform 3"/>
          <p:cNvSpPr/>
          <p:nvPr/>
        </p:nvSpPr>
        <p:spPr>
          <a:xfrm flipH="1">
            <a:off x="16014019" y="0"/>
            <a:ext cx="2273981" cy="8964806"/>
          </a:xfrm>
          <a:custGeom>
            <a:avLst/>
            <a:gdLst/>
            <a:ahLst/>
            <a:cxnLst/>
            <a:rect l="l" t="t" r="r" b="b"/>
            <a:pathLst>
              <a:path w="2273981" h="8964806">
                <a:moveTo>
                  <a:pt x="2273981" y="0"/>
                </a:moveTo>
                <a:lnTo>
                  <a:pt x="0" y="0"/>
                </a:lnTo>
                <a:lnTo>
                  <a:pt x="0" y="8964806"/>
                </a:lnTo>
                <a:lnTo>
                  <a:pt x="2273981" y="8964806"/>
                </a:lnTo>
                <a:lnTo>
                  <a:pt x="2273981" y="0"/>
                </a:lnTo>
                <a:close/>
              </a:path>
            </a:pathLst>
          </a:custGeom>
          <a:blipFill>
            <a:blip r:embed="rId2"/>
            <a:stretch>
              <a:fillRect l="-471243" r="-82958" b="-10559"/>
            </a:stretch>
          </a:blipFill>
        </p:spPr>
      </p:sp>
      <p:sp>
        <p:nvSpPr>
          <p:cNvPr id="4" name="AutoShape 4"/>
          <p:cNvSpPr/>
          <p:nvPr/>
        </p:nvSpPr>
        <p:spPr>
          <a:xfrm>
            <a:off x="1370560" y="1983105"/>
            <a:ext cx="5431913" cy="0"/>
          </a:xfrm>
          <a:prstGeom prst="line">
            <a:avLst/>
          </a:prstGeom>
          <a:ln w="38100" cap="flat">
            <a:solidFill>
              <a:srgbClr val="000000"/>
            </a:solidFill>
            <a:prstDash val="solid"/>
            <a:headEnd type="oval" w="lg" len="lg"/>
            <a:tailEnd type="oval" w="lg" len="lg"/>
          </a:ln>
        </p:spPr>
      </p:sp>
      <p:sp>
        <p:nvSpPr>
          <p:cNvPr id="5" name="Freeform 5"/>
          <p:cNvSpPr/>
          <p:nvPr/>
        </p:nvSpPr>
        <p:spPr>
          <a:xfrm flipV="1">
            <a:off x="0" y="9568007"/>
            <a:ext cx="4408724" cy="718993"/>
          </a:xfrm>
          <a:custGeom>
            <a:avLst/>
            <a:gdLst/>
            <a:ahLst/>
            <a:cxnLst/>
            <a:rect l="l" t="t" r="r" b="b"/>
            <a:pathLst>
              <a:path w="4408724" h="718993">
                <a:moveTo>
                  <a:pt x="0" y="718993"/>
                </a:moveTo>
                <a:lnTo>
                  <a:pt x="4408724" y="718993"/>
                </a:lnTo>
                <a:lnTo>
                  <a:pt x="4408724" y="0"/>
                </a:lnTo>
                <a:lnTo>
                  <a:pt x="0" y="0"/>
                </a:lnTo>
                <a:lnTo>
                  <a:pt x="0" y="718993"/>
                </a:lnTo>
                <a:close/>
              </a:path>
            </a:pathLst>
          </a:custGeom>
          <a:blipFill>
            <a:blip r:embed="rId2"/>
            <a:stretch>
              <a:fillRect l="-101782" t="-123089" r="-109423" b="-1048285"/>
            </a:stretch>
          </a:blipFill>
        </p:spPr>
      </p:sp>
      <p:sp>
        <p:nvSpPr>
          <p:cNvPr id="6" name="Freeform 6"/>
          <p:cNvSpPr/>
          <p:nvPr/>
        </p:nvSpPr>
        <p:spPr>
          <a:xfrm flipV="1">
            <a:off x="-9525" y="-38100"/>
            <a:ext cx="4408724" cy="718993"/>
          </a:xfrm>
          <a:custGeom>
            <a:avLst/>
            <a:gdLst/>
            <a:ahLst/>
            <a:cxnLst/>
            <a:rect l="l" t="t" r="r" b="b"/>
            <a:pathLst>
              <a:path w="4408724" h="718993">
                <a:moveTo>
                  <a:pt x="0" y="718993"/>
                </a:moveTo>
                <a:lnTo>
                  <a:pt x="4408724" y="718993"/>
                </a:lnTo>
                <a:lnTo>
                  <a:pt x="4408724" y="0"/>
                </a:lnTo>
                <a:lnTo>
                  <a:pt x="0" y="0"/>
                </a:lnTo>
                <a:lnTo>
                  <a:pt x="0" y="718993"/>
                </a:lnTo>
                <a:close/>
              </a:path>
            </a:pathLst>
          </a:custGeom>
          <a:blipFill>
            <a:blip r:embed="rId2"/>
            <a:stretch>
              <a:fillRect l="-101782" t="-123089" r="-109423" b="-1048285"/>
            </a:stretch>
          </a:blipFill>
        </p:spPr>
      </p:sp>
      <p:grpSp>
        <p:nvGrpSpPr>
          <p:cNvPr id="7" name="Group 7"/>
          <p:cNvGrpSpPr/>
          <p:nvPr/>
        </p:nvGrpSpPr>
        <p:grpSpPr>
          <a:xfrm>
            <a:off x="533400" y="2696804"/>
            <a:ext cx="15134233" cy="5574084"/>
            <a:chOff x="0" y="0"/>
            <a:chExt cx="3985971" cy="1468071"/>
          </a:xfrm>
        </p:grpSpPr>
        <p:sp>
          <p:nvSpPr>
            <p:cNvPr id="8" name="Freeform 8"/>
            <p:cNvSpPr/>
            <p:nvPr/>
          </p:nvSpPr>
          <p:spPr>
            <a:xfrm>
              <a:off x="0" y="0"/>
              <a:ext cx="3985971" cy="1468071"/>
            </a:xfrm>
            <a:custGeom>
              <a:avLst/>
              <a:gdLst/>
              <a:ahLst/>
              <a:cxnLst/>
              <a:rect l="l" t="t" r="r" b="b"/>
              <a:pathLst>
                <a:path w="3985971" h="1468071">
                  <a:moveTo>
                    <a:pt x="0" y="0"/>
                  </a:moveTo>
                  <a:lnTo>
                    <a:pt x="3985971" y="0"/>
                  </a:lnTo>
                  <a:lnTo>
                    <a:pt x="3985971" y="1468071"/>
                  </a:lnTo>
                  <a:lnTo>
                    <a:pt x="0" y="1468071"/>
                  </a:lnTo>
                  <a:close/>
                </a:path>
              </a:pathLst>
            </a:custGeom>
            <a:solidFill>
              <a:srgbClr val="000000">
                <a:alpha val="0"/>
              </a:srgbClr>
            </a:solidFill>
            <a:ln w="38100" cap="sq">
              <a:solidFill>
                <a:srgbClr val="000000"/>
              </a:solidFill>
              <a:prstDash val="sysDot"/>
              <a:miter/>
            </a:ln>
          </p:spPr>
        </p:sp>
        <p:sp>
          <p:nvSpPr>
            <p:cNvPr id="9" name="TextBox 9"/>
            <p:cNvSpPr txBox="1"/>
            <p:nvPr/>
          </p:nvSpPr>
          <p:spPr>
            <a:xfrm>
              <a:off x="0" y="-123825"/>
              <a:ext cx="3985971" cy="1591896"/>
            </a:xfrm>
            <a:prstGeom prst="rect">
              <a:avLst/>
            </a:prstGeom>
          </p:spPr>
          <p:txBody>
            <a:bodyPr lIns="50800" tIns="50800" rIns="50800" bIns="50800" rtlCol="0" anchor="ctr"/>
            <a:lstStyle/>
            <a:p>
              <a:pPr algn="ctr">
                <a:lnSpc>
                  <a:spcPts val="3359"/>
                </a:lnSpc>
              </a:pPr>
              <a:endParaRPr/>
            </a:p>
          </p:txBody>
        </p:sp>
      </p:grpSp>
      <p:sp>
        <p:nvSpPr>
          <p:cNvPr id="10" name="Freeform 10"/>
          <p:cNvSpPr/>
          <p:nvPr/>
        </p:nvSpPr>
        <p:spPr>
          <a:xfrm>
            <a:off x="4890990" y="2696804"/>
            <a:ext cx="5574084" cy="5574084"/>
          </a:xfrm>
          <a:custGeom>
            <a:avLst/>
            <a:gdLst/>
            <a:ahLst/>
            <a:cxnLst/>
            <a:rect l="l" t="t" r="r" b="b"/>
            <a:pathLst>
              <a:path w="5574084" h="5574084">
                <a:moveTo>
                  <a:pt x="0" y="0"/>
                </a:moveTo>
                <a:lnTo>
                  <a:pt x="5574083" y="0"/>
                </a:lnTo>
                <a:lnTo>
                  <a:pt x="5574083" y="5574084"/>
                </a:lnTo>
                <a:lnTo>
                  <a:pt x="0" y="5574084"/>
                </a:lnTo>
                <a:lnTo>
                  <a:pt x="0" y="0"/>
                </a:lnTo>
                <a:close/>
              </a:path>
            </a:pathLst>
          </a:custGeom>
          <a:blipFill>
            <a:blip r:embed="rId3">
              <a:alphaModFix amt="6000"/>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1028700" y="809625"/>
            <a:ext cx="6848808" cy="944880"/>
          </a:xfrm>
          <a:prstGeom prst="rect">
            <a:avLst/>
          </a:prstGeom>
        </p:spPr>
        <p:txBody>
          <a:bodyPr lIns="0" tIns="0" rIns="0" bIns="0" rtlCol="0" anchor="t">
            <a:spAutoFit/>
          </a:bodyPr>
          <a:lstStyle/>
          <a:p>
            <a:pPr algn="l">
              <a:lnSpc>
                <a:spcPts val="6719"/>
              </a:lnSpc>
            </a:pPr>
            <a:r>
              <a:rPr lang="en-US" sz="4800">
                <a:solidFill>
                  <a:srgbClr val="125B50"/>
                </a:solidFill>
                <a:latin typeface="Agrandir Wide Medium"/>
                <a:ea typeface="Agrandir Wide Medium"/>
                <a:cs typeface="Agrandir Wide Medium"/>
                <a:sym typeface="Agrandir Wide Medium"/>
              </a:rPr>
              <a:t>EXISTING SYSTEM:</a:t>
            </a:r>
          </a:p>
        </p:txBody>
      </p:sp>
      <p:sp>
        <p:nvSpPr>
          <p:cNvPr id="12" name="TextBox 12"/>
          <p:cNvSpPr txBox="1"/>
          <p:nvPr/>
        </p:nvSpPr>
        <p:spPr>
          <a:xfrm>
            <a:off x="14091936" y="9444182"/>
            <a:ext cx="3167364" cy="481965"/>
          </a:xfrm>
          <a:prstGeom prst="rect">
            <a:avLst/>
          </a:prstGeom>
        </p:spPr>
        <p:txBody>
          <a:bodyPr lIns="0" tIns="0" rIns="0" bIns="0" rtlCol="0" anchor="t">
            <a:spAutoFit/>
          </a:bodyPr>
          <a:lstStyle/>
          <a:p>
            <a:pPr algn="r">
              <a:lnSpc>
                <a:spcPts val="3359"/>
              </a:lnSpc>
            </a:pPr>
            <a:r>
              <a:rPr lang="en-US" sz="2400">
                <a:solidFill>
                  <a:srgbClr val="125B50"/>
                </a:solidFill>
                <a:latin typeface="Agrandir Wide Thin"/>
                <a:ea typeface="Agrandir Wide Thin"/>
                <a:cs typeface="Agrandir Wide Thin"/>
                <a:sym typeface="Agrandir Wide Thin"/>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Freeform 2"/>
          <p:cNvSpPr/>
          <p:nvPr/>
        </p:nvSpPr>
        <p:spPr>
          <a:xfrm>
            <a:off x="0" y="1726173"/>
            <a:ext cx="2273981" cy="7241595"/>
          </a:xfrm>
          <a:custGeom>
            <a:avLst/>
            <a:gdLst/>
            <a:ahLst/>
            <a:cxnLst/>
            <a:rect l="l" t="t" r="r" b="b"/>
            <a:pathLst>
              <a:path w="2273981" h="7241595">
                <a:moveTo>
                  <a:pt x="0" y="0"/>
                </a:moveTo>
                <a:lnTo>
                  <a:pt x="2273981" y="0"/>
                </a:lnTo>
                <a:lnTo>
                  <a:pt x="2273981" y="7241594"/>
                </a:lnTo>
                <a:lnTo>
                  <a:pt x="0" y="7241594"/>
                </a:lnTo>
                <a:lnTo>
                  <a:pt x="0" y="0"/>
                </a:lnTo>
                <a:close/>
              </a:path>
            </a:pathLst>
          </a:custGeom>
          <a:blipFill>
            <a:blip r:embed="rId2"/>
            <a:stretch>
              <a:fillRect l="-394961" t="-11173" r="-63500" b="-5664"/>
            </a:stretch>
          </a:blipFill>
        </p:spPr>
      </p:sp>
      <p:sp>
        <p:nvSpPr>
          <p:cNvPr id="3" name="Freeform 3"/>
          <p:cNvSpPr/>
          <p:nvPr/>
        </p:nvSpPr>
        <p:spPr>
          <a:xfrm flipV="1">
            <a:off x="13879276" y="0"/>
            <a:ext cx="4408724" cy="718993"/>
          </a:xfrm>
          <a:custGeom>
            <a:avLst/>
            <a:gdLst/>
            <a:ahLst/>
            <a:cxnLst/>
            <a:rect l="l" t="t" r="r" b="b"/>
            <a:pathLst>
              <a:path w="4408724" h="718993">
                <a:moveTo>
                  <a:pt x="0" y="718993"/>
                </a:moveTo>
                <a:lnTo>
                  <a:pt x="4408724" y="718993"/>
                </a:lnTo>
                <a:lnTo>
                  <a:pt x="4408724" y="0"/>
                </a:lnTo>
                <a:lnTo>
                  <a:pt x="0" y="0"/>
                </a:lnTo>
                <a:lnTo>
                  <a:pt x="0" y="718993"/>
                </a:lnTo>
                <a:close/>
              </a:path>
            </a:pathLst>
          </a:custGeom>
          <a:blipFill>
            <a:blip r:embed="rId2"/>
            <a:stretch>
              <a:fillRect l="-101782" t="-123089" r="-109423" b="-1048285"/>
            </a:stretch>
          </a:blipFill>
        </p:spPr>
      </p:sp>
      <p:sp>
        <p:nvSpPr>
          <p:cNvPr id="4" name="TextBox 4"/>
          <p:cNvSpPr txBox="1"/>
          <p:nvPr/>
        </p:nvSpPr>
        <p:spPr>
          <a:xfrm>
            <a:off x="3278189" y="2319750"/>
            <a:ext cx="14047786" cy="5292599"/>
          </a:xfrm>
          <a:prstGeom prst="rect">
            <a:avLst/>
          </a:prstGeom>
        </p:spPr>
        <p:txBody>
          <a:bodyPr lIns="0" tIns="0" rIns="0" bIns="0" rtlCol="0" anchor="t">
            <a:spAutoFit/>
          </a:bodyPr>
          <a:lstStyle/>
          <a:p>
            <a:pPr algn="just">
              <a:lnSpc>
                <a:spcPts val="4573"/>
              </a:lnSpc>
            </a:pPr>
            <a:r>
              <a:rPr lang="en-US" sz="3049">
                <a:solidFill>
                  <a:srgbClr val="125B50"/>
                </a:solidFill>
                <a:latin typeface="Agrandir Wide Thin"/>
                <a:ea typeface="Agrandir Wide Thin"/>
                <a:cs typeface="Agrandir Wide Thin"/>
                <a:sym typeface="Agrandir Wide Thin"/>
              </a:rPr>
              <a:t>In natural human communication, emotions play a crucial role in conveying meaning and intent beyond the literal content of speech. The challenge is to develop a robust and accurate system that can automatically recognize and classify emotions expressed in spoken language. Specifically, the goal is to create a model that can analyze audio signals, detect emotional cues, and categorize the emotions into predefined classes such as happiness, sadness, anger, surprise, disgust, and neutral. we have data imbalance and limited naturalness which are to be solved.</a:t>
            </a:r>
          </a:p>
        </p:txBody>
      </p:sp>
      <p:sp>
        <p:nvSpPr>
          <p:cNvPr id="5" name="TextBox 5"/>
          <p:cNvSpPr txBox="1"/>
          <p:nvPr/>
        </p:nvSpPr>
        <p:spPr>
          <a:xfrm>
            <a:off x="3386815" y="-430522"/>
            <a:ext cx="7570954" cy="2379627"/>
          </a:xfrm>
          <a:prstGeom prst="rect">
            <a:avLst/>
          </a:prstGeom>
        </p:spPr>
        <p:txBody>
          <a:bodyPr lIns="0" tIns="0" rIns="0" bIns="0" rtlCol="0" anchor="t">
            <a:spAutoFit/>
          </a:bodyPr>
          <a:lstStyle/>
          <a:p>
            <a:pPr algn="l">
              <a:lnSpc>
                <a:spcPts val="6022"/>
              </a:lnSpc>
            </a:pPr>
            <a:endParaRPr/>
          </a:p>
          <a:p>
            <a:pPr algn="l">
              <a:lnSpc>
                <a:spcPts val="6022"/>
              </a:lnSpc>
            </a:pPr>
            <a:r>
              <a:rPr lang="en-US" sz="4302">
                <a:solidFill>
                  <a:srgbClr val="125B50"/>
                </a:solidFill>
                <a:latin typeface="Agrandir Wide Medium"/>
                <a:ea typeface="Agrandir Wide Medium"/>
                <a:cs typeface="Agrandir Wide Medium"/>
                <a:sym typeface="Agrandir Wide Medium"/>
              </a:rPr>
              <a:t>Proposed System:</a:t>
            </a:r>
          </a:p>
          <a:p>
            <a:pPr algn="l">
              <a:lnSpc>
                <a:spcPts val="6022"/>
              </a:lnSpc>
            </a:pPr>
            <a:endParaRPr lang="en-US" sz="4302">
              <a:solidFill>
                <a:srgbClr val="125B50"/>
              </a:solidFill>
              <a:latin typeface="Agrandir Wide Medium"/>
              <a:ea typeface="Agrandir Wide Medium"/>
              <a:cs typeface="Agrandir Wide Medium"/>
              <a:sym typeface="Agrandir Wide Medium"/>
            </a:endParaRPr>
          </a:p>
        </p:txBody>
      </p:sp>
      <p:sp>
        <p:nvSpPr>
          <p:cNvPr id="6" name="AutoShape 6"/>
          <p:cNvSpPr/>
          <p:nvPr/>
        </p:nvSpPr>
        <p:spPr>
          <a:xfrm>
            <a:off x="4049137" y="1440423"/>
            <a:ext cx="5018663" cy="0"/>
          </a:xfrm>
          <a:prstGeom prst="line">
            <a:avLst/>
          </a:prstGeom>
          <a:ln w="38100" cap="flat">
            <a:solidFill>
              <a:srgbClr val="000000"/>
            </a:solidFill>
            <a:prstDash val="solid"/>
            <a:headEnd type="oval" w="lg" len="lg"/>
            <a:tailEnd type="oval" w="lg" len="lg"/>
          </a:ln>
        </p:spPr>
      </p:sp>
      <p:sp>
        <p:nvSpPr>
          <p:cNvPr id="7" name="Freeform 7"/>
          <p:cNvSpPr/>
          <p:nvPr/>
        </p:nvSpPr>
        <p:spPr>
          <a:xfrm>
            <a:off x="7077042" y="2574529"/>
            <a:ext cx="6205018" cy="4964015"/>
          </a:xfrm>
          <a:custGeom>
            <a:avLst/>
            <a:gdLst/>
            <a:ahLst/>
            <a:cxnLst/>
            <a:rect l="l" t="t" r="r" b="b"/>
            <a:pathLst>
              <a:path w="6205018" h="4964015">
                <a:moveTo>
                  <a:pt x="0" y="0"/>
                </a:moveTo>
                <a:lnTo>
                  <a:pt x="6205018" y="0"/>
                </a:lnTo>
                <a:lnTo>
                  <a:pt x="6205018" y="4964015"/>
                </a:lnTo>
                <a:lnTo>
                  <a:pt x="0" y="4964015"/>
                </a:lnTo>
                <a:lnTo>
                  <a:pt x="0" y="0"/>
                </a:lnTo>
                <a:close/>
              </a:path>
            </a:pathLst>
          </a:custGeom>
          <a:blipFill>
            <a:blip r:embed="rId3">
              <a:alphaModFix amt="8999"/>
              <a:extLst>
                <a:ext uri="{96DAC541-7B7A-43D3-8B79-37D633B846F1}">
                  <asvg:svgBlip xmlns:asvg="http://schemas.microsoft.com/office/drawing/2016/SVG/main" r:embed="rId4"/>
                </a:ext>
              </a:extLst>
            </a:blip>
            <a:stretch>
              <a:fillRect/>
            </a:stretch>
          </a:blipFill>
        </p:spPr>
      </p:sp>
      <p:grpSp>
        <p:nvGrpSpPr>
          <p:cNvPr id="8" name="Group 8"/>
          <p:cNvGrpSpPr/>
          <p:nvPr/>
        </p:nvGrpSpPr>
        <p:grpSpPr>
          <a:xfrm>
            <a:off x="2734967" y="2269494"/>
            <a:ext cx="15095834" cy="5922005"/>
            <a:chOff x="0" y="0"/>
            <a:chExt cx="3985971" cy="1468071"/>
          </a:xfrm>
        </p:grpSpPr>
        <p:sp>
          <p:nvSpPr>
            <p:cNvPr id="9" name="Freeform 9"/>
            <p:cNvSpPr/>
            <p:nvPr/>
          </p:nvSpPr>
          <p:spPr>
            <a:xfrm>
              <a:off x="0" y="0"/>
              <a:ext cx="3985971" cy="1468071"/>
            </a:xfrm>
            <a:custGeom>
              <a:avLst/>
              <a:gdLst/>
              <a:ahLst/>
              <a:cxnLst/>
              <a:rect l="l" t="t" r="r" b="b"/>
              <a:pathLst>
                <a:path w="3985971" h="1468071">
                  <a:moveTo>
                    <a:pt x="0" y="0"/>
                  </a:moveTo>
                  <a:lnTo>
                    <a:pt x="3985971" y="0"/>
                  </a:lnTo>
                  <a:lnTo>
                    <a:pt x="3985971" y="1468071"/>
                  </a:lnTo>
                  <a:lnTo>
                    <a:pt x="0" y="1468071"/>
                  </a:lnTo>
                  <a:close/>
                </a:path>
              </a:pathLst>
            </a:custGeom>
            <a:solidFill>
              <a:srgbClr val="000000">
                <a:alpha val="0"/>
              </a:srgbClr>
            </a:solidFill>
            <a:ln w="38100" cap="sq">
              <a:solidFill>
                <a:srgbClr val="000000"/>
              </a:solidFill>
              <a:prstDash val="sysDot"/>
              <a:miter/>
            </a:ln>
          </p:spPr>
        </p:sp>
        <p:sp>
          <p:nvSpPr>
            <p:cNvPr id="10" name="TextBox 10"/>
            <p:cNvSpPr txBox="1"/>
            <p:nvPr/>
          </p:nvSpPr>
          <p:spPr>
            <a:xfrm>
              <a:off x="0" y="-123825"/>
              <a:ext cx="3985971" cy="1591896"/>
            </a:xfrm>
            <a:prstGeom prst="rect">
              <a:avLst/>
            </a:prstGeom>
          </p:spPr>
          <p:txBody>
            <a:bodyPr lIns="50800" tIns="50800" rIns="50800" bIns="50800" rtlCol="0" anchor="ctr"/>
            <a:lstStyle/>
            <a:p>
              <a:pPr algn="ctr">
                <a:lnSpc>
                  <a:spcPts val="3359"/>
                </a:lnSpc>
              </a:pPr>
              <a:endParaRPr/>
            </a:p>
          </p:txBody>
        </p:sp>
      </p:grpSp>
      <p:sp>
        <p:nvSpPr>
          <p:cNvPr id="11" name="TextBox 11"/>
          <p:cNvSpPr txBox="1"/>
          <p:nvPr/>
        </p:nvSpPr>
        <p:spPr>
          <a:xfrm>
            <a:off x="14244336" y="9301307"/>
            <a:ext cx="3167364" cy="481965"/>
          </a:xfrm>
          <a:prstGeom prst="rect">
            <a:avLst/>
          </a:prstGeom>
        </p:spPr>
        <p:txBody>
          <a:bodyPr lIns="0" tIns="0" rIns="0" bIns="0" rtlCol="0" anchor="t">
            <a:spAutoFit/>
          </a:bodyPr>
          <a:lstStyle/>
          <a:p>
            <a:pPr algn="r">
              <a:lnSpc>
                <a:spcPts val="3359"/>
              </a:lnSpc>
            </a:pPr>
            <a:r>
              <a:rPr lang="en-US" sz="2400">
                <a:solidFill>
                  <a:srgbClr val="125B50"/>
                </a:solidFill>
                <a:latin typeface="Agrandir Wide Thin"/>
                <a:ea typeface="Agrandir Wide Thin"/>
                <a:cs typeface="Agrandir Wide Thin"/>
                <a:sym typeface="Agrandir Wide Thin"/>
              </a:rPr>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TextBox 2"/>
          <p:cNvSpPr txBox="1"/>
          <p:nvPr/>
        </p:nvSpPr>
        <p:spPr>
          <a:xfrm>
            <a:off x="1713538" y="1618070"/>
            <a:ext cx="15382962" cy="8125683"/>
          </a:xfrm>
          <a:prstGeom prst="rect">
            <a:avLst/>
          </a:prstGeom>
        </p:spPr>
        <p:txBody>
          <a:bodyPr lIns="0" tIns="0" rIns="0" bIns="0" rtlCol="0" anchor="t">
            <a:spAutoFit/>
          </a:bodyPr>
          <a:lstStyle/>
          <a:p>
            <a:pPr algn="just">
              <a:lnSpc>
                <a:spcPts val="2809"/>
              </a:lnSpc>
            </a:pPr>
            <a:r>
              <a:rPr lang="en-US" sz="1692" spc="65">
                <a:solidFill>
                  <a:srgbClr val="125B50"/>
                </a:solidFill>
                <a:latin typeface="Open Sauce Light"/>
                <a:ea typeface="Open Sauce Light"/>
                <a:cs typeface="Open Sauce Light"/>
                <a:sym typeface="Open Sauce Light"/>
              </a:rPr>
              <a:t>In </a:t>
            </a:r>
            <a:r>
              <a:rPr lang="en-US" sz="1692" spc="65">
                <a:solidFill>
                  <a:srgbClr val="125B50"/>
                </a:solidFill>
                <a:latin typeface="Open Sauce Bold"/>
                <a:ea typeface="Open Sauce Bold"/>
                <a:cs typeface="Open Sauce Bold"/>
                <a:sym typeface="Open Sauce Bold"/>
              </a:rPr>
              <a:t>Speech Emotion Recognition</a:t>
            </a:r>
            <a:r>
              <a:rPr lang="en-US" sz="1692" spc="65">
                <a:solidFill>
                  <a:srgbClr val="125B50"/>
                </a:solidFill>
                <a:latin typeface="Open Sauce Light"/>
                <a:ea typeface="Open Sauce Light"/>
                <a:cs typeface="Open Sauce Light"/>
                <a:sym typeface="Open Sauce Light"/>
              </a:rPr>
              <a:t> (SER), various methodologies are employed to effectively detect and classify emotions from spoken language.</a:t>
            </a:r>
          </a:p>
          <a:p>
            <a:pPr algn="just">
              <a:lnSpc>
                <a:spcPts val="2809"/>
              </a:lnSpc>
            </a:pPr>
            <a:endParaRPr lang="en-US" sz="1692" spc="65">
              <a:solidFill>
                <a:srgbClr val="125B50"/>
              </a:solidFill>
              <a:latin typeface="Open Sauce Light"/>
              <a:ea typeface="Open Sauce Light"/>
              <a:cs typeface="Open Sauce Light"/>
              <a:sym typeface="Open Sauce Light"/>
            </a:endParaRPr>
          </a:p>
          <a:p>
            <a:pPr algn="just">
              <a:lnSpc>
                <a:spcPts val="2809"/>
              </a:lnSpc>
            </a:pPr>
            <a:r>
              <a:rPr lang="en-US" sz="1692" u="sng" spc="65">
                <a:solidFill>
                  <a:srgbClr val="125B50"/>
                </a:solidFill>
                <a:latin typeface="Open Sauce Bold"/>
                <a:ea typeface="Open Sauce Bold"/>
                <a:cs typeface="Open Sauce Bold"/>
                <a:sym typeface="Open Sauce Bold"/>
              </a:rPr>
              <a:t>1. Signal Processing Techniques</a:t>
            </a:r>
          </a:p>
          <a:p>
            <a:pPr algn="just">
              <a:lnSpc>
                <a:spcPts val="2809"/>
              </a:lnSpc>
            </a:pPr>
            <a:r>
              <a:rPr lang="en-US" sz="1692" spc="65">
                <a:solidFill>
                  <a:srgbClr val="125B50"/>
                </a:solidFill>
                <a:latin typeface="Open Sauce Light"/>
                <a:ea typeface="Open Sauce Light"/>
                <a:cs typeface="Open Sauce Light"/>
                <a:sym typeface="Open Sauce Light"/>
              </a:rPr>
              <a:t>Feature Extraction</a:t>
            </a:r>
          </a:p>
          <a:p>
            <a:pPr algn="just">
              <a:lnSpc>
                <a:spcPts val="2809"/>
              </a:lnSpc>
            </a:pPr>
            <a:r>
              <a:rPr lang="en-US" sz="1692" spc="65">
                <a:solidFill>
                  <a:srgbClr val="125B50"/>
                </a:solidFill>
                <a:latin typeface="Open Sauce Light"/>
                <a:ea typeface="Open Sauce Light"/>
                <a:cs typeface="Open Sauce Light"/>
                <a:sym typeface="Open Sauce Light"/>
              </a:rPr>
              <a:t>Prosodic Features:</a:t>
            </a:r>
          </a:p>
          <a:p>
            <a:pPr algn="just">
              <a:lnSpc>
                <a:spcPts val="2809"/>
              </a:lnSpc>
            </a:pPr>
            <a:r>
              <a:rPr lang="en-US" sz="1692" spc="65">
                <a:solidFill>
                  <a:srgbClr val="125B50"/>
                </a:solidFill>
                <a:latin typeface="Open Sauce Light"/>
                <a:ea typeface="Open Sauce Light"/>
                <a:cs typeface="Open Sauce Light"/>
                <a:sym typeface="Open Sauce Light"/>
              </a:rPr>
              <a:t>Pitch: Measures the frequency of speech</a:t>
            </a:r>
          </a:p>
          <a:p>
            <a:pPr algn="just">
              <a:lnSpc>
                <a:spcPts val="2809"/>
              </a:lnSpc>
            </a:pPr>
            <a:r>
              <a:rPr lang="en-US" sz="1692" spc="65">
                <a:solidFill>
                  <a:srgbClr val="125B50"/>
                </a:solidFill>
                <a:latin typeface="Open Sauce Light"/>
                <a:ea typeface="Open Sauce Light"/>
                <a:cs typeface="Open Sauce Light"/>
                <a:sym typeface="Open Sauce Light"/>
              </a:rPr>
              <a:t>Speech Rate: The speed of speech, which can correlate with emotional states (e.g., excitement or anxiety).</a:t>
            </a:r>
          </a:p>
          <a:p>
            <a:pPr algn="just">
              <a:lnSpc>
                <a:spcPts val="2809"/>
              </a:lnSpc>
            </a:pPr>
            <a:r>
              <a:rPr lang="en-US" sz="1692" spc="65">
                <a:solidFill>
                  <a:srgbClr val="125B50"/>
                </a:solidFill>
                <a:latin typeface="Open Sauce Light"/>
                <a:ea typeface="Open Sauce Light"/>
                <a:cs typeface="Open Sauce Light"/>
                <a:sym typeface="Open Sauce Light"/>
              </a:rPr>
              <a:t>Intensity: The loudness of speech, </a:t>
            </a:r>
          </a:p>
          <a:p>
            <a:pPr algn="just">
              <a:lnSpc>
                <a:spcPts val="2809"/>
              </a:lnSpc>
            </a:pPr>
            <a:endParaRPr lang="en-US" sz="1692" spc="65">
              <a:solidFill>
                <a:srgbClr val="125B50"/>
              </a:solidFill>
              <a:latin typeface="Open Sauce Light"/>
              <a:ea typeface="Open Sauce Light"/>
              <a:cs typeface="Open Sauce Light"/>
              <a:sym typeface="Open Sauce Light"/>
            </a:endParaRPr>
          </a:p>
          <a:p>
            <a:pPr algn="just">
              <a:lnSpc>
                <a:spcPts val="2809"/>
              </a:lnSpc>
            </a:pPr>
            <a:r>
              <a:rPr lang="en-US" sz="1692" u="sng" spc="65">
                <a:solidFill>
                  <a:srgbClr val="125B50"/>
                </a:solidFill>
                <a:latin typeface="Open Sauce Bold"/>
                <a:ea typeface="Open Sauce Bold"/>
                <a:cs typeface="Open Sauce Bold"/>
                <a:sym typeface="Open Sauce Bold"/>
              </a:rPr>
              <a:t>2. Traditional Machine Learning Methods</a:t>
            </a:r>
          </a:p>
          <a:p>
            <a:pPr algn="just">
              <a:lnSpc>
                <a:spcPts val="2809"/>
              </a:lnSpc>
            </a:pPr>
            <a:r>
              <a:rPr lang="en-US" sz="1692" spc="65">
                <a:solidFill>
                  <a:srgbClr val="125B50"/>
                </a:solidFill>
                <a:latin typeface="Open Sauce Light"/>
                <a:ea typeface="Open Sauce Light"/>
                <a:cs typeface="Open Sauce Light"/>
                <a:sym typeface="Open Sauce Light"/>
              </a:rPr>
              <a:t>Classification Algorithms</a:t>
            </a:r>
          </a:p>
          <a:p>
            <a:pPr algn="just">
              <a:lnSpc>
                <a:spcPts val="2809"/>
              </a:lnSpc>
            </a:pPr>
            <a:r>
              <a:rPr lang="en-US" sz="1692" spc="65">
                <a:solidFill>
                  <a:srgbClr val="125B50"/>
                </a:solidFill>
                <a:latin typeface="Open Sauce Light"/>
                <a:ea typeface="Open Sauce Light"/>
                <a:cs typeface="Open Sauce Light"/>
                <a:sym typeface="Open Sauce Light"/>
              </a:rPr>
              <a:t>Support Vector Machines (SVM):</a:t>
            </a:r>
          </a:p>
          <a:p>
            <a:pPr algn="just">
              <a:lnSpc>
                <a:spcPts val="2809"/>
              </a:lnSpc>
            </a:pPr>
            <a:r>
              <a:rPr lang="en-US" sz="1692" spc="65">
                <a:solidFill>
                  <a:srgbClr val="125B50"/>
                </a:solidFill>
                <a:latin typeface="Open Sauce Light"/>
                <a:ea typeface="Open Sauce Light"/>
                <a:cs typeface="Open Sauce Light"/>
                <a:sym typeface="Open Sauce Light"/>
              </a:rPr>
              <a:t>Classify emotional states and separates different classes in the feature space.</a:t>
            </a:r>
          </a:p>
          <a:p>
            <a:pPr algn="just">
              <a:lnSpc>
                <a:spcPts val="2809"/>
              </a:lnSpc>
            </a:pPr>
            <a:r>
              <a:rPr lang="en-US" sz="1692" spc="65">
                <a:solidFill>
                  <a:srgbClr val="125B50"/>
                </a:solidFill>
                <a:latin typeface="Open Sauce Light"/>
                <a:ea typeface="Open Sauce Light"/>
                <a:cs typeface="Open Sauce Light"/>
                <a:sym typeface="Open Sauce Light"/>
              </a:rPr>
              <a:t>Decision Trees</a:t>
            </a:r>
          </a:p>
          <a:p>
            <a:pPr algn="just">
              <a:lnSpc>
                <a:spcPts val="2809"/>
              </a:lnSpc>
            </a:pPr>
            <a:r>
              <a:rPr lang="en-US" sz="1692" spc="65">
                <a:solidFill>
                  <a:srgbClr val="125B50"/>
                </a:solidFill>
                <a:latin typeface="Open Sauce Light"/>
                <a:ea typeface="Open Sauce Light"/>
                <a:cs typeface="Open Sauce Light"/>
                <a:sym typeface="Open Sauce Light"/>
              </a:rPr>
              <a:t>Random Forests:</a:t>
            </a:r>
          </a:p>
          <a:p>
            <a:pPr algn="just">
              <a:lnSpc>
                <a:spcPts val="2809"/>
              </a:lnSpc>
            </a:pPr>
            <a:r>
              <a:rPr lang="en-US" sz="1692" spc="65">
                <a:solidFill>
                  <a:srgbClr val="125B50"/>
                </a:solidFill>
                <a:latin typeface="Open Sauce Light"/>
                <a:ea typeface="Open Sauce Light"/>
                <a:cs typeface="Open Sauce Light"/>
                <a:sym typeface="Open Sauce Light"/>
              </a:rPr>
              <a:t>K-Nearest Neighbors (KNN)</a:t>
            </a:r>
          </a:p>
          <a:p>
            <a:pPr algn="just">
              <a:lnSpc>
                <a:spcPts val="2809"/>
              </a:lnSpc>
            </a:pPr>
            <a:endParaRPr lang="en-US" sz="1692" spc="65">
              <a:solidFill>
                <a:srgbClr val="125B50"/>
              </a:solidFill>
              <a:latin typeface="Open Sauce Light"/>
              <a:ea typeface="Open Sauce Light"/>
              <a:cs typeface="Open Sauce Light"/>
              <a:sym typeface="Open Sauce Light"/>
            </a:endParaRPr>
          </a:p>
          <a:p>
            <a:pPr algn="just">
              <a:lnSpc>
                <a:spcPts val="2809"/>
              </a:lnSpc>
            </a:pPr>
            <a:r>
              <a:rPr lang="en-US" sz="1692" u="sng" spc="65">
                <a:solidFill>
                  <a:srgbClr val="125B50"/>
                </a:solidFill>
                <a:latin typeface="Open Sauce Bold"/>
                <a:ea typeface="Open Sauce Bold"/>
                <a:cs typeface="Open Sauce Bold"/>
                <a:sym typeface="Open Sauce Bold"/>
              </a:rPr>
              <a:t>3.Deep Learning Methods</a:t>
            </a:r>
          </a:p>
          <a:p>
            <a:pPr algn="just">
              <a:lnSpc>
                <a:spcPts val="2809"/>
              </a:lnSpc>
            </a:pPr>
            <a:r>
              <a:rPr lang="en-US" sz="1692" spc="65">
                <a:solidFill>
                  <a:srgbClr val="125B50"/>
                </a:solidFill>
                <a:latin typeface="Open Sauce Light"/>
                <a:ea typeface="Open Sauce Light"/>
                <a:cs typeface="Open Sauce Light"/>
                <a:sym typeface="Open Sauce Light"/>
              </a:rPr>
              <a:t>Neural Networks</a:t>
            </a:r>
          </a:p>
          <a:p>
            <a:pPr algn="just">
              <a:lnSpc>
                <a:spcPts val="2809"/>
              </a:lnSpc>
            </a:pPr>
            <a:r>
              <a:rPr lang="en-US" sz="1692" spc="65">
                <a:solidFill>
                  <a:srgbClr val="125B50"/>
                </a:solidFill>
                <a:latin typeface="Open Sauce Light"/>
                <a:ea typeface="Open Sauce Light"/>
                <a:cs typeface="Open Sauce Light"/>
                <a:sym typeface="Open Sauce Light"/>
              </a:rPr>
              <a:t>Feedforward Neural Networks (FNN):</a:t>
            </a:r>
          </a:p>
          <a:p>
            <a:pPr algn="just">
              <a:lnSpc>
                <a:spcPts val="2809"/>
              </a:lnSpc>
            </a:pPr>
            <a:r>
              <a:rPr lang="en-US" sz="1692" spc="65">
                <a:solidFill>
                  <a:srgbClr val="125B50"/>
                </a:solidFill>
                <a:latin typeface="Open Sauce Light"/>
                <a:ea typeface="Open Sauce Light"/>
                <a:cs typeface="Open Sauce Light"/>
                <a:sym typeface="Open Sauce Light"/>
              </a:rPr>
              <a:t>Convolutional neural network(CNN)</a:t>
            </a:r>
          </a:p>
          <a:p>
            <a:pPr algn="just">
              <a:lnSpc>
                <a:spcPts val="2538"/>
              </a:lnSpc>
            </a:pPr>
            <a:endParaRPr lang="en-US" sz="1692" spc="65">
              <a:solidFill>
                <a:srgbClr val="125B50"/>
              </a:solidFill>
              <a:latin typeface="Open Sauce Light"/>
              <a:ea typeface="Open Sauce Light"/>
              <a:cs typeface="Open Sauce Light"/>
              <a:sym typeface="Open Sauce Light"/>
            </a:endParaRPr>
          </a:p>
        </p:txBody>
      </p:sp>
      <p:grpSp>
        <p:nvGrpSpPr>
          <p:cNvPr id="3" name="Group 3"/>
          <p:cNvGrpSpPr/>
          <p:nvPr/>
        </p:nvGrpSpPr>
        <p:grpSpPr>
          <a:xfrm>
            <a:off x="1322259" y="1471797"/>
            <a:ext cx="16126949" cy="8197986"/>
            <a:chOff x="0" y="0"/>
            <a:chExt cx="4247427" cy="2159140"/>
          </a:xfrm>
        </p:grpSpPr>
        <p:sp>
          <p:nvSpPr>
            <p:cNvPr id="4" name="Freeform 4"/>
            <p:cNvSpPr/>
            <p:nvPr/>
          </p:nvSpPr>
          <p:spPr>
            <a:xfrm>
              <a:off x="0" y="0"/>
              <a:ext cx="4247427" cy="2159140"/>
            </a:xfrm>
            <a:custGeom>
              <a:avLst/>
              <a:gdLst/>
              <a:ahLst/>
              <a:cxnLst/>
              <a:rect l="l" t="t" r="r" b="b"/>
              <a:pathLst>
                <a:path w="4247427" h="2159140">
                  <a:moveTo>
                    <a:pt x="0" y="0"/>
                  </a:moveTo>
                  <a:lnTo>
                    <a:pt x="4247427" y="0"/>
                  </a:lnTo>
                  <a:lnTo>
                    <a:pt x="4247427" y="2159140"/>
                  </a:lnTo>
                  <a:lnTo>
                    <a:pt x="0" y="2159140"/>
                  </a:lnTo>
                  <a:close/>
                </a:path>
              </a:pathLst>
            </a:custGeom>
            <a:solidFill>
              <a:srgbClr val="000000">
                <a:alpha val="0"/>
              </a:srgbClr>
            </a:solidFill>
            <a:ln w="38100" cap="sq">
              <a:solidFill>
                <a:srgbClr val="000000"/>
              </a:solidFill>
              <a:prstDash val="sysDot"/>
              <a:miter/>
            </a:ln>
          </p:spPr>
        </p:sp>
        <p:sp>
          <p:nvSpPr>
            <p:cNvPr id="5" name="TextBox 5"/>
            <p:cNvSpPr txBox="1"/>
            <p:nvPr/>
          </p:nvSpPr>
          <p:spPr>
            <a:xfrm>
              <a:off x="0" y="-123825"/>
              <a:ext cx="4247427" cy="2282965"/>
            </a:xfrm>
            <a:prstGeom prst="rect">
              <a:avLst/>
            </a:prstGeom>
          </p:spPr>
          <p:txBody>
            <a:bodyPr lIns="50800" tIns="50800" rIns="50800" bIns="50800" rtlCol="0" anchor="ctr"/>
            <a:lstStyle/>
            <a:p>
              <a:pPr algn="ctr">
                <a:lnSpc>
                  <a:spcPts val="3359"/>
                </a:lnSpc>
              </a:pPr>
              <a:endParaRPr/>
            </a:p>
          </p:txBody>
        </p:sp>
      </p:grpSp>
      <p:sp>
        <p:nvSpPr>
          <p:cNvPr id="6" name="AutoShape 6"/>
          <p:cNvSpPr/>
          <p:nvPr/>
        </p:nvSpPr>
        <p:spPr>
          <a:xfrm>
            <a:off x="2326629" y="1028700"/>
            <a:ext cx="3785477" cy="0"/>
          </a:xfrm>
          <a:prstGeom prst="line">
            <a:avLst/>
          </a:prstGeom>
          <a:ln w="38100" cap="flat">
            <a:solidFill>
              <a:srgbClr val="000000"/>
            </a:solidFill>
            <a:prstDash val="solid"/>
            <a:headEnd type="oval" w="lg" len="lg"/>
            <a:tailEnd type="oval" w="lg" len="lg"/>
          </a:ln>
        </p:spPr>
      </p:sp>
      <p:sp>
        <p:nvSpPr>
          <p:cNvPr id="7" name="Freeform 7"/>
          <p:cNvSpPr/>
          <p:nvPr/>
        </p:nvSpPr>
        <p:spPr>
          <a:xfrm flipV="1">
            <a:off x="14085017" y="-264539"/>
            <a:ext cx="4408724" cy="718993"/>
          </a:xfrm>
          <a:custGeom>
            <a:avLst/>
            <a:gdLst/>
            <a:ahLst/>
            <a:cxnLst/>
            <a:rect l="l" t="t" r="r" b="b"/>
            <a:pathLst>
              <a:path w="4408724" h="718993">
                <a:moveTo>
                  <a:pt x="0" y="718993"/>
                </a:moveTo>
                <a:lnTo>
                  <a:pt x="4408725" y="718993"/>
                </a:lnTo>
                <a:lnTo>
                  <a:pt x="4408725" y="0"/>
                </a:lnTo>
                <a:lnTo>
                  <a:pt x="0" y="0"/>
                </a:lnTo>
                <a:lnTo>
                  <a:pt x="0" y="718993"/>
                </a:lnTo>
                <a:close/>
              </a:path>
            </a:pathLst>
          </a:custGeom>
          <a:blipFill>
            <a:blip r:embed="rId2"/>
            <a:stretch>
              <a:fillRect l="-101782" t="-123089" r="-109423" b="-1048285"/>
            </a:stretch>
          </a:blipFill>
        </p:spPr>
      </p:sp>
      <p:sp>
        <p:nvSpPr>
          <p:cNvPr id="8" name="Freeform 8"/>
          <p:cNvSpPr/>
          <p:nvPr/>
        </p:nvSpPr>
        <p:spPr>
          <a:xfrm flipV="1">
            <a:off x="-408633" y="9867579"/>
            <a:ext cx="4408724" cy="718993"/>
          </a:xfrm>
          <a:custGeom>
            <a:avLst/>
            <a:gdLst/>
            <a:ahLst/>
            <a:cxnLst/>
            <a:rect l="l" t="t" r="r" b="b"/>
            <a:pathLst>
              <a:path w="4408724" h="718993">
                <a:moveTo>
                  <a:pt x="0" y="718992"/>
                </a:moveTo>
                <a:lnTo>
                  <a:pt x="4408724" y="718992"/>
                </a:lnTo>
                <a:lnTo>
                  <a:pt x="4408724" y="0"/>
                </a:lnTo>
                <a:lnTo>
                  <a:pt x="0" y="0"/>
                </a:lnTo>
                <a:lnTo>
                  <a:pt x="0" y="718992"/>
                </a:lnTo>
                <a:close/>
              </a:path>
            </a:pathLst>
          </a:custGeom>
          <a:blipFill>
            <a:blip r:embed="rId2"/>
            <a:stretch>
              <a:fillRect l="-101782" t="-123089" r="-109423" b="-1048285"/>
            </a:stretch>
          </a:blipFill>
        </p:spPr>
      </p:sp>
      <p:sp>
        <p:nvSpPr>
          <p:cNvPr id="9" name="Freeform 9"/>
          <p:cNvSpPr/>
          <p:nvPr/>
        </p:nvSpPr>
        <p:spPr>
          <a:xfrm>
            <a:off x="5185580" y="1694270"/>
            <a:ext cx="7677594" cy="7677594"/>
          </a:xfrm>
          <a:custGeom>
            <a:avLst/>
            <a:gdLst/>
            <a:ahLst/>
            <a:cxnLst/>
            <a:rect l="l" t="t" r="r" b="b"/>
            <a:pathLst>
              <a:path w="7677594" h="7677594">
                <a:moveTo>
                  <a:pt x="0" y="0"/>
                </a:moveTo>
                <a:lnTo>
                  <a:pt x="7677594" y="0"/>
                </a:lnTo>
                <a:lnTo>
                  <a:pt x="7677594" y="7677594"/>
                </a:lnTo>
                <a:lnTo>
                  <a:pt x="0" y="7677594"/>
                </a:lnTo>
                <a:lnTo>
                  <a:pt x="0" y="0"/>
                </a:lnTo>
                <a:close/>
              </a:path>
            </a:pathLst>
          </a:custGeom>
          <a:blipFill>
            <a:blip r:embed="rId3">
              <a:alphaModFix amt="7999"/>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1795729" y="-734014"/>
            <a:ext cx="7570954" cy="1619844"/>
          </a:xfrm>
          <a:prstGeom prst="rect">
            <a:avLst/>
          </a:prstGeom>
        </p:spPr>
        <p:txBody>
          <a:bodyPr lIns="0" tIns="0" rIns="0" bIns="0" rtlCol="0" anchor="t">
            <a:spAutoFit/>
          </a:bodyPr>
          <a:lstStyle/>
          <a:p>
            <a:pPr algn="l">
              <a:lnSpc>
                <a:spcPts val="6022"/>
              </a:lnSpc>
            </a:pPr>
            <a:endParaRPr/>
          </a:p>
          <a:p>
            <a:pPr algn="l">
              <a:lnSpc>
                <a:spcPts val="6022"/>
              </a:lnSpc>
            </a:pPr>
            <a:r>
              <a:rPr lang="en-US" sz="4302">
                <a:solidFill>
                  <a:srgbClr val="125B50"/>
                </a:solidFill>
                <a:latin typeface="Agrandir Wide Medium"/>
                <a:ea typeface="Agrandir Wide Medium"/>
                <a:cs typeface="Agrandir Wide Medium"/>
                <a:sym typeface="Agrandir Wide Medium"/>
              </a:rPr>
              <a:t>METHODOLOGY</a:t>
            </a:r>
          </a:p>
        </p:txBody>
      </p:sp>
      <p:sp>
        <p:nvSpPr>
          <p:cNvPr id="11" name="TextBox 11"/>
          <p:cNvSpPr txBox="1"/>
          <p:nvPr/>
        </p:nvSpPr>
        <p:spPr>
          <a:xfrm>
            <a:off x="14586651" y="9667554"/>
            <a:ext cx="3167364" cy="481965"/>
          </a:xfrm>
          <a:prstGeom prst="rect">
            <a:avLst/>
          </a:prstGeom>
        </p:spPr>
        <p:txBody>
          <a:bodyPr lIns="0" tIns="0" rIns="0" bIns="0" rtlCol="0" anchor="t">
            <a:spAutoFit/>
          </a:bodyPr>
          <a:lstStyle/>
          <a:p>
            <a:pPr algn="r">
              <a:lnSpc>
                <a:spcPts val="3359"/>
              </a:lnSpc>
            </a:pPr>
            <a:r>
              <a:rPr lang="en-US" sz="2400">
                <a:solidFill>
                  <a:srgbClr val="125B50"/>
                </a:solidFill>
                <a:latin typeface="Agrandir Wide Thin"/>
                <a:ea typeface="Agrandir Wide Thin"/>
                <a:cs typeface="Agrandir Wide Thin"/>
                <a:sym typeface="Agrandir Wide Thin"/>
              </a:rPr>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Freeform 2"/>
          <p:cNvSpPr/>
          <p:nvPr/>
        </p:nvSpPr>
        <p:spPr>
          <a:xfrm>
            <a:off x="3382265" y="2016705"/>
            <a:ext cx="12124224" cy="7232302"/>
          </a:xfrm>
          <a:custGeom>
            <a:avLst/>
            <a:gdLst/>
            <a:ahLst/>
            <a:cxnLst/>
            <a:rect l="l" t="t" r="r" b="b"/>
            <a:pathLst>
              <a:path w="12124224" h="7232302">
                <a:moveTo>
                  <a:pt x="0" y="0"/>
                </a:moveTo>
                <a:lnTo>
                  <a:pt x="12124224" y="0"/>
                </a:lnTo>
                <a:lnTo>
                  <a:pt x="12124224" y="7232302"/>
                </a:lnTo>
                <a:lnTo>
                  <a:pt x="0" y="7232302"/>
                </a:lnTo>
                <a:lnTo>
                  <a:pt x="0" y="0"/>
                </a:lnTo>
                <a:close/>
              </a:path>
            </a:pathLst>
          </a:custGeom>
          <a:blipFill>
            <a:blip r:embed="rId2"/>
            <a:stretch>
              <a:fillRect/>
            </a:stretch>
          </a:blipFill>
        </p:spPr>
      </p:sp>
      <p:sp>
        <p:nvSpPr>
          <p:cNvPr id="3" name="AutoShape 3"/>
          <p:cNvSpPr/>
          <p:nvPr/>
        </p:nvSpPr>
        <p:spPr>
          <a:xfrm>
            <a:off x="3382265" y="1114425"/>
            <a:ext cx="3785477" cy="0"/>
          </a:xfrm>
          <a:prstGeom prst="line">
            <a:avLst/>
          </a:prstGeom>
          <a:ln w="38100" cap="flat">
            <a:solidFill>
              <a:srgbClr val="000000"/>
            </a:solidFill>
            <a:prstDash val="solid"/>
            <a:headEnd type="oval" w="lg" len="lg"/>
            <a:tailEnd type="oval" w="lg" len="lg"/>
          </a:ln>
        </p:spPr>
      </p:sp>
      <p:grpSp>
        <p:nvGrpSpPr>
          <p:cNvPr id="4" name="Group 4"/>
          <p:cNvGrpSpPr/>
          <p:nvPr/>
        </p:nvGrpSpPr>
        <p:grpSpPr>
          <a:xfrm>
            <a:off x="2774873" y="1538510"/>
            <a:ext cx="13339008" cy="8197986"/>
            <a:chOff x="0" y="0"/>
            <a:chExt cx="3513154" cy="2159140"/>
          </a:xfrm>
        </p:grpSpPr>
        <p:sp>
          <p:nvSpPr>
            <p:cNvPr id="5" name="Freeform 5"/>
            <p:cNvSpPr/>
            <p:nvPr/>
          </p:nvSpPr>
          <p:spPr>
            <a:xfrm>
              <a:off x="0" y="0"/>
              <a:ext cx="3513155" cy="2159140"/>
            </a:xfrm>
            <a:custGeom>
              <a:avLst/>
              <a:gdLst/>
              <a:ahLst/>
              <a:cxnLst/>
              <a:rect l="l" t="t" r="r" b="b"/>
              <a:pathLst>
                <a:path w="3513155" h="2159140">
                  <a:moveTo>
                    <a:pt x="0" y="0"/>
                  </a:moveTo>
                  <a:lnTo>
                    <a:pt x="3513155" y="0"/>
                  </a:lnTo>
                  <a:lnTo>
                    <a:pt x="3513155" y="2159140"/>
                  </a:lnTo>
                  <a:lnTo>
                    <a:pt x="0" y="2159140"/>
                  </a:lnTo>
                  <a:close/>
                </a:path>
              </a:pathLst>
            </a:custGeom>
            <a:solidFill>
              <a:srgbClr val="000000">
                <a:alpha val="0"/>
              </a:srgbClr>
            </a:solidFill>
            <a:ln w="38100" cap="sq">
              <a:solidFill>
                <a:srgbClr val="000000"/>
              </a:solidFill>
              <a:prstDash val="sysDot"/>
              <a:miter/>
            </a:ln>
          </p:spPr>
        </p:sp>
        <p:sp>
          <p:nvSpPr>
            <p:cNvPr id="6" name="TextBox 6"/>
            <p:cNvSpPr txBox="1"/>
            <p:nvPr/>
          </p:nvSpPr>
          <p:spPr>
            <a:xfrm>
              <a:off x="0" y="-123825"/>
              <a:ext cx="3513154" cy="2282965"/>
            </a:xfrm>
            <a:prstGeom prst="rect">
              <a:avLst/>
            </a:prstGeom>
          </p:spPr>
          <p:txBody>
            <a:bodyPr lIns="50800" tIns="50800" rIns="50800" bIns="50800" rtlCol="0" anchor="ctr"/>
            <a:lstStyle/>
            <a:p>
              <a:pPr algn="ctr">
                <a:lnSpc>
                  <a:spcPts val="3359"/>
                </a:lnSpc>
              </a:pPr>
              <a:endParaRPr/>
            </a:p>
          </p:txBody>
        </p:sp>
      </p:grpSp>
      <p:sp>
        <p:nvSpPr>
          <p:cNvPr id="7" name="Freeform 7"/>
          <p:cNvSpPr/>
          <p:nvPr/>
        </p:nvSpPr>
        <p:spPr>
          <a:xfrm>
            <a:off x="-450671" y="2016705"/>
            <a:ext cx="2273981" cy="7241595"/>
          </a:xfrm>
          <a:custGeom>
            <a:avLst/>
            <a:gdLst/>
            <a:ahLst/>
            <a:cxnLst/>
            <a:rect l="l" t="t" r="r" b="b"/>
            <a:pathLst>
              <a:path w="2273981" h="7241595">
                <a:moveTo>
                  <a:pt x="0" y="0"/>
                </a:moveTo>
                <a:lnTo>
                  <a:pt x="2273981" y="0"/>
                </a:lnTo>
                <a:lnTo>
                  <a:pt x="2273981" y="7241595"/>
                </a:lnTo>
                <a:lnTo>
                  <a:pt x="0" y="7241595"/>
                </a:lnTo>
                <a:lnTo>
                  <a:pt x="0" y="0"/>
                </a:lnTo>
                <a:close/>
              </a:path>
            </a:pathLst>
          </a:custGeom>
          <a:blipFill>
            <a:blip r:embed="rId3"/>
            <a:stretch>
              <a:fillRect l="-394961" t="-11173" r="-63500" b="-5664"/>
            </a:stretch>
          </a:blipFill>
        </p:spPr>
      </p:sp>
      <p:sp>
        <p:nvSpPr>
          <p:cNvPr id="8" name="Freeform 8"/>
          <p:cNvSpPr/>
          <p:nvPr/>
        </p:nvSpPr>
        <p:spPr>
          <a:xfrm flipV="1">
            <a:off x="15054938" y="9927504"/>
            <a:ext cx="4408724" cy="718993"/>
          </a:xfrm>
          <a:custGeom>
            <a:avLst/>
            <a:gdLst/>
            <a:ahLst/>
            <a:cxnLst/>
            <a:rect l="l" t="t" r="r" b="b"/>
            <a:pathLst>
              <a:path w="4408724" h="718993">
                <a:moveTo>
                  <a:pt x="0" y="718992"/>
                </a:moveTo>
                <a:lnTo>
                  <a:pt x="4408724" y="718992"/>
                </a:lnTo>
                <a:lnTo>
                  <a:pt x="4408724" y="0"/>
                </a:lnTo>
                <a:lnTo>
                  <a:pt x="0" y="0"/>
                </a:lnTo>
                <a:lnTo>
                  <a:pt x="0" y="718992"/>
                </a:lnTo>
                <a:close/>
              </a:path>
            </a:pathLst>
          </a:custGeom>
          <a:blipFill>
            <a:blip r:embed="rId3"/>
            <a:stretch>
              <a:fillRect l="-101782" t="-123089" r="-109423" b="-1048285"/>
            </a:stretch>
          </a:blipFill>
        </p:spPr>
      </p:sp>
      <p:sp>
        <p:nvSpPr>
          <p:cNvPr id="9" name="Freeform 9"/>
          <p:cNvSpPr/>
          <p:nvPr/>
        </p:nvSpPr>
        <p:spPr>
          <a:xfrm>
            <a:off x="15386269" y="-1638300"/>
            <a:ext cx="4077393" cy="4114800"/>
          </a:xfrm>
          <a:custGeom>
            <a:avLst/>
            <a:gdLst/>
            <a:ahLst/>
            <a:cxnLst/>
            <a:rect l="l" t="t" r="r" b="b"/>
            <a:pathLst>
              <a:path w="4077393" h="4114800">
                <a:moveTo>
                  <a:pt x="0" y="0"/>
                </a:moveTo>
                <a:lnTo>
                  <a:pt x="4077392" y="0"/>
                </a:lnTo>
                <a:lnTo>
                  <a:pt x="4077392"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2438400" y="179076"/>
            <a:ext cx="7570954" cy="862278"/>
          </a:xfrm>
          <a:prstGeom prst="rect">
            <a:avLst/>
          </a:prstGeom>
        </p:spPr>
        <p:txBody>
          <a:bodyPr lIns="0" tIns="0" rIns="0" bIns="0" rtlCol="0" anchor="t">
            <a:spAutoFit/>
          </a:bodyPr>
          <a:lstStyle/>
          <a:p>
            <a:pPr algn="l">
              <a:lnSpc>
                <a:spcPts val="6022"/>
              </a:lnSpc>
            </a:pPr>
            <a:r>
              <a:rPr lang="en-US" sz="4302" dirty="0">
                <a:solidFill>
                  <a:srgbClr val="125B50"/>
                </a:solidFill>
                <a:latin typeface="Agrandir Wide Bold"/>
                <a:ea typeface="Agrandir Wide Bold"/>
                <a:cs typeface="Agrandir Wide Bold"/>
                <a:sym typeface="Agrandir Wide Bold"/>
              </a:rPr>
              <a:t>BLOCK  DIAGRAM </a:t>
            </a:r>
          </a:p>
        </p:txBody>
      </p:sp>
      <p:sp>
        <p:nvSpPr>
          <p:cNvPr id="11" name="TextBox 11"/>
          <p:cNvSpPr txBox="1"/>
          <p:nvPr/>
        </p:nvSpPr>
        <p:spPr>
          <a:xfrm>
            <a:off x="14739051" y="9819954"/>
            <a:ext cx="3167364" cy="481965"/>
          </a:xfrm>
          <a:prstGeom prst="rect">
            <a:avLst/>
          </a:prstGeom>
        </p:spPr>
        <p:txBody>
          <a:bodyPr lIns="0" tIns="0" rIns="0" bIns="0" rtlCol="0" anchor="t">
            <a:spAutoFit/>
          </a:bodyPr>
          <a:lstStyle/>
          <a:p>
            <a:pPr algn="r">
              <a:lnSpc>
                <a:spcPts val="3359"/>
              </a:lnSpc>
            </a:pPr>
            <a:r>
              <a:rPr lang="en-US" sz="2400">
                <a:solidFill>
                  <a:srgbClr val="125B50"/>
                </a:solidFill>
                <a:latin typeface="Agrandir Wide Thin"/>
                <a:ea typeface="Agrandir Wide Thin"/>
                <a:cs typeface="Agrandir Wide Thin"/>
                <a:sym typeface="Agrandir Wide Thin"/>
              </a:rPr>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Freeform 2"/>
          <p:cNvSpPr/>
          <p:nvPr/>
        </p:nvSpPr>
        <p:spPr>
          <a:xfrm rot="5400000">
            <a:off x="8363553" y="385712"/>
            <a:ext cx="2273981" cy="7241595"/>
          </a:xfrm>
          <a:custGeom>
            <a:avLst/>
            <a:gdLst/>
            <a:ahLst/>
            <a:cxnLst/>
            <a:rect l="l" t="t" r="r" b="b"/>
            <a:pathLst>
              <a:path w="2273981" h="7241595">
                <a:moveTo>
                  <a:pt x="0" y="0"/>
                </a:moveTo>
                <a:lnTo>
                  <a:pt x="2273982" y="0"/>
                </a:lnTo>
                <a:lnTo>
                  <a:pt x="2273982" y="7241595"/>
                </a:lnTo>
                <a:lnTo>
                  <a:pt x="0" y="7241595"/>
                </a:lnTo>
                <a:lnTo>
                  <a:pt x="0" y="0"/>
                </a:lnTo>
                <a:close/>
              </a:path>
            </a:pathLst>
          </a:custGeom>
          <a:blipFill>
            <a:blip r:embed="rId2"/>
            <a:stretch>
              <a:fillRect l="-394961" t="-11173" r="-63500" b="-5664"/>
            </a:stretch>
          </a:blipFill>
        </p:spPr>
      </p:sp>
      <p:sp>
        <p:nvSpPr>
          <p:cNvPr id="8" name="TextBox 8"/>
          <p:cNvSpPr txBox="1"/>
          <p:nvPr/>
        </p:nvSpPr>
        <p:spPr>
          <a:xfrm>
            <a:off x="1028700" y="1609182"/>
            <a:ext cx="17400888" cy="875346"/>
          </a:xfrm>
          <a:prstGeom prst="rect">
            <a:avLst/>
          </a:prstGeom>
        </p:spPr>
        <p:txBody>
          <a:bodyPr lIns="0" tIns="0" rIns="0" bIns="0" rtlCol="0" anchor="t">
            <a:spAutoFit/>
          </a:bodyPr>
          <a:lstStyle/>
          <a:p>
            <a:pPr algn="l">
              <a:lnSpc>
                <a:spcPts val="6157"/>
              </a:lnSpc>
            </a:pPr>
            <a:r>
              <a:rPr lang="en-US" sz="4397" dirty="0">
                <a:solidFill>
                  <a:srgbClr val="125B50"/>
                </a:solidFill>
                <a:latin typeface="Agrandir Wide Thin"/>
                <a:ea typeface="Agrandir Wide Thin"/>
                <a:cs typeface="Agrandir Wide Thin"/>
                <a:sym typeface="Agrandir Wide Thin"/>
              </a:rPr>
              <a:t>The accuracy of model is shown by taking the data sets.</a:t>
            </a:r>
          </a:p>
        </p:txBody>
      </p:sp>
      <p:sp>
        <p:nvSpPr>
          <p:cNvPr id="9" name="TextBox 9"/>
          <p:cNvSpPr txBox="1"/>
          <p:nvPr/>
        </p:nvSpPr>
        <p:spPr>
          <a:xfrm>
            <a:off x="2392597" y="197214"/>
            <a:ext cx="7570954" cy="862278"/>
          </a:xfrm>
          <a:prstGeom prst="rect">
            <a:avLst/>
          </a:prstGeom>
        </p:spPr>
        <p:txBody>
          <a:bodyPr lIns="0" tIns="0" rIns="0" bIns="0" rtlCol="0" anchor="t">
            <a:spAutoFit/>
          </a:bodyPr>
          <a:lstStyle/>
          <a:p>
            <a:pPr algn="l">
              <a:lnSpc>
                <a:spcPts val="6022"/>
              </a:lnSpc>
            </a:pPr>
            <a:r>
              <a:rPr lang="en-US" sz="4302">
                <a:solidFill>
                  <a:srgbClr val="125B50"/>
                </a:solidFill>
                <a:latin typeface="Agrandir Wide Bold"/>
                <a:ea typeface="Agrandir Wide Bold"/>
                <a:cs typeface="Agrandir Wide Bold"/>
                <a:sym typeface="Agrandir Wide Bold"/>
              </a:rPr>
              <a:t>RESULT:</a:t>
            </a:r>
          </a:p>
        </p:txBody>
      </p:sp>
      <p:sp>
        <p:nvSpPr>
          <p:cNvPr id="15" name="AutoShape 15"/>
          <p:cNvSpPr/>
          <p:nvPr/>
        </p:nvSpPr>
        <p:spPr>
          <a:xfrm flipV="1">
            <a:off x="2732607" y="1228725"/>
            <a:ext cx="1876545" cy="0"/>
          </a:xfrm>
          <a:prstGeom prst="line">
            <a:avLst/>
          </a:prstGeom>
          <a:ln w="38100" cap="flat">
            <a:solidFill>
              <a:srgbClr val="000000"/>
            </a:solidFill>
            <a:prstDash val="solid"/>
            <a:headEnd type="oval" w="lg" len="lg"/>
            <a:tailEnd type="oval" w="lg" len="lg"/>
          </a:ln>
        </p:spPr>
      </p:sp>
      <p:sp>
        <p:nvSpPr>
          <p:cNvPr id="16" name="Freeform 16"/>
          <p:cNvSpPr/>
          <p:nvPr/>
        </p:nvSpPr>
        <p:spPr>
          <a:xfrm flipV="1">
            <a:off x="13868400" y="9606107"/>
            <a:ext cx="4408724" cy="718993"/>
          </a:xfrm>
          <a:custGeom>
            <a:avLst/>
            <a:gdLst/>
            <a:ahLst/>
            <a:cxnLst/>
            <a:rect l="l" t="t" r="r" b="b"/>
            <a:pathLst>
              <a:path w="4408724" h="718993">
                <a:moveTo>
                  <a:pt x="0" y="718993"/>
                </a:moveTo>
                <a:lnTo>
                  <a:pt x="4408724" y="718993"/>
                </a:lnTo>
                <a:lnTo>
                  <a:pt x="4408724" y="0"/>
                </a:lnTo>
                <a:lnTo>
                  <a:pt x="0" y="0"/>
                </a:lnTo>
                <a:lnTo>
                  <a:pt x="0" y="718993"/>
                </a:lnTo>
                <a:close/>
              </a:path>
            </a:pathLst>
          </a:custGeom>
          <a:blipFill>
            <a:blip r:embed="rId2"/>
            <a:stretch>
              <a:fillRect l="-101782" t="-123089" r="-109423" b="-1048285"/>
            </a:stretch>
          </a:blipFill>
        </p:spPr>
      </p:sp>
      <p:sp>
        <p:nvSpPr>
          <p:cNvPr id="17" name="TextBox 17"/>
          <p:cNvSpPr txBox="1"/>
          <p:nvPr/>
        </p:nvSpPr>
        <p:spPr>
          <a:xfrm>
            <a:off x="14818493" y="9645980"/>
            <a:ext cx="3167364" cy="481965"/>
          </a:xfrm>
          <a:prstGeom prst="rect">
            <a:avLst/>
          </a:prstGeom>
        </p:spPr>
        <p:txBody>
          <a:bodyPr lIns="0" tIns="0" rIns="0" bIns="0" rtlCol="0" anchor="t">
            <a:spAutoFit/>
          </a:bodyPr>
          <a:lstStyle/>
          <a:p>
            <a:pPr algn="r">
              <a:lnSpc>
                <a:spcPts val="3359"/>
              </a:lnSpc>
            </a:pPr>
            <a:r>
              <a:rPr lang="en-US" sz="2400">
                <a:solidFill>
                  <a:srgbClr val="125B50"/>
                </a:solidFill>
                <a:latin typeface="Agrandir Wide Thin"/>
                <a:ea typeface="Agrandir Wide Thin"/>
                <a:cs typeface="Agrandir Wide Thin"/>
                <a:sym typeface="Agrandir Wide Thin"/>
              </a:rPr>
              <a:t>9</a:t>
            </a:r>
          </a:p>
        </p:txBody>
      </p:sp>
      <p:pic>
        <p:nvPicPr>
          <p:cNvPr id="18" name="Picture 17">
            <a:extLst>
              <a:ext uri="{FF2B5EF4-FFF2-40B4-BE49-F238E27FC236}">
                <a16:creationId xmlns:a16="http://schemas.microsoft.com/office/drawing/2014/main" id="{A1A0384C-79B8-74C3-2A85-FE2DA04417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9613" y="4780408"/>
            <a:ext cx="6699077" cy="4882858"/>
          </a:xfrm>
          <a:prstGeom prst="rect">
            <a:avLst/>
          </a:prstGeom>
          <a:noFill/>
          <a:ln>
            <a:noFill/>
          </a:ln>
        </p:spPr>
      </p:pic>
      <p:pic>
        <p:nvPicPr>
          <p:cNvPr id="19" name="Picture 18">
            <a:extLst>
              <a:ext uri="{FF2B5EF4-FFF2-40B4-BE49-F238E27FC236}">
                <a16:creationId xmlns:a16="http://schemas.microsoft.com/office/drawing/2014/main" id="{B22B669F-5361-690E-B2C4-A98F39E7D8F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96400" y="4780408"/>
            <a:ext cx="6324600" cy="4741357"/>
          </a:xfrm>
          <a:prstGeom prst="rect">
            <a:avLst/>
          </a:prstGeom>
          <a:noFill/>
          <a:ln>
            <a:noFill/>
          </a:ln>
        </p:spPr>
      </p:pic>
      <p:pic>
        <p:nvPicPr>
          <p:cNvPr id="21" name="Picture 20">
            <a:extLst>
              <a:ext uri="{FF2B5EF4-FFF2-40B4-BE49-F238E27FC236}">
                <a16:creationId xmlns:a16="http://schemas.microsoft.com/office/drawing/2014/main" id="{7F4EB50F-81B2-CC8F-8134-9DA95DA2F306}"/>
              </a:ext>
            </a:extLst>
          </p:cNvPr>
          <p:cNvPicPr>
            <a:picLocks noChangeAspect="1"/>
          </p:cNvPicPr>
          <p:nvPr/>
        </p:nvPicPr>
        <p:blipFill>
          <a:blip r:embed="rId5"/>
          <a:stretch>
            <a:fillRect/>
          </a:stretch>
        </p:blipFill>
        <p:spPr>
          <a:xfrm>
            <a:off x="2971800" y="3049430"/>
            <a:ext cx="11694293" cy="14946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AutoShape 2"/>
          <p:cNvSpPr/>
          <p:nvPr/>
        </p:nvSpPr>
        <p:spPr>
          <a:xfrm flipV="1">
            <a:off x="3158480" y="1471409"/>
            <a:ext cx="3171880" cy="19050"/>
          </a:xfrm>
          <a:prstGeom prst="line">
            <a:avLst/>
          </a:prstGeom>
          <a:ln w="38100" cap="flat">
            <a:solidFill>
              <a:srgbClr val="000000"/>
            </a:solidFill>
            <a:prstDash val="solid"/>
            <a:headEnd type="oval" w="lg" len="lg"/>
            <a:tailEnd type="oval" w="lg" len="lg"/>
          </a:ln>
        </p:spPr>
      </p:sp>
      <p:sp>
        <p:nvSpPr>
          <p:cNvPr id="3" name="TextBox 3"/>
          <p:cNvSpPr txBox="1"/>
          <p:nvPr/>
        </p:nvSpPr>
        <p:spPr>
          <a:xfrm>
            <a:off x="1006134" y="2265337"/>
            <a:ext cx="16415111" cy="6306605"/>
          </a:xfrm>
          <a:prstGeom prst="rect">
            <a:avLst/>
          </a:prstGeom>
        </p:spPr>
        <p:txBody>
          <a:bodyPr lIns="0" tIns="0" rIns="0" bIns="0" rtlCol="0" anchor="t">
            <a:spAutoFit/>
          </a:bodyPr>
          <a:lstStyle/>
          <a:p>
            <a:pPr algn="l">
              <a:lnSpc>
                <a:spcPts val="4174"/>
              </a:lnSpc>
            </a:pPr>
            <a:r>
              <a:rPr lang="en-US" sz="2982">
                <a:solidFill>
                  <a:srgbClr val="125B50"/>
                </a:solidFill>
                <a:latin typeface="Agrandir Wide Thin"/>
                <a:ea typeface="Agrandir Wide Thin"/>
                <a:cs typeface="Agrandir Wide Thin"/>
                <a:sym typeface="Agrandir Wide Thin"/>
              </a:rPr>
              <a:t>In summary, the Speech Emotion Recognition (SER) project represents a significant advancement in human-computer interaction, particularly in understanding and responding to emotional cues in spoken language. The project has demonstrated the efficacy of machine learning algorithms and feature extraction techniques in accurately detecting and categorizing emotions expressed in speech.</a:t>
            </a:r>
          </a:p>
          <a:p>
            <a:pPr algn="l">
              <a:lnSpc>
                <a:spcPts val="4174"/>
              </a:lnSpc>
            </a:pPr>
            <a:endParaRPr lang="en-US" sz="2982">
              <a:solidFill>
                <a:srgbClr val="125B50"/>
              </a:solidFill>
              <a:latin typeface="Agrandir Wide Thin"/>
              <a:ea typeface="Agrandir Wide Thin"/>
              <a:cs typeface="Agrandir Wide Thin"/>
              <a:sym typeface="Agrandir Wide Thin"/>
            </a:endParaRPr>
          </a:p>
          <a:p>
            <a:pPr algn="l">
              <a:lnSpc>
                <a:spcPts val="4174"/>
              </a:lnSpc>
            </a:pPr>
            <a:r>
              <a:rPr lang="en-US" sz="2982">
                <a:solidFill>
                  <a:srgbClr val="125B50"/>
                </a:solidFill>
                <a:latin typeface="Agrandir Wide Thin"/>
                <a:ea typeface="Agrandir Wide Thin"/>
                <a:cs typeface="Agrandir Wide Thin"/>
                <a:sym typeface="Agrandir Wide Thin"/>
              </a:rPr>
              <a:t>The implementation of SER addresses challenges in various domains, including mental health monitoring, personalized responses, improved communication, and fine-grained sentiment analysis. The project has showcased the potential of SER in creating emotionally aware systems that can adapt their behaviour based on the detected emotional states of users</a:t>
            </a:r>
          </a:p>
        </p:txBody>
      </p:sp>
      <p:grpSp>
        <p:nvGrpSpPr>
          <p:cNvPr id="4" name="Group 4"/>
          <p:cNvGrpSpPr/>
          <p:nvPr/>
        </p:nvGrpSpPr>
        <p:grpSpPr>
          <a:xfrm>
            <a:off x="775032" y="2123440"/>
            <a:ext cx="16737936" cy="6733984"/>
            <a:chOff x="0" y="0"/>
            <a:chExt cx="4408345" cy="1773559"/>
          </a:xfrm>
        </p:grpSpPr>
        <p:sp>
          <p:nvSpPr>
            <p:cNvPr id="5" name="Freeform 5"/>
            <p:cNvSpPr/>
            <p:nvPr/>
          </p:nvSpPr>
          <p:spPr>
            <a:xfrm>
              <a:off x="0" y="0"/>
              <a:ext cx="4408345" cy="1773559"/>
            </a:xfrm>
            <a:custGeom>
              <a:avLst/>
              <a:gdLst/>
              <a:ahLst/>
              <a:cxnLst/>
              <a:rect l="l" t="t" r="r" b="b"/>
              <a:pathLst>
                <a:path w="4408345" h="1773559">
                  <a:moveTo>
                    <a:pt x="0" y="0"/>
                  </a:moveTo>
                  <a:lnTo>
                    <a:pt x="4408345" y="0"/>
                  </a:lnTo>
                  <a:lnTo>
                    <a:pt x="4408345" y="1773559"/>
                  </a:lnTo>
                  <a:lnTo>
                    <a:pt x="0" y="1773559"/>
                  </a:lnTo>
                  <a:close/>
                </a:path>
              </a:pathLst>
            </a:custGeom>
            <a:solidFill>
              <a:srgbClr val="000000">
                <a:alpha val="0"/>
              </a:srgbClr>
            </a:solidFill>
            <a:ln w="38100" cap="sq">
              <a:solidFill>
                <a:srgbClr val="000000"/>
              </a:solidFill>
              <a:prstDash val="sysDot"/>
              <a:miter/>
            </a:ln>
          </p:spPr>
        </p:sp>
        <p:sp>
          <p:nvSpPr>
            <p:cNvPr id="6" name="TextBox 6"/>
            <p:cNvSpPr txBox="1"/>
            <p:nvPr/>
          </p:nvSpPr>
          <p:spPr>
            <a:xfrm>
              <a:off x="0" y="-123825"/>
              <a:ext cx="4408345" cy="1897384"/>
            </a:xfrm>
            <a:prstGeom prst="rect">
              <a:avLst/>
            </a:prstGeom>
          </p:spPr>
          <p:txBody>
            <a:bodyPr lIns="50800" tIns="50800" rIns="50800" bIns="50800" rtlCol="0" anchor="ctr"/>
            <a:lstStyle/>
            <a:p>
              <a:pPr algn="ctr">
                <a:lnSpc>
                  <a:spcPts val="3359"/>
                </a:lnSpc>
              </a:pPr>
              <a:endParaRPr/>
            </a:p>
          </p:txBody>
        </p:sp>
      </p:grpSp>
      <p:sp>
        <p:nvSpPr>
          <p:cNvPr id="7" name="Freeform 7"/>
          <p:cNvSpPr/>
          <p:nvPr/>
        </p:nvSpPr>
        <p:spPr>
          <a:xfrm>
            <a:off x="6307908" y="2276049"/>
            <a:ext cx="5232060" cy="6324468"/>
          </a:xfrm>
          <a:custGeom>
            <a:avLst/>
            <a:gdLst/>
            <a:ahLst/>
            <a:cxnLst/>
            <a:rect l="l" t="t" r="r" b="b"/>
            <a:pathLst>
              <a:path w="5232060" h="6324468">
                <a:moveTo>
                  <a:pt x="0" y="0"/>
                </a:moveTo>
                <a:lnTo>
                  <a:pt x="5232060" y="0"/>
                </a:lnTo>
                <a:lnTo>
                  <a:pt x="5232060" y="6324468"/>
                </a:lnTo>
                <a:lnTo>
                  <a:pt x="0" y="6324468"/>
                </a:lnTo>
                <a:lnTo>
                  <a:pt x="0" y="0"/>
                </a:lnTo>
                <a:close/>
              </a:path>
            </a:pathLst>
          </a:custGeom>
          <a:blipFill>
            <a:blip r:embed="rId2">
              <a:alphaModFix amt="6000"/>
              <a:extLst>
                <a:ext uri="{96DAC541-7B7A-43D3-8B79-37D633B846F1}">
                  <asvg:svgBlip xmlns:asvg="http://schemas.microsoft.com/office/drawing/2016/SVG/main" r:embed="rId3"/>
                </a:ext>
              </a:extLst>
            </a:blip>
            <a:stretch>
              <a:fillRect/>
            </a:stretch>
          </a:blipFill>
        </p:spPr>
      </p:sp>
      <p:sp>
        <p:nvSpPr>
          <p:cNvPr id="8" name="Freeform 8"/>
          <p:cNvSpPr/>
          <p:nvPr/>
        </p:nvSpPr>
        <p:spPr>
          <a:xfrm flipV="1">
            <a:off x="13879276" y="-159829"/>
            <a:ext cx="4408724" cy="718993"/>
          </a:xfrm>
          <a:custGeom>
            <a:avLst/>
            <a:gdLst/>
            <a:ahLst/>
            <a:cxnLst/>
            <a:rect l="l" t="t" r="r" b="b"/>
            <a:pathLst>
              <a:path w="4408724" h="718993">
                <a:moveTo>
                  <a:pt x="0" y="718993"/>
                </a:moveTo>
                <a:lnTo>
                  <a:pt x="4408724" y="718993"/>
                </a:lnTo>
                <a:lnTo>
                  <a:pt x="4408724" y="0"/>
                </a:lnTo>
                <a:lnTo>
                  <a:pt x="0" y="0"/>
                </a:lnTo>
                <a:lnTo>
                  <a:pt x="0" y="718993"/>
                </a:lnTo>
                <a:close/>
              </a:path>
            </a:pathLst>
          </a:custGeom>
          <a:blipFill>
            <a:blip r:embed="rId4"/>
            <a:stretch>
              <a:fillRect l="-101782" t="-123089" r="-109423" b="-1048285"/>
            </a:stretch>
          </a:blipFill>
        </p:spPr>
      </p:sp>
      <p:sp>
        <p:nvSpPr>
          <p:cNvPr id="9" name="Freeform 9"/>
          <p:cNvSpPr/>
          <p:nvPr/>
        </p:nvSpPr>
        <p:spPr>
          <a:xfrm flipV="1">
            <a:off x="0" y="9768971"/>
            <a:ext cx="4408724" cy="718993"/>
          </a:xfrm>
          <a:custGeom>
            <a:avLst/>
            <a:gdLst/>
            <a:ahLst/>
            <a:cxnLst/>
            <a:rect l="l" t="t" r="r" b="b"/>
            <a:pathLst>
              <a:path w="4408724" h="718993">
                <a:moveTo>
                  <a:pt x="0" y="718992"/>
                </a:moveTo>
                <a:lnTo>
                  <a:pt x="4408724" y="718992"/>
                </a:lnTo>
                <a:lnTo>
                  <a:pt x="4408724" y="0"/>
                </a:lnTo>
                <a:lnTo>
                  <a:pt x="0" y="0"/>
                </a:lnTo>
                <a:lnTo>
                  <a:pt x="0" y="718992"/>
                </a:lnTo>
                <a:close/>
              </a:path>
            </a:pathLst>
          </a:custGeom>
          <a:blipFill>
            <a:blip r:embed="rId4"/>
            <a:stretch>
              <a:fillRect l="-101782" t="-123089" r="-109423" b="-1048285"/>
            </a:stretch>
          </a:blipFill>
        </p:spPr>
      </p:sp>
      <p:sp>
        <p:nvSpPr>
          <p:cNvPr id="10" name="TextBox 10"/>
          <p:cNvSpPr txBox="1"/>
          <p:nvPr/>
        </p:nvSpPr>
        <p:spPr>
          <a:xfrm>
            <a:off x="2544997" y="349614"/>
            <a:ext cx="7570954" cy="862278"/>
          </a:xfrm>
          <a:prstGeom prst="rect">
            <a:avLst/>
          </a:prstGeom>
        </p:spPr>
        <p:txBody>
          <a:bodyPr lIns="0" tIns="0" rIns="0" bIns="0" rtlCol="0" anchor="t">
            <a:spAutoFit/>
          </a:bodyPr>
          <a:lstStyle/>
          <a:p>
            <a:pPr algn="l">
              <a:lnSpc>
                <a:spcPts val="6022"/>
              </a:lnSpc>
            </a:pPr>
            <a:r>
              <a:rPr lang="en-US" sz="4302">
                <a:solidFill>
                  <a:srgbClr val="125B50"/>
                </a:solidFill>
                <a:latin typeface="Agrandir Wide Bold"/>
                <a:ea typeface="Agrandir Wide Bold"/>
                <a:cs typeface="Agrandir Wide Bold"/>
                <a:sym typeface="Agrandir Wide Bold"/>
              </a:rPr>
              <a:t>CONCLUSION:</a:t>
            </a:r>
          </a:p>
        </p:txBody>
      </p:sp>
      <p:sp>
        <p:nvSpPr>
          <p:cNvPr id="11" name="TextBox 11"/>
          <p:cNvSpPr txBox="1"/>
          <p:nvPr/>
        </p:nvSpPr>
        <p:spPr>
          <a:xfrm>
            <a:off x="14499956" y="9646502"/>
            <a:ext cx="3167364" cy="481965"/>
          </a:xfrm>
          <a:prstGeom prst="rect">
            <a:avLst/>
          </a:prstGeom>
        </p:spPr>
        <p:txBody>
          <a:bodyPr lIns="0" tIns="0" rIns="0" bIns="0" rtlCol="0" anchor="t">
            <a:spAutoFit/>
          </a:bodyPr>
          <a:lstStyle/>
          <a:p>
            <a:pPr algn="r">
              <a:lnSpc>
                <a:spcPts val="3359"/>
              </a:lnSpc>
            </a:pPr>
            <a:r>
              <a:rPr lang="en-US" sz="2400">
                <a:solidFill>
                  <a:srgbClr val="125B50"/>
                </a:solidFill>
                <a:latin typeface="Agrandir Wide Thin"/>
                <a:ea typeface="Agrandir Wide Thin"/>
                <a:cs typeface="Agrandir Wide Thin"/>
                <a:sym typeface="Agrandir Wide Thin"/>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1207</Words>
  <Application>Microsoft Office PowerPoint</Application>
  <PresentationFormat>Custom</PresentationFormat>
  <Paragraphs>69</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Open Sauce Light</vt:lpstr>
      <vt:lpstr>Agrandir Wide Bold</vt:lpstr>
      <vt:lpstr>Calibri</vt:lpstr>
      <vt:lpstr>Agrandir Wide Medium</vt:lpstr>
      <vt:lpstr>Glacial Indifference Bold</vt:lpstr>
      <vt:lpstr>Open Sauce Bold</vt:lpstr>
      <vt:lpstr>Glacial Indifference</vt:lpstr>
      <vt:lpstr>Agrandir Wide Thin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Gradient Monotone Minimalist Presentation Template</dc:title>
  <dc:creator>SR402-37</dc:creator>
  <cp:lastModifiedBy>Shyam sunder reddy B</cp:lastModifiedBy>
  <cp:revision>7</cp:revision>
  <dcterms:created xsi:type="dcterms:W3CDTF">2006-08-16T00:00:00Z</dcterms:created>
  <dcterms:modified xsi:type="dcterms:W3CDTF">2025-02-13T15:48:30Z</dcterms:modified>
  <dc:identifier>DAGMaGUfPhM</dc:identifier>
</cp:coreProperties>
</file>