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5" r:id="rId8"/>
    <p:sldId id="26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4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图像处理挑战赛_模糊文档图像恢复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                                                             </a:t>
            </a:r>
            <a:r>
              <a:rPr lang="zh-CN" altLang="en-US"/>
              <a:t>作者：沙海英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移动设备扫描获取文档的过程中，很多是文字、字母和数字等符号内容。通过拍摄截取等方式获取文档，就非常有可能导致内容模糊、噪音叠加等问题的发生，使得无法实际发挥作用。期望同学们通过计算机技术，帮助人们将模糊失焦的文档恢复清晰，提高使用便捷度和效率。</a:t>
            </a:r>
            <a:endParaRPr lang="zh-CN" altLang="en-US"/>
          </a:p>
          <a:p>
            <a:r>
              <a:rPr lang="zh-CN" altLang="en-US"/>
              <a:t>目的是</a:t>
            </a:r>
            <a:r>
              <a:rPr lang="zh-CN" altLang="en-US">
                <a:sym typeface="+mn-ea"/>
              </a:rPr>
              <a:t>帮助人们将模糊失焦的文档恢复清晰，提高使用便捷度和效率。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365" y="339725"/>
            <a:ext cx="10515600" cy="1325563"/>
          </a:xfrm>
        </p:spPr>
        <p:txBody>
          <a:bodyPr/>
          <a:p>
            <a:r>
              <a:rPr lang="zh-CN" altLang="en-US" sz="3600"/>
              <a:t>方案调研</a:t>
            </a:r>
            <a:endParaRPr lang="zh-CN" altLang="en-US" sz="360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67460"/>
            <a:ext cx="10515600" cy="4712335"/>
          </a:xfrm>
        </p:spPr>
        <p:txBody>
          <a:bodyPr>
            <a:normAutofit lnSpcReduction="10000"/>
          </a:bodyPr>
          <a:p>
            <a:r>
              <a:rPr lang="zh-CN" altLang="en-US" sz="2400"/>
              <a:t>通常图像去模糊的恢复网络有MPRNet、MIRNetv2、</a:t>
            </a:r>
            <a:r>
              <a:rPr lang="en-US" altLang="zh-CN" sz="2400"/>
              <a:t>NAFN</a:t>
            </a:r>
            <a:r>
              <a:rPr lang="zh-CN" altLang="en-US" sz="2400"/>
              <a:t>et、restormer、</a:t>
            </a:r>
            <a:r>
              <a:rPr lang="en-US" altLang="zh-CN" sz="2400"/>
              <a:t>Uformer</a:t>
            </a:r>
            <a:r>
              <a:rPr lang="zh-CN" altLang="en-US" sz="2400"/>
              <a:t>等网络。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64995"/>
            <a:ext cx="3918585" cy="2080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1978660"/>
            <a:ext cx="3948430" cy="2172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45" y="4323080"/>
            <a:ext cx="3985260" cy="2200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10" y="4145280"/>
            <a:ext cx="3817620" cy="2116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530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观察上述网络，都是</a:t>
            </a:r>
            <a:r>
              <a:rPr lang="en-US" altLang="zh-CN" sz="2400"/>
              <a:t>Unet</a:t>
            </a:r>
            <a:r>
              <a:rPr lang="zh-CN" altLang="en-US" sz="2400"/>
              <a:t>的变种。查找图像去模糊</a:t>
            </a:r>
            <a:r>
              <a:rPr lang="zh-CN" altLang="en-US" sz="2400">
                <a:sym typeface="+mn-ea"/>
              </a:rPr>
              <a:t>GoPro数据集发现</a:t>
            </a:r>
            <a:r>
              <a:rPr lang="en-US" altLang="zh-CN" sz="2400">
                <a:sym typeface="+mn-ea"/>
              </a:rPr>
              <a:t>NAFNet</a:t>
            </a:r>
            <a:r>
              <a:rPr lang="zh-CN" altLang="en-US" sz="2400">
                <a:sym typeface="+mn-ea"/>
              </a:rPr>
              <a:t>图像去模糊效果上很明显，因此作为待选方案。又由于MIRNet 在图像去噪也十分出色，因此本次项目会循循渐进的去比较网络。通过</a:t>
            </a:r>
            <a:r>
              <a:rPr lang="en-US" altLang="zh-CN" sz="2400">
                <a:sym typeface="+mn-ea"/>
              </a:rPr>
              <a:t>Unet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Unet++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NAFNet</a:t>
            </a:r>
            <a:r>
              <a:rPr lang="zh-CN" altLang="en-US" sz="2400">
                <a:sym typeface="+mn-ea"/>
              </a:rPr>
              <a:t>和MIRNet网络去对比，寻找出最优的</a:t>
            </a:r>
            <a:r>
              <a:rPr lang="en-US" altLang="zh-CN" sz="2400">
                <a:sym typeface="+mn-ea"/>
              </a:rPr>
              <a:t>baseline</a:t>
            </a:r>
            <a:r>
              <a:rPr lang="zh-CN" altLang="en-US" sz="2400">
                <a:sym typeface="+mn-ea"/>
              </a:rPr>
              <a:t>模型。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7765" y="3974465"/>
            <a:ext cx="3517900" cy="2679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4069080"/>
            <a:ext cx="5419725" cy="2584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baseline</a:t>
            </a:r>
            <a:r>
              <a:rPr lang="zh-CN" altLang="en-US"/>
              <a:t>模型的选择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1527175" y="3136900"/>
          <a:ext cx="9124315" cy="318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770"/>
                <a:gridCol w="677545"/>
                <a:gridCol w="750570"/>
                <a:gridCol w="657860"/>
                <a:gridCol w="710565"/>
                <a:gridCol w="607695"/>
                <a:gridCol w="608330"/>
                <a:gridCol w="608330"/>
                <a:gridCol w="607695"/>
                <a:gridCol w="608965"/>
                <a:gridCol w="607695"/>
                <a:gridCol w="608965"/>
                <a:gridCol w="608330"/>
              </a:tblGrid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迭代次数</a:t>
                      </a:r>
                      <a:endParaRPr lang="zh-CN" altLang="en-US" sz="1800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Unet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Unet++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NAFNet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MIRNetV2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评价指标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0.48617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15.08939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0.82144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0.51758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17.87445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0.85642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0.51738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18.23906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0.85236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0.54321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18.86636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0.89775</a:t>
                      </a:r>
                      <a:endParaRPr lang="zh-CN" altLang="en-US" sz="1200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0.5224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17.93019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0.86549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0.52943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18.46229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0.87423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0.53782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18.7377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0.88826</a:t>
                      </a:r>
                      <a:endParaRPr lang="zh-CN" altLang="en-US" sz="1200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0.49443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15.72496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0.8316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0.51771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17.89729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0.85645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0.52788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18.38198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0.87193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0.54439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18.86352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0.90014</a:t>
                      </a:r>
                      <a:endParaRPr lang="zh-CN" altLang="en-US" sz="1200"/>
                    </a:p>
                  </a:txBody>
                  <a:tcPr/>
                </a:tc>
              </a:tr>
              <a:tr h="477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0.51523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17.83092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0.85214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0.52486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18.27367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0.86699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0.09177</a:t>
                      </a: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FF0000"/>
                          </a:solidFill>
                        </a:rPr>
                        <a:t>0.34585</a:t>
                      </a:r>
                      <a:endParaRPr lang="zh-CN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0.18008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0.50272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17.62828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0.82917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0.52198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18.21699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0.8618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21</a:t>
                      </a:r>
                      <a:r>
                        <a:rPr lang="zh-CN" altLang="en-US" sz="1200">
                          <a:sym typeface="+mn-ea"/>
                        </a:rPr>
                        <a:t>后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nan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57250" y="1555115"/>
            <a:ext cx="103644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网络结构：</a:t>
            </a:r>
            <a:endParaRPr lang="zh-CN" altLang="en-US" sz="1600"/>
          </a:p>
          <a:p>
            <a:r>
              <a:rPr lang="zh-CN" altLang="en-US" sz="1600"/>
              <a:t>由于</a:t>
            </a:r>
            <a:r>
              <a:rPr lang="en-US" altLang="zh-CN" sz="1600">
                <a:sym typeface="+mn-ea"/>
              </a:rPr>
              <a:t>NAFNet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MIRNet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MIRNetV2</a:t>
            </a:r>
            <a:r>
              <a:rPr lang="zh-CN" altLang="en-US" sz="1600">
                <a:sym typeface="+mn-ea"/>
              </a:rPr>
              <a:t>开源代码是</a:t>
            </a:r>
            <a:r>
              <a:rPr lang="en-US" altLang="zh-CN" sz="1600">
                <a:sym typeface="+mn-ea"/>
              </a:rPr>
              <a:t>pytorch</a:t>
            </a:r>
            <a:r>
              <a:rPr lang="zh-CN" altLang="en-US" sz="1600">
                <a:sym typeface="+mn-ea"/>
              </a:rPr>
              <a:t>版本，因此需要转换成</a:t>
            </a:r>
            <a:r>
              <a:rPr lang="en-US" altLang="zh-CN" sz="1600">
                <a:sym typeface="+mn-ea"/>
              </a:rPr>
              <a:t>paddle</a:t>
            </a:r>
            <a:r>
              <a:rPr lang="zh-CN" altLang="en-US" sz="1600">
                <a:sym typeface="+mn-ea"/>
              </a:rPr>
              <a:t>的形式。在网上找到有复现</a:t>
            </a:r>
            <a:r>
              <a:rPr lang="en-US" altLang="zh-CN" sz="1600">
                <a:sym typeface="+mn-ea"/>
              </a:rPr>
              <a:t>MIRNet</a:t>
            </a:r>
            <a:r>
              <a:rPr lang="zh-CN" altLang="en-US" sz="1600">
                <a:sym typeface="+mn-ea"/>
              </a:rPr>
              <a:t>的版本，https://zhuanlan.zhihu.com/p/526731377。而</a:t>
            </a:r>
            <a:r>
              <a:rPr lang="en-US" altLang="zh-CN" sz="1600">
                <a:sym typeface="+mn-ea"/>
              </a:rPr>
              <a:t>NAFNet</a:t>
            </a:r>
            <a:r>
              <a:rPr lang="zh-CN" altLang="en-US" sz="1600">
                <a:sym typeface="+mn-ea"/>
              </a:rPr>
              <a:t>没有现成的，因此对照着开源的网络结构，进行复现，复现的地址：https://blog.csdn.net/weixin_43509698/article/details/125630304?spm=1001.2014.3001.5501。根据结果选择</a:t>
            </a:r>
            <a:r>
              <a:rPr lang="en-US" altLang="zh-CN" sz="1600">
                <a:sym typeface="+mn-ea"/>
              </a:rPr>
              <a:t>baseline</a:t>
            </a:r>
            <a:r>
              <a:rPr lang="zh-CN" altLang="en-US" sz="1600">
                <a:sym typeface="+mn-ea"/>
              </a:rPr>
              <a:t>模型的网络架构为</a:t>
            </a:r>
            <a:r>
              <a:rPr lang="en-US" altLang="zh-CN" sz="1600">
                <a:sym typeface="+mn-ea"/>
              </a:rPr>
              <a:t>MIRNetV2</a:t>
            </a:r>
            <a:r>
              <a:rPr lang="zh-CN" altLang="en-US" sz="1600">
                <a:sym typeface="+mn-ea"/>
              </a:rPr>
              <a:t>。</a:t>
            </a:r>
            <a:endParaRPr lang="en-US" altLang="zh-CN" sz="1600"/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97670" cy="802640"/>
          </a:xfrm>
        </p:spPr>
        <p:txBody>
          <a:bodyPr/>
          <a:p>
            <a:r>
              <a:rPr lang="zh-CN" altLang="en-US" sz="2800"/>
              <a:t>模型优化</a:t>
            </a:r>
            <a:endParaRPr lang="zh-CN" altLang="en-US" sz="2800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50265" y="3304540"/>
          <a:ext cx="1049147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770"/>
                <a:gridCol w="561340"/>
                <a:gridCol w="584835"/>
                <a:gridCol w="574675"/>
                <a:gridCol w="560070"/>
                <a:gridCol w="501015"/>
                <a:gridCol w="685165"/>
                <a:gridCol w="551180"/>
                <a:gridCol w="643890"/>
                <a:gridCol w="736600"/>
                <a:gridCol w="607060"/>
                <a:gridCol w="609600"/>
                <a:gridCol w="606425"/>
                <a:gridCol w="688340"/>
                <a:gridCol w="686435"/>
                <a:gridCol w="68707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迭代次数</a:t>
                      </a:r>
                      <a:endParaRPr lang="zh-CN" altLang="en-US" sz="1800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MIRNetV2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MIRNetV2_Bi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lr=0.0008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MIRNetV2_Bi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MIRNetV2_Bi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lr=0.0005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lr=0.0005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评价指标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score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psnr</a:t>
                      </a:r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ms_ssim</a:t>
                      </a:r>
                      <a:endParaRPr lang="zh-CN" altLang="en-US" sz="9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0.54321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18.86636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0.89775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0.54323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18.86464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0.89781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0.54346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18.87002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0.89821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0.54345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18.86888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0.8982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0.5444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18.88468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0.89995	</a:t>
                      </a: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0.53782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18.7377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0.88826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0.35298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10.29769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0.60298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0.54343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18.86829	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0.89817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0.54344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18.86747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0.89821	</a:t>
                      </a: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0.54439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18.86352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0.90014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0.53734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18.72263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0.88745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6</a:t>
                      </a:r>
                      <a:r>
                        <a:rPr lang="zh-CN" altLang="en-US" sz="1200"/>
                        <a:t>后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0.54361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18.86848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0.89853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0.54329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18.86632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0.89791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0.09177</a:t>
                      </a: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 b="1">
                          <a:solidFill>
                            <a:srgbClr val="FF0000"/>
                          </a:solidFill>
                        </a:rPr>
                        <a:t>0.34585</a:t>
                      </a:r>
                      <a:endParaRPr lang="zh-CN" altLang="en-US" sz="12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0.18008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0.54299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18.85563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0.89743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0.54307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18.85716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0.89758</a:t>
                      </a: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21</a:t>
                      </a:r>
                      <a:r>
                        <a:rPr lang="zh-CN" altLang="en-US" sz="1200">
                          <a:sym typeface="+mn-ea"/>
                        </a:rPr>
                        <a:t>后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 nan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0.54068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18.74958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0.89386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-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-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-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80" y="650240"/>
            <a:ext cx="3147695" cy="1671320"/>
          </a:xfrm>
          <a:prstGeom prst="rect">
            <a:avLst/>
          </a:prstGeom>
        </p:spPr>
      </p:pic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789305"/>
            <a:ext cx="3067685" cy="16281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0265" y="2562225"/>
            <a:ext cx="10401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观测</a:t>
            </a:r>
            <a:r>
              <a:rPr lang="en-US" altLang="zh-CN">
                <a:sym typeface="+mn-ea"/>
              </a:rPr>
              <a:t>MIRNetV2</a:t>
            </a:r>
            <a:r>
              <a:rPr lang="zh-CN" altLang="en-US">
                <a:sym typeface="+mn-ea"/>
              </a:rPr>
              <a:t>的网络架构，自然想到了双向金字塔结构，可能是由于验证不充分，导致最终的模型架构为</a:t>
            </a:r>
            <a:r>
              <a:rPr lang="en-US" altLang="zh-CN">
                <a:sym typeface="+mn-ea"/>
              </a:rPr>
              <a:t>MIRNetV2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模型预测策略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 sz="1400"/>
              <a:t>模型预测有两个方案：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en-US" altLang="zh-CN" sz="1400"/>
              <a:t>1.resize</a:t>
            </a:r>
            <a:r>
              <a:rPr lang="zh-CN" altLang="en-US" sz="1400"/>
              <a:t>成</a:t>
            </a:r>
            <a:r>
              <a:rPr lang="en-US" altLang="zh-CN" sz="1400"/>
              <a:t>512</a:t>
            </a:r>
            <a:r>
              <a:rPr lang="zh-CN" altLang="en-US" sz="1400"/>
              <a:t>大小的图片，然后进行预测在</a:t>
            </a:r>
            <a:r>
              <a:rPr lang="en-US" altLang="zh-CN" sz="1400"/>
              <a:t>resize</a:t>
            </a:r>
            <a:r>
              <a:rPr lang="zh-CN" altLang="en-US" sz="1400"/>
              <a:t>成原图，发现</a:t>
            </a:r>
            <a:r>
              <a:rPr lang="en-US" altLang="zh-CN" sz="1400">
                <a:sym typeface="+mn-ea"/>
              </a:rPr>
              <a:t>resize</a:t>
            </a:r>
            <a:r>
              <a:rPr lang="zh-CN" altLang="en-US" sz="1400">
                <a:sym typeface="+mn-ea"/>
              </a:rPr>
              <a:t>之后的图片无法还原</a:t>
            </a:r>
            <a:endParaRPr lang="zh-CN" altLang="en-US" sz="1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2.</a:t>
            </a:r>
            <a:r>
              <a:rPr lang="zh-CN" altLang="en-US" sz="1400">
                <a:sym typeface="+mn-ea"/>
              </a:rPr>
              <a:t>将原图发成</a:t>
            </a:r>
            <a:r>
              <a:rPr lang="en-US" altLang="zh-CN" sz="1400">
                <a:sym typeface="+mn-ea"/>
              </a:rPr>
              <a:t>512</a:t>
            </a:r>
            <a:r>
              <a:rPr lang="zh-CN" altLang="en-US" sz="1400">
                <a:sym typeface="+mn-ea"/>
              </a:rPr>
              <a:t>大小</a:t>
            </a:r>
            <a:r>
              <a:rPr lang="en-US" altLang="zh-CN" sz="1400">
                <a:sym typeface="+mn-ea"/>
              </a:rPr>
              <a:t>pitch</a:t>
            </a:r>
            <a:r>
              <a:rPr lang="zh-CN" altLang="en-US" sz="1400">
                <a:sym typeface="+mn-ea"/>
              </a:rPr>
              <a:t>，进行循环预测，然后进行合并图片，发现性能大大的提升，因此最终采用的模型结构为</a:t>
            </a:r>
            <a:r>
              <a:rPr lang="zh-CN" altLang="en-US" sz="1400">
                <a:sym typeface="+mn-ea"/>
              </a:rPr>
              <a:t>MIRNetV2</a:t>
            </a:r>
            <a:r>
              <a:rPr lang="zh-CN" altLang="en-US" sz="1400">
                <a:sym typeface="+mn-ea"/>
              </a:rPr>
              <a:t>	、</a:t>
            </a:r>
            <a:r>
              <a:rPr lang="zh-CN" altLang="en-US" sz="1400">
                <a:sym typeface="+mn-ea"/>
              </a:rPr>
              <a:t>pitch=512、epoch=5，预测代码在predict.py中。</a:t>
            </a:r>
            <a:endParaRPr lang="zh-CN" altLang="en-US" sz="1400"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24560" y="3216910"/>
          <a:ext cx="10141585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330"/>
                <a:gridCol w="1307465"/>
                <a:gridCol w="1254125"/>
                <a:gridCol w="1257300"/>
                <a:gridCol w="1396365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score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psnr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ms_ssim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time_used</a:t>
                      </a: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MIRNetV2 epoch=1 resize=512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0.54364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18.87225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0.89856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0.33785</a:t>
                      </a: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 epoch=1 pitch=512(</a:t>
                      </a:r>
                      <a:r>
                        <a:rPr lang="zh-CN" altLang="en-US" sz="1800">
                          <a:sym typeface="+mn-ea"/>
                        </a:rPr>
                        <a:t>原图分多个</a:t>
                      </a:r>
                      <a:r>
                        <a:rPr lang="en-US" altLang="zh-CN" sz="1800">
                          <a:sym typeface="+mn-ea"/>
                        </a:rPr>
                        <a:t>)  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0.60782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25.56613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0.95998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3.38048</a:t>
                      </a:r>
                      <a:endParaRPr lang="zh-CN" altLang="en-US"/>
                    </a:p>
                  </a:txBody>
                  <a:tcPr/>
                </a:tc>
              </a:tr>
              <a:tr h="702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 epoch=1 pitch=512(</a:t>
                      </a:r>
                      <a:r>
                        <a:rPr lang="zh-CN" altLang="en-US" sz="1800">
                          <a:sym typeface="+mn-ea"/>
                        </a:rPr>
                        <a:t>原图分多个</a:t>
                      </a:r>
                      <a:r>
                        <a:rPr lang="en-US" altLang="zh-CN" sz="1800">
                          <a:sym typeface="+mn-ea"/>
                        </a:rPr>
                        <a:t>)         pre[pre&gt;0.95]=1 </a:t>
                      </a:r>
                      <a:r>
                        <a:rPr lang="zh-CN" altLang="en-US"/>
                        <a:t>pre[pre&lt;0.05]=0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0.60629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25.25592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0.96002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3.39196</a:t>
                      </a: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 epoch=1 pitch=512(</a:t>
                      </a:r>
                      <a:r>
                        <a:rPr lang="zh-CN" altLang="en-US" sz="1800">
                          <a:sym typeface="+mn-ea"/>
                        </a:rPr>
                        <a:t>原图分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r>
                        <a:rPr lang="zh-CN" altLang="en-US" sz="1800">
                          <a:sym typeface="+mn-ea"/>
                        </a:rPr>
                        <a:t>个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0.58789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22.18754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0.95391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1.52613</a:t>
                      </a:r>
                      <a:endParaRPr lang="zh-CN" altLang="en-US"/>
                    </a:p>
                  </a:txBody>
                  <a:tcPr/>
                </a:tc>
              </a:tr>
              <a:tr h="702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MIRNetV2 epoch=1 pitch=512(</a:t>
                      </a:r>
                      <a:r>
                        <a:rPr lang="zh-CN" altLang="en-US" sz="1800">
                          <a:sym typeface="+mn-ea"/>
                        </a:rPr>
                        <a:t>原图分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r>
                        <a:rPr lang="zh-CN" altLang="en-US" sz="1800">
                          <a:sym typeface="+mn-ea"/>
                        </a:rPr>
                        <a:t>个，</a:t>
                      </a:r>
                      <a:r>
                        <a:rPr lang="en-US" altLang="zh-CN" sz="1800">
                          <a:sym typeface="+mn-ea"/>
                        </a:rPr>
                        <a:t>batch_size=2)(</a:t>
                      </a:r>
                      <a:r>
                        <a:rPr lang="zh-CN" altLang="en-US" sz="1800">
                          <a:sym typeface="+mn-ea"/>
                        </a:rPr>
                        <a:t>时间达到要求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0.58795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22.19614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0.95393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0.90941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21dd0f3-e6f2-475d-ad6b-8174f3e4a9f7}"/>
  <p:tag name="TABLE_ENDDRAG_ORIGIN_RECT" val="718*250"/>
  <p:tag name="TABLE_ENDDRAG_RECT" val="120*247*718*250"/>
</p:tagLst>
</file>

<file path=ppt/tags/tag2.xml><?xml version="1.0" encoding="utf-8"?>
<p:tagLst xmlns:p="http://schemas.openxmlformats.org/presentationml/2006/main">
  <p:tag name="KSO_WM_UNIT_TABLE_BEAUTIFY" val="smartTable{b8983136-e4a4-4b5a-a456-7aa6de9fa8f5}"/>
  <p:tag name="TABLE_ENDDRAG_ORIGIN_RECT" val="826*245"/>
  <p:tag name="TABLE_ENDDRAG_RECT" val="49*285*826*245"/>
</p:tagLst>
</file>

<file path=ppt/tags/tag3.xml><?xml version="1.0" encoding="utf-8"?>
<p:tagLst xmlns:p="http://schemas.openxmlformats.org/presentationml/2006/main">
  <p:tag name="KSO_WM_UNIT_TABLE_BEAUTIFY" val="smartTable{4b04be32-7b57-4d1e-9de2-2bdde082d7d1}"/>
  <p:tag name="TABLE_ENDDRAG_ORIGIN_RECT" val="798*237"/>
  <p:tag name="TABLE_ENDDRAG_RECT" val="72*253*798*237"/>
</p:tagLst>
</file>

<file path=ppt/tags/tag4.xml><?xml version="1.0" encoding="utf-8"?>
<p:tagLst xmlns:p="http://schemas.openxmlformats.org/presentationml/2006/main">
  <p:tag name="COMMONDATA" val="eyJoZGlkIjoiMTE4OWMyODE0YWZjNTY4NGIxMDM5NTJmNmQ1YWQ4M2UifQ=="/>
  <p:tag name="KSO_WPP_MARK_KEY" val="e0626a1f-31bf-4a53-87da-4bffe959915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2666</Words>
  <Application>WPS 演示</Application>
  <PresentationFormat>宽屏</PresentationFormat>
  <Paragraphs>471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图像处理挑战赛_模糊文档图像恢复</vt:lpstr>
      <vt:lpstr>项目背景</vt:lpstr>
      <vt:lpstr>方案调研</vt:lpstr>
      <vt:lpstr>PowerPoint 演示文稿</vt:lpstr>
      <vt:lpstr>baseline模型的选择</vt:lpstr>
      <vt:lpstr>模型优化</vt:lpstr>
      <vt:lpstr>模型预测策略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34</cp:revision>
  <dcterms:created xsi:type="dcterms:W3CDTF">2022-07-05T13:52:00Z</dcterms:created>
  <dcterms:modified xsi:type="dcterms:W3CDTF">2022-09-06T16:18:37Z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41863E1A83114F869F18FC91A79C4DB0</vt:lpwstr>
  </property>
  <property fmtid="{D5CDD505-2E9C-101B-9397-08002B2CF9AE}" pid="3" name="KSOProductBuildVer">
    <vt:lpwstr>2052-11.1.0.12358</vt:lpwstr>
  </property>
</Properties>
</file>