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72" r:id="rId5"/>
    <p:sldId id="257" r:id="rId6"/>
    <p:sldId id="273" r:id="rId7"/>
    <p:sldId id="278" r:id="rId8"/>
    <p:sldId id="279" r:id="rId9"/>
    <p:sldId id="280" r:id="rId10"/>
    <p:sldId id="276" r:id="rId11"/>
    <p:sldId id="277" r:id="rId13"/>
    <p:sldId id="283" r:id="rId14"/>
    <p:sldId id="28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能源AI挑战赛——异常检测赛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</a:t>
            </a:r>
            <a:r>
              <a:rPr lang="zh-CN" altLang="en-US"/>
              <a:t>作者：沙海英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8220"/>
            <a:ext cx="10515600" cy="4351338"/>
          </a:xfrm>
        </p:spPr>
        <p:txBody>
          <a:bodyPr>
            <a:norm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1780">
                <a:sym typeface="+mn-ea"/>
              </a:rPr>
              <a:t>通过</a:t>
            </a:r>
            <a:r>
              <a:rPr lang="en-US" altLang="zh-CN" sz="1780">
                <a:sym typeface="+mn-ea"/>
              </a:rPr>
              <a:t>MLP</a:t>
            </a:r>
            <a:r>
              <a:rPr lang="zh-CN" altLang="en-US" sz="1780">
                <a:sym typeface="+mn-ea"/>
              </a:rPr>
              <a:t>、</a:t>
            </a:r>
            <a:r>
              <a:rPr lang="en-US" altLang="zh-CN" sz="1780">
                <a:sym typeface="+mn-ea"/>
              </a:rPr>
              <a:t>ResNet</a:t>
            </a:r>
            <a:r>
              <a:rPr lang="zh-CN" altLang="en-US" sz="1780">
                <a:sym typeface="+mn-ea"/>
              </a:rPr>
              <a:t>、</a:t>
            </a:r>
            <a:r>
              <a:rPr lang="en-US" altLang="zh-CN" sz="1780">
                <a:sym typeface="+mn-ea"/>
              </a:rPr>
              <a:t>FTTransformer</a:t>
            </a:r>
            <a:r>
              <a:rPr lang="zh-CN" altLang="en-US" sz="1780">
                <a:sym typeface="+mn-ea"/>
              </a:rPr>
              <a:t>三组的实验，发现使用类似</a:t>
            </a:r>
            <a:r>
              <a:rPr lang="en-US" altLang="zh-CN" sz="1780">
                <a:sym typeface="+mn-ea"/>
              </a:rPr>
              <a:t>ResNet</a:t>
            </a:r>
            <a:r>
              <a:rPr lang="zh-CN" altLang="en-US" sz="1780">
                <a:sym typeface="+mn-ea"/>
              </a:rPr>
              <a:t>结构的网络的效果明显优于</a:t>
            </a:r>
            <a:r>
              <a:rPr lang="en-US" altLang="zh-CN" sz="1780">
                <a:sym typeface="+mn-ea"/>
              </a:rPr>
              <a:t>MLP</a:t>
            </a:r>
            <a:r>
              <a:rPr lang="zh-CN" altLang="en-US" sz="1780">
                <a:sym typeface="+mn-ea"/>
              </a:rPr>
              <a:t>和</a:t>
            </a:r>
            <a:r>
              <a:rPr lang="en-US" altLang="zh-CN" sz="1780">
                <a:sym typeface="+mn-ea"/>
              </a:rPr>
              <a:t>FTTransformer</a:t>
            </a:r>
            <a:r>
              <a:rPr lang="zh-CN" altLang="en-US" sz="1780">
                <a:sym typeface="+mn-ea"/>
              </a:rPr>
              <a:t>网络。因此采用</a:t>
            </a:r>
            <a:r>
              <a:rPr lang="en-US" altLang="zh-CN" sz="1780">
                <a:sym typeface="+mn-ea"/>
              </a:rPr>
              <a:t>ResNet</a:t>
            </a:r>
            <a:r>
              <a:rPr lang="zh-CN" altLang="en-US" sz="1780">
                <a:sym typeface="+mn-ea"/>
              </a:rPr>
              <a:t>网络作为基线。（可以通过修改</a:t>
            </a:r>
            <a:r>
              <a:rPr lang="en-US" altLang="zh-CN" sz="1780">
                <a:sym typeface="+mn-ea"/>
              </a:rPr>
              <a:t>train.py</a:t>
            </a:r>
            <a:r>
              <a:rPr lang="zh-CN" altLang="en-US" sz="1780">
                <a:sym typeface="+mn-ea"/>
              </a:rPr>
              <a:t>的执行参数</a:t>
            </a:r>
            <a:r>
              <a:rPr lang="zh-CN" altLang="en-US" sz="1780">
                <a:sym typeface="+mn-ea"/>
              </a:rPr>
              <a:t>model_name，执行各种网络）。类似</a:t>
            </a:r>
            <a:r>
              <a:rPr lang="en-US" altLang="zh-CN" sz="1780">
                <a:sym typeface="+mn-ea"/>
              </a:rPr>
              <a:t>ResNet</a:t>
            </a:r>
            <a:r>
              <a:rPr lang="zh-CN" altLang="en-US" sz="1780">
                <a:sym typeface="+mn-ea"/>
              </a:rPr>
              <a:t>的网络结构为：</a:t>
            </a:r>
            <a:endParaRPr lang="zh-CN" altLang="en-US" sz="178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2368550"/>
            <a:ext cx="75596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模型优化及特征的选择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通过多组实验，发现</a:t>
            </a:r>
            <a:r>
              <a:rPr lang="en-US" altLang="zh-CN" sz="2000"/>
              <a:t>ResNet</a:t>
            </a:r>
            <a:r>
              <a:rPr lang="zh-CN" altLang="en-US" sz="2000"/>
              <a:t>在参数为 d_main=128,  d_hidden=256,   dropout_first=0.25,  dropout_second=0.0, n_blocks=2时效果最好。</a:t>
            </a:r>
            <a:endParaRPr lang="zh-CN" altLang="en-US" sz="2000"/>
          </a:p>
          <a:p>
            <a:r>
              <a:rPr lang="en-US" altLang="zh-CN" sz="2000"/>
              <a:t>epoch=475</a:t>
            </a:r>
            <a:r>
              <a:rPr lang="zh-CN" altLang="en-US" sz="2000"/>
              <a:t>时，</a:t>
            </a:r>
            <a:r>
              <a:rPr lang="en-US" altLang="zh-CN" sz="2000"/>
              <a:t>auc=0.9884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epoch=532</a:t>
            </a:r>
            <a:r>
              <a:rPr lang="zh-CN" altLang="en-US" sz="2000">
                <a:sym typeface="+mn-ea"/>
              </a:rPr>
              <a:t>时，</a:t>
            </a:r>
            <a:r>
              <a:rPr lang="en-US" altLang="zh-CN" sz="2000">
                <a:sym typeface="+mn-ea"/>
              </a:rPr>
              <a:t>auc=0.8998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总结：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数据特征：电池数据的前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列最后一维特征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模型架构：类似</a:t>
            </a:r>
            <a:r>
              <a:rPr lang="en-US" altLang="zh-CN" sz="2000">
                <a:sym typeface="+mn-ea"/>
              </a:rPr>
              <a:t>ResNet</a:t>
            </a:r>
            <a:r>
              <a:rPr lang="zh-CN" altLang="en-US" sz="2000">
                <a:sym typeface="+mn-ea"/>
              </a:rPr>
              <a:t>的二次网络结构进行分类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优化器：AdamW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学习率：</a:t>
            </a:r>
            <a:r>
              <a:rPr lang="en-US" altLang="zh-CN" sz="2000">
                <a:sym typeface="+mn-ea"/>
              </a:rPr>
              <a:t>lr=0.001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损失函数：cross_entropy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0" y="4375785"/>
            <a:ext cx="4613275" cy="2391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395220"/>
            <a:ext cx="492950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模型的待优化点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特征数据采用的是</a:t>
            </a:r>
            <a:r>
              <a:rPr lang="zh-CN" altLang="en-US" sz="2000">
                <a:sym typeface="+mn-ea"/>
              </a:rPr>
              <a:t>电池数据的前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列的最后一维特征，未考虑到数据的时序性，均值已经验证不可行。因此可以考虑采用编码器解码器的形式，把</a:t>
            </a:r>
            <a:r>
              <a:rPr lang="en-US" altLang="zh-CN" sz="2000">
                <a:sym typeface="+mn-ea"/>
              </a:rPr>
              <a:t>[256,8]</a:t>
            </a:r>
            <a:r>
              <a:rPr lang="zh-CN" altLang="en-US" sz="2000">
                <a:sym typeface="+mn-ea"/>
              </a:rPr>
              <a:t>的特征压缩到</a:t>
            </a:r>
            <a:r>
              <a:rPr lang="en-US" altLang="zh-CN" sz="2000">
                <a:sym typeface="+mn-ea"/>
              </a:rPr>
              <a:t>[1,8]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模型的参数都是手动进行调节的，通过</a:t>
            </a:r>
            <a:r>
              <a:rPr lang="en-US" altLang="zh-CN" sz="2000">
                <a:sym typeface="+mn-ea"/>
              </a:rPr>
              <a:t>loss</a:t>
            </a:r>
            <a:r>
              <a:rPr lang="zh-CN" altLang="en-US" sz="2000">
                <a:sym typeface="+mn-ea"/>
              </a:rPr>
              <a:t>曲线发现</a:t>
            </a:r>
            <a:r>
              <a:rPr lang="en-US" altLang="zh-CN" sz="2000">
                <a:sym typeface="+mn-ea"/>
              </a:rPr>
              <a:t>loss</a:t>
            </a:r>
            <a:r>
              <a:rPr lang="zh-CN" altLang="en-US" sz="2000">
                <a:sym typeface="+mn-ea"/>
              </a:rPr>
              <a:t>值是震荡的。需要采用optuna库进行自动化调节模型参数（参考train_optuna.ipynb进行调节）。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学习率的优化策略可以采用</a:t>
            </a:r>
            <a:r>
              <a:rPr lang="zh-CN" altLang="en-US" sz="2000"/>
              <a:t>余弦退火</a:t>
            </a:r>
            <a:r>
              <a:rPr lang="en-US" altLang="zh-CN" sz="2000"/>
              <a:t>+</a:t>
            </a:r>
            <a:r>
              <a:rPr lang="zh-CN" altLang="en-US" sz="2000"/>
              <a:t>warmup的形式。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1800"/>
              <a:t>汽车产业正在经历巨大变革，新能源汽车市场规模持续扩大，电池安全问题日益引发重视。 电池异常检测面临着汽车数据质量差，检出率低，误报率高，大量无效报警无法直接自动化运维等问题。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/>
              <a:t>赛题</a:t>
            </a:r>
            <a:r>
              <a:rPr lang="zh-CN" altLang="en-US" sz="1800" b="1">
                <a:sym typeface="+mn-ea"/>
              </a:rPr>
              <a:t>分析：</a:t>
            </a:r>
            <a:r>
              <a:rPr lang="en-US" altLang="zh-CN" sz="1800"/>
              <a:t>      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         </a:t>
            </a:r>
            <a:r>
              <a:rPr lang="zh-CN" altLang="en-US" sz="1800"/>
              <a:t>电池的数据是一种时序数据，在数据中的‘timestamp’列是该数据的时间戳，理解时序数据的处理方式可能会对异常检测有更好的效果。</a:t>
            </a:r>
            <a:r>
              <a:rPr lang="zh-CN" altLang="en-US" sz="1800">
                <a:sym typeface="+mn-ea"/>
              </a:rPr>
              <a:t>数据都是带标签的，因此该任务分成监督学习的二分类。由于</a:t>
            </a:r>
            <a:r>
              <a:rPr lang="zh-CN" altLang="en-US" sz="1800">
                <a:sym typeface="+mn-ea"/>
              </a:rPr>
              <a:t>电池数据是时序数据，</a:t>
            </a:r>
            <a:r>
              <a:rPr lang="zh-CN" altLang="en-US" sz="1800">
                <a:sym typeface="+mn-ea"/>
              </a:rPr>
              <a:t>因此考虑到</a:t>
            </a:r>
            <a:r>
              <a:rPr lang="en-US" altLang="zh-CN" sz="1800">
                <a:sym typeface="+mn-ea"/>
              </a:rPr>
              <a:t>LSTM</a:t>
            </a:r>
            <a:r>
              <a:rPr lang="zh-CN" altLang="en-US" sz="1800">
                <a:sym typeface="+mn-ea"/>
              </a:rPr>
              <a:t>、</a:t>
            </a:r>
            <a:r>
              <a:rPr lang="en-US" altLang="zh-CN" sz="1800">
                <a:sym typeface="+mn-ea"/>
              </a:rPr>
              <a:t>MLP</a:t>
            </a:r>
            <a:r>
              <a:rPr lang="zh-CN" altLang="en-US" sz="1800">
                <a:sym typeface="+mn-ea"/>
              </a:rPr>
              <a:t>、</a:t>
            </a:r>
            <a:r>
              <a:rPr lang="en-US" altLang="zh-CN" sz="1800">
                <a:sym typeface="+mn-ea"/>
              </a:rPr>
              <a:t>Transformer</a:t>
            </a:r>
            <a:r>
              <a:rPr lang="zh-CN" altLang="en-US" sz="1800">
                <a:sym typeface="+mn-ea"/>
              </a:rPr>
              <a:t>等方式去构建模型。考虑到主办方提供了一个神经网络的</a:t>
            </a:r>
            <a:r>
              <a:rPr lang="en-US" altLang="zh-CN" sz="1800">
                <a:sym typeface="+mn-ea"/>
              </a:rPr>
              <a:t>demo,</a:t>
            </a:r>
            <a:r>
              <a:rPr lang="zh-CN" altLang="en-US" sz="1800">
                <a:sym typeface="+mn-ea"/>
              </a:rPr>
              <a:t>因此会采用以下两种方案。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sym typeface="+mn-ea"/>
              </a:rPr>
              <a:t>一</a:t>
            </a:r>
            <a:r>
              <a:rPr lang="en-US" altLang="zh-CN" sz="1800">
                <a:sym typeface="+mn-ea"/>
              </a:rPr>
              <a:t>.</a:t>
            </a:r>
            <a:r>
              <a:rPr lang="zh-CN" altLang="en-US" sz="1800">
                <a:sym typeface="+mn-ea"/>
              </a:rPr>
              <a:t>跑通</a:t>
            </a:r>
            <a:r>
              <a:rPr lang="en-US" altLang="zh-CN" sz="1800">
                <a:sym typeface="+mn-ea"/>
              </a:rPr>
              <a:t>主办方提供的demo算法</a:t>
            </a:r>
            <a:r>
              <a:rPr lang="zh-CN" altLang="en-US" sz="1800">
                <a:sym typeface="+mn-ea"/>
              </a:rPr>
              <a:t>，进行理解任务和分析数据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sym typeface="+mn-ea"/>
              </a:rPr>
              <a:t>二</a:t>
            </a:r>
            <a:r>
              <a:rPr lang="en-US" altLang="zh-CN" sz="1800">
                <a:sym typeface="+mn-ea"/>
              </a:rPr>
              <a:t>.</a:t>
            </a:r>
            <a:r>
              <a:rPr lang="zh-CN" altLang="en-US" sz="1800">
                <a:sym typeface="+mn-ea"/>
              </a:rPr>
              <a:t>设计其他的异常检测算法，完成电池数据的异常检测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2570"/>
              <a:t>1.demo</a:t>
            </a:r>
            <a:r>
              <a:rPr lang="zh-CN" altLang="en-US" sz="2570"/>
              <a:t>训练数据的划分只用到了正常数据，而没有用到异常数据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2.</a:t>
            </a:r>
            <a:r>
              <a:rPr lang="zh-CN" altLang="en-US" sz="2570"/>
              <a:t>网络架构采用的编码器和解码器的神经网络形式，网络结构的特征维度为[ </a:t>
            </a:r>
            <a:r>
              <a:rPr lang="en-US" altLang="zh-CN" sz="2570"/>
              <a:t>7,</a:t>
            </a:r>
            <a:r>
              <a:rPr lang="zh-CN" altLang="en-US" sz="2570"/>
              <a:t>32,64,64, 32</a:t>
            </a:r>
            <a:r>
              <a:rPr lang="en-US" altLang="zh-CN" sz="2570"/>
              <a:t>,7</a:t>
            </a:r>
            <a:r>
              <a:rPr lang="zh-CN" altLang="en-US" sz="2570"/>
              <a:t>]，并未利用到数据的时序性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3.</a:t>
            </a:r>
            <a:r>
              <a:rPr lang="zh-CN" altLang="en-US" sz="2570"/>
              <a:t>网络中采用的激活函数为sigmoid，激活函数基本上使用的</a:t>
            </a:r>
            <a:r>
              <a:rPr lang="en-US" altLang="zh-CN" sz="2570"/>
              <a:t>relu</a:t>
            </a:r>
            <a:endParaRPr lang="en-US" altLang="zh-CN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4.demo</a:t>
            </a:r>
            <a:r>
              <a:rPr lang="zh-CN" altLang="en-US" sz="2570"/>
              <a:t>中未加入里程数，因此需要分析里程数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5.</a:t>
            </a:r>
            <a:r>
              <a:rPr lang="zh-CN" altLang="en-US" sz="2570"/>
              <a:t>特征只用到</a:t>
            </a:r>
            <a:r>
              <a:rPr lang="en-US" altLang="zh-CN" sz="2570"/>
              <a:t>256</a:t>
            </a:r>
            <a:r>
              <a:rPr lang="zh-CN" altLang="en-US" sz="2570"/>
              <a:t>维的最后一维的数据，考虑均值等其他算法</a:t>
            </a:r>
            <a:endParaRPr lang="zh-CN" altLang="en-US" sz="25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65" y="339725"/>
            <a:ext cx="10515600" cy="1325563"/>
          </a:xfrm>
        </p:spPr>
        <p:txBody>
          <a:bodyPr/>
          <a:p>
            <a:r>
              <a:rPr lang="zh-CN" altLang="en-US" sz="3600"/>
              <a:t>数据分析</a:t>
            </a:r>
            <a:r>
              <a:rPr lang="en-US" altLang="zh-CN" sz="3600"/>
              <a:t>—1</a:t>
            </a:r>
            <a:endParaRPr lang="en-US" altLang="zh-CN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67460"/>
            <a:ext cx="10515600" cy="471233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sz="1800"/>
          </a:p>
          <a:p>
            <a:pPr fontAlgn="auto">
              <a:lnSpc>
                <a:spcPct val="150000"/>
              </a:lnSpc>
            </a:pPr>
            <a:r>
              <a:rPr sz="1800"/>
              <a:t>数据集为经过处理的整车充电段数据，旨在借助充电数据分析车辆当前是否存在故障。</a:t>
            </a:r>
            <a:endParaRPr sz="1800"/>
          </a:p>
          <a:p>
            <a:pPr fontAlgn="auto">
              <a:lnSpc>
                <a:spcPct val="150000"/>
              </a:lnSpc>
            </a:pPr>
            <a:r>
              <a:rPr sz="1800"/>
              <a:t>比赛选择了实际发生故障，但传统的报警系统没有起到预警作用的数据，希望众多优秀选手通过机器学习等方法，找到有效识别车辆故障的模型。</a:t>
            </a:r>
            <a:endParaRPr sz="1800"/>
          </a:p>
          <a:p>
            <a:pPr fontAlgn="auto">
              <a:lnSpc>
                <a:spcPct val="150000"/>
              </a:lnSpc>
            </a:pPr>
            <a:r>
              <a:rPr sz="1800"/>
              <a:t>数据以pkl格式保存，每个pkl包含两部分数据。第一部分是车辆充电时的电压，电流等时序信息，共有8列数据，分别是['volt','current','soc','max_single_volt','min_single_volt','max_temp','min_temp','timestamp'], 对应的含义分别是[电压，电流，电池SOC，最大单体电压，最小单体电压，最高单体温度，最低单体温度，时间戳]。</a:t>
            </a:r>
            <a:endParaRPr sz="1800"/>
          </a:p>
          <a:p>
            <a:pPr fontAlgn="auto">
              <a:lnSpc>
                <a:spcPct val="150000"/>
              </a:lnSpc>
            </a:pPr>
            <a:r>
              <a:rPr sz="1800"/>
              <a:t>充电段数据是新能源车辆电池数据中比较稳定的数据，电池的参数变化也更有规律，需要注意数据已经过清洗，数值的大小不能再反应电池本身的特性，但数据变化的趋势仍然符合电池的规律。</a:t>
            </a:r>
            <a:endParaRPr sz="1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52445" y="981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9525" y="962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         </a:t>
            </a:r>
            <a:r>
              <a:rPr lang="zh-CN" altLang="en-US" sz="2000">
                <a:sym typeface="+mn-ea"/>
              </a:rPr>
              <a:t>绘制正负例的分布图后发现</a:t>
            </a:r>
            <a:r>
              <a:rPr lang="zh-CN" altLang="en-US" sz="2000"/>
              <a:t>后发现，里程数也重要的特征，计算</a:t>
            </a:r>
            <a:r>
              <a:rPr lang="zh-CN" altLang="en-US" sz="2000">
                <a:sym typeface="+mn-ea"/>
              </a:rPr>
              <a:t>正例的平均里程数是6846，而负例的平均里程数是14000。</a:t>
            </a:r>
            <a:r>
              <a:rPr lang="zh-CN" altLang="en-US" sz="2000"/>
              <a:t>里程数越大，电池的异常情况更大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4335" y="2875280"/>
            <a:ext cx="9083040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-3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2645410"/>
            <a:ext cx="10175875" cy="4212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369695"/>
            <a:ext cx="10200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绘制正负例的密度图和直方图后发现，最高单体温度</a:t>
            </a:r>
            <a:r>
              <a:rPr lang="zh-CN" altLang="en-US">
                <a:sym typeface="+mn-ea"/>
              </a:rPr>
              <a:t>max_temp和</a:t>
            </a:r>
            <a:r>
              <a:rPr lang="zh-CN" altLang="en-US">
                <a:sym typeface="+mn-ea"/>
              </a:rPr>
              <a:t>最低单体温度</a:t>
            </a:r>
            <a:r>
              <a:rPr lang="zh-CN" altLang="en-US">
                <a:sym typeface="+mn-ea"/>
              </a:rPr>
              <a:t>min_temp的分布基本相似，因此可以考虑选择一个作为特征。</a:t>
            </a:r>
            <a:r>
              <a:rPr lang="zh-CN" altLang="en-US">
                <a:sym typeface="+mn-ea"/>
              </a:rPr>
              <a:t>时间戳的变化性不是那么大，可以选择不考虑（后续在验证）。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-4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63650"/>
            <a:ext cx="10200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绘制单条正例和负例发现。左侧为4035.pkl和4423.pkl的正例图，右侧为8300.pkl和2986.pkl的负例图，发现正负例的表现各不相同。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中选择的是</a:t>
            </a:r>
            <a:r>
              <a:rPr lang="en-US" altLang="zh-CN">
                <a:sym typeface="+mn-ea"/>
              </a:rPr>
              <a:t>256</a:t>
            </a:r>
            <a:r>
              <a:rPr lang="zh-CN" altLang="en-US">
                <a:sym typeface="+mn-ea"/>
              </a:rPr>
              <a:t>维最后一列的数据，没能考虑的电池数据的时序性，因此需要考虑均值或者其他的算法进行降维操作，将</a:t>
            </a:r>
            <a:r>
              <a:rPr lang="en-US" altLang="zh-CN">
                <a:sym typeface="+mn-ea"/>
              </a:rPr>
              <a:t>[256,8]</a:t>
            </a:r>
            <a:r>
              <a:rPr lang="zh-CN" altLang="en-US">
                <a:sym typeface="+mn-ea"/>
              </a:rPr>
              <a:t>降低到</a:t>
            </a:r>
            <a:r>
              <a:rPr lang="en-US" altLang="zh-CN">
                <a:sym typeface="+mn-ea"/>
              </a:rPr>
              <a:t>[1:8]</a:t>
            </a:r>
            <a:r>
              <a:rPr lang="zh-CN" altLang="en-US">
                <a:sym typeface="+mn-ea"/>
              </a:rPr>
              <a:t>。（后续在验证）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265" y="4612005"/>
            <a:ext cx="4543425" cy="1883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5" y="2631440"/>
            <a:ext cx="4594860" cy="1904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70" y="2633345"/>
            <a:ext cx="4801235" cy="1753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4507865"/>
            <a:ext cx="4747260" cy="198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-5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63650"/>
            <a:ext cx="102000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绘制单条数据的热图和密度图发现，</a:t>
            </a:r>
            <a:r>
              <a:rPr lang="zh-CN" altLang="en-US">
                <a:sym typeface="+mn-ea"/>
              </a:rPr>
              <a:t>current电流对整体的效果影响不是很大，因此可以考虑是否电流作为特征</a:t>
            </a:r>
            <a:r>
              <a:rPr lang="zh-CN" altLang="en-US">
                <a:sym typeface="+mn-ea"/>
              </a:rPr>
              <a:t>。（后续在验证）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2376170"/>
            <a:ext cx="9318625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1200"/>
              <a:t>异常检测的算法有很多种，搜索异常检测算法库</a:t>
            </a:r>
            <a:r>
              <a:rPr lang="en-US" altLang="zh-CN" sz="1200">
                <a:sym typeface="+mn-ea"/>
              </a:rPr>
              <a:t>PyOD</a:t>
            </a:r>
            <a:r>
              <a:rPr lang="zh-CN" altLang="en-US" sz="1200">
                <a:sym typeface="+mn-ea"/>
              </a:rPr>
              <a:t>和ADBench等三方库。</a:t>
            </a:r>
            <a:r>
              <a:rPr lang="zh-CN" altLang="en-US" sz="1200">
                <a:sym typeface="+mn-ea"/>
              </a:rPr>
              <a:t>ADBench包含了</a:t>
            </a:r>
            <a:r>
              <a:rPr lang="en-US" altLang="zh-CN" sz="1200">
                <a:sym typeface="+mn-ea"/>
              </a:rPr>
              <a:t>30</a:t>
            </a:r>
            <a:r>
              <a:rPr lang="zh-CN" altLang="en-US" sz="1200">
                <a:sym typeface="+mn-ea"/>
              </a:rPr>
              <a:t>个异常检测算法，而</a:t>
            </a:r>
            <a:r>
              <a:rPr lang="en-US" altLang="zh-CN" sz="1200">
                <a:sym typeface="+mn-ea"/>
              </a:rPr>
              <a:t>PyOD</a:t>
            </a:r>
            <a:r>
              <a:rPr lang="zh-CN" altLang="en-US" sz="1200">
                <a:sym typeface="+mn-ea"/>
              </a:rPr>
              <a:t>包含了</a:t>
            </a:r>
            <a:r>
              <a:rPr lang="en-US" altLang="zh-CN" sz="1200">
                <a:sym typeface="+mn-ea"/>
              </a:rPr>
              <a:t>20</a:t>
            </a:r>
            <a:r>
              <a:rPr lang="zh-CN" altLang="en-US" sz="1200">
                <a:sym typeface="+mn-ea"/>
              </a:rPr>
              <a:t>多种算法，因此采用ADBench库进行异常检测。由于训练数据都是带标签的数据，采用监督的方式训练模型。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PyOD:</a:t>
            </a:r>
            <a:r>
              <a:rPr lang="zh-CN" altLang="en-US" sz="1200"/>
              <a:t>https://blog.csdn.net/SeafyLiang/article/details/121780425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ADBench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/>
              <a:t>https://www.zhihu.com/question/280696035/answer/2582270790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ADBench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/>
              <a:t>https://github.com/Minqi824/ADBench</a:t>
            </a:r>
            <a:endParaRPr lang="zh-CN" altLang="en-US" sz="1200">
              <a:sym typeface="+mn-ea"/>
            </a:endParaRPr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1200">
                <a:sym typeface="+mn-ea"/>
              </a:rPr>
              <a:t>解析</a:t>
            </a:r>
            <a:r>
              <a:rPr lang="en-US" altLang="zh-CN" sz="1200">
                <a:sym typeface="+mn-ea"/>
              </a:rPr>
              <a:t>ADBench</a:t>
            </a:r>
            <a:r>
              <a:rPr lang="zh-CN" altLang="en-US" sz="1200">
                <a:sym typeface="+mn-ea"/>
              </a:rPr>
              <a:t>算法库，发现</a:t>
            </a:r>
            <a:r>
              <a:rPr lang="en-US" altLang="zh-CN" sz="1200">
                <a:sym typeface="+mn-ea"/>
              </a:rPr>
              <a:t>ResNet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FTTransformer</a:t>
            </a:r>
            <a:r>
              <a:rPr lang="zh-CN" altLang="en-US" sz="1200">
                <a:sym typeface="+mn-ea"/>
              </a:rPr>
              <a:t>是《Revisiting Deep Learning Models for Tabular Data》论文中提出的，根据论文的观点</a:t>
            </a:r>
            <a:r>
              <a:rPr lang="en-US" altLang="zh-CN" sz="1200">
                <a:sym typeface="+mn-ea"/>
              </a:rPr>
              <a:t>ResNet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MLP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FTTransformer</a:t>
            </a:r>
            <a:r>
              <a:rPr lang="zh-CN" altLang="en-US" sz="1200">
                <a:sym typeface="+mn-ea"/>
              </a:rPr>
              <a:t>都是</a:t>
            </a:r>
            <a:r>
              <a:rPr lang="zh-CN" altLang="en-US" sz="1200">
                <a:sym typeface="+mn-ea"/>
              </a:rPr>
              <a:t>不错的</a:t>
            </a:r>
            <a:r>
              <a:rPr lang="en-US" altLang="zh-CN" sz="1200">
                <a:sym typeface="+mn-ea"/>
              </a:rPr>
              <a:t>baseline,</a:t>
            </a:r>
            <a:r>
              <a:rPr lang="zh-CN" altLang="en-US" sz="1200">
                <a:sym typeface="+mn-ea"/>
              </a:rPr>
              <a:t>通过实验对比三种模型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最终选择</a:t>
            </a:r>
            <a:r>
              <a:rPr lang="en-US" altLang="zh-CN" sz="1200">
                <a:sym typeface="+mn-ea"/>
              </a:rPr>
              <a:t>baseline.</a:t>
            </a:r>
            <a:endParaRPr lang="en-US" altLang="zh-CN" sz="1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https://github.com/Yura52/rtdl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https://arxiv.org/pdf/2106.11959.pdf</a:t>
            </a:r>
            <a:endParaRPr lang="zh-CN" altLang="en-US" sz="1200"/>
          </a:p>
          <a:p>
            <a:pPr marL="0" indent="457200" fontAlgn="auto">
              <a:lnSpc>
                <a:spcPct val="150000"/>
              </a:lnSpc>
              <a:buNone/>
            </a:pP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7380" y="2141855"/>
            <a:ext cx="4676775" cy="1550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55" y="4483735"/>
            <a:ext cx="7092315" cy="2152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335,&quot;width&quot;:15255}"/>
</p:tagLst>
</file>

<file path=ppt/tags/tag2.xml><?xml version="1.0" encoding="utf-8"?>
<p:tagLst xmlns:p="http://schemas.openxmlformats.org/presentationml/2006/main">
  <p:tag name="KSO_WM_UNIT_PLACING_PICTURE_USER_VIEWPORT" val="{&quot;height&quot;:7425,&quot;width&quot;:13185}"/>
</p:tagLst>
</file>

<file path=ppt/tags/tag3.xml><?xml version="1.0" encoding="utf-8"?>
<p:tagLst xmlns:p="http://schemas.openxmlformats.org/presentationml/2006/main">
  <p:tag name="COMMONDATA" val="eyJoZGlkIjoiMTE4OWMyODE0YWZjNTY4NGIxMDM5NTJmNmQ1YWQ4M2UifQ=="/>
  <p:tag name="KSO_WPP_MARK_KEY" val="e0626a1f-31bf-4a53-87da-4bffe959915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WPS 演示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能源AI挑战赛——异常检测赛</vt:lpstr>
      <vt:lpstr>项目背景</vt:lpstr>
      <vt:lpstr>Demo分析</vt:lpstr>
      <vt:lpstr>数据分析—1</vt:lpstr>
      <vt:lpstr>数据分析-2</vt:lpstr>
      <vt:lpstr>数据分析-3 </vt:lpstr>
      <vt:lpstr>数据分析-4 </vt:lpstr>
      <vt:lpstr>数据分析-5 </vt:lpstr>
      <vt:lpstr>baseline选择</vt:lpstr>
      <vt:lpstr>PowerPoint 演示文稿</vt:lpstr>
      <vt:lpstr>模型优化及特征的选择</vt:lpstr>
      <vt:lpstr>模型的待优化点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67</cp:revision>
  <dcterms:created xsi:type="dcterms:W3CDTF">2022-07-05T13:52:00Z</dcterms:created>
  <dcterms:modified xsi:type="dcterms:W3CDTF">2022-10-16T08:38:50Z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41863E1A83114F869F18FC91A79C4DB0</vt:lpwstr>
  </property>
  <property fmtid="{D5CDD505-2E9C-101B-9397-08002B2CF9AE}" pid="3" name="KSOProductBuildVer">
    <vt:lpwstr>2052-11.1.0.12598</vt:lpwstr>
  </property>
</Properties>
</file>