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71" r:id="rId5"/>
    <p:sldId id="272" r:id="rId6"/>
    <p:sldId id="257" r:id="rId7"/>
    <p:sldId id="273" r:id="rId8"/>
    <p:sldId id="278" r:id="rId9"/>
    <p:sldId id="279" r:id="rId10"/>
    <p:sldId id="280" r:id="rId11"/>
    <p:sldId id="276" r:id="rId12"/>
    <p:sldId id="27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vLoong能源AI挑战赛——异常检测赛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                                      </a:t>
            </a:r>
            <a:r>
              <a:rPr lang="zh-CN" altLang="en-US"/>
              <a:t>作者：沙海英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baseline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z="1200"/>
              <a:t>     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异常检测的算法有很多种，搜索异常检测算法库</a:t>
            </a:r>
            <a:r>
              <a:rPr lang="en-US" altLang="zh-CN" sz="1200">
                <a:sym typeface="+mn-ea"/>
              </a:rPr>
              <a:t>PyOD</a:t>
            </a:r>
            <a:r>
              <a:rPr lang="zh-CN" altLang="en-US" sz="1200">
                <a:sym typeface="+mn-ea"/>
              </a:rPr>
              <a:t>和ADBench等三方库。</a:t>
            </a:r>
            <a:r>
              <a:rPr lang="zh-CN" altLang="en-US" sz="1200">
                <a:sym typeface="+mn-ea"/>
              </a:rPr>
              <a:t>ADBench包含了</a:t>
            </a:r>
            <a:r>
              <a:rPr lang="en-US" altLang="zh-CN" sz="1200">
                <a:sym typeface="+mn-ea"/>
              </a:rPr>
              <a:t>30</a:t>
            </a:r>
            <a:r>
              <a:rPr lang="zh-CN" altLang="en-US" sz="1200">
                <a:sym typeface="+mn-ea"/>
              </a:rPr>
              <a:t>个异常检测算法，而</a:t>
            </a:r>
            <a:r>
              <a:rPr lang="en-US" altLang="zh-CN" sz="1200">
                <a:sym typeface="+mn-ea"/>
              </a:rPr>
              <a:t>PyOD</a:t>
            </a:r>
            <a:r>
              <a:rPr lang="zh-CN" altLang="en-US" sz="1200">
                <a:sym typeface="+mn-ea"/>
              </a:rPr>
              <a:t>包含了</a:t>
            </a:r>
            <a:r>
              <a:rPr lang="en-US" altLang="zh-CN" sz="1200">
                <a:sym typeface="+mn-ea"/>
              </a:rPr>
              <a:t>20</a:t>
            </a:r>
            <a:r>
              <a:rPr lang="zh-CN" altLang="en-US" sz="1200">
                <a:sym typeface="+mn-ea"/>
              </a:rPr>
              <a:t>多种算法，因此采用ADBench库进行异常检测。由于训练数据都是带标签的数据，采用监督的方式训练模型。采用</a:t>
            </a:r>
            <a:r>
              <a:rPr lang="en-US" altLang="zh-CN" sz="1200">
                <a:sym typeface="+mn-ea"/>
              </a:rPr>
              <a:t>AutoEncoder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ym typeface="+mn-ea"/>
              </a:rPr>
              <a:t>ResNet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ym typeface="+mn-ea"/>
              </a:rPr>
              <a:t>FTTransformer</a:t>
            </a:r>
            <a:r>
              <a:rPr lang="zh-CN" altLang="en-US" sz="1200">
                <a:sym typeface="+mn-ea"/>
              </a:rPr>
              <a:t>进行对比实验，最终确定基础模型。</a:t>
            </a:r>
            <a:endParaRPr lang="zh-CN" altLang="en-US" sz="12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PyOD:</a:t>
            </a:r>
            <a:r>
              <a:rPr lang="zh-CN" altLang="en-US" sz="1200"/>
              <a:t>https://blog.csdn.net/SeafyLiang/article/details/121780425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ADBench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/>
              <a:t>https://www.zhihu.com/question/280696035/answer/2582270790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740" y="4241800"/>
            <a:ext cx="7283450" cy="2413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baseline</a:t>
            </a:r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1780"/>
              <a:t>解析</a:t>
            </a:r>
            <a:r>
              <a:rPr lang="en-US" altLang="zh-CN" sz="1780"/>
              <a:t>ADBench</a:t>
            </a:r>
            <a:r>
              <a:rPr lang="zh-CN" altLang="en-US" sz="1780"/>
              <a:t>算法库，发现</a:t>
            </a:r>
            <a:r>
              <a:rPr lang="en-US" altLang="zh-CN" sz="1780"/>
              <a:t>ResNet</a:t>
            </a:r>
            <a:r>
              <a:rPr lang="zh-CN" altLang="en-US" sz="1780"/>
              <a:t>和</a:t>
            </a:r>
            <a:r>
              <a:rPr lang="en-US" altLang="zh-CN" sz="1780"/>
              <a:t>FTTransformer</a:t>
            </a:r>
            <a:r>
              <a:rPr lang="zh-CN" altLang="en-US" sz="1780"/>
              <a:t>是《Revisiting Deep Learning Models for Tabular Data》论文中提出的，根据论文的观点采用</a:t>
            </a:r>
            <a:r>
              <a:rPr lang="zh-CN" altLang="en-US" sz="1780">
                <a:sym typeface="+mn-ea"/>
              </a:rPr>
              <a:t>采用</a:t>
            </a:r>
            <a:r>
              <a:rPr lang="en-US" altLang="zh-CN" sz="1780">
                <a:sym typeface="+mn-ea"/>
              </a:rPr>
              <a:t>MLP</a:t>
            </a:r>
            <a:r>
              <a:rPr lang="zh-CN" altLang="en-US" sz="1780">
                <a:sym typeface="+mn-ea"/>
              </a:rPr>
              <a:t>、</a:t>
            </a:r>
            <a:r>
              <a:rPr lang="en-US" altLang="zh-CN" sz="1780">
                <a:sym typeface="+mn-ea"/>
              </a:rPr>
              <a:t>ResNet</a:t>
            </a:r>
            <a:r>
              <a:rPr lang="zh-CN" altLang="en-US" sz="1780">
                <a:sym typeface="+mn-ea"/>
              </a:rPr>
              <a:t>、</a:t>
            </a:r>
            <a:r>
              <a:rPr lang="en-US" altLang="zh-CN" sz="1780">
                <a:sym typeface="+mn-ea"/>
              </a:rPr>
              <a:t>FTTransformer</a:t>
            </a:r>
            <a:r>
              <a:rPr lang="zh-CN" altLang="en-US" sz="1780">
                <a:sym typeface="+mn-ea"/>
              </a:rPr>
              <a:t>进行对比实验</a:t>
            </a:r>
            <a:r>
              <a:rPr lang="en-US" altLang="zh-CN" sz="1780">
                <a:sym typeface="+mn-ea"/>
              </a:rPr>
              <a:t>,</a:t>
            </a:r>
            <a:r>
              <a:rPr lang="zh-CN" altLang="en-US" sz="1780">
                <a:sym typeface="+mn-ea"/>
              </a:rPr>
              <a:t>最终选择</a:t>
            </a:r>
            <a:r>
              <a:rPr lang="en-US" altLang="zh-CN" sz="1780">
                <a:sym typeface="+mn-ea"/>
              </a:rPr>
              <a:t>baseline.</a:t>
            </a:r>
            <a:endParaRPr lang="zh-CN" altLang="en-US" sz="1780"/>
          </a:p>
          <a:p>
            <a:pPr fontAlgn="auto">
              <a:lnSpc>
                <a:spcPct val="150000"/>
              </a:lnSpc>
            </a:pPr>
            <a:r>
              <a:rPr lang="zh-CN" altLang="en-US" sz="1780"/>
              <a:t>https://zhuanlan.zhihu.com/p/444408212</a:t>
            </a:r>
            <a:endParaRPr lang="zh-CN" altLang="en-US" sz="1780"/>
          </a:p>
          <a:p>
            <a:pPr fontAlgn="auto">
              <a:lnSpc>
                <a:spcPct val="150000"/>
              </a:lnSpc>
            </a:pPr>
            <a:r>
              <a:rPr lang="zh-CN" altLang="en-US" sz="1780"/>
              <a:t>https://github.com/Yura52/rtdl</a:t>
            </a:r>
            <a:endParaRPr lang="zh-CN" altLang="en-US" sz="1780"/>
          </a:p>
          <a:p>
            <a:pPr fontAlgn="auto">
              <a:lnSpc>
                <a:spcPct val="150000"/>
              </a:lnSpc>
            </a:pPr>
            <a:r>
              <a:rPr lang="zh-CN" altLang="en-US" sz="1780"/>
              <a:t>https://arxiv.org/pdf/2106.11959.pdf</a:t>
            </a:r>
            <a:endParaRPr lang="zh-CN" altLang="en-US" sz="178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0600" y="4507230"/>
            <a:ext cx="5715000" cy="1907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20" y="2890520"/>
            <a:ext cx="681037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汽车产业正在经历巨大变革，新能源汽车市场规模持续扩大，电池安全问题日益引发重视。 电池异常检测面临着汽车数据质量差，检出率低，误报率高，大量无效报警无法直接自动化运维等问题。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分析赛题</a:t>
            </a:r>
            <a:r>
              <a:rPr lang="en-US" altLang="zh-CN" sz="2055"/>
              <a:t>      </a:t>
            </a:r>
            <a:endParaRPr lang="en-US" altLang="zh-CN" sz="205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55"/>
              <a:t>        </a:t>
            </a:r>
            <a:r>
              <a:rPr lang="zh-CN" altLang="en-US" sz="2055"/>
              <a:t>通过对电池数据进行建模，经过对数据进行分析，选取特征，训练并优化模型等，最终需要检出测试集中的异常充电数据，保证较高的检出和较低的误报，评价指标采用AUC。</a:t>
            </a:r>
            <a:endParaRPr lang="zh-CN" altLang="en-US" sz="205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      </a:t>
            </a:r>
            <a:r>
              <a:rPr lang="zh-CN" altLang="en-US" sz="2055"/>
              <a:t> 电池的数据是一种时序数据，在数据中的‘timestamp’列是该数据的时间戳，理解时序数据的处</a:t>
            </a:r>
            <a:r>
              <a:rPr lang="en-US" altLang="zh-CN" sz="2055"/>
              <a:t>    </a:t>
            </a:r>
            <a:r>
              <a:rPr lang="zh-CN" altLang="en-US" sz="2055"/>
              <a:t>理方式可能会对异常检测有更好的效果。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方案调研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     </a:t>
            </a:r>
            <a:r>
              <a:rPr lang="zh-CN" altLang="en-US"/>
              <a:t>电池数据是时序数据，因此考虑到</a:t>
            </a:r>
            <a:r>
              <a:rPr lang="en-US" altLang="zh-CN"/>
              <a:t>LSTM</a:t>
            </a:r>
            <a:r>
              <a:rPr lang="zh-CN" altLang="en-US"/>
              <a:t>、</a:t>
            </a:r>
            <a:r>
              <a:rPr lang="en-US" altLang="zh-CN"/>
              <a:t>GRU</a:t>
            </a:r>
            <a:r>
              <a:rPr lang="zh-CN" altLang="en-US"/>
              <a:t>、</a:t>
            </a:r>
            <a:r>
              <a:rPr lang="en-US" altLang="zh-CN"/>
              <a:t>Transformer</a:t>
            </a:r>
            <a:r>
              <a:rPr lang="zh-CN" altLang="en-US"/>
              <a:t>等方式去构建模型。考虑到主办方提供了一个神经网络的</a:t>
            </a:r>
            <a:r>
              <a:rPr lang="en-US" altLang="zh-CN"/>
              <a:t>demo,</a:t>
            </a:r>
            <a:r>
              <a:rPr lang="zh-CN" altLang="en-US"/>
              <a:t>因此会采用以下两种方案。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对</a:t>
            </a:r>
            <a:r>
              <a:rPr lang="en-US" altLang="zh-CN"/>
              <a:t>主办方提供的demo算法上持续调参优化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设计其他的异常检测算法，完成电池数据的异常检测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     </a:t>
            </a:r>
            <a:r>
              <a:rPr lang="zh-CN" altLang="en-US"/>
              <a:t>最终通过对比两种方案进行择优选取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fontAlgn="auto">
              <a:lnSpc>
                <a:spcPct val="150000"/>
              </a:lnSpc>
            </a:pPr>
            <a:r>
              <a:rPr lang="en-US" altLang="zh-CN" sz="2570"/>
              <a:t>1.demo</a:t>
            </a:r>
            <a:r>
              <a:rPr lang="zh-CN" altLang="en-US" sz="2570"/>
              <a:t>训练数据的划分只用到了正常数据，而没有用到异常数据，因此需要将异常数据划分进去？</a:t>
            </a:r>
            <a:endParaRPr lang="zh-CN" altLang="en-US" sz="2570"/>
          </a:p>
          <a:p>
            <a:pPr fontAlgn="auto">
              <a:lnSpc>
                <a:spcPct val="150000"/>
              </a:lnSpc>
            </a:pPr>
            <a:r>
              <a:rPr lang="en-US" altLang="zh-CN" sz="2570"/>
              <a:t>2.</a:t>
            </a:r>
            <a:r>
              <a:rPr lang="zh-CN" altLang="en-US" sz="2570"/>
              <a:t>网络架构采用的编码器和解码器的神经网络形式，网络结构的特征维度为[ </a:t>
            </a:r>
            <a:r>
              <a:rPr lang="en-US" altLang="zh-CN" sz="2570"/>
              <a:t>7,</a:t>
            </a:r>
            <a:r>
              <a:rPr lang="zh-CN" altLang="en-US" sz="2570"/>
              <a:t>32,64,64, 32</a:t>
            </a:r>
            <a:r>
              <a:rPr lang="en-US" altLang="zh-CN" sz="2570"/>
              <a:t>,7</a:t>
            </a:r>
            <a:r>
              <a:rPr lang="zh-CN" altLang="en-US" sz="2570"/>
              <a:t>] </a:t>
            </a:r>
            <a:r>
              <a:rPr lang="en-US" altLang="zh-CN" sz="2570"/>
              <a:t>? </a:t>
            </a:r>
            <a:r>
              <a:rPr lang="zh-CN" altLang="en-US" sz="2570"/>
              <a:t>网络节点的优化</a:t>
            </a:r>
            <a:r>
              <a:rPr lang="en-US" altLang="zh-CN" sz="2570"/>
              <a:t>?</a:t>
            </a:r>
            <a:r>
              <a:rPr lang="zh-CN" altLang="en-US" sz="2570"/>
              <a:t>而电池数据是时序性，并未利用到时序性？</a:t>
            </a:r>
            <a:endParaRPr lang="zh-CN" altLang="en-US" sz="2570"/>
          </a:p>
          <a:p>
            <a:pPr fontAlgn="auto">
              <a:lnSpc>
                <a:spcPct val="150000"/>
              </a:lnSpc>
            </a:pPr>
            <a:r>
              <a:rPr lang="en-US" altLang="zh-CN" sz="2570"/>
              <a:t>3.</a:t>
            </a:r>
            <a:r>
              <a:rPr lang="zh-CN" altLang="en-US" sz="2570"/>
              <a:t>网络中采用的激活函数为sigmoid，正常的不应该是</a:t>
            </a:r>
            <a:r>
              <a:rPr lang="en-US" altLang="zh-CN" sz="2570"/>
              <a:t>relu</a:t>
            </a:r>
            <a:r>
              <a:rPr lang="zh-CN" altLang="en-US" sz="2570"/>
              <a:t>？</a:t>
            </a:r>
            <a:endParaRPr lang="en-US" altLang="zh-CN" sz="2570"/>
          </a:p>
          <a:p>
            <a:pPr fontAlgn="auto">
              <a:lnSpc>
                <a:spcPct val="150000"/>
              </a:lnSpc>
            </a:pPr>
            <a:r>
              <a:rPr lang="en-US" altLang="zh-CN" sz="2570"/>
              <a:t>4.demo</a:t>
            </a:r>
            <a:r>
              <a:rPr lang="zh-CN" altLang="en-US" sz="2570"/>
              <a:t>中未加入里程数，因此需要分析里程数？</a:t>
            </a:r>
            <a:endParaRPr lang="zh-CN" altLang="en-US" sz="2570"/>
          </a:p>
          <a:p>
            <a:pPr fontAlgn="auto">
              <a:lnSpc>
                <a:spcPct val="150000"/>
              </a:lnSpc>
            </a:pPr>
            <a:r>
              <a:rPr lang="en-US" altLang="zh-CN" sz="2570"/>
              <a:t>5.</a:t>
            </a:r>
            <a:r>
              <a:rPr lang="zh-CN" altLang="en-US" sz="2570"/>
              <a:t>特征只用到</a:t>
            </a:r>
            <a:r>
              <a:rPr lang="en-US" altLang="zh-CN" sz="2570"/>
              <a:t>256</a:t>
            </a:r>
            <a:r>
              <a:rPr lang="zh-CN" altLang="en-US" sz="2570"/>
              <a:t>维的最后一维的数据，考虑均值等其他算法？</a:t>
            </a:r>
            <a:endParaRPr lang="zh-CN" altLang="en-US" sz="257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365" y="339725"/>
            <a:ext cx="10515600" cy="1325563"/>
          </a:xfrm>
        </p:spPr>
        <p:txBody>
          <a:bodyPr/>
          <a:p>
            <a:r>
              <a:rPr lang="zh-CN" altLang="en-US" sz="3600"/>
              <a:t>数据分析</a:t>
            </a:r>
            <a:r>
              <a:rPr lang="en-US" altLang="zh-CN" sz="3600"/>
              <a:t>—1</a:t>
            </a:r>
            <a:endParaRPr lang="en-US" altLang="zh-CN" sz="3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67460"/>
            <a:ext cx="10515600" cy="4712335"/>
          </a:xfrm>
        </p:spPr>
        <p:txBody>
          <a:bodyPr>
            <a:normAutofit/>
          </a:bodyPr>
          <a:p>
            <a:r>
              <a:rPr sz="1800"/>
              <a:t>数据集为经过处理的整车充电段数据，旨在借助充电数据分析车辆当前是否存在故障。</a:t>
            </a:r>
            <a:endParaRPr sz="1800"/>
          </a:p>
          <a:p>
            <a:r>
              <a:rPr sz="1800"/>
              <a:t>比赛选择了实际发生故障，但传统的报警系统没有起到预警作用的数据，希望众多优秀选手通过机器学习等方法，找到有效识别车辆故障的模型。</a:t>
            </a:r>
            <a:endParaRPr sz="1800"/>
          </a:p>
          <a:p>
            <a:r>
              <a:rPr sz="1800"/>
              <a:t>数据以pkl格式保存，每个pkl包含两部分数据。第一部分是车辆充电时的电压，电流等时序信息，共有8列数据，分别是['volt','current','soc','max_single_volt','min_single_volt','max_temp','min_temp','timestamp'], 对应的含义分别是[电压，电流，电池SOC，最大单体电压，最小单体电压，最高单体温度，最低单体温度，时间戳]。</a:t>
            </a:r>
            <a:endParaRPr sz="1800"/>
          </a:p>
          <a:p>
            <a:r>
              <a:rPr sz="1800"/>
              <a:t>充电段数据是新能源车辆电池数据中比较稳定的数据，电池的参数变化也更有规律，需要注意数据已经过清洗，数值的大小不能再反应电池本身的特性，但数据变化的趋势仍然符合电池的规律。</a:t>
            </a:r>
            <a:endParaRPr sz="1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52445" y="9810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9525" y="9620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数据分析</a:t>
            </a:r>
            <a:r>
              <a:rPr lang="en-US" altLang="zh-CN">
                <a:sym typeface="+mn-ea"/>
              </a:rPr>
              <a:t>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         </a:t>
            </a:r>
            <a:r>
              <a:rPr lang="zh-CN" altLang="en-US" sz="2000">
                <a:sym typeface="+mn-ea"/>
              </a:rPr>
              <a:t>通过绘制正负例的分布图后发现</a:t>
            </a:r>
            <a:r>
              <a:rPr lang="zh-CN" altLang="en-US" sz="2000"/>
              <a:t>后发现，里程数也重要的特征，计算</a:t>
            </a:r>
            <a:r>
              <a:rPr lang="zh-CN" altLang="en-US" sz="2000">
                <a:sym typeface="+mn-ea"/>
              </a:rPr>
              <a:t>正例的平均里程数是6846，而负例的平均里程数是14000。</a:t>
            </a:r>
            <a:r>
              <a:rPr lang="zh-CN" altLang="en-US" sz="2000"/>
              <a:t>里程数越大，电池的异常情况更大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64335" y="2875280"/>
            <a:ext cx="9083040" cy="3844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数据分析</a:t>
            </a:r>
            <a:r>
              <a:rPr lang="en-US" altLang="zh-CN">
                <a:sym typeface="+mn-ea"/>
              </a:rPr>
              <a:t>-3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8705" y="2645410"/>
            <a:ext cx="10175875" cy="4212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369695"/>
            <a:ext cx="10200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通过绘制正负例的密度图和直方图后发现，最高单体温度</a:t>
            </a:r>
            <a:r>
              <a:rPr lang="zh-CN" altLang="en-US">
                <a:sym typeface="+mn-ea"/>
              </a:rPr>
              <a:t>max_temp和</a:t>
            </a:r>
            <a:r>
              <a:rPr lang="zh-CN" altLang="en-US">
                <a:sym typeface="+mn-ea"/>
              </a:rPr>
              <a:t>最低单体温度</a:t>
            </a:r>
            <a:r>
              <a:rPr lang="zh-CN" altLang="en-US">
                <a:sym typeface="+mn-ea"/>
              </a:rPr>
              <a:t>min_temp的分布基本相似，因此可以考虑选择一个作为特征。</a:t>
            </a:r>
            <a:r>
              <a:rPr lang="zh-CN" altLang="en-US">
                <a:sym typeface="+mn-ea"/>
              </a:rPr>
              <a:t>时间戳的变化性不是那么大，可以选择不考虑（后续在验证）。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数据分析</a:t>
            </a:r>
            <a:r>
              <a:rPr lang="en-US" altLang="zh-CN">
                <a:sym typeface="+mn-ea"/>
              </a:rPr>
              <a:t>-4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63650"/>
            <a:ext cx="10200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通过绘制单条正例和负例发现。左侧为4035.pkl和4423.pkl的正例图，右侧为8300.pkl和2986.pkl的负例图，发现正负例的表现各不相同。</a:t>
            </a:r>
            <a:r>
              <a:rPr lang="en-US" altLang="zh-CN">
                <a:sym typeface="+mn-ea"/>
              </a:rPr>
              <a:t>demo</a:t>
            </a:r>
            <a:r>
              <a:rPr lang="zh-CN" altLang="en-US">
                <a:sym typeface="+mn-ea"/>
              </a:rPr>
              <a:t>中选择的是</a:t>
            </a:r>
            <a:r>
              <a:rPr lang="en-US" altLang="zh-CN">
                <a:sym typeface="+mn-ea"/>
              </a:rPr>
              <a:t>256</a:t>
            </a:r>
            <a:r>
              <a:rPr lang="zh-CN" altLang="en-US">
                <a:sym typeface="+mn-ea"/>
              </a:rPr>
              <a:t>维最后一列的数据，因此需要考虑均值或者其他的算法进行降维操作，将</a:t>
            </a:r>
            <a:r>
              <a:rPr lang="en-US" altLang="zh-CN">
                <a:sym typeface="+mn-ea"/>
              </a:rPr>
              <a:t>[256,8]</a:t>
            </a:r>
            <a:r>
              <a:rPr lang="zh-CN" altLang="en-US">
                <a:sym typeface="+mn-ea"/>
              </a:rPr>
              <a:t>降低到</a:t>
            </a:r>
            <a:r>
              <a:rPr lang="en-US" altLang="zh-CN">
                <a:sym typeface="+mn-ea"/>
              </a:rPr>
              <a:t>[1:8]</a:t>
            </a:r>
            <a:r>
              <a:rPr lang="zh-CN" altLang="en-US">
                <a:sym typeface="+mn-ea"/>
              </a:rPr>
              <a:t>。（后续在验证）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8265" y="4612005"/>
            <a:ext cx="4543425" cy="1883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5" y="2631440"/>
            <a:ext cx="4594860" cy="1904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70" y="2633345"/>
            <a:ext cx="4801235" cy="1753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945" y="4507865"/>
            <a:ext cx="4747260" cy="198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数据分析</a:t>
            </a:r>
            <a:r>
              <a:rPr lang="en-US" altLang="zh-CN">
                <a:sym typeface="+mn-ea"/>
              </a:rPr>
              <a:t>-5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63650"/>
            <a:ext cx="102000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通过单条数据的热图和密度图发现，</a:t>
            </a:r>
            <a:r>
              <a:rPr lang="zh-CN" altLang="en-US">
                <a:sym typeface="+mn-ea"/>
              </a:rPr>
              <a:t>current电流对整体的效果影响不是很大，因此可以考虑算法需要电流作为特征</a:t>
            </a:r>
            <a:r>
              <a:rPr lang="zh-CN" altLang="en-US">
                <a:sym typeface="+mn-ea"/>
              </a:rPr>
              <a:t>。（后续在验证）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2376170"/>
            <a:ext cx="9318625" cy="4051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335,&quot;width&quot;:15255}"/>
</p:tagLst>
</file>

<file path=ppt/tags/tag2.xml><?xml version="1.0" encoding="utf-8"?>
<p:tagLst xmlns:p="http://schemas.openxmlformats.org/presentationml/2006/main">
  <p:tag name="KSO_WM_UNIT_PLACING_PICTURE_USER_VIEWPORT" val="{&quot;height&quot;:3645,&quot;width&quot;:10920}"/>
</p:tagLst>
</file>

<file path=ppt/tags/tag3.xml><?xml version="1.0" encoding="utf-8"?>
<p:tagLst xmlns:p="http://schemas.openxmlformats.org/presentationml/2006/main">
  <p:tag name="COMMONDATA" val="eyJoZGlkIjoiMTE4OWMyODE0YWZjNTY4NGIxMDM5NTJmNmQ1YWQ4M2UifQ=="/>
  <p:tag name="KSO_WPP_MARK_KEY" val="e0626a1f-31bf-4a53-87da-4bffe959915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2142</Words>
  <Application>WPS 演示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vLoong能源AI挑战赛——异常检测赛</vt:lpstr>
      <vt:lpstr>项目背景</vt:lpstr>
      <vt:lpstr>方案调研</vt:lpstr>
      <vt:lpstr>Demo分析</vt:lpstr>
      <vt:lpstr>数据分析—1</vt:lpstr>
      <vt:lpstr>数据分析-2</vt:lpstr>
      <vt:lpstr>数据分析-3 </vt:lpstr>
      <vt:lpstr>数据分析-4 </vt:lpstr>
      <vt:lpstr>数据分析-5 </vt:lpstr>
      <vt:lpstr>baseline选择</vt:lpstr>
      <vt:lpstr>baseline选择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46</cp:revision>
  <dcterms:created xsi:type="dcterms:W3CDTF">2022-07-05T13:52:00Z</dcterms:created>
  <dcterms:modified xsi:type="dcterms:W3CDTF">2022-10-12T15:06:52Z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41863E1A83114F869F18FC91A79C4DB0</vt:lpwstr>
  </property>
  <property fmtid="{D5CDD505-2E9C-101B-9397-08002B2CF9AE}" pid="3" name="KSOProductBuildVer">
    <vt:lpwstr>2052-11.1.0.12598</vt:lpwstr>
  </property>
</Properties>
</file>