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14630400" cy="8229600"/>
  <p:notesSz cx="8229600" cy="14630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00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38532"/>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Projet Portfolio </a:t>
            </a:r>
            <a:endParaRPr lang="en-US" sz="4450" dirty="0"/>
          </a:p>
        </p:txBody>
      </p:sp>
      <p:sp>
        <p:nvSpPr>
          <p:cNvPr id="4" name="Text 1"/>
          <p:cNvSpPr/>
          <p:nvPr/>
        </p:nvSpPr>
        <p:spPr>
          <a:xfrm>
            <a:off x="793790" y="3587472"/>
            <a:ext cx="75564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Bienvenue dans ma présentation de projet de portfolio web. L'objectif principal est de mettre en avant mes compétences et mes projets de développement web de manière claire et engageante. Mes choix </a:t>
            </a:r>
            <a:r>
              <a:rPr lang="en-US" sz="1750" kern="0" spc="-36" dirty="0" err="1">
                <a:solidFill>
                  <a:srgbClr val="272525"/>
                </a:solidFill>
                <a:latin typeface="Inter" pitchFamily="34" charset="0"/>
                <a:ea typeface="Inter" pitchFamily="34" charset="-122"/>
                <a:cs typeface="Inter" pitchFamily="34" charset="-120"/>
              </a:rPr>
              <a:t>technologiques</a:t>
            </a:r>
            <a:r>
              <a:rPr lang="en-US" sz="1750" kern="0" spc="-36" dirty="0">
                <a:solidFill>
                  <a:srgbClr val="272525"/>
                </a:solidFill>
                <a:latin typeface="Inter" pitchFamily="34" charset="0"/>
                <a:ea typeface="Inter" pitchFamily="34" charset="-122"/>
                <a:cs typeface="Inter" pitchFamily="34" charset="-120"/>
              </a:rPr>
              <a:t>, mon processus de conception et la structure du site.</a:t>
            </a:r>
            <a:endParaRPr lang="en-US" sz="1750" dirty="0"/>
          </a:p>
        </p:txBody>
      </p:sp>
      <p:sp>
        <p:nvSpPr>
          <p:cNvPr id="5" name="Shape 2"/>
          <p:cNvSpPr/>
          <p:nvPr/>
        </p:nvSpPr>
        <p:spPr>
          <a:xfrm>
            <a:off x="793790" y="5311140"/>
            <a:ext cx="362903" cy="362903"/>
          </a:xfrm>
          <a:prstGeom prst="roundRect">
            <a:avLst>
              <a:gd name="adj" fmla="val 25194296"/>
            </a:avLst>
          </a:prstGeom>
          <a:noFill/>
          <a:ln w="7620">
            <a:solidFill>
              <a:srgbClr val="FFFFFF"/>
            </a:solidFill>
            <a:prstDash val="solid"/>
          </a:ln>
        </p:spPr>
        <p:txBody>
          <a:bodyPr/>
          <a:lstStyle/>
          <a:p>
            <a:endParaRPr lang="fr-FR"/>
          </a:p>
        </p:txBody>
      </p:sp>
      <p:sp>
        <p:nvSpPr>
          <p:cNvPr id="7" name="Text 3"/>
          <p:cNvSpPr/>
          <p:nvPr/>
        </p:nvSpPr>
        <p:spPr>
          <a:xfrm>
            <a:off x="793790" y="7404410"/>
            <a:ext cx="3845117" cy="1037064"/>
          </a:xfrm>
          <a:prstGeom prst="rect">
            <a:avLst/>
          </a:prstGeom>
          <a:noFill/>
          <a:ln/>
        </p:spPr>
        <p:txBody>
          <a:bodyPr wrap="none" lIns="0" tIns="0" rIns="0" bIns="0" rtlCol="0" anchor="t"/>
          <a:lstStyle/>
          <a:p>
            <a:pPr marL="0" indent="0" algn="l">
              <a:lnSpc>
                <a:spcPts val="3100"/>
              </a:lnSpc>
              <a:buNone/>
            </a:pPr>
            <a:r>
              <a:rPr lang="en-US" sz="5400" b="1" kern="0" spc="-36" dirty="0">
                <a:solidFill>
                  <a:srgbClr val="272525"/>
                </a:solidFill>
                <a:latin typeface="Inter Bold" pitchFamily="34" charset="0"/>
                <a:ea typeface="Inter Bold" pitchFamily="34" charset="-122"/>
                <a:cs typeface="Inter Bold" pitchFamily="34" charset="-120"/>
              </a:rPr>
              <a:t>par Brennan</a:t>
            </a:r>
            <a:endParaRPr lang="en-US" sz="5400"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721412"/>
            <a:ext cx="9403794"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Pourquoi HTML, CSS et JavaScript ?</a:t>
            </a:r>
            <a:endParaRPr lang="en-US" sz="4450" dirty="0"/>
          </a:p>
        </p:txBody>
      </p:sp>
      <p:sp>
        <p:nvSpPr>
          <p:cNvPr id="3" name="Text 1"/>
          <p:cNvSpPr/>
          <p:nvPr/>
        </p:nvSpPr>
        <p:spPr>
          <a:xfrm>
            <a:off x="793790" y="3997166"/>
            <a:ext cx="288357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HTML : Structure Web</a:t>
            </a:r>
            <a:endParaRPr lang="en-US" sz="2200" dirty="0"/>
          </a:p>
        </p:txBody>
      </p:sp>
      <p:sp>
        <p:nvSpPr>
          <p:cNvPr id="4" name="Text 2"/>
          <p:cNvSpPr/>
          <p:nvPr/>
        </p:nvSpPr>
        <p:spPr>
          <a:xfrm>
            <a:off x="793790" y="4578310"/>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Standard universel. Compatible avec tous les navigateurs.</a:t>
            </a:r>
            <a:endParaRPr lang="en-US" sz="1750" dirty="0"/>
          </a:p>
        </p:txBody>
      </p:sp>
      <p:sp>
        <p:nvSpPr>
          <p:cNvPr id="5" name="Text 3"/>
          <p:cNvSpPr/>
          <p:nvPr/>
        </p:nvSpPr>
        <p:spPr>
          <a:xfrm>
            <a:off x="5332928" y="3997166"/>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CSS : Mise en Forme</a:t>
            </a:r>
            <a:endParaRPr lang="en-US" sz="2200" dirty="0"/>
          </a:p>
        </p:txBody>
      </p:sp>
      <p:sp>
        <p:nvSpPr>
          <p:cNvPr id="6" name="Text 4"/>
          <p:cNvSpPr/>
          <p:nvPr/>
        </p:nvSpPr>
        <p:spPr>
          <a:xfrm>
            <a:off x="5332928" y="4578310"/>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Contrôle précis de l'apparence visuelle. </a:t>
            </a:r>
            <a:r>
              <a:rPr lang="en-US" sz="1750" kern="0" spc="-36" dirty="0" err="1">
                <a:solidFill>
                  <a:srgbClr val="272525"/>
                </a:solidFill>
                <a:latin typeface="Inter" pitchFamily="34" charset="0"/>
                <a:ea typeface="Inter" pitchFamily="34" charset="-122"/>
                <a:cs typeface="Inter" pitchFamily="34" charset="-120"/>
              </a:rPr>
              <a:t>Permet</a:t>
            </a:r>
            <a:r>
              <a:rPr lang="en-US" sz="1750" kern="0" spc="-36" dirty="0">
                <a:solidFill>
                  <a:srgbClr val="272525"/>
                </a:solidFill>
                <a:latin typeface="Inter" pitchFamily="34" charset="0"/>
                <a:ea typeface="Inter" pitchFamily="34" charset="-122"/>
                <a:cs typeface="Inter" pitchFamily="34" charset="-120"/>
              </a:rPr>
              <a:t> d’être responsive.</a:t>
            </a:r>
            <a:endParaRPr lang="en-US" sz="1750" dirty="0"/>
          </a:p>
        </p:txBody>
      </p:sp>
      <p:sp>
        <p:nvSpPr>
          <p:cNvPr id="7" name="Text 5"/>
          <p:cNvSpPr/>
          <p:nvPr/>
        </p:nvSpPr>
        <p:spPr>
          <a:xfrm>
            <a:off x="9872067" y="3997166"/>
            <a:ext cx="3158371"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JavaScript : Interactivité</a:t>
            </a:r>
            <a:endParaRPr lang="en-US" sz="2200" dirty="0"/>
          </a:p>
        </p:txBody>
      </p:sp>
      <p:sp>
        <p:nvSpPr>
          <p:cNvPr id="8" name="Text 6"/>
          <p:cNvSpPr/>
          <p:nvPr/>
        </p:nvSpPr>
        <p:spPr>
          <a:xfrm>
            <a:off x="9872067" y="4578310"/>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Fonctionnalités dynamiques, effets et animations en temps réel.</a:t>
            </a:r>
            <a:endParaRPr lang="en-US" sz="1750" dirty="0"/>
          </a:p>
        </p:txBody>
      </p:sp>
      <p:pic>
        <p:nvPicPr>
          <p:cNvPr id="9" name="Image 8">
            <a:extLst>
              <a:ext uri="{FF2B5EF4-FFF2-40B4-BE49-F238E27FC236}">
                <a16:creationId xmlns:a16="http://schemas.microsoft.com/office/drawing/2014/main" id="{5924A174-3163-ABF7-D421-C3A3345F44DA}"/>
              </a:ext>
            </a:extLst>
          </p:cNvPr>
          <p:cNvPicPr>
            <a:picLocks noChangeAspect="1"/>
          </p:cNvPicPr>
          <p:nvPr/>
        </p:nvPicPr>
        <p:blipFill>
          <a:blip r:embed="rId3"/>
          <a:stretch>
            <a:fillRect/>
          </a:stretch>
        </p:blipFill>
        <p:spPr>
          <a:xfrm>
            <a:off x="12893636" y="7515861"/>
            <a:ext cx="1736764" cy="713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4425553" y="3983950"/>
            <a:ext cx="5779175" cy="708779"/>
          </a:xfrm>
          <a:prstGeom prst="rect">
            <a:avLst/>
          </a:prstGeom>
          <a:noFill/>
          <a:ln/>
        </p:spPr>
        <p:txBody>
          <a:bodyPr wrap="none" lIns="0" tIns="0" rIns="0" bIns="0" rtlCol="0" anchor="t"/>
          <a:lstStyle/>
          <a:p>
            <a:pPr marL="0" indent="0" algn="ctr">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Conception du Design</a:t>
            </a:r>
            <a:endParaRPr lang="en-US" sz="4450" dirty="0"/>
          </a:p>
        </p:txBody>
      </p:sp>
      <p:sp>
        <p:nvSpPr>
          <p:cNvPr id="4" name="Shape 1"/>
          <p:cNvSpPr/>
          <p:nvPr/>
        </p:nvSpPr>
        <p:spPr>
          <a:xfrm>
            <a:off x="793790" y="5032891"/>
            <a:ext cx="4196358" cy="2047994"/>
          </a:xfrm>
          <a:prstGeom prst="roundRect">
            <a:avLst>
              <a:gd name="adj" fmla="val 4652"/>
            </a:avLst>
          </a:prstGeom>
          <a:solidFill>
            <a:srgbClr val="DADBF1"/>
          </a:solidFill>
          <a:ln w="7620">
            <a:solidFill>
              <a:srgbClr val="C0C1D7"/>
            </a:solidFill>
            <a:prstDash val="solid"/>
          </a:ln>
        </p:spPr>
        <p:txBody>
          <a:bodyPr/>
          <a:lstStyle/>
          <a:p>
            <a:endParaRPr lang="fr-FR"/>
          </a:p>
        </p:txBody>
      </p:sp>
      <p:sp>
        <p:nvSpPr>
          <p:cNvPr id="5" name="Text 2"/>
          <p:cNvSpPr/>
          <p:nvPr/>
        </p:nvSpPr>
        <p:spPr>
          <a:xfrm>
            <a:off x="1028224" y="526732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Inspiration</a:t>
            </a:r>
            <a:endParaRPr lang="en-US" sz="2200" dirty="0"/>
          </a:p>
        </p:txBody>
      </p:sp>
      <p:sp>
        <p:nvSpPr>
          <p:cNvPr id="6" name="Text 3"/>
          <p:cNvSpPr/>
          <p:nvPr/>
        </p:nvSpPr>
        <p:spPr>
          <a:xfrm>
            <a:off x="1028224" y="5757743"/>
            <a:ext cx="3727490"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Style jeux vidéos et 3D colorée pour un aspect unique et moderne.</a:t>
            </a:r>
            <a:endParaRPr lang="en-US" sz="1750" dirty="0"/>
          </a:p>
        </p:txBody>
      </p:sp>
      <p:sp>
        <p:nvSpPr>
          <p:cNvPr id="7" name="Shape 4"/>
          <p:cNvSpPr/>
          <p:nvPr/>
        </p:nvSpPr>
        <p:spPr>
          <a:xfrm>
            <a:off x="5216962" y="5032891"/>
            <a:ext cx="4196358" cy="2047994"/>
          </a:xfrm>
          <a:prstGeom prst="roundRect">
            <a:avLst>
              <a:gd name="adj" fmla="val 4652"/>
            </a:avLst>
          </a:prstGeom>
          <a:solidFill>
            <a:srgbClr val="DADBF1"/>
          </a:solidFill>
          <a:ln w="7620">
            <a:solidFill>
              <a:srgbClr val="C0C1D7"/>
            </a:solidFill>
            <a:prstDash val="solid"/>
          </a:ln>
        </p:spPr>
        <p:txBody>
          <a:bodyPr/>
          <a:lstStyle/>
          <a:p>
            <a:endParaRPr lang="fr-FR"/>
          </a:p>
        </p:txBody>
      </p:sp>
      <p:sp>
        <p:nvSpPr>
          <p:cNvPr id="8" name="Text 5"/>
          <p:cNvSpPr/>
          <p:nvPr/>
        </p:nvSpPr>
        <p:spPr>
          <a:xfrm>
            <a:off x="5451396" y="526732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Objectifs</a:t>
            </a:r>
            <a:endParaRPr lang="en-US" sz="2200" dirty="0"/>
          </a:p>
        </p:txBody>
      </p:sp>
      <p:sp>
        <p:nvSpPr>
          <p:cNvPr id="9" name="Text 6"/>
          <p:cNvSpPr/>
          <p:nvPr/>
        </p:nvSpPr>
        <p:spPr>
          <a:xfrm>
            <a:off x="5451396" y="5757743"/>
            <a:ext cx="3727490"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Clarté, simplicité et professionnalisme pour une navigation intuitive et attirante.</a:t>
            </a:r>
            <a:endParaRPr lang="en-US" sz="1750" dirty="0"/>
          </a:p>
        </p:txBody>
      </p:sp>
      <p:sp>
        <p:nvSpPr>
          <p:cNvPr id="10" name="Shape 7"/>
          <p:cNvSpPr/>
          <p:nvPr/>
        </p:nvSpPr>
        <p:spPr>
          <a:xfrm>
            <a:off x="9640133" y="5032891"/>
            <a:ext cx="4196358" cy="2047994"/>
          </a:xfrm>
          <a:prstGeom prst="roundRect">
            <a:avLst>
              <a:gd name="adj" fmla="val 4652"/>
            </a:avLst>
          </a:prstGeom>
          <a:solidFill>
            <a:srgbClr val="DADBF1"/>
          </a:solidFill>
          <a:ln w="7620">
            <a:solidFill>
              <a:srgbClr val="C0C1D7"/>
            </a:solidFill>
            <a:prstDash val="solid"/>
          </a:ln>
        </p:spPr>
        <p:txBody>
          <a:bodyPr/>
          <a:lstStyle/>
          <a:p>
            <a:endParaRPr lang="fr-FR"/>
          </a:p>
        </p:txBody>
      </p:sp>
      <p:sp>
        <p:nvSpPr>
          <p:cNvPr id="11" name="Text 8"/>
          <p:cNvSpPr/>
          <p:nvPr/>
        </p:nvSpPr>
        <p:spPr>
          <a:xfrm>
            <a:off x="9874568" y="5267325"/>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Structure</a:t>
            </a:r>
            <a:endParaRPr lang="en-US" sz="2200" dirty="0"/>
          </a:p>
        </p:txBody>
      </p:sp>
      <p:sp>
        <p:nvSpPr>
          <p:cNvPr id="12" name="Text 9"/>
          <p:cNvSpPr/>
          <p:nvPr/>
        </p:nvSpPr>
        <p:spPr>
          <a:xfrm>
            <a:off x="9874568" y="5757743"/>
            <a:ext cx="3727490"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La structure des pages et l'affichage à été confectionné afin d'être attrayant pour le lecteur.</a:t>
            </a:r>
            <a:endParaRPr lang="en-US" sz="1750" dirty="0"/>
          </a:p>
        </p:txBody>
      </p:sp>
      <p:pic>
        <p:nvPicPr>
          <p:cNvPr id="13" name="Image 12">
            <a:extLst>
              <a:ext uri="{FF2B5EF4-FFF2-40B4-BE49-F238E27FC236}">
                <a16:creationId xmlns:a16="http://schemas.microsoft.com/office/drawing/2014/main" id="{A1A065EE-D48A-B7A8-AC61-ADF780EB6FC8}"/>
              </a:ext>
            </a:extLst>
          </p:cNvPr>
          <p:cNvPicPr>
            <a:picLocks noChangeAspect="1"/>
          </p:cNvPicPr>
          <p:nvPr/>
        </p:nvPicPr>
        <p:blipFill>
          <a:blip r:embed="rId4"/>
          <a:stretch>
            <a:fillRect/>
          </a:stretch>
        </p:blipFill>
        <p:spPr>
          <a:xfrm>
            <a:off x="12893636" y="7515861"/>
            <a:ext cx="1736764" cy="713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F2B2B064-614A-C640-D8E7-33D89CD0BBB4}"/>
              </a:ext>
            </a:extLst>
          </p:cNvPr>
          <p:cNvSpPr/>
          <p:nvPr/>
        </p:nvSpPr>
        <p:spPr>
          <a:xfrm>
            <a:off x="2102004" y="1048214"/>
            <a:ext cx="10426389" cy="691376"/>
          </a:xfrm>
          <a:prstGeom prst="rect">
            <a:avLst/>
          </a:prstGeom>
          <a:noFill/>
          <a:ln/>
        </p:spPr>
        <p:txBody>
          <a:bodyPr wrap="none" lIns="0" tIns="0" rIns="0" bIns="0" rtlCol="0" anchor="t"/>
          <a:lstStyle/>
          <a:p>
            <a:pPr marL="0" indent="0" algn="ctr">
              <a:lnSpc>
                <a:spcPts val="5550"/>
              </a:lnSpc>
              <a:buNone/>
            </a:pPr>
            <a:r>
              <a:rPr lang="en-US" sz="8800" b="1" kern="0" spc="-134" dirty="0" err="1">
                <a:solidFill>
                  <a:srgbClr val="000000"/>
                </a:solidFill>
                <a:latin typeface="Inter Bold" pitchFamily="34" charset="0"/>
                <a:ea typeface="Inter Bold" pitchFamily="34" charset="-122"/>
                <a:cs typeface="Inter Bold" pitchFamily="34" charset="-120"/>
              </a:rPr>
              <a:t>Présentation</a:t>
            </a:r>
            <a:r>
              <a:rPr lang="en-US" sz="8800" b="1" kern="0" spc="-134" dirty="0">
                <a:solidFill>
                  <a:srgbClr val="000000"/>
                </a:solidFill>
                <a:latin typeface="Inter Bold" pitchFamily="34" charset="0"/>
                <a:ea typeface="Inter Bold" pitchFamily="34" charset="-122"/>
                <a:cs typeface="Inter Bold" pitchFamily="34" charset="-120"/>
              </a:rPr>
              <a:t> du site</a:t>
            </a:r>
            <a:endParaRPr lang="en-US" sz="8800" dirty="0"/>
          </a:p>
        </p:txBody>
      </p:sp>
      <p:pic>
        <p:nvPicPr>
          <p:cNvPr id="21" name="Image 20">
            <a:extLst>
              <a:ext uri="{FF2B5EF4-FFF2-40B4-BE49-F238E27FC236}">
                <a16:creationId xmlns:a16="http://schemas.microsoft.com/office/drawing/2014/main" id="{95329A6C-CD9A-59D7-3C71-0E664F5EC657}"/>
              </a:ext>
            </a:extLst>
          </p:cNvPr>
          <p:cNvPicPr>
            <a:picLocks noChangeAspect="1"/>
          </p:cNvPicPr>
          <p:nvPr/>
        </p:nvPicPr>
        <p:blipFill>
          <a:blip r:embed="rId2"/>
          <a:stretch>
            <a:fillRect/>
          </a:stretch>
        </p:blipFill>
        <p:spPr>
          <a:xfrm>
            <a:off x="12433610" y="7515225"/>
            <a:ext cx="2196790" cy="714375"/>
          </a:xfrm>
          <a:prstGeom prst="rect">
            <a:avLst/>
          </a:prstGeom>
        </p:spPr>
      </p:pic>
      <p:pic>
        <p:nvPicPr>
          <p:cNvPr id="1026" name="Picture 2">
            <a:extLst>
              <a:ext uri="{FF2B5EF4-FFF2-40B4-BE49-F238E27FC236}">
                <a16:creationId xmlns:a16="http://schemas.microsoft.com/office/drawing/2014/main" id="{D03FB405-F6EE-9388-8062-4484029C0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0249" y="2747743"/>
            <a:ext cx="7489901" cy="512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72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31789"/>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Page "À Propos" : Qui suis-je ?</a:t>
            </a:r>
            <a:endParaRPr lang="en-US" sz="4450" dirty="0"/>
          </a:p>
        </p:txBody>
      </p:sp>
      <p:pic>
        <p:nvPicPr>
          <p:cNvPr id="4" name="Image 1" descr="preencoded.png"/>
          <p:cNvPicPr>
            <a:picLocks noChangeAspect="1"/>
          </p:cNvPicPr>
          <p:nvPr/>
        </p:nvPicPr>
        <p:blipFill>
          <a:blip r:embed="rId4"/>
          <a:stretch>
            <a:fillRect/>
          </a:stretch>
        </p:blipFill>
        <p:spPr>
          <a:xfrm>
            <a:off x="6280190" y="3689509"/>
            <a:ext cx="566976" cy="566976"/>
          </a:xfrm>
          <a:prstGeom prst="rect">
            <a:avLst/>
          </a:prstGeom>
        </p:spPr>
      </p:pic>
      <p:sp>
        <p:nvSpPr>
          <p:cNvPr id="5" name="Text 1"/>
          <p:cNvSpPr/>
          <p:nvPr/>
        </p:nvSpPr>
        <p:spPr>
          <a:xfrm>
            <a:off x="6280190" y="4483298"/>
            <a:ext cx="2291953"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On retrouve dans cette page </a:t>
            </a:r>
            <a:r>
              <a:rPr lang="en-US" sz="1750" kern="0" spc="-36" dirty="0" err="1">
                <a:solidFill>
                  <a:srgbClr val="272525"/>
                </a:solidFill>
                <a:latin typeface="Inter" pitchFamily="34" charset="0"/>
                <a:ea typeface="Inter" pitchFamily="34" charset="-122"/>
                <a:cs typeface="Inter" pitchFamily="34" charset="-120"/>
              </a:rPr>
              <a:t>mon</a:t>
            </a:r>
            <a:r>
              <a:rPr lang="en-US" sz="1750" kern="0" spc="-36" dirty="0">
                <a:solidFill>
                  <a:srgbClr val="272525"/>
                </a:solidFill>
                <a:latin typeface="Inter" pitchFamily="34" charset="0"/>
                <a:ea typeface="Inter" pitchFamily="34" charset="-122"/>
                <a:cs typeface="Inter" pitchFamily="34" charset="-120"/>
              </a:rPr>
              <a:t> </a:t>
            </a:r>
            <a:r>
              <a:rPr lang="en-US" sz="1750" kern="0" spc="-36" dirty="0" err="1">
                <a:solidFill>
                  <a:srgbClr val="272525"/>
                </a:solidFill>
                <a:latin typeface="Inter" pitchFamily="34" charset="0"/>
                <a:ea typeface="Inter" pitchFamily="34" charset="-122"/>
                <a:cs typeface="Inter" pitchFamily="34" charset="-120"/>
              </a:rPr>
              <a:t>parcours</a:t>
            </a:r>
            <a:r>
              <a:rPr lang="en-US" sz="1750" kern="0" spc="-36" dirty="0">
                <a:solidFill>
                  <a:srgbClr val="272525"/>
                </a:solidFill>
                <a:latin typeface="Inter" pitchFamily="34" charset="0"/>
                <a:ea typeface="Inter" pitchFamily="34" charset="-122"/>
                <a:cs typeface="Inter" pitchFamily="34" charset="-120"/>
              </a:rPr>
              <a:t> </a:t>
            </a:r>
            <a:r>
              <a:rPr lang="en-US" sz="1750" kern="0" spc="-36" dirty="0" err="1">
                <a:solidFill>
                  <a:srgbClr val="272525"/>
                </a:solidFill>
                <a:latin typeface="Inter" pitchFamily="34" charset="0"/>
                <a:ea typeface="Inter" pitchFamily="34" charset="-122"/>
                <a:cs typeface="Inter" pitchFamily="34" charset="-120"/>
              </a:rPr>
              <a:t>afin</a:t>
            </a:r>
            <a:r>
              <a:rPr lang="en-US" sz="1750" kern="0" spc="-36" dirty="0">
                <a:solidFill>
                  <a:srgbClr val="272525"/>
                </a:solidFill>
                <a:latin typeface="Inter" pitchFamily="34" charset="0"/>
                <a:ea typeface="Inter" pitchFamily="34" charset="-122"/>
                <a:cs typeface="Inter" pitchFamily="34" charset="-120"/>
              </a:rPr>
              <a:t> de comprendre qui je suis.</a:t>
            </a:r>
            <a:endParaRPr lang="en-US" sz="1750" dirty="0"/>
          </a:p>
        </p:txBody>
      </p:sp>
      <p:pic>
        <p:nvPicPr>
          <p:cNvPr id="6" name="Image 2" descr="preencoded.png"/>
          <p:cNvPicPr>
            <a:picLocks noChangeAspect="1"/>
          </p:cNvPicPr>
          <p:nvPr/>
        </p:nvPicPr>
        <p:blipFill>
          <a:blip r:embed="rId5"/>
          <a:stretch>
            <a:fillRect/>
          </a:stretch>
        </p:blipFill>
        <p:spPr>
          <a:xfrm>
            <a:off x="8912304" y="3689509"/>
            <a:ext cx="566976" cy="566976"/>
          </a:xfrm>
          <a:prstGeom prst="rect">
            <a:avLst/>
          </a:prstGeom>
        </p:spPr>
      </p:pic>
      <p:sp>
        <p:nvSpPr>
          <p:cNvPr id="7" name="Text 2"/>
          <p:cNvSpPr/>
          <p:nvPr/>
        </p:nvSpPr>
        <p:spPr>
          <a:xfrm>
            <a:off x="8912304" y="4483298"/>
            <a:ext cx="2292072"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Une liste des compétences techniques et des outils que j'apprends.</a:t>
            </a:r>
            <a:endParaRPr lang="en-US" sz="1750" dirty="0"/>
          </a:p>
        </p:txBody>
      </p:sp>
      <p:pic>
        <p:nvPicPr>
          <p:cNvPr id="8" name="Image 3" descr="preencoded.png"/>
          <p:cNvPicPr>
            <a:picLocks noChangeAspect="1"/>
          </p:cNvPicPr>
          <p:nvPr/>
        </p:nvPicPr>
        <p:blipFill>
          <a:blip r:embed="rId6"/>
          <a:stretch>
            <a:fillRect/>
          </a:stretch>
        </p:blipFill>
        <p:spPr>
          <a:xfrm>
            <a:off x="11544538" y="3689509"/>
            <a:ext cx="566976" cy="566976"/>
          </a:xfrm>
          <a:prstGeom prst="rect">
            <a:avLst/>
          </a:prstGeom>
        </p:spPr>
      </p:pic>
      <p:sp>
        <p:nvSpPr>
          <p:cNvPr id="9" name="Text 3"/>
          <p:cNvSpPr/>
          <p:nvPr/>
        </p:nvSpPr>
        <p:spPr>
          <a:xfrm>
            <a:off x="11544538" y="4483298"/>
            <a:ext cx="2291953"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Mes centres d'intérêt et mes passions.</a:t>
            </a:r>
            <a:endParaRPr lang="en-US" sz="1750" dirty="0"/>
          </a:p>
        </p:txBody>
      </p:sp>
      <p:pic>
        <p:nvPicPr>
          <p:cNvPr id="10" name="Image 9">
            <a:extLst>
              <a:ext uri="{FF2B5EF4-FFF2-40B4-BE49-F238E27FC236}">
                <a16:creationId xmlns:a16="http://schemas.microsoft.com/office/drawing/2014/main" id="{EC92A41F-656B-CDD6-541E-A1CB4D42186B}"/>
              </a:ext>
            </a:extLst>
          </p:cNvPr>
          <p:cNvPicPr>
            <a:picLocks noChangeAspect="1"/>
          </p:cNvPicPr>
          <p:nvPr/>
        </p:nvPicPr>
        <p:blipFill>
          <a:blip r:embed="rId7"/>
          <a:stretch>
            <a:fillRect/>
          </a:stretch>
        </p:blipFill>
        <p:spPr>
          <a:xfrm>
            <a:off x="12893636" y="7515861"/>
            <a:ext cx="1736764" cy="713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window dir="ver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7223046" y="1403033"/>
            <a:ext cx="5670590" cy="708779"/>
          </a:xfrm>
          <a:prstGeom prst="rect">
            <a:avLst/>
          </a:prstGeom>
          <a:noFill/>
          <a:ln/>
        </p:spPr>
        <p:txBody>
          <a:bodyPr wrap="none" lIns="0" tIns="0" rIns="0" bIns="0" rtlCol="0" anchor="t"/>
          <a:lstStyle/>
          <a:p>
            <a:pPr marL="0" indent="0" algn="ctr">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Page "Projets"</a:t>
            </a:r>
            <a:endParaRPr lang="en-US" sz="4450" dirty="0"/>
          </a:p>
        </p:txBody>
      </p:sp>
      <p:sp>
        <p:nvSpPr>
          <p:cNvPr id="4" name="Shape 1"/>
          <p:cNvSpPr/>
          <p:nvPr/>
        </p:nvSpPr>
        <p:spPr>
          <a:xfrm>
            <a:off x="6535341" y="2451973"/>
            <a:ext cx="30480" cy="4374475"/>
          </a:xfrm>
          <a:prstGeom prst="roundRect">
            <a:avLst>
              <a:gd name="adj" fmla="val 312558"/>
            </a:avLst>
          </a:prstGeom>
          <a:solidFill>
            <a:srgbClr val="C0C1D7"/>
          </a:solidFill>
          <a:ln/>
        </p:spPr>
        <p:txBody>
          <a:bodyPr/>
          <a:lstStyle/>
          <a:p>
            <a:endParaRPr lang="fr-FR"/>
          </a:p>
        </p:txBody>
      </p:sp>
      <p:sp>
        <p:nvSpPr>
          <p:cNvPr id="5" name="Shape 2"/>
          <p:cNvSpPr/>
          <p:nvPr/>
        </p:nvSpPr>
        <p:spPr>
          <a:xfrm>
            <a:off x="6760012" y="2947035"/>
            <a:ext cx="680442" cy="30480"/>
          </a:xfrm>
          <a:prstGeom prst="roundRect">
            <a:avLst>
              <a:gd name="adj" fmla="val 312558"/>
            </a:avLst>
          </a:prstGeom>
          <a:solidFill>
            <a:srgbClr val="C0C1D7"/>
          </a:solidFill>
          <a:ln/>
        </p:spPr>
        <p:txBody>
          <a:bodyPr/>
          <a:lstStyle/>
          <a:p>
            <a:endParaRPr lang="fr-FR"/>
          </a:p>
        </p:txBody>
      </p:sp>
      <p:sp>
        <p:nvSpPr>
          <p:cNvPr id="6" name="Shape 3"/>
          <p:cNvSpPr/>
          <p:nvPr/>
        </p:nvSpPr>
        <p:spPr>
          <a:xfrm>
            <a:off x="6280190" y="2707124"/>
            <a:ext cx="510302" cy="510302"/>
          </a:xfrm>
          <a:prstGeom prst="roundRect">
            <a:avLst>
              <a:gd name="adj" fmla="val 18669"/>
            </a:avLst>
          </a:prstGeom>
          <a:solidFill>
            <a:srgbClr val="DADBF1"/>
          </a:solidFill>
          <a:ln w="7620">
            <a:solidFill>
              <a:srgbClr val="C0C1D7"/>
            </a:solidFill>
            <a:prstDash val="solid"/>
          </a:ln>
        </p:spPr>
        <p:txBody>
          <a:bodyPr/>
          <a:lstStyle/>
          <a:p>
            <a:endParaRPr lang="fr-FR"/>
          </a:p>
        </p:txBody>
      </p:sp>
      <p:sp>
        <p:nvSpPr>
          <p:cNvPr id="7" name="Text 4"/>
          <p:cNvSpPr/>
          <p:nvPr/>
        </p:nvSpPr>
        <p:spPr>
          <a:xfrm>
            <a:off x="6365260" y="2749629"/>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8" name="Text 5"/>
          <p:cNvSpPr/>
          <p:nvPr/>
        </p:nvSpPr>
        <p:spPr>
          <a:xfrm>
            <a:off x="7669411" y="2678787"/>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Projets effectués</a:t>
            </a:r>
            <a:endParaRPr lang="en-US" sz="2200" dirty="0"/>
          </a:p>
        </p:txBody>
      </p:sp>
      <p:sp>
        <p:nvSpPr>
          <p:cNvPr id="9" name="Text 6"/>
          <p:cNvSpPr/>
          <p:nvPr/>
        </p:nvSpPr>
        <p:spPr>
          <a:xfrm>
            <a:off x="7669411" y="3169206"/>
            <a:ext cx="616719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Titre avec les objectifs et technologies utilisées.</a:t>
            </a:r>
            <a:endParaRPr lang="en-US" sz="1750" dirty="0"/>
          </a:p>
        </p:txBody>
      </p:sp>
      <p:sp>
        <p:nvSpPr>
          <p:cNvPr id="10" name="Shape 7"/>
          <p:cNvSpPr/>
          <p:nvPr/>
        </p:nvSpPr>
        <p:spPr>
          <a:xfrm>
            <a:off x="6760012" y="4480798"/>
            <a:ext cx="680442" cy="30480"/>
          </a:xfrm>
          <a:prstGeom prst="roundRect">
            <a:avLst>
              <a:gd name="adj" fmla="val 312558"/>
            </a:avLst>
          </a:prstGeom>
          <a:solidFill>
            <a:srgbClr val="C0C1D7"/>
          </a:solidFill>
          <a:ln/>
        </p:spPr>
        <p:txBody>
          <a:bodyPr/>
          <a:lstStyle/>
          <a:p>
            <a:endParaRPr lang="fr-FR"/>
          </a:p>
        </p:txBody>
      </p:sp>
      <p:sp>
        <p:nvSpPr>
          <p:cNvPr id="11" name="Shape 8"/>
          <p:cNvSpPr/>
          <p:nvPr/>
        </p:nvSpPr>
        <p:spPr>
          <a:xfrm>
            <a:off x="6280190" y="4240887"/>
            <a:ext cx="510302" cy="510302"/>
          </a:xfrm>
          <a:prstGeom prst="roundRect">
            <a:avLst>
              <a:gd name="adj" fmla="val 18669"/>
            </a:avLst>
          </a:prstGeom>
          <a:solidFill>
            <a:srgbClr val="DADBF1"/>
          </a:solidFill>
          <a:ln w="7620">
            <a:solidFill>
              <a:srgbClr val="C0C1D7"/>
            </a:solidFill>
            <a:prstDash val="solid"/>
          </a:ln>
        </p:spPr>
        <p:txBody>
          <a:bodyPr/>
          <a:lstStyle/>
          <a:p>
            <a:endParaRPr lang="fr-FR"/>
          </a:p>
        </p:txBody>
      </p:sp>
      <p:sp>
        <p:nvSpPr>
          <p:cNvPr id="12" name="Text 9"/>
          <p:cNvSpPr/>
          <p:nvPr/>
        </p:nvSpPr>
        <p:spPr>
          <a:xfrm>
            <a:off x="6365260" y="4283393"/>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3" name="Text 10"/>
          <p:cNvSpPr/>
          <p:nvPr/>
        </p:nvSpPr>
        <p:spPr>
          <a:xfrm>
            <a:off x="7669411" y="4212550"/>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Images</a:t>
            </a:r>
            <a:endParaRPr lang="en-US" sz="2200" dirty="0"/>
          </a:p>
        </p:txBody>
      </p:sp>
      <p:sp>
        <p:nvSpPr>
          <p:cNvPr id="14" name="Text 11"/>
          <p:cNvSpPr/>
          <p:nvPr/>
        </p:nvSpPr>
        <p:spPr>
          <a:xfrm>
            <a:off x="7669411" y="4702969"/>
            <a:ext cx="616719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Aperçu visuel du projet, interface attrayante.</a:t>
            </a:r>
            <a:endParaRPr lang="en-US" sz="1750" dirty="0"/>
          </a:p>
        </p:txBody>
      </p:sp>
      <p:sp>
        <p:nvSpPr>
          <p:cNvPr id="15" name="Shape 12"/>
          <p:cNvSpPr/>
          <p:nvPr/>
        </p:nvSpPr>
        <p:spPr>
          <a:xfrm>
            <a:off x="6760012" y="6014561"/>
            <a:ext cx="680442" cy="30480"/>
          </a:xfrm>
          <a:prstGeom prst="roundRect">
            <a:avLst>
              <a:gd name="adj" fmla="val 312558"/>
            </a:avLst>
          </a:prstGeom>
          <a:solidFill>
            <a:srgbClr val="C0C1D7"/>
          </a:solidFill>
          <a:ln/>
        </p:spPr>
        <p:txBody>
          <a:bodyPr/>
          <a:lstStyle/>
          <a:p>
            <a:endParaRPr lang="fr-FR"/>
          </a:p>
        </p:txBody>
      </p:sp>
      <p:sp>
        <p:nvSpPr>
          <p:cNvPr id="16" name="Shape 13"/>
          <p:cNvSpPr/>
          <p:nvPr/>
        </p:nvSpPr>
        <p:spPr>
          <a:xfrm>
            <a:off x="6280190" y="5774650"/>
            <a:ext cx="510302" cy="510302"/>
          </a:xfrm>
          <a:prstGeom prst="roundRect">
            <a:avLst>
              <a:gd name="adj" fmla="val 18669"/>
            </a:avLst>
          </a:prstGeom>
          <a:solidFill>
            <a:srgbClr val="DADBF1"/>
          </a:solidFill>
          <a:ln w="7620">
            <a:solidFill>
              <a:srgbClr val="C0C1D7"/>
            </a:solidFill>
            <a:prstDash val="solid"/>
          </a:ln>
        </p:spPr>
        <p:txBody>
          <a:bodyPr/>
          <a:lstStyle/>
          <a:p>
            <a:endParaRPr lang="fr-FR"/>
          </a:p>
        </p:txBody>
      </p:sp>
      <p:sp>
        <p:nvSpPr>
          <p:cNvPr id="17" name="Text 14"/>
          <p:cNvSpPr/>
          <p:nvPr/>
        </p:nvSpPr>
        <p:spPr>
          <a:xfrm>
            <a:off x="6365260" y="5817156"/>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8" name="Text 15"/>
          <p:cNvSpPr/>
          <p:nvPr/>
        </p:nvSpPr>
        <p:spPr>
          <a:xfrm>
            <a:off x="7669411" y="5746313"/>
            <a:ext cx="4117777"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Approfondissement des projets</a:t>
            </a:r>
            <a:endParaRPr lang="en-US" sz="2200" dirty="0"/>
          </a:p>
        </p:txBody>
      </p:sp>
      <p:sp>
        <p:nvSpPr>
          <p:cNvPr id="19" name="Text 16"/>
          <p:cNvSpPr/>
          <p:nvPr/>
        </p:nvSpPr>
        <p:spPr>
          <a:xfrm>
            <a:off x="7669411" y="6236732"/>
            <a:ext cx="616719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Accès direct pour comprendre le projet en profondeur.</a:t>
            </a:r>
            <a:endParaRPr lang="en-US" sz="1750" dirty="0"/>
          </a:p>
        </p:txBody>
      </p:sp>
      <p:pic>
        <p:nvPicPr>
          <p:cNvPr id="20" name="Image 19">
            <a:extLst>
              <a:ext uri="{FF2B5EF4-FFF2-40B4-BE49-F238E27FC236}">
                <a16:creationId xmlns:a16="http://schemas.microsoft.com/office/drawing/2014/main" id="{D55C7299-791C-2B25-5D4F-525C30C21DAE}"/>
              </a:ext>
            </a:extLst>
          </p:cNvPr>
          <p:cNvPicPr>
            <a:picLocks noChangeAspect="1"/>
          </p:cNvPicPr>
          <p:nvPr/>
        </p:nvPicPr>
        <p:blipFill>
          <a:blip r:embed="rId4"/>
          <a:stretch>
            <a:fillRect/>
          </a:stretch>
        </p:blipFill>
        <p:spPr>
          <a:xfrm>
            <a:off x="12893636" y="7515861"/>
            <a:ext cx="1736764" cy="713739"/>
          </a:xfrm>
          <a:prstGeom prst="rect">
            <a:avLst/>
          </a:prstGeom>
        </p:spPr>
      </p:pic>
    </p:spTree>
  </p:cSld>
  <p:clrMapOvr>
    <a:masterClrMapping/>
  </p:clrMapOvr>
  <p:transition spd="med">
    <p:comb/>
  </p:transition>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479846" y="1251109"/>
            <a:ext cx="5670590" cy="708779"/>
          </a:xfrm>
          <a:prstGeom prst="rect">
            <a:avLst/>
          </a:prstGeom>
          <a:noFill/>
          <a:ln/>
        </p:spPr>
        <p:txBody>
          <a:bodyPr wrap="none" lIns="0" tIns="0" rIns="0" bIns="0" rtlCol="0" anchor="t"/>
          <a:lstStyle/>
          <a:p>
            <a:pPr marL="0" indent="0" algn="ctr">
              <a:lnSpc>
                <a:spcPts val="5550"/>
              </a:lnSpc>
              <a:buNone/>
            </a:pPr>
            <a:r>
              <a:rPr lang="en-US" sz="4450" b="1" kern="0" spc="-134" dirty="0" err="1">
                <a:solidFill>
                  <a:srgbClr val="000000"/>
                </a:solidFill>
                <a:latin typeface="Inter Bold" pitchFamily="34" charset="0"/>
                <a:ea typeface="Inter Bold" pitchFamily="34" charset="-122"/>
                <a:cs typeface="Inter Bold" pitchFamily="34" charset="-120"/>
              </a:rPr>
              <a:t>Difficultés</a:t>
            </a:r>
            <a:r>
              <a:rPr lang="en-US" sz="4450" b="1" kern="0" spc="-134" dirty="0">
                <a:solidFill>
                  <a:srgbClr val="000000"/>
                </a:solidFill>
                <a:latin typeface="Inter Bold" pitchFamily="34" charset="0"/>
                <a:ea typeface="Inter Bold" pitchFamily="34" charset="-122"/>
                <a:cs typeface="Inter Bold" pitchFamily="34" charset="-120"/>
              </a:rPr>
              <a:t> </a:t>
            </a:r>
            <a:r>
              <a:rPr lang="en-US" sz="4450" b="1" kern="0" spc="-134" dirty="0" err="1">
                <a:solidFill>
                  <a:srgbClr val="000000"/>
                </a:solidFill>
                <a:latin typeface="Inter Bold" pitchFamily="34" charset="0"/>
                <a:ea typeface="Inter Bold" pitchFamily="34" charset="-122"/>
                <a:cs typeface="Inter Bold" pitchFamily="34" charset="-120"/>
              </a:rPr>
              <a:t>rencontrées</a:t>
            </a:r>
            <a:endParaRPr lang="en-US" sz="4450" dirty="0"/>
          </a:p>
        </p:txBody>
      </p:sp>
      <p:sp>
        <p:nvSpPr>
          <p:cNvPr id="5" name="Text 2"/>
          <p:cNvSpPr/>
          <p:nvPr/>
        </p:nvSpPr>
        <p:spPr>
          <a:xfrm>
            <a:off x="5571411" y="4209098"/>
            <a:ext cx="339328" cy="424220"/>
          </a:xfrm>
          <a:prstGeom prst="rect">
            <a:avLst/>
          </a:prstGeom>
          <a:noFill/>
          <a:ln/>
        </p:spPr>
        <p:txBody>
          <a:bodyPr wrap="none" lIns="0" tIns="0" rIns="0" bIns="0" rtlCol="0" anchor="t"/>
          <a:lstStyle/>
          <a:p>
            <a:pPr marL="0" indent="0">
              <a:lnSpc>
                <a:spcPts val="4250"/>
              </a:lnSpc>
              <a:buNone/>
            </a:pPr>
            <a:endParaRPr lang="en-US" sz="2650" dirty="0"/>
          </a:p>
        </p:txBody>
      </p:sp>
      <p:sp>
        <p:nvSpPr>
          <p:cNvPr id="8" name="Text 4"/>
          <p:cNvSpPr/>
          <p:nvPr/>
        </p:nvSpPr>
        <p:spPr>
          <a:xfrm>
            <a:off x="8719423" y="4758452"/>
            <a:ext cx="339328" cy="424220"/>
          </a:xfrm>
          <a:prstGeom prst="rect">
            <a:avLst/>
          </a:prstGeom>
          <a:noFill/>
          <a:ln/>
        </p:spPr>
        <p:txBody>
          <a:bodyPr wrap="none" lIns="0" tIns="0" rIns="0" bIns="0" rtlCol="0" anchor="t"/>
          <a:lstStyle/>
          <a:p>
            <a:pPr marL="0" indent="0">
              <a:lnSpc>
                <a:spcPts val="4250"/>
              </a:lnSpc>
              <a:buNone/>
            </a:pPr>
            <a:endParaRPr lang="en-US" sz="2650" dirty="0"/>
          </a:p>
        </p:txBody>
      </p:sp>
      <p:pic>
        <p:nvPicPr>
          <p:cNvPr id="9" name="Image 8">
            <a:extLst>
              <a:ext uri="{FF2B5EF4-FFF2-40B4-BE49-F238E27FC236}">
                <a16:creationId xmlns:a16="http://schemas.microsoft.com/office/drawing/2014/main" id="{C27DD058-BB38-3CA2-06C2-0EDE7D1E74D6}"/>
              </a:ext>
            </a:extLst>
          </p:cNvPr>
          <p:cNvPicPr>
            <a:picLocks noChangeAspect="1"/>
          </p:cNvPicPr>
          <p:nvPr/>
        </p:nvPicPr>
        <p:blipFill>
          <a:blip r:embed="rId3"/>
          <a:stretch>
            <a:fillRect/>
          </a:stretch>
        </p:blipFill>
        <p:spPr>
          <a:xfrm>
            <a:off x="12893636" y="7515861"/>
            <a:ext cx="1736764" cy="7137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7223046" y="2005489"/>
            <a:ext cx="5670590" cy="708779"/>
          </a:xfrm>
          <a:prstGeom prst="rect">
            <a:avLst/>
          </a:prstGeom>
          <a:noFill/>
          <a:ln/>
        </p:spPr>
        <p:txBody>
          <a:bodyPr wrap="none" lIns="0" tIns="0" rIns="0" bIns="0" rtlCol="0" anchor="t"/>
          <a:lstStyle/>
          <a:p>
            <a:pPr marL="0" indent="0" algn="ctr">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Conclusion </a:t>
            </a:r>
            <a:endParaRPr lang="en-US" sz="4450" dirty="0"/>
          </a:p>
        </p:txBody>
      </p:sp>
      <p:sp>
        <p:nvSpPr>
          <p:cNvPr id="4" name="Shape 1"/>
          <p:cNvSpPr/>
          <p:nvPr/>
        </p:nvSpPr>
        <p:spPr>
          <a:xfrm>
            <a:off x="6280190" y="3309580"/>
            <a:ext cx="510302" cy="510302"/>
          </a:xfrm>
          <a:prstGeom prst="roundRect">
            <a:avLst>
              <a:gd name="adj" fmla="val 18669"/>
            </a:avLst>
          </a:prstGeom>
          <a:solidFill>
            <a:srgbClr val="DADBF1"/>
          </a:solidFill>
          <a:ln w="7620">
            <a:solidFill>
              <a:srgbClr val="C0C1D7"/>
            </a:solidFill>
            <a:prstDash val="solid"/>
          </a:ln>
        </p:spPr>
        <p:txBody>
          <a:bodyPr/>
          <a:lstStyle/>
          <a:p>
            <a:endParaRPr lang="fr-FR"/>
          </a:p>
        </p:txBody>
      </p:sp>
      <p:sp>
        <p:nvSpPr>
          <p:cNvPr id="5" name="Text 2"/>
          <p:cNvSpPr/>
          <p:nvPr/>
        </p:nvSpPr>
        <p:spPr>
          <a:xfrm>
            <a:off x="6365260" y="3352086"/>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6" name="Text 3"/>
          <p:cNvSpPr/>
          <p:nvPr/>
        </p:nvSpPr>
        <p:spPr>
          <a:xfrm>
            <a:off x="7017306" y="3309580"/>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Liberté</a:t>
            </a:r>
            <a:endParaRPr lang="en-US" sz="2200" dirty="0"/>
          </a:p>
        </p:txBody>
      </p:sp>
      <p:sp>
        <p:nvSpPr>
          <p:cNvPr id="7" name="Text 4"/>
          <p:cNvSpPr/>
          <p:nvPr/>
        </p:nvSpPr>
        <p:spPr>
          <a:xfrm>
            <a:off x="7017306" y="3799999"/>
            <a:ext cx="2927747"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Choix des technologies, design, structure du site web.</a:t>
            </a:r>
            <a:endParaRPr lang="en-US" sz="1750" dirty="0"/>
          </a:p>
        </p:txBody>
      </p:sp>
      <p:sp>
        <p:nvSpPr>
          <p:cNvPr id="8" name="Shape 5"/>
          <p:cNvSpPr/>
          <p:nvPr/>
        </p:nvSpPr>
        <p:spPr>
          <a:xfrm>
            <a:off x="10171867" y="3309580"/>
            <a:ext cx="510302" cy="510302"/>
          </a:xfrm>
          <a:prstGeom prst="roundRect">
            <a:avLst>
              <a:gd name="adj" fmla="val 18669"/>
            </a:avLst>
          </a:prstGeom>
          <a:solidFill>
            <a:srgbClr val="DADBF1"/>
          </a:solidFill>
          <a:ln w="7620">
            <a:solidFill>
              <a:srgbClr val="C0C1D7"/>
            </a:solidFill>
            <a:prstDash val="solid"/>
          </a:ln>
        </p:spPr>
        <p:txBody>
          <a:bodyPr/>
          <a:lstStyle/>
          <a:p>
            <a:endParaRPr lang="fr-FR"/>
          </a:p>
        </p:txBody>
      </p:sp>
      <p:sp>
        <p:nvSpPr>
          <p:cNvPr id="9" name="Text 6"/>
          <p:cNvSpPr/>
          <p:nvPr/>
        </p:nvSpPr>
        <p:spPr>
          <a:xfrm>
            <a:off x="10256937" y="3352086"/>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0" name="Text 7"/>
          <p:cNvSpPr/>
          <p:nvPr/>
        </p:nvSpPr>
        <p:spPr>
          <a:xfrm>
            <a:off x="10908983" y="3309580"/>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Amélioration</a:t>
            </a:r>
            <a:endParaRPr lang="en-US" sz="2200" dirty="0"/>
          </a:p>
        </p:txBody>
      </p:sp>
      <p:sp>
        <p:nvSpPr>
          <p:cNvPr id="11" name="Text 8"/>
          <p:cNvSpPr/>
          <p:nvPr/>
        </p:nvSpPr>
        <p:spPr>
          <a:xfrm>
            <a:off x="10908983" y="3799999"/>
            <a:ext cx="2927747"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Ajout de projets, amélioration de l'interface et du design.</a:t>
            </a:r>
            <a:endParaRPr lang="en-US" sz="1750" dirty="0"/>
          </a:p>
        </p:txBody>
      </p:sp>
      <p:sp>
        <p:nvSpPr>
          <p:cNvPr id="12" name="Shape 9"/>
          <p:cNvSpPr/>
          <p:nvPr/>
        </p:nvSpPr>
        <p:spPr>
          <a:xfrm>
            <a:off x="6280190" y="5370671"/>
            <a:ext cx="510302" cy="510302"/>
          </a:xfrm>
          <a:prstGeom prst="roundRect">
            <a:avLst>
              <a:gd name="adj" fmla="val 18669"/>
            </a:avLst>
          </a:prstGeom>
          <a:solidFill>
            <a:srgbClr val="DADBF1"/>
          </a:solidFill>
          <a:ln w="7620">
            <a:solidFill>
              <a:srgbClr val="C0C1D7"/>
            </a:solidFill>
            <a:prstDash val="solid"/>
          </a:ln>
        </p:spPr>
        <p:txBody>
          <a:bodyPr/>
          <a:lstStyle/>
          <a:p>
            <a:endParaRPr lang="fr-FR"/>
          </a:p>
        </p:txBody>
      </p:sp>
      <p:sp>
        <p:nvSpPr>
          <p:cNvPr id="13" name="Text 10"/>
          <p:cNvSpPr/>
          <p:nvPr/>
        </p:nvSpPr>
        <p:spPr>
          <a:xfrm>
            <a:off x="6365260" y="5413177"/>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4" name="Text 11"/>
          <p:cNvSpPr/>
          <p:nvPr/>
        </p:nvSpPr>
        <p:spPr>
          <a:xfrm>
            <a:off x="7017306" y="5370671"/>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Exploration</a:t>
            </a:r>
            <a:endParaRPr lang="en-US" sz="2200" dirty="0"/>
          </a:p>
        </p:txBody>
      </p:sp>
      <p:sp>
        <p:nvSpPr>
          <p:cNvPr id="15" name="Text 12"/>
          <p:cNvSpPr/>
          <p:nvPr/>
        </p:nvSpPr>
        <p:spPr>
          <a:xfrm>
            <a:off x="7017306" y="5861090"/>
            <a:ext cx="6819305"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Nouvelles technologies.</a:t>
            </a:r>
            <a:endParaRPr lang="en-US" sz="1750" dirty="0"/>
          </a:p>
        </p:txBody>
      </p:sp>
      <p:pic>
        <p:nvPicPr>
          <p:cNvPr id="17" name="Image 16">
            <a:extLst>
              <a:ext uri="{FF2B5EF4-FFF2-40B4-BE49-F238E27FC236}">
                <a16:creationId xmlns:a16="http://schemas.microsoft.com/office/drawing/2014/main" id="{5C81A33E-67B4-E9D1-22FE-667648AE84B5}"/>
              </a:ext>
            </a:extLst>
          </p:cNvPr>
          <p:cNvPicPr>
            <a:picLocks noChangeAspect="1"/>
          </p:cNvPicPr>
          <p:nvPr/>
        </p:nvPicPr>
        <p:blipFill>
          <a:blip r:embed="rId4"/>
          <a:stretch>
            <a:fillRect/>
          </a:stretch>
        </p:blipFill>
        <p:spPr>
          <a:xfrm>
            <a:off x="12893636" y="7515861"/>
            <a:ext cx="1736764" cy="713739"/>
          </a:xfrm>
          <a:prstGeom prst="rect">
            <a:avLst/>
          </a:prstGeom>
        </p:spPr>
      </p:pic>
    </p:spTree>
  </p:cSld>
  <p:clrMapOvr>
    <a:masterClrMapping/>
  </p:clrMapOvr>
  <p:transition spd="med">
    <p:blinds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267</Words>
  <Application>Microsoft Office PowerPoint</Application>
  <PresentationFormat>Personnalisé</PresentationFormat>
  <Paragraphs>50</Paragraphs>
  <Slides>8</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Inter</vt:lpstr>
      <vt:lpstr>Inter Bold</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PRONER BRENNAN</cp:lastModifiedBy>
  <cp:revision>3</cp:revision>
  <dcterms:created xsi:type="dcterms:W3CDTF">2025-03-05T09:52:25Z</dcterms:created>
  <dcterms:modified xsi:type="dcterms:W3CDTF">2025-03-05T10:52:04Z</dcterms:modified>
</cp:coreProperties>
</file>