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78" r:id="rId5"/>
    <p:sldId id="264" r:id="rId6"/>
    <p:sldId id="272" r:id="rId7"/>
    <p:sldId id="266" r:id="rId8"/>
    <p:sldId id="273" r:id="rId9"/>
    <p:sldId id="261" r:id="rId10"/>
    <p:sldId id="275" r:id="rId11"/>
    <p:sldId id="262" r:id="rId12"/>
    <p:sldId id="276" r:id="rId13"/>
    <p:sldId id="263" r:id="rId14"/>
    <p:sldId id="277" r:id="rId15"/>
    <p:sldId id="265" r:id="rId16"/>
    <p:sldId id="28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9525"/>
            <a:ext cx="9144000" cy="845185"/>
          </a:xfrm>
        </p:spPr>
        <p:txBody>
          <a:bodyPr>
            <a:normAutofit/>
          </a:bodyPr>
          <a:p>
            <a:r>
              <a:rPr lang="zh-CN" altLang="zh-CN" sz="3600"/>
              <a:t>账务系统存储过程重构</a:t>
            </a:r>
            <a:r>
              <a:rPr lang="zh-CN" altLang="zh-CN" sz="3600"/>
              <a:t>方案</a:t>
            </a:r>
            <a:endParaRPr lang="zh-CN" altLang="zh-CN" sz="3600"/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75890" y="4034155"/>
            <a:ext cx="6840000" cy="0"/>
          </a:xfrm>
          <a:prstGeom prst="line">
            <a:avLst/>
          </a:prstGeom>
          <a:ln w="88900" cmpd="sng">
            <a:solidFill>
              <a:schemeClr val="accent4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1" name="对角圆角矩形 10"/>
          <p:cNvSpPr/>
          <p:nvPr/>
        </p:nvSpPr>
        <p:spPr>
          <a:xfrm>
            <a:off x="1874520" y="1748790"/>
            <a:ext cx="9528175" cy="428879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2918460" y="325120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15590" y="2046605"/>
            <a:ext cx="2080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 : </a:t>
            </a:r>
            <a:r>
              <a:rPr lang="zh-CN" altLang="en-US" sz="2400"/>
              <a:t>数据仓库层</a:t>
            </a:r>
            <a:endParaRPr lang="zh-CN" altLang="en-US" sz="2400"/>
          </a:p>
        </p:txBody>
      </p:sp>
      <p:sp>
        <p:nvSpPr>
          <p:cNvPr id="9" name="六边形 8"/>
          <p:cNvSpPr/>
          <p:nvPr/>
        </p:nvSpPr>
        <p:spPr>
          <a:xfrm>
            <a:off x="4351655" y="406019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4351655" y="325120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3636010" y="450088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3665220" y="285369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2918460" y="406019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hi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45" y="3443605"/>
            <a:ext cx="1945640" cy="12782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32525" y="2983230"/>
            <a:ext cx="4393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</a:t>
            </a:r>
            <a:r>
              <a:rPr lang="zh-CN" altLang="en-US" sz="2400"/>
              <a:t>基于多数据源构建数据仓库</a:t>
            </a:r>
            <a:endParaRPr lang="zh-CN" altLang="en-US" sz="2400"/>
          </a:p>
        </p:txBody>
      </p:sp>
      <p:sp>
        <p:nvSpPr>
          <p:cNvPr id="16" name="圆角矩形 15"/>
          <p:cNvSpPr/>
          <p:nvPr/>
        </p:nvSpPr>
        <p:spPr>
          <a:xfrm>
            <a:off x="5989955" y="2814955"/>
            <a:ext cx="4879340" cy="25355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98590" y="3662680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1:</a:t>
            </a:r>
            <a:r>
              <a:rPr lang="zh-CN" altLang="en-US" sz="2400"/>
              <a:t>文件型数据源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6498590" y="4500880"/>
            <a:ext cx="353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2:</a:t>
            </a:r>
            <a:r>
              <a:rPr lang="zh-CN" altLang="en-US" sz="2400"/>
              <a:t>传统数据库数据源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1" name="对角圆角矩形 10"/>
          <p:cNvSpPr/>
          <p:nvPr/>
        </p:nvSpPr>
        <p:spPr>
          <a:xfrm>
            <a:off x="1553210" y="2368550"/>
            <a:ext cx="8554720" cy="3654425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3210" y="1534160"/>
            <a:ext cx="1700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hive</a:t>
            </a:r>
            <a:r>
              <a:rPr lang="zh-CN" altLang="en-US" sz="3200"/>
              <a:t>优势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061845" y="2857500"/>
            <a:ext cx="75374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1</a:t>
            </a:r>
            <a:r>
              <a:rPr lang="zh-CN" altLang="en-US" sz="2800"/>
              <a:t>：采用类SQL语法，提供快速开发的能力。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2</a:t>
            </a:r>
            <a:r>
              <a:rPr lang="zh-CN" altLang="en-US" sz="2800"/>
              <a:t>：易扩展，支持自定义函数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3</a:t>
            </a:r>
            <a:r>
              <a:rPr lang="zh-CN" altLang="en-US" sz="2800"/>
              <a:t>：后续版本增加存储过程机制，容易替代传统数据库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1" name="对角圆角矩形 10"/>
          <p:cNvSpPr/>
          <p:nvPr/>
        </p:nvSpPr>
        <p:spPr>
          <a:xfrm>
            <a:off x="1859915" y="1835150"/>
            <a:ext cx="9528175" cy="428879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2405" y="2124075"/>
            <a:ext cx="3538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 : </a:t>
            </a:r>
            <a:r>
              <a:rPr lang="zh-CN" altLang="en-US" sz="2400"/>
              <a:t>数据分析层</a:t>
            </a:r>
            <a:endParaRPr lang="zh-CN" altLang="en-US" sz="2400"/>
          </a:p>
        </p:txBody>
      </p:sp>
      <p:sp>
        <p:nvSpPr>
          <p:cNvPr id="8" name="圆柱形 7"/>
          <p:cNvSpPr/>
          <p:nvPr/>
        </p:nvSpPr>
        <p:spPr>
          <a:xfrm>
            <a:off x="2830195" y="3008630"/>
            <a:ext cx="2578735" cy="241871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sp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70" y="3712210"/>
            <a:ext cx="2089785" cy="152273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433820" y="2780665"/>
            <a:ext cx="4688205" cy="287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57035" y="3185160"/>
            <a:ext cx="3943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1: </a:t>
            </a:r>
            <a:r>
              <a:rPr lang="zh-CN" altLang="en-US" sz="2400"/>
              <a:t>基于</a:t>
            </a:r>
            <a:r>
              <a:rPr lang="en-US" altLang="zh-CN" sz="2400"/>
              <a:t>DataFrame</a:t>
            </a:r>
            <a:r>
              <a:rPr lang="zh-CN" altLang="en-US" sz="2400"/>
              <a:t>和</a:t>
            </a:r>
            <a:r>
              <a:rPr lang="en-US" altLang="zh-CN" sz="2400"/>
              <a:t>DataSet       </a:t>
            </a:r>
            <a:r>
              <a:rPr lang="zh-CN" altLang="en-US" sz="2400"/>
              <a:t>数据结构</a:t>
            </a:r>
            <a:r>
              <a:rPr lang="zh-CN" altLang="en-US" sz="2400"/>
              <a:t>进行快速开发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6757035" y="4404995"/>
            <a:ext cx="3942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2:</a:t>
            </a:r>
            <a:r>
              <a:rPr lang="zh-CN" altLang="en-US" sz="2400"/>
              <a:t>为后续流式处理奠定基础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1" name="对角圆角矩形 10"/>
          <p:cNvSpPr/>
          <p:nvPr/>
        </p:nvSpPr>
        <p:spPr>
          <a:xfrm>
            <a:off x="1683385" y="2513330"/>
            <a:ext cx="9528175" cy="405257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2135" y="1563370"/>
            <a:ext cx="1889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spark</a:t>
            </a:r>
            <a:r>
              <a:rPr lang="zh-CN" altLang="en-US" sz="3200"/>
              <a:t>优势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63165" y="3126105"/>
            <a:ext cx="81502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1</a:t>
            </a:r>
            <a:r>
              <a:rPr lang="zh-CN" altLang="en-US" sz="2800"/>
              <a:t>：基于内存可以高效地处理数据流。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2</a:t>
            </a:r>
            <a:r>
              <a:rPr lang="zh-CN" altLang="en-US" sz="2800"/>
              <a:t>：支持</a:t>
            </a:r>
            <a:r>
              <a:rPr lang="en-US" altLang="zh-CN" sz="2800"/>
              <a:t>java</a:t>
            </a:r>
            <a:r>
              <a:rPr lang="zh-CN" altLang="en-US" sz="2800"/>
              <a:t>，</a:t>
            </a:r>
            <a:r>
              <a:rPr lang="en-US" altLang="zh-CN" sz="2800"/>
              <a:t>scala</a:t>
            </a:r>
            <a:r>
              <a:rPr lang="zh-CN" altLang="en-US" sz="2800"/>
              <a:t>，</a:t>
            </a:r>
            <a:r>
              <a:rPr lang="en-US" altLang="zh-CN" sz="2800"/>
              <a:t>python</a:t>
            </a:r>
            <a:r>
              <a:rPr lang="zh-CN" altLang="en-US" sz="2800"/>
              <a:t>语言，提供多种算子。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3</a:t>
            </a:r>
            <a:r>
              <a:rPr lang="zh-CN" altLang="en-US" sz="2800"/>
              <a:t>：和</a:t>
            </a:r>
            <a:r>
              <a:rPr lang="en-US" altLang="zh-CN" sz="2800"/>
              <a:t>hadoop</a:t>
            </a:r>
            <a:r>
              <a:rPr lang="zh-CN" altLang="en-US" sz="2800"/>
              <a:t>生态圈紧密结合，如可结合</a:t>
            </a:r>
            <a:r>
              <a:rPr lang="en-US" altLang="zh-CN" sz="2800"/>
              <a:t>yarn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grpSp>
        <p:nvGrpSpPr>
          <p:cNvPr id="3" name="组 9"/>
          <p:cNvGrpSpPr/>
          <p:nvPr/>
        </p:nvGrpSpPr>
        <p:grpSpPr>
          <a:xfrm>
            <a:off x="847405" y="1530300"/>
            <a:ext cx="6306505" cy="692779"/>
            <a:chOff x="1714501" y="2056771"/>
            <a:chExt cx="5765799" cy="692779"/>
          </a:xfrm>
          <a:solidFill>
            <a:schemeClr val="bg1">
              <a:lumMod val="95000"/>
            </a:schemeClr>
          </a:solidFill>
        </p:grpSpPr>
        <p:sp>
          <p:nvSpPr>
            <p:cNvPr id="2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sym typeface="微软雅黑" panose="020B0503020204020204" charset="-122"/>
                </a:rPr>
                <a:t>三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5" name="Group 6"/>
            <p:cNvGrpSpPr/>
            <p:nvPr/>
          </p:nvGrpSpPr>
          <p:grpSpPr bwMode="auto">
            <a:xfrm>
              <a:off x="2664835" y="2056771"/>
              <a:ext cx="4815465" cy="692779"/>
              <a:chOff x="15" y="20"/>
              <a:chExt cx="2580" cy="404"/>
            </a:xfrm>
            <a:grpFill/>
          </p:grpSpPr>
          <p:sp>
            <p:nvSpPr>
              <p:cNvPr id="14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AutoShape 8"/>
              <p:cNvSpPr>
                <a:spLocks noChangeArrowheads="1"/>
              </p:cNvSpPr>
              <p:nvPr/>
            </p:nvSpPr>
            <p:spPr bwMode="auto">
              <a:xfrm>
                <a:off x="15" y="20"/>
                <a:ext cx="2580" cy="336"/>
              </a:xfrm>
              <a:prstGeom prst="roundRect">
                <a:avLst>
                  <a:gd name="adj" fmla="val 16667"/>
                </a:avLst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存储过程重构后业务流程</a:t>
                </a:r>
                <a:endParaRPr lang="zh-CN" altLang="en-US" sz="24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1" name="图片 10" descr="1561373633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45" y="2531110"/>
            <a:ext cx="8277225" cy="3819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grpSp>
        <p:nvGrpSpPr>
          <p:cNvPr id="3" name="组 9"/>
          <p:cNvGrpSpPr/>
          <p:nvPr/>
        </p:nvGrpSpPr>
        <p:grpSpPr>
          <a:xfrm>
            <a:off x="847405" y="1530300"/>
            <a:ext cx="6306505" cy="692779"/>
            <a:chOff x="1714501" y="2056771"/>
            <a:chExt cx="5765799" cy="692779"/>
          </a:xfrm>
          <a:solidFill>
            <a:schemeClr val="bg1">
              <a:lumMod val="95000"/>
            </a:schemeClr>
          </a:solidFill>
        </p:grpSpPr>
        <p:sp>
          <p:nvSpPr>
            <p:cNvPr id="2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sym typeface="微软雅黑" panose="020B0503020204020204" charset="-122"/>
                </a:rPr>
                <a:t>四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5" name="Group 6"/>
            <p:cNvGrpSpPr/>
            <p:nvPr/>
          </p:nvGrpSpPr>
          <p:grpSpPr bwMode="auto">
            <a:xfrm>
              <a:off x="2664835" y="2056771"/>
              <a:ext cx="4815465" cy="692779"/>
              <a:chOff x="15" y="20"/>
              <a:chExt cx="2580" cy="404"/>
            </a:xfrm>
            <a:grpFill/>
          </p:grpSpPr>
          <p:sp>
            <p:nvSpPr>
              <p:cNvPr id="14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AutoShape 8"/>
              <p:cNvSpPr>
                <a:spLocks noChangeArrowheads="1"/>
              </p:cNvSpPr>
              <p:nvPr/>
            </p:nvSpPr>
            <p:spPr bwMode="auto">
              <a:xfrm>
                <a:off x="15" y="20"/>
                <a:ext cx="2580" cy="336"/>
              </a:xfrm>
              <a:prstGeom prst="roundRect">
                <a:avLst>
                  <a:gd name="adj" fmla="val 16667"/>
                </a:avLst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9pPr>
              </a:lstStyle>
              <a:p>
                <a:r>
                  <a:rPr lang="zh-CN" altLang="zh-CN" sz="24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实现思路</a:t>
                </a:r>
                <a:endParaRPr lang="zh-CN" altLang="zh-CN" sz="24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31645" y="2654935"/>
            <a:ext cx="84181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步骤：</a:t>
            </a:r>
            <a:endParaRPr lang="zh-CN" altLang="en-US" sz="2400"/>
          </a:p>
          <a:p>
            <a:r>
              <a:rPr lang="zh-CN" altLang="en-US" sz="2400"/>
              <a:t>               </a:t>
            </a:r>
            <a:r>
              <a:rPr lang="en-US" altLang="zh-CN" sz="2400"/>
              <a:t>1</a:t>
            </a:r>
            <a:r>
              <a:rPr lang="zh-CN" altLang="en-US" sz="2400"/>
              <a:t>：梳理该存储过程逻辑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               2</a:t>
            </a:r>
            <a:r>
              <a:rPr lang="zh-CN" altLang="en-US" sz="2400"/>
              <a:t>：记录出</a:t>
            </a:r>
            <a:r>
              <a:rPr lang="en-US" altLang="zh-CN" sz="2400"/>
              <a:t>SparkSql</a:t>
            </a:r>
            <a:r>
              <a:rPr lang="zh-CN" altLang="en-US" sz="2400"/>
              <a:t>中不支持的</a:t>
            </a:r>
            <a:r>
              <a:rPr lang="en-US" altLang="zh-CN" sz="2400"/>
              <a:t>oracle</a:t>
            </a:r>
            <a:r>
              <a:rPr lang="zh-CN" altLang="en-US" sz="2400"/>
              <a:t>特有方言，如               </a:t>
            </a:r>
            <a:r>
              <a:rPr lang="en-US" altLang="zh-CN" sz="2400"/>
              <a:t>		</a:t>
            </a:r>
            <a:r>
              <a:rPr lang="en-US" altLang="zh-CN" sz="2400"/>
              <a:t>decode</a:t>
            </a:r>
            <a:r>
              <a:rPr lang="zh-CN" altLang="en-US" sz="2400"/>
              <a:t>函数等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            </a:t>
            </a:r>
            <a:r>
              <a:rPr lang="en-US" altLang="zh-CN" sz="2400"/>
              <a:t>3</a:t>
            </a:r>
            <a:r>
              <a:rPr lang="zh-CN" altLang="en-US" sz="2400"/>
              <a:t>：加载该存储过程依赖数据至</a:t>
            </a:r>
            <a:r>
              <a:rPr lang="en-US" altLang="zh-CN" sz="2400"/>
              <a:t>spark</a:t>
            </a:r>
            <a:r>
              <a:rPr lang="zh-CN" altLang="en-US" sz="2400"/>
              <a:t>数据结构中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            </a:t>
            </a:r>
            <a:r>
              <a:rPr lang="en-US" altLang="zh-CN" sz="2400"/>
              <a:t>4</a:t>
            </a:r>
            <a:r>
              <a:rPr lang="zh-CN" altLang="en-US" sz="2400"/>
              <a:t>：实现逻辑，并根据业务数据量或紧急程度分配资源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92555" y="1917700"/>
            <a:ext cx="90373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测试案例：</a:t>
            </a:r>
            <a:r>
              <a:rPr lang="zh-CN" altLang="en-US"/>
              <a:t>（因为封网，本地测试）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案例是</a:t>
            </a:r>
            <a:r>
              <a:rPr lang="zh-CN" altLang="en-US" sz="2400"/>
              <a:t>一个关于多表联查的存储过程 （</a:t>
            </a:r>
            <a:r>
              <a:rPr lang="en-US" altLang="zh-CN" sz="2400"/>
              <a:t>rep_total_*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/>
              <a:t>             </a:t>
            </a:r>
            <a:r>
              <a:rPr lang="en-US" altLang="zh-CN" sz="2400"/>
              <a:t>1</a:t>
            </a:r>
            <a:r>
              <a:rPr lang="zh-CN" altLang="en-US" sz="2400"/>
              <a:t>：针对结果表的属性，类型定义</a:t>
            </a:r>
            <a:r>
              <a:rPr lang="en-US" altLang="zh-CN" sz="2400"/>
              <a:t>structype</a:t>
            </a:r>
            <a:endParaRPr lang="en-US" altLang="zh-CN" sz="2400"/>
          </a:p>
          <a:p>
            <a:r>
              <a:rPr lang="zh-CN" altLang="en-US" sz="2400"/>
              <a:t>              </a:t>
            </a:r>
            <a:endParaRPr lang="zh-CN" altLang="en-US" sz="2400"/>
          </a:p>
        </p:txBody>
      </p:sp>
      <p:pic>
        <p:nvPicPr>
          <p:cNvPr id="8" name="图片 7" descr="structy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95" y="3265170"/>
            <a:ext cx="8425180" cy="3270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92555" y="1931035"/>
            <a:ext cx="903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             </a:t>
            </a:r>
            <a:r>
              <a:rPr lang="en-US" altLang="zh-CN" sz="2400"/>
              <a:t>2</a:t>
            </a:r>
            <a:r>
              <a:rPr lang="zh-CN" altLang="en-US" sz="2400"/>
              <a:t>：和</a:t>
            </a:r>
            <a:r>
              <a:rPr lang="en-US" altLang="zh-CN" sz="2400"/>
              <a:t>oracle</a:t>
            </a:r>
            <a:r>
              <a:rPr lang="zh-CN" altLang="en-US" sz="2400"/>
              <a:t>建立联系，转化</a:t>
            </a:r>
            <a:r>
              <a:rPr lang="en-US" altLang="zh-CN" sz="2400"/>
              <a:t>spark</a:t>
            </a:r>
            <a:r>
              <a:rPr lang="zh-CN" altLang="en-US" sz="2400"/>
              <a:t>数据结构</a:t>
            </a:r>
            <a:endParaRPr lang="en-US" altLang="zh-CN" sz="2400"/>
          </a:p>
          <a:p>
            <a:r>
              <a:rPr lang="zh-CN" altLang="en-US" sz="2400"/>
              <a:t>              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3129915"/>
            <a:ext cx="6932930" cy="2853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1575" y="1459230"/>
            <a:ext cx="903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             </a:t>
            </a:r>
            <a:r>
              <a:rPr lang="en-US" altLang="zh-CN" sz="2400"/>
              <a:t>3</a:t>
            </a:r>
            <a:r>
              <a:rPr lang="zh-CN" altLang="en-US" sz="2400"/>
              <a:t>：根据存储过程逻辑转化到</a:t>
            </a:r>
            <a:r>
              <a:rPr lang="en-US" altLang="zh-CN" sz="2400"/>
              <a:t>spark</a:t>
            </a:r>
            <a:r>
              <a:rPr lang="zh-CN" altLang="en-US" sz="2400"/>
              <a:t>实现</a:t>
            </a:r>
            <a:endParaRPr lang="en-US" altLang="zh-CN" sz="2400"/>
          </a:p>
          <a:p>
            <a:r>
              <a:rPr lang="zh-CN" altLang="en-US" sz="2400"/>
              <a:t>              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05" y="2531110"/>
            <a:ext cx="7000875" cy="3190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1575" y="1459230"/>
            <a:ext cx="903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             </a:t>
            </a:r>
            <a:r>
              <a:rPr lang="en-US" altLang="zh-CN" sz="2400"/>
              <a:t>4</a:t>
            </a:r>
            <a:r>
              <a:rPr lang="zh-CN" altLang="en-US" sz="2400"/>
              <a:t>：查看</a:t>
            </a:r>
            <a:r>
              <a:rPr lang="en-US" altLang="zh-CN" sz="2400"/>
              <a:t>job</a:t>
            </a:r>
            <a:endParaRPr lang="en-US" altLang="zh-CN" sz="2400"/>
          </a:p>
          <a:p>
            <a:r>
              <a:rPr lang="zh-CN" altLang="en-US" sz="2400"/>
              <a:t>              </a:t>
            </a:r>
            <a:endParaRPr lang="zh-CN" altLang="en-US" sz="2400"/>
          </a:p>
        </p:txBody>
      </p:sp>
      <p:pic>
        <p:nvPicPr>
          <p:cNvPr id="2" name="图片 1" descr="jo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58110"/>
            <a:ext cx="10057765" cy="3037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grpSp>
        <p:nvGrpSpPr>
          <p:cNvPr id="3" name="组 9"/>
          <p:cNvGrpSpPr/>
          <p:nvPr/>
        </p:nvGrpSpPr>
        <p:grpSpPr>
          <a:xfrm>
            <a:off x="759775" y="1530300"/>
            <a:ext cx="6306505" cy="692779"/>
            <a:chOff x="1714501" y="2056771"/>
            <a:chExt cx="5765799" cy="692779"/>
          </a:xfrm>
          <a:solidFill>
            <a:schemeClr val="bg1">
              <a:lumMod val="95000"/>
            </a:schemeClr>
          </a:solidFill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charset="-122"/>
                  <a:sym typeface="微软雅黑" panose="020B0503020204020204" charset="-122"/>
                </a:rPr>
                <a:t>一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8" name="Group 6"/>
            <p:cNvGrpSpPr/>
            <p:nvPr/>
          </p:nvGrpSpPr>
          <p:grpSpPr bwMode="auto">
            <a:xfrm>
              <a:off x="2664835" y="2056771"/>
              <a:ext cx="4815465" cy="692779"/>
              <a:chOff x="15" y="20"/>
              <a:chExt cx="2580" cy="404"/>
            </a:xfrm>
            <a:grpFill/>
          </p:grpSpPr>
          <p:sp>
            <p:nvSpPr>
              <p:cNvPr id="9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15" y="20"/>
                <a:ext cx="2580" cy="336"/>
              </a:xfrm>
              <a:prstGeom prst="roundRect">
                <a:avLst>
                  <a:gd name="adj" fmla="val 16667"/>
                </a:avLst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9pPr>
              </a:lstStyle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项目初期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目标</a:t>
                </a:r>
                <a:endParaRPr lang="zh-CN" altLang="en-US" sz="24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645410" y="5014595"/>
            <a:ext cx="8078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  <a:cs typeface="+mn-ea"/>
              </a:rPr>
              <a:t>三 </a:t>
            </a:r>
            <a:r>
              <a:rPr lang="en-US" altLang="zh-CN" sz="2400">
                <a:latin typeface="+mn-ea"/>
                <a:cs typeface="+mn-ea"/>
              </a:rPr>
              <a:t>: </a:t>
            </a:r>
            <a:r>
              <a:rPr lang="zh-CN" altLang="en-US" sz="2400">
                <a:latin typeface="+mn-ea"/>
                <a:cs typeface="+mn-ea"/>
              </a:rPr>
              <a:t>把依赖于</a:t>
            </a:r>
            <a:r>
              <a:rPr lang="en-US" altLang="zh-CN" sz="2400">
                <a:latin typeface="+mn-ea"/>
                <a:cs typeface="+mn-ea"/>
              </a:rPr>
              <a:t>oracle</a:t>
            </a:r>
            <a:r>
              <a:rPr lang="zh-CN" altLang="en-US" sz="2400">
                <a:latin typeface="+mn-ea"/>
                <a:cs typeface="+mn-ea"/>
              </a:rPr>
              <a:t>作为计算引擎的存储过程迁移至</a:t>
            </a:r>
            <a:r>
              <a:rPr lang="en-US" altLang="zh-CN" sz="2400">
                <a:latin typeface="+mn-ea"/>
                <a:cs typeface="+mn-ea"/>
              </a:rPr>
              <a:t>spark</a:t>
            </a:r>
            <a:endParaRPr lang="en-US" altLang="zh-CN" sz="2400">
              <a:latin typeface="+mn-ea"/>
              <a:cs typeface="+mn-ea"/>
            </a:endParaRPr>
          </a:p>
          <a:p>
            <a:r>
              <a:rPr lang="zh-CN" altLang="en-US" sz="2400">
                <a:latin typeface="+mn-ea"/>
                <a:cs typeface="+mn-ea"/>
              </a:rPr>
              <a:t>      减少</a:t>
            </a:r>
            <a:r>
              <a:rPr lang="en-US" altLang="zh-CN" sz="2400">
                <a:latin typeface="+mn-ea"/>
                <a:cs typeface="+mn-ea"/>
              </a:rPr>
              <a:t>oracle</a:t>
            </a:r>
            <a:r>
              <a:rPr lang="zh-CN" altLang="en-US" sz="2400">
                <a:latin typeface="+mn-ea"/>
                <a:cs typeface="+mn-ea"/>
              </a:rPr>
              <a:t>对依赖</a:t>
            </a:r>
            <a:endParaRPr lang="zh-CN" altLang="en-US" sz="2400">
              <a:latin typeface="+mn-ea"/>
              <a:cs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46045" y="2708275"/>
            <a:ext cx="7223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 </a:t>
            </a:r>
            <a:r>
              <a:rPr lang="en-US" altLang="zh-CN" sz="2400"/>
              <a:t>: </a:t>
            </a:r>
            <a:r>
              <a:rPr lang="zh-CN" altLang="en-US" sz="2400"/>
              <a:t>引入开源</a:t>
            </a:r>
            <a:r>
              <a:rPr lang="en-US" altLang="zh-CN" sz="2400"/>
              <a:t>hadoop</a:t>
            </a:r>
            <a:r>
              <a:rPr lang="zh-CN" altLang="en-US" sz="2400"/>
              <a:t>生态圈组件</a:t>
            </a:r>
            <a:r>
              <a:rPr lang="zh-CN" altLang="en-US" sz="2400"/>
              <a:t>构建新的数据平台</a:t>
            </a:r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2645410" y="3797300"/>
            <a:ext cx="807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  <a:cs typeface="+mn-ea"/>
              </a:rPr>
              <a:t>二 </a:t>
            </a:r>
            <a:r>
              <a:rPr lang="en-US" altLang="zh-CN" sz="2400">
                <a:latin typeface="+mn-ea"/>
                <a:cs typeface="+mn-ea"/>
              </a:rPr>
              <a:t>: </a:t>
            </a:r>
            <a:r>
              <a:rPr lang="zh-CN" altLang="en-US" sz="2400">
                <a:latin typeface="+mn-ea"/>
                <a:cs typeface="+mn-ea"/>
              </a:rPr>
              <a:t>基于</a:t>
            </a:r>
            <a:r>
              <a:rPr lang="en-US" altLang="zh-CN" sz="2400">
                <a:latin typeface="+mn-ea"/>
                <a:cs typeface="+mn-ea"/>
              </a:rPr>
              <a:t>hadoop</a:t>
            </a:r>
            <a:r>
              <a:rPr lang="zh-CN" altLang="en-US" sz="2400">
                <a:latin typeface="+mn-ea"/>
                <a:cs typeface="+mn-ea"/>
              </a:rPr>
              <a:t>生态圈结合多数据源</a:t>
            </a:r>
            <a:r>
              <a:rPr lang="zh-CN" altLang="en-US" sz="2400">
                <a:latin typeface="+mn-ea"/>
                <a:cs typeface="+mn-ea"/>
              </a:rPr>
              <a:t>构建数据仓库</a:t>
            </a:r>
            <a:endParaRPr lang="zh-CN" altLang="en-US" sz="2400">
              <a:latin typeface="+mn-ea"/>
              <a:cs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706245" y="2447925"/>
            <a:ext cx="9391015" cy="3833495"/>
          </a:xfrm>
          <a:prstGeom prst="round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1575" y="1459230"/>
            <a:ext cx="903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             </a:t>
            </a:r>
            <a:r>
              <a:rPr lang="en-US" altLang="zh-CN" sz="2400"/>
              <a:t>5</a:t>
            </a:r>
            <a:r>
              <a:rPr lang="zh-CN" altLang="en-US" sz="2400"/>
              <a:t>：查看</a:t>
            </a:r>
            <a:r>
              <a:rPr lang="en-US" altLang="zh-CN" sz="2400"/>
              <a:t>DAG</a:t>
            </a:r>
            <a:endParaRPr lang="en-US" altLang="zh-CN" sz="2400"/>
          </a:p>
          <a:p>
            <a:r>
              <a:rPr lang="zh-CN" altLang="en-US" sz="2400"/>
              <a:t>              </a:t>
            </a:r>
            <a:endParaRPr lang="zh-CN" altLang="en-US" sz="2400"/>
          </a:p>
        </p:txBody>
      </p:sp>
      <p:pic>
        <p:nvPicPr>
          <p:cNvPr id="3" name="图片 2" descr="d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2531110"/>
            <a:ext cx="10058400" cy="3811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1575" y="1459230"/>
            <a:ext cx="903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             </a:t>
            </a:r>
            <a:r>
              <a:rPr lang="en-US" altLang="zh-CN" sz="2400"/>
              <a:t>6</a:t>
            </a:r>
            <a:r>
              <a:rPr lang="zh-CN" altLang="en-US" sz="2400"/>
              <a:t>：查看</a:t>
            </a:r>
            <a:r>
              <a:rPr lang="en-US" altLang="zh-CN" sz="2400"/>
              <a:t>EXEUCTORS</a:t>
            </a:r>
            <a:endParaRPr lang="en-US" altLang="zh-CN" sz="2400"/>
          </a:p>
          <a:p>
            <a:r>
              <a:rPr lang="zh-CN" altLang="en-US" sz="2400"/>
              <a:t>              </a:t>
            </a:r>
            <a:endParaRPr lang="zh-CN" altLang="en-US" sz="2400"/>
          </a:p>
        </p:txBody>
      </p:sp>
      <p:pic>
        <p:nvPicPr>
          <p:cNvPr id="2" name="图片 1" descr="execu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2531110"/>
            <a:ext cx="10058400" cy="3641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96975" y="1459230"/>
            <a:ext cx="903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             </a:t>
            </a:r>
            <a:r>
              <a:rPr lang="en-US" altLang="zh-CN" sz="2400"/>
              <a:t>7</a:t>
            </a:r>
            <a:r>
              <a:rPr lang="zh-CN" altLang="en-US" sz="2400"/>
              <a:t>：查看</a:t>
            </a:r>
            <a:r>
              <a:rPr lang="en-US" altLang="zh-CN" sz="2400"/>
              <a:t>STAGE</a:t>
            </a:r>
            <a:r>
              <a:rPr lang="zh-CN" altLang="en-US" sz="2400"/>
              <a:t>过程</a:t>
            </a:r>
            <a:endParaRPr lang="en-US" altLang="zh-CN" sz="2400"/>
          </a:p>
          <a:p>
            <a:r>
              <a:rPr lang="zh-CN" altLang="en-US" sz="2400"/>
              <a:t>              </a:t>
            </a:r>
            <a:endParaRPr lang="zh-CN" altLang="en-US" sz="2400"/>
          </a:p>
        </p:txBody>
      </p:sp>
      <p:pic>
        <p:nvPicPr>
          <p:cNvPr id="3" name="图片 2" descr="GGJEI}8FU1[Z)8YFGMHEBX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35" y="2334895"/>
            <a:ext cx="9705340" cy="4015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96975" y="1459230"/>
            <a:ext cx="903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             </a:t>
            </a:r>
            <a:r>
              <a:rPr lang="en-US" altLang="zh-CN" sz="2400"/>
              <a:t>8</a:t>
            </a:r>
            <a:r>
              <a:rPr lang="zh-CN" altLang="en-US" sz="2400"/>
              <a:t>：查看日志</a:t>
            </a:r>
            <a:endParaRPr lang="en-US" altLang="zh-CN" sz="2400"/>
          </a:p>
          <a:p>
            <a:r>
              <a:rPr lang="zh-CN" altLang="en-US" sz="2400"/>
              <a:t>              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58110"/>
            <a:ext cx="9144000" cy="34251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2613025" y="2101850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2613025" y="3347720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79395" y="24517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本地文件系统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07995" y="35604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传统数据库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351145" y="2221230"/>
            <a:ext cx="2433320" cy="5213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350510" y="3347720"/>
            <a:ext cx="2433955" cy="5213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8343265" y="2024380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8342630" y="3210560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2175" y="2221230"/>
            <a:ext cx="1529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logstash</a:t>
            </a:r>
            <a:endParaRPr lang="en-US" altLang="zh-CN" sz="2800"/>
          </a:p>
        </p:txBody>
      </p:sp>
      <p:sp>
        <p:nvSpPr>
          <p:cNvPr id="25" name="文本框 24"/>
          <p:cNvSpPr txBox="1"/>
          <p:nvPr/>
        </p:nvSpPr>
        <p:spPr>
          <a:xfrm>
            <a:off x="8668385" y="3406775"/>
            <a:ext cx="1235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sqoop</a:t>
            </a:r>
            <a:endParaRPr lang="en-US" altLang="zh-CN" sz="2800"/>
          </a:p>
        </p:txBody>
      </p:sp>
      <p:sp>
        <p:nvSpPr>
          <p:cNvPr id="28" name="文本框 27"/>
          <p:cNvSpPr txBox="1"/>
          <p:nvPr/>
        </p:nvSpPr>
        <p:spPr>
          <a:xfrm>
            <a:off x="8512175" y="5644515"/>
            <a:ext cx="15386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hdfs/hive</a:t>
            </a:r>
            <a:endParaRPr lang="en-US" altLang="zh-CN" sz="2800"/>
          </a:p>
        </p:txBody>
      </p:sp>
      <p:sp>
        <p:nvSpPr>
          <p:cNvPr id="31" name="圆角矩形 30"/>
          <p:cNvSpPr/>
          <p:nvPr/>
        </p:nvSpPr>
        <p:spPr>
          <a:xfrm>
            <a:off x="2590165" y="5421630"/>
            <a:ext cx="1932305" cy="1031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74035" y="5676265"/>
            <a:ext cx="96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spark</a:t>
            </a:r>
            <a:endParaRPr lang="en-US" altLang="zh-CN" sz="2800"/>
          </a:p>
        </p:txBody>
      </p:sp>
      <p:sp>
        <p:nvSpPr>
          <p:cNvPr id="35" name="流程图: 过程 34"/>
          <p:cNvSpPr/>
          <p:nvPr/>
        </p:nvSpPr>
        <p:spPr>
          <a:xfrm>
            <a:off x="8342630" y="5421630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5248910" y="5628005"/>
            <a:ext cx="2535555" cy="50101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>
            <a:off x="3328035" y="4362450"/>
            <a:ext cx="456565" cy="991870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9043670" y="4362450"/>
            <a:ext cx="486410" cy="10179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右弧形箭头 46"/>
          <p:cNvSpPr/>
          <p:nvPr/>
        </p:nvSpPr>
        <p:spPr>
          <a:xfrm>
            <a:off x="10650855" y="2557145"/>
            <a:ext cx="869950" cy="358267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0405" y="1303020"/>
            <a:ext cx="266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整体架构</a:t>
            </a:r>
            <a:endParaRPr lang="zh-CN" altLang="en-US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对角圆角矩形 10"/>
          <p:cNvSpPr/>
          <p:nvPr/>
        </p:nvSpPr>
        <p:spPr>
          <a:xfrm>
            <a:off x="1859915" y="2272030"/>
            <a:ext cx="9528175" cy="412623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30195" y="3344545"/>
            <a:ext cx="2372995" cy="2211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94965" y="2401570"/>
            <a:ext cx="3538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1:</a:t>
            </a:r>
            <a:r>
              <a:rPr lang="zh-CN" altLang="en-US" sz="2400"/>
              <a:t>数据采集层</a:t>
            </a:r>
            <a:endParaRPr lang="zh-CN" altLang="en-US" sz="2400"/>
          </a:p>
        </p:txBody>
      </p:sp>
      <p:sp>
        <p:nvSpPr>
          <p:cNvPr id="10" name="圆角矩形 9"/>
          <p:cNvSpPr/>
          <p:nvPr/>
        </p:nvSpPr>
        <p:spPr>
          <a:xfrm>
            <a:off x="6433820" y="3385820"/>
            <a:ext cx="4688205" cy="2041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57035" y="3826510"/>
            <a:ext cx="3943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: </a:t>
            </a:r>
            <a:r>
              <a:rPr lang="zh-CN" altLang="en-US" sz="2400"/>
              <a:t>连接源数据和</a:t>
            </a:r>
            <a:r>
              <a:rPr lang="en-US" altLang="zh-CN" sz="2400"/>
              <a:t>hdfs</a:t>
            </a:r>
            <a:r>
              <a:rPr lang="zh-CN" altLang="en-US" sz="2400"/>
              <a:t>的中间传输组件</a:t>
            </a:r>
            <a:endParaRPr lang="zh-CN" altLang="en-US" sz="2400"/>
          </a:p>
        </p:txBody>
      </p:sp>
      <p:pic>
        <p:nvPicPr>
          <p:cNvPr id="3" name="图片 2" descr="logst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3609975"/>
            <a:ext cx="1209675" cy="1036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5190" y="4653280"/>
            <a:ext cx="1354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logstash</a:t>
            </a:r>
            <a:endParaRPr lang="en-US" altLang="zh-CN" sz="2400" b="1"/>
          </a:p>
        </p:txBody>
      </p:sp>
      <p:grpSp>
        <p:nvGrpSpPr>
          <p:cNvPr id="16" name="组 9"/>
          <p:cNvGrpSpPr/>
          <p:nvPr/>
        </p:nvGrpSpPr>
        <p:grpSpPr>
          <a:xfrm>
            <a:off x="820735" y="1442035"/>
            <a:ext cx="6306505" cy="692779"/>
            <a:chOff x="1714501" y="2056771"/>
            <a:chExt cx="5765799" cy="692779"/>
          </a:xfrm>
          <a:solidFill>
            <a:schemeClr val="bg1">
              <a:lumMod val="95000"/>
            </a:schemeClr>
          </a:solidFill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sym typeface="微软雅黑" panose="020B0503020204020204" charset="-122"/>
                </a:rPr>
                <a:t>二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18" name="Group 6"/>
            <p:cNvGrpSpPr/>
            <p:nvPr/>
          </p:nvGrpSpPr>
          <p:grpSpPr bwMode="auto">
            <a:xfrm>
              <a:off x="2664835" y="2056771"/>
              <a:ext cx="4815465" cy="692779"/>
              <a:chOff x="15" y="20"/>
              <a:chExt cx="2580" cy="404"/>
            </a:xfrm>
            <a:grpFill/>
          </p:grpSpPr>
          <p:sp>
            <p:nvSpPr>
              <p:cNvPr id="19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15" y="20"/>
                <a:ext cx="2580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方案介绍</a:t>
                </a:r>
                <a:endParaRPr lang="zh-CN" altLang="en-US" sz="24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charset="-122"/>
                </a:endParaRPr>
              </a:p>
            </p:txBody>
          </p:sp>
        </p:grpSp>
      </p:grp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对角圆角矩形 10"/>
          <p:cNvSpPr/>
          <p:nvPr/>
        </p:nvSpPr>
        <p:spPr>
          <a:xfrm>
            <a:off x="1461770" y="2306955"/>
            <a:ext cx="9528175" cy="412623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0140" y="1458595"/>
            <a:ext cx="23463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logstash</a:t>
            </a:r>
            <a:r>
              <a:rPr lang="zh-CN" altLang="zh-CN" sz="3200"/>
              <a:t>优势</a:t>
            </a:r>
            <a:endParaRPr lang="zh-CN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2030095" y="2963545"/>
            <a:ext cx="83927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1</a:t>
            </a:r>
            <a:r>
              <a:rPr lang="zh-CN" altLang="en-US" sz="2800"/>
              <a:t>：灵活性，它有很多支持的插件。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2</a:t>
            </a:r>
            <a:r>
              <a:rPr lang="zh-CN" altLang="en-US" sz="2800"/>
              <a:t>：配置</a:t>
            </a:r>
            <a:r>
              <a:rPr lang="zh-CN" altLang="en-US" sz="2800">
                <a:sym typeface="+mn-ea"/>
              </a:rPr>
              <a:t>文档</a:t>
            </a:r>
            <a:r>
              <a:rPr lang="zh-CN" altLang="en-US" sz="2800"/>
              <a:t>格式比较简单。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3</a:t>
            </a:r>
            <a:r>
              <a:rPr lang="zh-CN" altLang="en-US" sz="2800"/>
              <a:t>：更新较为活跃，使用率比较高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对角圆角矩形 10"/>
          <p:cNvSpPr/>
          <p:nvPr/>
        </p:nvSpPr>
        <p:spPr>
          <a:xfrm>
            <a:off x="1859915" y="1950720"/>
            <a:ext cx="9528175" cy="412623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79090" y="3122930"/>
            <a:ext cx="2066925" cy="2034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47010" y="2255520"/>
            <a:ext cx="3538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: </a:t>
            </a:r>
            <a:r>
              <a:rPr lang="zh-CN" altLang="en-US" sz="2400"/>
              <a:t>数据采集层</a:t>
            </a:r>
            <a:endParaRPr lang="zh-CN" altLang="en-US" sz="2400"/>
          </a:p>
        </p:txBody>
      </p:sp>
      <p:sp>
        <p:nvSpPr>
          <p:cNvPr id="10" name="圆角矩形 9"/>
          <p:cNvSpPr/>
          <p:nvPr/>
        </p:nvSpPr>
        <p:spPr>
          <a:xfrm>
            <a:off x="6012180" y="3111500"/>
            <a:ext cx="4688205" cy="1880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21120" y="3636645"/>
            <a:ext cx="3943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: </a:t>
            </a:r>
            <a:r>
              <a:rPr lang="zh-CN" altLang="en-US" sz="2400"/>
              <a:t>传统数据库和</a:t>
            </a:r>
            <a:r>
              <a:rPr lang="en-US" altLang="zh-CN" sz="2400"/>
              <a:t>hdfs</a:t>
            </a:r>
            <a:r>
              <a:rPr lang="zh-CN" altLang="en-US" sz="2400"/>
              <a:t>的交互的</a:t>
            </a:r>
            <a:r>
              <a:rPr lang="zh-CN" altLang="en-US" sz="2400"/>
              <a:t>桥梁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235325" y="3759835"/>
            <a:ext cx="1354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Sqoop</a:t>
            </a:r>
            <a:endParaRPr lang="en-US" altLang="zh-CN" sz="3200" b="1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对角圆角矩形 10"/>
          <p:cNvSpPr/>
          <p:nvPr/>
        </p:nvSpPr>
        <p:spPr>
          <a:xfrm>
            <a:off x="1579245" y="2466975"/>
            <a:ext cx="9528175" cy="412623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79245" y="1578610"/>
            <a:ext cx="2010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sqoop</a:t>
            </a:r>
            <a:r>
              <a:rPr lang="zh-CN" altLang="en-US" sz="3200"/>
              <a:t>优势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2092325" y="3672205"/>
            <a:ext cx="78308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：能自动的完成数据类型的映射与转换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2</a:t>
            </a:r>
            <a:r>
              <a:rPr lang="zh-CN" altLang="en-US" sz="2800"/>
              <a:t>：可以高效的可控的利用资源，容易控制并发度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2913380" y="4678045"/>
            <a:ext cx="6952615" cy="13417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1" name="对角圆角矩形 10"/>
          <p:cNvSpPr/>
          <p:nvPr/>
        </p:nvSpPr>
        <p:spPr>
          <a:xfrm>
            <a:off x="1859915" y="1771015"/>
            <a:ext cx="9307195" cy="4642485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913380" y="3114040"/>
            <a:ext cx="5661660" cy="10763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pic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80" y="3143885"/>
            <a:ext cx="3782060" cy="9290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104515" y="475043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: </a:t>
            </a:r>
            <a:r>
              <a:rPr lang="zh-CN" altLang="en-US" sz="2400"/>
              <a:t>迁移目前业务中依赖的</a:t>
            </a:r>
            <a:r>
              <a:rPr lang="en-US" altLang="zh-CN" sz="2400"/>
              <a:t>oracle</a:t>
            </a:r>
            <a:r>
              <a:rPr lang="zh-CN" altLang="en-US" sz="2400"/>
              <a:t>数据至</a:t>
            </a:r>
            <a:r>
              <a:rPr lang="en-US" altLang="zh-CN" sz="2400"/>
              <a:t>hdfs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3104515" y="5403215"/>
            <a:ext cx="6569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 : </a:t>
            </a:r>
            <a:r>
              <a:rPr lang="zh-CN" altLang="en-US" sz="2400"/>
              <a:t>原始详单备份至</a:t>
            </a:r>
            <a:r>
              <a:rPr lang="en-US" altLang="zh-CN" sz="2400"/>
              <a:t>hdfs</a:t>
            </a:r>
            <a:r>
              <a:rPr lang="zh-CN" altLang="en-US" sz="2400"/>
              <a:t>存储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08580" y="2186305"/>
            <a:ext cx="2080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 : </a:t>
            </a:r>
            <a:r>
              <a:rPr lang="zh-CN" altLang="en-US" sz="2400"/>
              <a:t>数据</a:t>
            </a:r>
            <a:r>
              <a:rPr lang="zh-CN" altLang="en-US" sz="2400"/>
              <a:t>存储层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1" name="对角圆角矩形 10"/>
          <p:cNvSpPr/>
          <p:nvPr/>
        </p:nvSpPr>
        <p:spPr>
          <a:xfrm>
            <a:off x="1682750" y="2404110"/>
            <a:ext cx="9086215" cy="4009390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6080" y="1578610"/>
            <a:ext cx="16992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hdfs</a:t>
            </a:r>
            <a:r>
              <a:rPr lang="zh-CN" altLang="en-US" sz="3200"/>
              <a:t>优势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665730" y="3131820"/>
            <a:ext cx="605282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1</a:t>
            </a:r>
            <a:r>
              <a:rPr lang="zh-CN" altLang="en-US" sz="2800"/>
              <a:t>：高容错性，副本机制。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2</a:t>
            </a:r>
            <a:r>
              <a:rPr lang="zh-CN" altLang="en-US" sz="2800"/>
              <a:t>：</a:t>
            </a:r>
            <a:r>
              <a:rPr lang="en-US" altLang="zh-CN" sz="2800"/>
              <a:t>适合批处理</a:t>
            </a:r>
            <a:r>
              <a:rPr lang="zh-CN" altLang="en-US" sz="2800"/>
              <a:t>，</a:t>
            </a:r>
            <a:r>
              <a:rPr lang="en-US" altLang="zh-CN" sz="2800"/>
              <a:t>移动计算而</a:t>
            </a:r>
            <a:r>
              <a:rPr lang="zh-CN" altLang="en-US" sz="2800"/>
              <a:t>非</a:t>
            </a:r>
            <a:r>
              <a:rPr lang="en-US" altLang="zh-CN" sz="2800"/>
              <a:t>数据。</a:t>
            </a:r>
            <a:endParaRPr lang="en-US" altLang="zh-CN" sz="2800"/>
          </a:p>
          <a:p>
            <a:pPr algn="l"/>
            <a:endParaRPr lang="en-US" altLang="zh-CN" sz="2800"/>
          </a:p>
          <a:p>
            <a:pPr algn="l"/>
            <a:r>
              <a:rPr lang="en-US" altLang="zh-CN" sz="2800"/>
              <a:t>3</a:t>
            </a:r>
            <a:r>
              <a:rPr lang="zh-CN" altLang="en-US" sz="2800"/>
              <a:t>：对服务器性能要求相对较低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21.xml><?xml version="1.0" encoding="utf-8"?>
<p:tagLst xmlns:p="http://schemas.openxmlformats.org/presentationml/2006/main">
  <p:tag name="KSO_WM_SLIDE_MODEL_TYPE" val="cover"/>
</p:tagLst>
</file>

<file path=ppt/tags/tag22.xml><?xml version="1.0" encoding="utf-8"?>
<p:tagLst xmlns:p="http://schemas.openxmlformats.org/presentationml/2006/main">
  <p:tag name="KSO_WM_SLIDE_MODEL_TYPE" val="cover"/>
</p:tagLst>
</file>

<file path=ppt/tags/tag23.xml><?xml version="1.0" encoding="utf-8"?>
<p:tagLst xmlns:p="http://schemas.openxmlformats.org/presentationml/2006/main">
  <p:tag name="KSO_WM_SLIDE_MODEL_TYPE" val="cover"/>
</p:tagLst>
</file>

<file path=ppt/tags/tag24.xml><?xml version="1.0" encoding="utf-8"?>
<p:tagLst xmlns:p="http://schemas.openxmlformats.org/presentationml/2006/main">
  <p:tag name="KSO_WM_DOC_GUID" val="{cf6a7b31-d7f0-4390-9b0e-f1c90cb4b39a}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演示</Application>
  <PresentationFormat>宽屏</PresentationFormat>
  <Paragraphs>164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Verdana</vt:lpstr>
      <vt:lpstr>微软雅黑</vt:lpstr>
      <vt:lpstr>Calibri</vt:lpstr>
      <vt:lpstr>Arial Unicode MS</vt:lpstr>
      <vt:lpstr>Office 主题</vt:lpstr>
      <vt:lpstr>账务系统存储过程重构方案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SongHyeKyo</dc:creator>
  <cp:lastModifiedBy>SongHyeKyo</cp:lastModifiedBy>
  <cp:revision>72</cp:revision>
  <dcterms:created xsi:type="dcterms:W3CDTF">2019-06-21T08:28:00Z</dcterms:created>
  <dcterms:modified xsi:type="dcterms:W3CDTF">2019-06-25T09:38:17Z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