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4" r:id="rId5"/>
    <p:sldId id="266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9525"/>
            <a:ext cx="9144000" cy="845185"/>
          </a:xfrm>
        </p:spPr>
        <p:txBody>
          <a:bodyPr>
            <a:normAutofit/>
          </a:bodyPr>
          <a:p>
            <a:r>
              <a:rPr lang="zh-CN" altLang="zh-CN" sz="3600"/>
              <a:t>账务系统存储过程重构</a:t>
            </a:r>
            <a:r>
              <a:rPr lang="zh-CN" altLang="zh-CN" sz="3600"/>
              <a:t>方案</a:t>
            </a:r>
            <a:endParaRPr lang="zh-CN" altLang="zh-CN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75890" y="4034155"/>
            <a:ext cx="6840000" cy="0"/>
          </a:xfrm>
          <a:prstGeom prst="line">
            <a:avLst/>
          </a:prstGeom>
          <a:ln w="88900" cmpd="sng">
            <a:solidFill>
              <a:schemeClr val="accent4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grpSp>
        <p:nvGrpSpPr>
          <p:cNvPr id="3" name="组 9"/>
          <p:cNvGrpSpPr/>
          <p:nvPr/>
        </p:nvGrpSpPr>
        <p:grpSpPr>
          <a:xfrm>
            <a:off x="759775" y="1530300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一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8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项目初期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目标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645410" y="5014595"/>
            <a:ext cx="807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  <a:cs typeface="+mn-ea"/>
              </a:rPr>
              <a:t>三 </a:t>
            </a:r>
            <a:r>
              <a:rPr lang="en-US" altLang="zh-CN" sz="2400">
                <a:latin typeface="+mn-ea"/>
                <a:cs typeface="+mn-ea"/>
              </a:rPr>
              <a:t>: </a:t>
            </a:r>
            <a:r>
              <a:rPr lang="zh-CN" altLang="en-US" sz="2400">
                <a:latin typeface="+mn-ea"/>
                <a:cs typeface="+mn-ea"/>
              </a:rPr>
              <a:t>把目前依赖于</a:t>
            </a:r>
            <a:r>
              <a:rPr lang="en-US" altLang="zh-CN" sz="2400">
                <a:latin typeface="+mn-ea"/>
                <a:cs typeface="+mn-ea"/>
              </a:rPr>
              <a:t>oracle</a:t>
            </a:r>
            <a:r>
              <a:rPr lang="zh-CN" altLang="en-US" sz="2400">
                <a:latin typeface="+mn-ea"/>
                <a:cs typeface="+mn-ea"/>
              </a:rPr>
              <a:t>的大量存储过程迁移至大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      数据平台</a:t>
            </a:r>
            <a:endParaRPr lang="zh-CN" altLang="en-US" sz="2400">
              <a:latin typeface="+mn-ea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6045" y="2708275"/>
            <a:ext cx="7223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 </a:t>
            </a:r>
            <a:r>
              <a:rPr lang="en-US" altLang="zh-CN" sz="2400"/>
              <a:t>: </a:t>
            </a:r>
            <a:r>
              <a:rPr lang="zh-CN" altLang="en-US" sz="2400"/>
              <a:t>引入开源</a:t>
            </a:r>
            <a:r>
              <a:rPr lang="en-US" altLang="zh-CN" sz="2400"/>
              <a:t>hadoop</a:t>
            </a:r>
            <a:r>
              <a:rPr lang="zh-CN" altLang="en-US" sz="2400"/>
              <a:t>生态圈组件</a:t>
            </a:r>
            <a:r>
              <a:rPr lang="zh-CN" altLang="en-US" sz="2400"/>
              <a:t>构建新的数据平台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2645410" y="3797300"/>
            <a:ext cx="807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  <a:cs typeface="+mn-ea"/>
              </a:rPr>
              <a:t>二 </a:t>
            </a:r>
            <a:r>
              <a:rPr lang="en-US" altLang="zh-CN" sz="2400">
                <a:latin typeface="+mn-ea"/>
                <a:cs typeface="+mn-ea"/>
              </a:rPr>
              <a:t>: </a:t>
            </a:r>
            <a:r>
              <a:rPr lang="zh-CN" altLang="en-US" sz="2400">
                <a:latin typeface="+mn-ea"/>
                <a:cs typeface="+mn-ea"/>
              </a:rPr>
              <a:t>基于</a:t>
            </a:r>
            <a:r>
              <a:rPr lang="en-US" altLang="zh-CN" sz="2400">
                <a:latin typeface="+mn-ea"/>
                <a:cs typeface="+mn-ea"/>
              </a:rPr>
              <a:t>hadoop</a:t>
            </a:r>
            <a:r>
              <a:rPr lang="zh-CN" altLang="en-US" sz="2400">
                <a:latin typeface="+mn-ea"/>
                <a:cs typeface="+mn-ea"/>
              </a:rPr>
              <a:t>生态圈结合多数据源</a:t>
            </a:r>
            <a:r>
              <a:rPr lang="zh-CN" altLang="en-US" sz="2400">
                <a:latin typeface="+mn-ea"/>
                <a:cs typeface="+mn-ea"/>
              </a:rPr>
              <a:t>构建数据仓库</a:t>
            </a:r>
            <a:endParaRPr lang="zh-CN" altLang="en-US" sz="2400">
              <a:latin typeface="+mn-ea"/>
              <a:cs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06245" y="2447925"/>
            <a:ext cx="9391015" cy="3833495"/>
          </a:xfrm>
          <a:prstGeom prst="round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859915" y="2272030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30195" y="3344545"/>
            <a:ext cx="2372995" cy="2211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94965" y="2401570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</a:t>
            </a:r>
            <a:r>
              <a:rPr lang="zh-CN" altLang="en-US" sz="2400"/>
              <a:t>数据采集层</a:t>
            </a:r>
            <a:endParaRPr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6433820" y="3385820"/>
            <a:ext cx="4688205" cy="2041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7035" y="3826510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连接源数据和</a:t>
            </a:r>
            <a:r>
              <a:rPr lang="en-US" altLang="zh-CN" sz="2400"/>
              <a:t>hdfs</a:t>
            </a:r>
            <a:r>
              <a:rPr lang="zh-CN" altLang="en-US" sz="2400"/>
              <a:t>的中间传输组件</a:t>
            </a:r>
            <a:endParaRPr lang="zh-CN" altLang="en-US" sz="2400"/>
          </a:p>
        </p:txBody>
      </p:sp>
      <p:pic>
        <p:nvPicPr>
          <p:cNvPr id="3" name="图片 2" descr="logst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3609975"/>
            <a:ext cx="1209675" cy="1036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5190" y="4653280"/>
            <a:ext cx="135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logstash</a:t>
            </a:r>
            <a:endParaRPr lang="en-US" altLang="zh-CN" sz="2400" b="1"/>
          </a:p>
        </p:txBody>
      </p:sp>
      <p:grpSp>
        <p:nvGrpSpPr>
          <p:cNvPr id="16" name="组 9"/>
          <p:cNvGrpSpPr/>
          <p:nvPr/>
        </p:nvGrpSpPr>
        <p:grpSpPr>
          <a:xfrm>
            <a:off x="820735" y="1442035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二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18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方案介绍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对角圆角矩形 10"/>
          <p:cNvSpPr/>
          <p:nvPr/>
        </p:nvSpPr>
        <p:spPr>
          <a:xfrm>
            <a:off x="1859915" y="1950720"/>
            <a:ext cx="9528175" cy="412623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79090" y="3122930"/>
            <a:ext cx="2066925" cy="2034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010" y="2255520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数据采集层</a:t>
            </a:r>
            <a:endParaRPr lang="zh-CN" altLang="en-US" sz="2400"/>
          </a:p>
        </p:txBody>
      </p:sp>
      <p:sp>
        <p:nvSpPr>
          <p:cNvPr id="10" name="圆角矩形 9"/>
          <p:cNvSpPr/>
          <p:nvPr/>
        </p:nvSpPr>
        <p:spPr>
          <a:xfrm>
            <a:off x="6012180" y="3111500"/>
            <a:ext cx="4688205" cy="188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21120" y="3636645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传统数据库和</a:t>
            </a:r>
            <a:r>
              <a:rPr lang="en-US" altLang="zh-CN" sz="2400"/>
              <a:t>hdfs</a:t>
            </a:r>
            <a:r>
              <a:rPr lang="zh-CN" altLang="en-US" sz="2400"/>
              <a:t>的交互的</a:t>
            </a:r>
            <a:r>
              <a:rPr lang="zh-CN" altLang="en-US" sz="2400"/>
              <a:t>桥梁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235325" y="3759835"/>
            <a:ext cx="1354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Sqoop</a:t>
            </a:r>
            <a:endParaRPr lang="en-US" altLang="zh-CN" sz="3200" b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2913380" y="4678045"/>
            <a:ext cx="6952615" cy="1341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59915" y="1771015"/>
            <a:ext cx="9307195" cy="464248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13380" y="3114040"/>
            <a:ext cx="5661660" cy="10763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pi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80" y="3143885"/>
            <a:ext cx="3782060" cy="9290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04515" y="475043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: </a:t>
            </a:r>
            <a:r>
              <a:rPr lang="zh-CN" altLang="en-US" sz="2400"/>
              <a:t>迁移目前业务中依赖的</a:t>
            </a:r>
            <a:r>
              <a:rPr lang="en-US" altLang="zh-CN" sz="2400"/>
              <a:t>oracle</a:t>
            </a:r>
            <a:r>
              <a:rPr lang="zh-CN" altLang="en-US" sz="2400"/>
              <a:t>数据至</a:t>
            </a:r>
            <a:r>
              <a:rPr lang="en-US" altLang="zh-CN" sz="2400"/>
              <a:t>hdfs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3104515" y="5403215"/>
            <a:ext cx="656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 : </a:t>
            </a:r>
            <a:r>
              <a:rPr lang="zh-CN" altLang="en-US" sz="2400"/>
              <a:t>原始详单备份至</a:t>
            </a:r>
            <a:r>
              <a:rPr lang="en-US" altLang="zh-CN" sz="2400"/>
              <a:t>hdfs</a:t>
            </a:r>
            <a:r>
              <a:rPr lang="zh-CN" altLang="en-US" sz="2400"/>
              <a:t>存储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08580" y="2186305"/>
            <a:ext cx="208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 : </a:t>
            </a:r>
            <a:r>
              <a:rPr lang="zh-CN" altLang="en-US" sz="2400"/>
              <a:t>数据</a:t>
            </a:r>
            <a:r>
              <a:rPr lang="zh-CN" altLang="en-US" sz="2400"/>
              <a:t>存储层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74520" y="1748790"/>
            <a:ext cx="9528175" cy="428879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2918460" y="325120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15590" y="2046605"/>
            <a:ext cx="208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 : </a:t>
            </a:r>
            <a:r>
              <a:rPr lang="zh-CN" altLang="en-US" sz="2400"/>
              <a:t>数据仓库层</a:t>
            </a:r>
            <a:endParaRPr lang="zh-CN" altLang="en-US" sz="2400"/>
          </a:p>
        </p:txBody>
      </p:sp>
      <p:sp>
        <p:nvSpPr>
          <p:cNvPr id="9" name="六边形 8"/>
          <p:cNvSpPr/>
          <p:nvPr/>
        </p:nvSpPr>
        <p:spPr>
          <a:xfrm>
            <a:off x="4351655" y="40601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4351655" y="325120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3636010" y="450088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3665220" y="28536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918460" y="4060190"/>
            <a:ext cx="930275" cy="8089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h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45" y="3443605"/>
            <a:ext cx="1945640" cy="12782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32525" y="2983230"/>
            <a:ext cx="4393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400"/>
              <a:t>基于多数据源构建数据仓库</a:t>
            </a:r>
            <a:endParaRPr lang="zh-CN" altLang="en-US" sz="2400"/>
          </a:p>
        </p:txBody>
      </p:sp>
      <p:sp>
        <p:nvSpPr>
          <p:cNvPr id="16" name="圆角矩形 15"/>
          <p:cNvSpPr/>
          <p:nvPr/>
        </p:nvSpPr>
        <p:spPr>
          <a:xfrm>
            <a:off x="5989955" y="2814955"/>
            <a:ext cx="4879340" cy="2535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98590" y="3662680"/>
            <a:ext cx="3862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</a:t>
            </a:r>
            <a:r>
              <a:rPr lang="zh-CN" altLang="en-US" sz="2400"/>
              <a:t>文件型数据源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6498590" y="4500880"/>
            <a:ext cx="353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2:</a:t>
            </a:r>
            <a:r>
              <a:rPr lang="zh-CN" altLang="en-US" sz="2400"/>
              <a:t>传统数据库数据源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1" name="对角圆角矩形 10"/>
          <p:cNvSpPr/>
          <p:nvPr/>
        </p:nvSpPr>
        <p:spPr>
          <a:xfrm>
            <a:off x="1859915" y="1835150"/>
            <a:ext cx="9528175" cy="4288790"/>
          </a:xfrm>
          <a:prstGeom prst="round2Diag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2405" y="2124075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 : </a:t>
            </a:r>
            <a:r>
              <a:rPr lang="zh-CN" altLang="en-US" sz="2400"/>
              <a:t>数据分析层</a:t>
            </a:r>
            <a:endParaRPr lang="zh-CN" altLang="en-US" sz="2400"/>
          </a:p>
        </p:txBody>
      </p:sp>
      <p:sp>
        <p:nvSpPr>
          <p:cNvPr id="8" name="圆柱形 7"/>
          <p:cNvSpPr/>
          <p:nvPr/>
        </p:nvSpPr>
        <p:spPr>
          <a:xfrm>
            <a:off x="2830195" y="3008630"/>
            <a:ext cx="2578735" cy="241871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sp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3712210"/>
            <a:ext cx="2089785" cy="152273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433820" y="2780665"/>
            <a:ext cx="4688205" cy="2874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7035" y="3185160"/>
            <a:ext cx="3943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1: </a:t>
            </a:r>
            <a:r>
              <a:rPr lang="zh-CN" altLang="en-US" sz="2400"/>
              <a:t>基于</a:t>
            </a:r>
            <a:r>
              <a:rPr lang="en-US" altLang="zh-CN" sz="2400"/>
              <a:t>DataFrame</a:t>
            </a:r>
            <a:r>
              <a:rPr lang="zh-CN" altLang="en-US" sz="2400"/>
              <a:t>和</a:t>
            </a:r>
            <a:r>
              <a:rPr lang="en-US" altLang="zh-CN" sz="2400"/>
              <a:t>DataSet       </a:t>
            </a:r>
            <a:r>
              <a:rPr lang="zh-CN" altLang="en-US" sz="2400"/>
              <a:t>数据结构</a:t>
            </a:r>
            <a:r>
              <a:rPr lang="zh-CN" altLang="en-US" sz="2400"/>
              <a:t>进行快速开发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6757035" y="4404995"/>
            <a:ext cx="394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2:</a:t>
            </a:r>
            <a:r>
              <a:rPr lang="zh-CN" altLang="en-US" sz="2400"/>
              <a:t>为后续流式处理奠定基础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1488440" y="155575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1488440" y="2765425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50365" y="18288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本地文件系统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64665" y="30384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传统数据库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244340" y="1752600"/>
            <a:ext cx="2433320" cy="5213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244340" y="2979420"/>
            <a:ext cx="2433955" cy="5213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7546975" y="155575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7546975" y="2765425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69860" y="1751965"/>
            <a:ext cx="1440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logstash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7975600" y="297878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sqoop</a:t>
            </a:r>
            <a:endParaRPr lang="en-US" altLang="zh-CN" sz="2800"/>
          </a:p>
        </p:txBody>
      </p:sp>
      <p:sp>
        <p:nvSpPr>
          <p:cNvPr id="28" name="文本框 27"/>
          <p:cNvSpPr txBox="1"/>
          <p:nvPr/>
        </p:nvSpPr>
        <p:spPr>
          <a:xfrm>
            <a:off x="7672070" y="5256530"/>
            <a:ext cx="1538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hdfs/hive</a:t>
            </a:r>
            <a:endParaRPr lang="en-US" altLang="zh-CN" sz="2800"/>
          </a:p>
        </p:txBody>
      </p:sp>
      <p:sp>
        <p:nvSpPr>
          <p:cNvPr id="31" name="圆角矩形 30"/>
          <p:cNvSpPr/>
          <p:nvPr/>
        </p:nvSpPr>
        <p:spPr>
          <a:xfrm>
            <a:off x="1488440" y="5071110"/>
            <a:ext cx="1932305" cy="1031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72310" y="5325745"/>
            <a:ext cx="96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spark</a:t>
            </a:r>
            <a:endParaRPr lang="en-US" altLang="zh-CN" sz="2800"/>
          </a:p>
        </p:txBody>
      </p:sp>
      <p:sp>
        <p:nvSpPr>
          <p:cNvPr id="35" name="流程图: 过程 34"/>
          <p:cNvSpPr/>
          <p:nvPr/>
        </p:nvSpPr>
        <p:spPr>
          <a:xfrm>
            <a:off x="7546975" y="5071110"/>
            <a:ext cx="1886585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4244340" y="5277485"/>
            <a:ext cx="2535555" cy="50101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2199005" y="3862705"/>
            <a:ext cx="456565" cy="99187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8246745" y="3862705"/>
            <a:ext cx="486410" cy="10179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弧形箭头 46"/>
          <p:cNvSpPr/>
          <p:nvPr/>
        </p:nvSpPr>
        <p:spPr>
          <a:xfrm>
            <a:off x="9832340" y="2035175"/>
            <a:ext cx="869950" cy="358267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931545" y="1303020"/>
            <a:ext cx="105892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6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980" y="678180"/>
            <a:ext cx="2282825" cy="624840"/>
          </a:xfrm>
          <a:prstGeom prst="rect">
            <a:avLst/>
          </a:prstGeom>
        </p:spPr>
      </p:pic>
      <p:grpSp>
        <p:nvGrpSpPr>
          <p:cNvPr id="3" name="组 9"/>
          <p:cNvGrpSpPr/>
          <p:nvPr/>
        </p:nvGrpSpPr>
        <p:grpSpPr>
          <a:xfrm>
            <a:off x="847405" y="1530300"/>
            <a:ext cx="6306505" cy="692779"/>
            <a:chOff x="1714501" y="2056771"/>
            <a:chExt cx="5765799" cy="692779"/>
          </a:xfrm>
          <a:solidFill>
            <a:schemeClr val="bg1">
              <a:lumMod val="95000"/>
            </a:schemeClr>
          </a:solidFill>
        </p:grpSpPr>
        <p:sp>
          <p:nvSpPr>
            <p:cNvPr id="2" name="AutoShape 5"/>
            <p:cNvSpPr>
              <a:spLocks noChangeArrowheads="1"/>
            </p:cNvSpPr>
            <p:nvPr/>
          </p:nvSpPr>
          <p:spPr bwMode="auto">
            <a:xfrm>
              <a:off x="1714501" y="2057402"/>
              <a:ext cx="808457" cy="576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wrap="none" anchor="ctr"/>
            <a:lstStyle>
              <a:lvl1pPr indent="158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sym typeface="微软雅黑" panose="020B0503020204020204" charset="-122"/>
                </a:rPr>
                <a:t>三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5" name="Group 6"/>
            <p:cNvGrpSpPr/>
            <p:nvPr/>
          </p:nvGrpSpPr>
          <p:grpSpPr bwMode="auto">
            <a:xfrm>
              <a:off x="2664835" y="2056771"/>
              <a:ext cx="4815465" cy="692779"/>
              <a:chOff x="15" y="20"/>
              <a:chExt cx="2580" cy="404"/>
            </a:xfrm>
            <a:grpFill/>
          </p:grpSpPr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 rot="10800000">
                <a:off x="31" y="288"/>
                <a:ext cx="2564" cy="136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 h 21600"/>
                  <a:gd name="T4" fmla="*/ 286 w 21600"/>
                  <a:gd name="T5" fmla="*/ 1 h 21600"/>
                  <a:gd name="T6" fmla="*/ 30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21600"/>
                  <a:gd name="T17" fmla="*/ 21600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0" y="0"/>
                    </a:moveTo>
                    <a:lnTo>
                      <a:pt x="1314" y="21600"/>
                    </a:lnTo>
                    <a:lnTo>
                      <a:pt x="20286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15" y="20"/>
                <a:ext cx="2580" cy="336"/>
              </a:xfrm>
              <a:prstGeom prst="roundRect">
                <a:avLst>
                  <a:gd name="adj" fmla="val 16667"/>
                </a:avLst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indent="158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测试样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charset="-122"/>
                  </a:rPr>
                  <a:t>例</a:t>
                </a:r>
                <a:endPara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86585" y="2531110"/>
            <a:ext cx="843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19605" y="2531110"/>
            <a:ext cx="636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样例一 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               来自账务系统中一个多表</a:t>
            </a:r>
            <a:r>
              <a:rPr lang="en-US" altLang="zh-CN"/>
              <a:t>(8</a:t>
            </a:r>
            <a:r>
              <a:rPr lang="zh-CN" altLang="en-US"/>
              <a:t>张表</a:t>
            </a:r>
            <a:r>
              <a:rPr lang="en-US" altLang="zh-CN"/>
              <a:t>)</a:t>
            </a:r>
            <a:r>
              <a:rPr lang="zh-CN" altLang="en-US"/>
              <a:t>联查的存储过程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DOC_GUID" val="{cf6a7b31-d7f0-4390-9b0e-f1c90cb4b39a}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Verdana</vt:lpstr>
      <vt:lpstr>微软雅黑 Light</vt:lpstr>
      <vt:lpstr>新宋体</vt:lpstr>
      <vt:lpstr>楷体</vt:lpstr>
      <vt:lpstr>等线</vt:lpstr>
      <vt:lpstr>等线 Light</vt:lpstr>
      <vt:lpstr>黑体</vt:lpstr>
      <vt:lpstr>仿宋</vt:lpstr>
      <vt:lpstr>Office 主题</vt:lpstr>
      <vt:lpstr>账务系统存储过程重构方案</vt:lpstr>
      <vt:lpstr>账务系统存储过程重构方案</vt:lpstr>
      <vt:lpstr>PowerPoint 演示文稿</vt:lpstr>
      <vt:lpstr>PowerPoint 演示文稿</vt:lpstr>
      <vt:lpstr>账务系统存储过程重构方案</vt:lpstr>
      <vt:lpstr>账务系统存储过程重构方案</vt:lpstr>
      <vt:lpstr>账务系统存储过程重构方案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SongHyeKyo</dc:creator>
  <cp:lastModifiedBy>chendd</cp:lastModifiedBy>
  <cp:revision>42</cp:revision>
  <dcterms:created xsi:type="dcterms:W3CDTF">2019-06-21T08:28:00Z</dcterms:created>
  <dcterms:modified xsi:type="dcterms:W3CDTF">2019-06-23T11:00:58Z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