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 id="2147483657" r:id="rId3"/>
  </p:sldMasterIdLst>
  <p:notesMasterIdLst>
    <p:notesMasterId r:id="rId53"/>
  </p:notesMasterIdLst>
  <p:sldIdLst>
    <p:sldId id="291" r:id="rId4"/>
    <p:sldId id="396" r:id="rId5"/>
    <p:sldId id="397" r:id="rId6"/>
    <p:sldId id="398" r:id="rId7"/>
    <p:sldId id="399" r:id="rId8"/>
    <p:sldId id="400" r:id="rId9"/>
    <p:sldId id="401" r:id="rId10"/>
    <p:sldId id="279" r:id="rId11"/>
    <p:sldId id="293" r:id="rId12"/>
    <p:sldId id="402" r:id="rId13"/>
    <p:sldId id="403" r:id="rId14"/>
    <p:sldId id="337" r:id="rId15"/>
    <p:sldId id="408" r:id="rId16"/>
    <p:sldId id="410" r:id="rId17"/>
    <p:sldId id="404" r:id="rId18"/>
    <p:sldId id="406" r:id="rId19"/>
    <p:sldId id="409" r:id="rId20"/>
    <p:sldId id="338" r:id="rId21"/>
    <p:sldId id="383" r:id="rId22"/>
    <p:sldId id="393" r:id="rId23"/>
    <p:sldId id="299" r:id="rId24"/>
    <p:sldId id="386" r:id="rId25"/>
    <p:sldId id="391" r:id="rId26"/>
    <p:sldId id="390" r:id="rId27"/>
    <p:sldId id="367" r:id="rId28"/>
    <p:sldId id="411" r:id="rId29"/>
    <p:sldId id="359" r:id="rId30"/>
    <p:sldId id="360" r:id="rId31"/>
    <p:sldId id="365" r:id="rId32"/>
    <p:sldId id="412" r:id="rId33"/>
    <p:sldId id="366" r:id="rId34"/>
    <p:sldId id="302" r:id="rId35"/>
    <p:sldId id="347" r:id="rId36"/>
    <p:sldId id="348" r:id="rId37"/>
    <p:sldId id="309" r:id="rId38"/>
    <p:sldId id="340" r:id="rId39"/>
    <p:sldId id="368" r:id="rId40"/>
    <p:sldId id="369" r:id="rId41"/>
    <p:sldId id="385" r:id="rId42"/>
    <p:sldId id="349" r:id="rId43"/>
    <p:sldId id="350" r:id="rId44"/>
    <p:sldId id="351" r:id="rId45"/>
    <p:sldId id="352" r:id="rId46"/>
    <p:sldId id="353" r:id="rId47"/>
    <p:sldId id="344" r:id="rId48"/>
    <p:sldId id="318" r:id="rId49"/>
    <p:sldId id="377" r:id="rId50"/>
    <p:sldId id="378" r:id="rId51"/>
    <p:sldId id="342"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D3D"/>
    <a:srgbClr val="FFDC73"/>
    <a:srgbClr val="0C77C3"/>
    <a:srgbClr val="FF0000"/>
    <a:srgbClr val="0070C0"/>
    <a:srgbClr val="FFC000"/>
    <a:srgbClr val="32A5DD"/>
    <a:srgbClr val="F4D672"/>
    <a:srgbClr val="00B0F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7" autoAdjust="0"/>
    <p:restoredTop sz="88828" autoAdjust="0"/>
  </p:normalViewPr>
  <p:slideViewPr>
    <p:cSldViewPr snapToGrid="0">
      <p:cViewPr varScale="1">
        <p:scale>
          <a:sx n="66" d="100"/>
          <a:sy n="66" d="100"/>
        </p:scale>
        <p:origin x="76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73614-4448-45AC-8EBA-E1A2648F71F0}"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487FEC00-E83F-4C48-BB28-0F8F1DB4F562}">
      <dgm:prSet custT="1"/>
      <dgm:spPr>
        <a:ln w="19050">
          <a:solidFill>
            <a:srgbClr val="FF0000"/>
          </a:solidFill>
          <a:prstDash val="sysDash"/>
        </a:ln>
      </dgm:spPr>
      <dgm:t>
        <a:bodyPr/>
        <a:lstStyle/>
        <a:p>
          <a:pPr rtl="0"/>
          <a:r>
            <a:rPr lang="zh-CN" altLang="en-US" sz="2000" b="1" u="sng" dirty="0">
              <a:solidFill>
                <a:schemeClr val="tx1">
                  <a:lumMod val="95000"/>
                  <a:lumOff val="5000"/>
                </a:schemeClr>
              </a:solidFill>
            </a:rPr>
            <a:t>审计能力</a:t>
          </a:r>
        </a:p>
      </dgm:t>
    </dgm:pt>
    <dgm:pt modelId="{AAB5EAE0-8C96-41AE-8860-2E61F6CA226E}" type="parTrans" cxnId="{1C54DA96-8864-4A31-A429-941F74F98EEB}">
      <dgm:prSet/>
      <dgm:spPr/>
      <dgm:t>
        <a:bodyPr/>
        <a:lstStyle/>
        <a:p>
          <a:endParaRPr lang="zh-CN" altLang="en-US"/>
        </a:p>
      </dgm:t>
    </dgm:pt>
    <dgm:pt modelId="{AD40EA1E-EB27-417C-A779-9BF99AB25EF0}" type="sibTrans" cxnId="{1C54DA96-8864-4A31-A429-941F74F98EEB}">
      <dgm:prSet/>
      <dgm:spPr/>
      <dgm:t>
        <a:bodyPr/>
        <a:lstStyle/>
        <a:p>
          <a:endParaRPr lang="zh-CN" altLang="en-US"/>
        </a:p>
      </dgm:t>
    </dgm:pt>
    <dgm:pt modelId="{293A777D-319B-483F-8C23-09D37AA4C4BF}">
      <dgm:prSet custT="1"/>
      <dgm:spPr>
        <a:ln w="19050">
          <a:solidFill>
            <a:srgbClr val="FF0000"/>
          </a:solidFill>
          <a:prstDash val="sysDash"/>
        </a:ln>
      </dgm:spPr>
      <dgm:t>
        <a:bodyPr/>
        <a:lstStyle/>
        <a:p>
          <a:pPr rtl="0"/>
          <a:r>
            <a:rPr kumimoji="1" lang="zh-CN" altLang="en-US" sz="2000" b="1" u="sng" dirty="0">
              <a:solidFill>
                <a:schemeClr val="tx1">
                  <a:lumMod val="95000"/>
                  <a:lumOff val="5000"/>
                </a:schemeClr>
              </a:solidFill>
            </a:rPr>
            <a:t>数据安全管理能力</a:t>
          </a:r>
          <a:endParaRPr lang="zh-CN" altLang="en-US" sz="2000" u="sng" dirty="0">
            <a:solidFill>
              <a:schemeClr val="tx1">
                <a:lumMod val="95000"/>
                <a:lumOff val="5000"/>
              </a:schemeClr>
            </a:solidFill>
          </a:endParaRPr>
        </a:p>
      </dgm:t>
    </dgm:pt>
    <dgm:pt modelId="{F8C7CE6D-F850-431B-BBDD-E4E8E9F33FC7}" type="parTrans" cxnId="{6D10F7F9-2E5E-4859-B057-D93AB652C46F}">
      <dgm:prSet/>
      <dgm:spPr/>
      <dgm:t>
        <a:bodyPr/>
        <a:lstStyle/>
        <a:p>
          <a:endParaRPr lang="zh-CN" altLang="en-US"/>
        </a:p>
      </dgm:t>
    </dgm:pt>
    <dgm:pt modelId="{FB826A9F-00B9-4E6F-9728-0217F6CC8736}" type="sibTrans" cxnId="{6D10F7F9-2E5E-4859-B057-D93AB652C46F}">
      <dgm:prSet/>
      <dgm:spPr/>
      <dgm:t>
        <a:bodyPr/>
        <a:lstStyle/>
        <a:p>
          <a:endParaRPr lang="zh-CN" altLang="en-US"/>
        </a:p>
      </dgm:t>
    </dgm:pt>
    <dgm:pt modelId="{F02A0711-2F41-4CE1-A6F3-3FA5BCBEDC39}">
      <dgm:prSet/>
      <dgm:spPr>
        <a:ln w="19050">
          <a:solidFill>
            <a:srgbClr val="FF0000"/>
          </a:solidFill>
          <a:prstDash val="sysDash"/>
        </a:ln>
      </dgm:spPr>
      <dgm:t>
        <a:bodyPr/>
        <a:lstStyle/>
        <a:p>
          <a:pPr rtl="0"/>
          <a:r>
            <a:rPr lang="zh-CN" altLang="en-US" b="1" u="sng" dirty="0">
              <a:solidFill>
                <a:schemeClr val="tx1"/>
              </a:solidFill>
            </a:rPr>
            <a:t>安全机制亟待改进</a:t>
          </a:r>
          <a:endParaRPr lang="zh-CN" b="1" u="sng" dirty="0">
            <a:solidFill>
              <a:schemeClr val="tx1"/>
            </a:solidFill>
          </a:endParaRPr>
        </a:p>
      </dgm:t>
    </dgm:pt>
    <dgm:pt modelId="{9C924BF2-21FE-46DC-ACA7-36CB559C4771}" type="parTrans" cxnId="{92C7C0D7-E0EE-494C-8E45-CBB08995D69A}">
      <dgm:prSet/>
      <dgm:spPr/>
      <dgm:t>
        <a:bodyPr/>
        <a:lstStyle/>
        <a:p>
          <a:endParaRPr lang="zh-CN" altLang="en-US"/>
        </a:p>
      </dgm:t>
    </dgm:pt>
    <dgm:pt modelId="{53DD4E34-C756-4503-9AFB-49838368BC70}" type="sibTrans" cxnId="{92C7C0D7-E0EE-494C-8E45-CBB08995D69A}">
      <dgm:prSet/>
      <dgm:spPr/>
      <dgm:t>
        <a:bodyPr/>
        <a:lstStyle/>
        <a:p>
          <a:endParaRPr lang="zh-CN" altLang="en-US"/>
        </a:p>
      </dgm:t>
    </dgm:pt>
    <dgm:pt modelId="{00667E05-18E1-48AC-AAD5-9050BF8925AF}">
      <dgm:prSet/>
      <dgm:spPr>
        <a:ln w="19050">
          <a:solidFill>
            <a:srgbClr val="FF0000"/>
          </a:solidFill>
          <a:prstDash val="sysDash"/>
        </a:ln>
      </dgm:spPr>
      <dgm:t>
        <a:bodyPr/>
        <a:lstStyle/>
        <a:p>
          <a:pPr rtl="0"/>
          <a:r>
            <a:rPr kumimoji="1" lang="zh-CN" altLang="en-US" b="1" u="sng" dirty="0">
              <a:solidFill>
                <a:schemeClr val="tx1"/>
              </a:solidFill>
            </a:rPr>
            <a:t>数据安全可视能力</a:t>
          </a:r>
          <a:endParaRPr lang="zh-CN" u="sng" dirty="0">
            <a:solidFill>
              <a:schemeClr val="tx1"/>
            </a:solidFill>
          </a:endParaRPr>
        </a:p>
      </dgm:t>
    </dgm:pt>
    <dgm:pt modelId="{999C77E7-07D2-4245-A3C9-E5444CE30373}" type="parTrans" cxnId="{7E5F4AA5-034D-4699-AEA2-D905C75A8206}">
      <dgm:prSet/>
      <dgm:spPr/>
      <dgm:t>
        <a:bodyPr/>
        <a:lstStyle/>
        <a:p>
          <a:endParaRPr lang="zh-CN" altLang="en-US"/>
        </a:p>
      </dgm:t>
    </dgm:pt>
    <dgm:pt modelId="{E229AE47-B72F-49DA-95FB-A4E1AC70613C}" type="sibTrans" cxnId="{7E5F4AA5-034D-4699-AEA2-D905C75A8206}">
      <dgm:prSet/>
      <dgm:spPr/>
      <dgm:t>
        <a:bodyPr/>
        <a:lstStyle/>
        <a:p>
          <a:endParaRPr lang="zh-CN" altLang="en-US"/>
        </a:p>
      </dgm:t>
    </dgm:pt>
    <dgm:pt modelId="{1272D68E-9717-4DD2-A267-40720D9FBE6D}">
      <dgm:prSet/>
      <dgm:spPr>
        <a:solidFill>
          <a:schemeClr val="bg1">
            <a:lumMod val="50000"/>
            <a:alpha val="90000"/>
          </a:schemeClr>
        </a:solidFill>
      </dgm:spPr>
      <dgm:t>
        <a:bodyPr/>
        <a:lstStyle/>
        <a:p>
          <a:r>
            <a:rPr lang="zh-CN" altLang="en-US" dirty="0">
              <a:solidFill>
                <a:schemeClr val="bg1"/>
              </a:solidFill>
            </a:rPr>
            <a:t>离线日志事后审计，无法立即识别非法操作</a:t>
          </a:r>
        </a:p>
      </dgm:t>
    </dgm:pt>
    <dgm:pt modelId="{AFF58D1B-F181-4C7B-9BC8-675CE74932E3}" type="parTrans" cxnId="{12893B97-CA93-4C55-AC76-2096F13CD788}">
      <dgm:prSet/>
      <dgm:spPr/>
      <dgm:t>
        <a:bodyPr/>
        <a:lstStyle/>
        <a:p>
          <a:endParaRPr lang="zh-CN" altLang="en-US"/>
        </a:p>
      </dgm:t>
    </dgm:pt>
    <dgm:pt modelId="{61AE83A7-85B2-4AB9-9EA3-37B97EB12C54}" type="sibTrans" cxnId="{12893B97-CA93-4C55-AC76-2096F13CD788}">
      <dgm:prSet/>
      <dgm:spPr/>
      <dgm:t>
        <a:bodyPr/>
        <a:lstStyle/>
        <a:p>
          <a:endParaRPr lang="zh-CN" altLang="en-US"/>
        </a:p>
      </dgm:t>
    </dgm:pt>
    <dgm:pt modelId="{303331BD-1D18-401D-8D34-ABC030FBCFCB}">
      <dgm:prSet/>
      <dgm:spPr>
        <a:solidFill>
          <a:schemeClr val="bg1">
            <a:lumMod val="50000"/>
            <a:alpha val="90000"/>
          </a:schemeClr>
        </a:solidFill>
      </dgm:spPr>
      <dgm:t>
        <a:bodyPr/>
        <a:lstStyle/>
        <a:p>
          <a:endParaRPr lang="zh-CN" altLang="en-US" dirty="0"/>
        </a:p>
      </dgm:t>
    </dgm:pt>
    <dgm:pt modelId="{9CFFDAA3-65B5-4BAC-8D58-DA4083F1211D}" type="parTrans" cxnId="{9C824125-D7DC-4DC3-BBD3-4ED444992317}">
      <dgm:prSet/>
      <dgm:spPr/>
      <dgm:t>
        <a:bodyPr/>
        <a:lstStyle/>
        <a:p>
          <a:endParaRPr lang="zh-CN" altLang="en-US"/>
        </a:p>
      </dgm:t>
    </dgm:pt>
    <dgm:pt modelId="{9B4F59EC-BC01-4C1A-A66E-5F6C02F6B903}" type="sibTrans" cxnId="{9C824125-D7DC-4DC3-BBD3-4ED444992317}">
      <dgm:prSet/>
      <dgm:spPr/>
      <dgm:t>
        <a:bodyPr/>
        <a:lstStyle/>
        <a:p>
          <a:endParaRPr lang="zh-CN" altLang="en-US"/>
        </a:p>
      </dgm:t>
    </dgm:pt>
    <dgm:pt modelId="{02C00ED9-6F3C-45D3-BB28-BBFE803D0E2B}">
      <dgm:prSet/>
      <dgm:spPr>
        <a:solidFill>
          <a:schemeClr val="bg1">
            <a:lumMod val="50000"/>
            <a:alpha val="90000"/>
          </a:schemeClr>
        </a:solidFill>
      </dgm:spPr>
      <dgm:t>
        <a:bodyPr/>
        <a:lstStyle/>
        <a:p>
          <a:endParaRPr lang="zh-CN" altLang="en-US" dirty="0"/>
        </a:p>
      </dgm:t>
    </dgm:pt>
    <dgm:pt modelId="{5CE17DC9-4834-4E60-96B0-96C2E8C6F2A9}" type="parTrans" cxnId="{8B894909-A9B5-4C71-895D-17F1E9313BD1}">
      <dgm:prSet/>
      <dgm:spPr/>
      <dgm:t>
        <a:bodyPr/>
        <a:lstStyle/>
        <a:p>
          <a:endParaRPr lang="zh-CN" altLang="en-US"/>
        </a:p>
      </dgm:t>
    </dgm:pt>
    <dgm:pt modelId="{6E206D78-1FCD-4694-9FD4-033523E28E4C}" type="sibTrans" cxnId="{8B894909-A9B5-4C71-895D-17F1E9313BD1}">
      <dgm:prSet/>
      <dgm:spPr/>
      <dgm:t>
        <a:bodyPr/>
        <a:lstStyle/>
        <a:p>
          <a:endParaRPr lang="zh-CN" altLang="en-US"/>
        </a:p>
      </dgm:t>
    </dgm:pt>
    <dgm:pt modelId="{42CBE564-ED24-4F8F-B4EB-FF6ADCE779FB}">
      <dgm:prSet/>
      <dgm:spPr>
        <a:solidFill>
          <a:schemeClr val="bg1">
            <a:lumMod val="50000"/>
            <a:alpha val="90000"/>
          </a:schemeClr>
        </a:solidFill>
      </dgm:spPr>
      <dgm:t>
        <a:bodyPr/>
        <a:lstStyle/>
        <a:p>
          <a:r>
            <a:rPr lang="zh-CN" altLang="en-US" dirty="0">
              <a:solidFill>
                <a:schemeClr val="bg1"/>
              </a:solidFill>
            </a:rPr>
            <a:t>日志信息抽象，难以直观察觉异常问题</a:t>
          </a:r>
        </a:p>
      </dgm:t>
    </dgm:pt>
    <dgm:pt modelId="{4110C332-BFE1-446C-82F9-63F531DFAF29}" type="parTrans" cxnId="{C339D18B-9B85-4724-9CEC-B35BCE8D5892}">
      <dgm:prSet/>
      <dgm:spPr/>
      <dgm:t>
        <a:bodyPr/>
        <a:lstStyle/>
        <a:p>
          <a:endParaRPr lang="zh-CN" altLang="en-US"/>
        </a:p>
      </dgm:t>
    </dgm:pt>
    <dgm:pt modelId="{04E6B50A-072B-45DD-9A48-3606A8BBD55E}" type="sibTrans" cxnId="{C339D18B-9B85-4724-9CEC-B35BCE8D5892}">
      <dgm:prSet/>
      <dgm:spPr/>
      <dgm:t>
        <a:bodyPr/>
        <a:lstStyle/>
        <a:p>
          <a:endParaRPr lang="zh-CN" altLang="en-US"/>
        </a:p>
      </dgm:t>
    </dgm:pt>
    <dgm:pt modelId="{3E1F9217-2F1E-40B4-8033-2C37A3E1D37C}">
      <dgm:prSet/>
      <dgm:spPr>
        <a:solidFill>
          <a:schemeClr val="bg1">
            <a:lumMod val="50000"/>
            <a:alpha val="90000"/>
          </a:schemeClr>
        </a:solidFill>
      </dgm:spPr>
      <dgm:t>
        <a:bodyPr/>
        <a:lstStyle/>
        <a:p>
          <a:r>
            <a:rPr lang="zh-CN" altLang="en-US" dirty="0">
              <a:solidFill>
                <a:schemeClr val="bg1"/>
              </a:solidFill>
            </a:rPr>
            <a:t>日志可人为篡改，影响审计准确度</a:t>
          </a:r>
        </a:p>
      </dgm:t>
    </dgm:pt>
    <dgm:pt modelId="{6357AC57-5728-48EF-925E-35232F453C0F}" type="parTrans" cxnId="{1779DFE0-23D2-408E-8EB2-2B518CB218DA}">
      <dgm:prSet/>
      <dgm:spPr/>
      <dgm:t>
        <a:bodyPr/>
        <a:lstStyle/>
        <a:p>
          <a:endParaRPr lang="zh-CN" altLang="en-US"/>
        </a:p>
      </dgm:t>
    </dgm:pt>
    <dgm:pt modelId="{3B465F28-4F09-4CCE-8071-3EBD5A1E031E}" type="sibTrans" cxnId="{1779DFE0-23D2-408E-8EB2-2B518CB218DA}">
      <dgm:prSet/>
      <dgm:spPr/>
      <dgm:t>
        <a:bodyPr/>
        <a:lstStyle/>
        <a:p>
          <a:endParaRPr lang="zh-CN" altLang="en-US"/>
        </a:p>
      </dgm:t>
    </dgm:pt>
    <dgm:pt modelId="{32C3CD8F-5C0F-4CE6-8045-7112A3742E2B}">
      <dgm:prSet/>
      <dgm:spPr>
        <a:solidFill>
          <a:schemeClr val="bg1">
            <a:lumMod val="50000"/>
            <a:alpha val="90000"/>
          </a:schemeClr>
        </a:solidFill>
      </dgm:spPr>
      <dgm:t>
        <a:bodyPr/>
        <a:lstStyle/>
        <a:p>
          <a:r>
            <a:rPr lang="zh-CN" altLang="en-US" dirty="0">
              <a:solidFill>
                <a:schemeClr val="bg1"/>
              </a:solidFill>
            </a:rPr>
            <a:t>仅能从制度规范上要求各省遵从大数据集群安全管理要求，落实情况难以管控</a:t>
          </a:r>
        </a:p>
      </dgm:t>
    </dgm:pt>
    <dgm:pt modelId="{DC611006-F941-4B25-AFB3-16F64654E15B}" type="parTrans" cxnId="{4D8089C2-9624-48C5-A921-237F81E233B7}">
      <dgm:prSet/>
      <dgm:spPr/>
      <dgm:t>
        <a:bodyPr/>
        <a:lstStyle/>
        <a:p>
          <a:endParaRPr lang="zh-CN" altLang="en-US"/>
        </a:p>
      </dgm:t>
    </dgm:pt>
    <dgm:pt modelId="{D9C3AB89-97D2-4D26-9F3C-07BA3C526E9E}" type="sibTrans" cxnId="{4D8089C2-9624-48C5-A921-237F81E233B7}">
      <dgm:prSet/>
      <dgm:spPr/>
      <dgm:t>
        <a:bodyPr/>
        <a:lstStyle/>
        <a:p>
          <a:endParaRPr lang="zh-CN" altLang="en-US"/>
        </a:p>
      </dgm:t>
    </dgm:pt>
    <dgm:pt modelId="{6616B0E0-8307-4A43-B1B3-FFA257CE0A36}">
      <dgm:prSet/>
      <dgm:spPr>
        <a:solidFill>
          <a:schemeClr val="bg1">
            <a:lumMod val="50000"/>
            <a:alpha val="90000"/>
          </a:schemeClr>
        </a:solidFill>
      </dgm:spPr>
      <dgm:t>
        <a:bodyPr/>
        <a:lstStyle/>
        <a:p>
          <a:r>
            <a:rPr lang="zh-CN" altLang="en-US" dirty="0">
              <a:solidFill>
                <a:schemeClr val="bg1"/>
              </a:solidFill>
            </a:rPr>
            <a:t>在电信内部 ，信息系统建设相对分散，敏感数据跨部门、共享留存比较常见，可以进一步提升完善数据的流向追踪</a:t>
          </a:r>
        </a:p>
      </dgm:t>
    </dgm:pt>
    <dgm:pt modelId="{274BA81F-587E-4C0E-A2F4-8399653B4F3D}" type="parTrans" cxnId="{CD3AC6C3-3CF2-4BBA-9AFD-1F9DB0397A3A}">
      <dgm:prSet/>
      <dgm:spPr/>
      <dgm:t>
        <a:bodyPr/>
        <a:lstStyle/>
        <a:p>
          <a:endParaRPr lang="zh-CN" altLang="en-US"/>
        </a:p>
      </dgm:t>
    </dgm:pt>
    <dgm:pt modelId="{D9547C45-D8FB-4DF5-88DC-BDC07E2AA8D9}" type="sibTrans" cxnId="{CD3AC6C3-3CF2-4BBA-9AFD-1F9DB0397A3A}">
      <dgm:prSet/>
      <dgm:spPr/>
      <dgm:t>
        <a:bodyPr/>
        <a:lstStyle/>
        <a:p>
          <a:endParaRPr lang="zh-CN" altLang="en-US"/>
        </a:p>
      </dgm:t>
    </dgm:pt>
    <dgm:pt modelId="{48C03D08-08B9-4F0C-9C02-4EF3DBFB1C07}">
      <dgm:prSet/>
      <dgm:spPr>
        <a:solidFill>
          <a:schemeClr val="bg1">
            <a:lumMod val="50000"/>
            <a:alpha val="90000"/>
          </a:schemeClr>
        </a:solidFill>
      </dgm:spPr>
      <dgm:t>
        <a:bodyPr/>
        <a:lstStyle/>
        <a:p>
          <a:r>
            <a:rPr lang="zh-CN" altLang="en-US" dirty="0">
              <a:solidFill>
                <a:schemeClr val="bg1"/>
              </a:solidFill>
            </a:rPr>
            <a:t>基于</a:t>
          </a:r>
          <a:r>
            <a:rPr lang="en-US" altLang="zh-CN" dirty="0" err="1">
              <a:solidFill>
                <a:schemeClr val="bg1"/>
              </a:solidFill>
            </a:rPr>
            <a:t>hadoop</a:t>
          </a:r>
          <a:r>
            <a:rPr lang="zh-CN" altLang="en-US" dirty="0">
              <a:solidFill>
                <a:schemeClr val="bg1"/>
              </a:solidFill>
            </a:rPr>
            <a:t>生态架构的各种组件，如</a:t>
          </a:r>
          <a:r>
            <a:rPr lang="en-US" altLang="zh-CN" dirty="0" err="1">
              <a:solidFill>
                <a:schemeClr val="bg1"/>
              </a:solidFill>
            </a:rPr>
            <a:t>Hbase</a:t>
          </a:r>
          <a:r>
            <a:rPr lang="zh-CN" altLang="en-US" dirty="0">
              <a:solidFill>
                <a:schemeClr val="bg1"/>
              </a:solidFill>
            </a:rPr>
            <a:t>、</a:t>
          </a:r>
          <a:r>
            <a:rPr lang="en-US" altLang="zh-CN" dirty="0">
              <a:solidFill>
                <a:schemeClr val="bg1"/>
              </a:solidFill>
            </a:rPr>
            <a:t>hive</a:t>
          </a:r>
          <a:r>
            <a:rPr lang="zh-CN" altLang="en-US" dirty="0">
              <a:solidFill>
                <a:schemeClr val="bg1"/>
              </a:solidFill>
            </a:rPr>
            <a:t>、</a:t>
          </a:r>
          <a:r>
            <a:rPr lang="en-US" altLang="zh-CN" dirty="0">
              <a:solidFill>
                <a:schemeClr val="bg1"/>
              </a:solidFill>
            </a:rPr>
            <a:t>Kafka</a:t>
          </a:r>
          <a:r>
            <a:rPr lang="zh-CN" altLang="en-US" dirty="0">
              <a:solidFill>
                <a:schemeClr val="bg1"/>
              </a:solidFill>
            </a:rPr>
            <a:t>等设计之初缺乏对大数据应用用户的身份鉴别、授权访问、密钥服务、安全审计的考量。需加强第三方开源组件的安全管理能力</a:t>
          </a:r>
        </a:p>
      </dgm:t>
    </dgm:pt>
    <dgm:pt modelId="{356A734C-5395-4E96-B8DD-7F86F34FD1D5}" type="parTrans" cxnId="{1E60EAB9-ED40-4352-BE6A-E125934AE688}">
      <dgm:prSet/>
      <dgm:spPr/>
      <dgm:t>
        <a:bodyPr/>
        <a:lstStyle/>
        <a:p>
          <a:endParaRPr lang="zh-CN" altLang="en-US"/>
        </a:p>
      </dgm:t>
    </dgm:pt>
    <dgm:pt modelId="{CFAE9628-AA5C-45F9-9899-553688C35FE5}" type="sibTrans" cxnId="{1E60EAB9-ED40-4352-BE6A-E125934AE688}">
      <dgm:prSet/>
      <dgm:spPr/>
      <dgm:t>
        <a:bodyPr/>
        <a:lstStyle/>
        <a:p>
          <a:endParaRPr lang="zh-CN" altLang="en-US"/>
        </a:p>
      </dgm:t>
    </dgm:pt>
    <dgm:pt modelId="{613BB281-8413-45DA-84A8-7BD19A92EACA}">
      <dgm:prSet/>
      <dgm:spPr>
        <a:solidFill>
          <a:schemeClr val="bg1">
            <a:lumMod val="50000"/>
            <a:alpha val="90000"/>
          </a:schemeClr>
        </a:solidFill>
      </dgm:spPr>
      <dgm:t>
        <a:bodyPr/>
        <a:lstStyle/>
        <a:p>
          <a:r>
            <a:rPr lang="zh-CN" altLang="en-US" dirty="0">
              <a:solidFill>
                <a:schemeClr val="bg1"/>
              </a:solidFill>
            </a:rPr>
            <a:t>一期已具备数据分权分域安全管理、系列鉴权赋权业务接口等基础安全能力，但是缺乏直观的全貌展现。需重点提升安全可视化能力</a:t>
          </a:r>
        </a:p>
      </dgm:t>
    </dgm:pt>
    <dgm:pt modelId="{9F5E0538-BE2D-4CB9-A7BD-179289C6AA3A}" type="parTrans" cxnId="{E5175615-FDE1-4E9D-8C4B-0056112E7B1F}">
      <dgm:prSet/>
      <dgm:spPr/>
      <dgm:t>
        <a:bodyPr/>
        <a:lstStyle/>
        <a:p>
          <a:endParaRPr lang="zh-CN" altLang="en-US"/>
        </a:p>
      </dgm:t>
    </dgm:pt>
    <dgm:pt modelId="{91984B45-524C-440C-AF6A-C00BF6583556}" type="sibTrans" cxnId="{E5175615-FDE1-4E9D-8C4B-0056112E7B1F}">
      <dgm:prSet/>
      <dgm:spPr/>
      <dgm:t>
        <a:bodyPr/>
        <a:lstStyle/>
        <a:p>
          <a:endParaRPr lang="zh-CN" altLang="en-US"/>
        </a:p>
      </dgm:t>
    </dgm:pt>
    <dgm:pt modelId="{323617D0-5E4E-4720-94B6-BB97D6893FDA}" type="pres">
      <dgm:prSet presAssocID="{40A73614-4448-45AC-8EBA-E1A2648F71F0}" presName="Name0" presStyleCnt="0">
        <dgm:presLayoutVars>
          <dgm:dir/>
          <dgm:animLvl val="lvl"/>
          <dgm:resizeHandles val="exact"/>
        </dgm:presLayoutVars>
      </dgm:prSet>
      <dgm:spPr/>
      <dgm:t>
        <a:bodyPr/>
        <a:lstStyle/>
        <a:p>
          <a:endParaRPr lang="zh-CN" altLang="en-US"/>
        </a:p>
      </dgm:t>
    </dgm:pt>
    <dgm:pt modelId="{425CF32B-7B54-474C-91F7-27C920379302}" type="pres">
      <dgm:prSet presAssocID="{487FEC00-E83F-4C48-BB28-0F8F1DB4F562}" presName="composite" presStyleCnt="0"/>
      <dgm:spPr/>
    </dgm:pt>
    <dgm:pt modelId="{528F7A57-CA0A-4099-96D9-43AE793C978C}" type="pres">
      <dgm:prSet presAssocID="{487FEC00-E83F-4C48-BB28-0F8F1DB4F562}" presName="parTx" presStyleLbl="alignNode1" presStyleIdx="0" presStyleCnt="4">
        <dgm:presLayoutVars>
          <dgm:chMax val="0"/>
          <dgm:chPref val="0"/>
          <dgm:bulletEnabled val="1"/>
        </dgm:presLayoutVars>
      </dgm:prSet>
      <dgm:spPr/>
      <dgm:t>
        <a:bodyPr/>
        <a:lstStyle/>
        <a:p>
          <a:endParaRPr lang="zh-CN" altLang="en-US"/>
        </a:p>
      </dgm:t>
    </dgm:pt>
    <dgm:pt modelId="{7077EA75-6AAA-4AED-A1A3-F340B063A371}" type="pres">
      <dgm:prSet presAssocID="{487FEC00-E83F-4C48-BB28-0F8F1DB4F562}" presName="desTx" presStyleLbl="alignAccFollowNode1" presStyleIdx="0" presStyleCnt="4">
        <dgm:presLayoutVars>
          <dgm:bulletEnabled val="1"/>
        </dgm:presLayoutVars>
      </dgm:prSet>
      <dgm:spPr/>
      <dgm:t>
        <a:bodyPr/>
        <a:lstStyle/>
        <a:p>
          <a:endParaRPr lang="zh-CN" altLang="en-US"/>
        </a:p>
      </dgm:t>
    </dgm:pt>
    <dgm:pt modelId="{93B239F0-CC5D-44F3-BD75-377FD2DF0D83}" type="pres">
      <dgm:prSet presAssocID="{AD40EA1E-EB27-417C-A779-9BF99AB25EF0}" presName="space" presStyleCnt="0"/>
      <dgm:spPr/>
    </dgm:pt>
    <dgm:pt modelId="{F9A8B8FB-76C2-4796-A520-CA93BC24FD24}" type="pres">
      <dgm:prSet presAssocID="{293A777D-319B-483F-8C23-09D37AA4C4BF}" presName="composite" presStyleCnt="0"/>
      <dgm:spPr/>
    </dgm:pt>
    <dgm:pt modelId="{86E79A9B-0F9B-4CE9-B44F-2DA398DB5E52}" type="pres">
      <dgm:prSet presAssocID="{293A777D-319B-483F-8C23-09D37AA4C4BF}" presName="parTx" presStyleLbl="alignNode1" presStyleIdx="1" presStyleCnt="4">
        <dgm:presLayoutVars>
          <dgm:chMax val="0"/>
          <dgm:chPref val="0"/>
          <dgm:bulletEnabled val="1"/>
        </dgm:presLayoutVars>
      </dgm:prSet>
      <dgm:spPr/>
      <dgm:t>
        <a:bodyPr/>
        <a:lstStyle/>
        <a:p>
          <a:endParaRPr lang="zh-CN" altLang="en-US"/>
        </a:p>
      </dgm:t>
    </dgm:pt>
    <dgm:pt modelId="{FB86B2B6-CFAD-4E6F-B065-03E961F549D4}" type="pres">
      <dgm:prSet presAssocID="{293A777D-319B-483F-8C23-09D37AA4C4BF}" presName="desTx" presStyleLbl="alignAccFollowNode1" presStyleIdx="1" presStyleCnt="4">
        <dgm:presLayoutVars>
          <dgm:bulletEnabled val="1"/>
        </dgm:presLayoutVars>
      </dgm:prSet>
      <dgm:spPr/>
      <dgm:t>
        <a:bodyPr/>
        <a:lstStyle/>
        <a:p>
          <a:endParaRPr lang="zh-CN" altLang="en-US"/>
        </a:p>
      </dgm:t>
    </dgm:pt>
    <dgm:pt modelId="{82629A41-369D-4531-9D4F-EC0758BD1525}" type="pres">
      <dgm:prSet presAssocID="{FB826A9F-00B9-4E6F-9728-0217F6CC8736}" presName="space" presStyleCnt="0"/>
      <dgm:spPr/>
    </dgm:pt>
    <dgm:pt modelId="{1928E905-AF32-445D-904D-BBA28B90F5B0}" type="pres">
      <dgm:prSet presAssocID="{F02A0711-2F41-4CE1-A6F3-3FA5BCBEDC39}" presName="composite" presStyleCnt="0"/>
      <dgm:spPr/>
    </dgm:pt>
    <dgm:pt modelId="{D05BB5F1-2524-4A22-A08F-85926D9F6058}" type="pres">
      <dgm:prSet presAssocID="{F02A0711-2F41-4CE1-A6F3-3FA5BCBEDC39}" presName="parTx" presStyleLbl="alignNode1" presStyleIdx="2" presStyleCnt="4">
        <dgm:presLayoutVars>
          <dgm:chMax val="0"/>
          <dgm:chPref val="0"/>
          <dgm:bulletEnabled val="1"/>
        </dgm:presLayoutVars>
      </dgm:prSet>
      <dgm:spPr/>
      <dgm:t>
        <a:bodyPr/>
        <a:lstStyle/>
        <a:p>
          <a:endParaRPr lang="zh-CN" altLang="en-US"/>
        </a:p>
      </dgm:t>
    </dgm:pt>
    <dgm:pt modelId="{C4FA8285-F3D7-4118-B82D-1821EB2AB730}" type="pres">
      <dgm:prSet presAssocID="{F02A0711-2F41-4CE1-A6F3-3FA5BCBEDC39}" presName="desTx" presStyleLbl="alignAccFollowNode1" presStyleIdx="2" presStyleCnt="4">
        <dgm:presLayoutVars>
          <dgm:bulletEnabled val="1"/>
        </dgm:presLayoutVars>
      </dgm:prSet>
      <dgm:spPr/>
      <dgm:t>
        <a:bodyPr/>
        <a:lstStyle/>
        <a:p>
          <a:endParaRPr lang="zh-CN" altLang="en-US"/>
        </a:p>
      </dgm:t>
    </dgm:pt>
    <dgm:pt modelId="{6BB7814C-E7C1-4A42-99AC-D4102C87FD76}" type="pres">
      <dgm:prSet presAssocID="{53DD4E34-C756-4503-9AFB-49838368BC70}" presName="space" presStyleCnt="0"/>
      <dgm:spPr/>
    </dgm:pt>
    <dgm:pt modelId="{A7B63A3F-19A8-455A-84E0-7016FA07262A}" type="pres">
      <dgm:prSet presAssocID="{00667E05-18E1-48AC-AAD5-9050BF8925AF}" presName="composite" presStyleCnt="0"/>
      <dgm:spPr/>
    </dgm:pt>
    <dgm:pt modelId="{B6147E97-5F22-47CC-B115-1A08D79EFE04}" type="pres">
      <dgm:prSet presAssocID="{00667E05-18E1-48AC-AAD5-9050BF8925AF}" presName="parTx" presStyleLbl="alignNode1" presStyleIdx="3" presStyleCnt="4">
        <dgm:presLayoutVars>
          <dgm:chMax val="0"/>
          <dgm:chPref val="0"/>
          <dgm:bulletEnabled val="1"/>
        </dgm:presLayoutVars>
      </dgm:prSet>
      <dgm:spPr/>
      <dgm:t>
        <a:bodyPr/>
        <a:lstStyle/>
        <a:p>
          <a:endParaRPr lang="zh-CN" altLang="en-US"/>
        </a:p>
      </dgm:t>
    </dgm:pt>
    <dgm:pt modelId="{E9352895-8546-4F9A-9AA0-8970CCB37B4D}" type="pres">
      <dgm:prSet presAssocID="{00667E05-18E1-48AC-AAD5-9050BF8925AF}" presName="desTx" presStyleLbl="alignAccFollowNode1" presStyleIdx="3" presStyleCnt="4">
        <dgm:presLayoutVars>
          <dgm:bulletEnabled val="1"/>
        </dgm:presLayoutVars>
      </dgm:prSet>
      <dgm:spPr/>
      <dgm:t>
        <a:bodyPr/>
        <a:lstStyle/>
        <a:p>
          <a:endParaRPr lang="zh-CN" altLang="en-US"/>
        </a:p>
      </dgm:t>
    </dgm:pt>
  </dgm:ptLst>
  <dgm:cxnLst>
    <dgm:cxn modelId="{307EF168-A2AD-4633-ADE4-B97389FF8331}" type="presOf" srcId="{303331BD-1D18-401D-8D34-ABC030FBCFCB}" destId="{7077EA75-6AAA-4AED-A1A3-F340B063A371}" srcOrd="0" destOrd="4" presId="urn:microsoft.com/office/officeart/2005/8/layout/hList1"/>
    <dgm:cxn modelId="{4E45F4BF-342B-47AB-AFB9-DA6A08EC6A3E}" type="presOf" srcId="{40A73614-4448-45AC-8EBA-E1A2648F71F0}" destId="{323617D0-5E4E-4720-94B6-BB97D6893FDA}" srcOrd="0" destOrd="0" presId="urn:microsoft.com/office/officeart/2005/8/layout/hList1"/>
    <dgm:cxn modelId="{E5175615-FDE1-4E9D-8C4B-0056112E7B1F}" srcId="{00667E05-18E1-48AC-AAD5-9050BF8925AF}" destId="{613BB281-8413-45DA-84A8-7BD19A92EACA}" srcOrd="0" destOrd="0" parTransId="{9F5E0538-BE2D-4CB9-A7BD-179289C6AA3A}" sibTransId="{91984B45-524C-440C-AF6A-C00BF6583556}"/>
    <dgm:cxn modelId="{9A30BAFE-56D6-4340-9ABC-FF7B1F32399A}" type="presOf" srcId="{613BB281-8413-45DA-84A8-7BD19A92EACA}" destId="{E9352895-8546-4F9A-9AA0-8970CCB37B4D}" srcOrd="0" destOrd="0" presId="urn:microsoft.com/office/officeart/2005/8/layout/hList1"/>
    <dgm:cxn modelId="{12893B97-CA93-4C55-AC76-2096F13CD788}" srcId="{487FEC00-E83F-4C48-BB28-0F8F1DB4F562}" destId="{1272D68E-9717-4DD2-A267-40720D9FBE6D}" srcOrd="0" destOrd="0" parTransId="{AFF58D1B-F181-4C7B-9BC8-675CE74932E3}" sibTransId="{61AE83A7-85B2-4AB9-9EA3-37B97EB12C54}"/>
    <dgm:cxn modelId="{B50F8318-5B9F-4DB7-BE2B-8C545466E267}" type="presOf" srcId="{32C3CD8F-5C0F-4CE6-8045-7112A3742E2B}" destId="{FB86B2B6-CFAD-4E6F-B065-03E961F549D4}" srcOrd="0" destOrd="0" presId="urn:microsoft.com/office/officeart/2005/8/layout/hList1"/>
    <dgm:cxn modelId="{66325DAC-4EF7-4F50-B1FA-C9408EAFE5F0}" type="presOf" srcId="{00667E05-18E1-48AC-AAD5-9050BF8925AF}" destId="{B6147E97-5F22-47CC-B115-1A08D79EFE04}" srcOrd="0" destOrd="0" presId="urn:microsoft.com/office/officeart/2005/8/layout/hList1"/>
    <dgm:cxn modelId="{693A3427-F886-4C81-A8CD-2C89EA6FF61D}" type="presOf" srcId="{1272D68E-9717-4DD2-A267-40720D9FBE6D}" destId="{7077EA75-6AAA-4AED-A1A3-F340B063A371}" srcOrd="0" destOrd="0" presId="urn:microsoft.com/office/officeart/2005/8/layout/hList1"/>
    <dgm:cxn modelId="{92C7C0D7-E0EE-494C-8E45-CBB08995D69A}" srcId="{40A73614-4448-45AC-8EBA-E1A2648F71F0}" destId="{F02A0711-2F41-4CE1-A6F3-3FA5BCBEDC39}" srcOrd="2" destOrd="0" parTransId="{9C924BF2-21FE-46DC-ACA7-36CB559C4771}" sibTransId="{53DD4E34-C756-4503-9AFB-49838368BC70}"/>
    <dgm:cxn modelId="{6D10F7F9-2E5E-4859-B057-D93AB652C46F}" srcId="{40A73614-4448-45AC-8EBA-E1A2648F71F0}" destId="{293A777D-319B-483F-8C23-09D37AA4C4BF}" srcOrd="1" destOrd="0" parTransId="{F8C7CE6D-F850-431B-BBDD-E4E8E9F33FC7}" sibTransId="{FB826A9F-00B9-4E6F-9728-0217F6CC8736}"/>
    <dgm:cxn modelId="{C339D18B-9B85-4724-9CEC-B35BCE8D5892}" srcId="{487FEC00-E83F-4C48-BB28-0F8F1DB4F562}" destId="{42CBE564-ED24-4F8F-B4EB-FF6ADCE779FB}" srcOrd="1" destOrd="0" parTransId="{4110C332-BFE1-446C-82F9-63F531DFAF29}" sibTransId="{04E6B50A-072B-45DD-9A48-3606A8BBD55E}"/>
    <dgm:cxn modelId="{4CC98B95-CB19-4768-8F54-F447FE6D1C0D}" type="presOf" srcId="{3E1F9217-2F1E-40B4-8033-2C37A3E1D37C}" destId="{7077EA75-6AAA-4AED-A1A3-F340B063A371}" srcOrd="0" destOrd="2" presId="urn:microsoft.com/office/officeart/2005/8/layout/hList1"/>
    <dgm:cxn modelId="{CD3AC6C3-3CF2-4BBA-9AFD-1F9DB0397A3A}" srcId="{293A777D-319B-483F-8C23-09D37AA4C4BF}" destId="{6616B0E0-8307-4A43-B1B3-FFA257CE0A36}" srcOrd="1" destOrd="0" parTransId="{274BA81F-587E-4C0E-A2F4-8399653B4F3D}" sibTransId="{D9547C45-D8FB-4DF5-88DC-BDC07E2AA8D9}"/>
    <dgm:cxn modelId="{8B894909-A9B5-4C71-895D-17F1E9313BD1}" srcId="{487FEC00-E83F-4C48-BB28-0F8F1DB4F562}" destId="{02C00ED9-6F3C-45D3-BB28-BBFE803D0E2B}" srcOrd="3" destOrd="0" parTransId="{5CE17DC9-4834-4E60-96B0-96C2E8C6F2A9}" sibTransId="{6E206D78-1FCD-4694-9FD4-033523E28E4C}"/>
    <dgm:cxn modelId="{4D8089C2-9624-48C5-A921-237F81E233B7}" srcId="{293A777D-319B-483F-8C23-09D37AA4C4BF}" destId="{32C3CD8F-5C0F-4CE6-8045-7112A3742E2B}" srcOrd="0" destOrd="0" parTransId="{DC611006-F941-4B25-AFB3-16F64654E15B}" sibTransId="{D9C3AB89-97D2-4D26-9F3C-07BA3C526E9E}"/>
    <dgm:cxn modelId="{1E60EAB9-ED40-4352-BE6A-E125934AE688}" srcId="{F02A0711-2F41-4CE1-A6F3-3FA5BCBEDC39}" destId="{48C03D08-08B9-4F0C-9C02-4EF3DBFB1C07}" srcOrd="0" destOrd="0" parTransId="{356A734C-5395-4E96-B8DD-7F86F34FD1D5}" sibTransId="{CFAE9628-AA5C-45F9-9899-553688C35FE5}"/>
    <dgm:cxn modelId="{7E5F4AA5-034D-4699-AEA2-D905C75A8206}" srcId="{40A73614-4448-45AC-8EBA-E1A2648F71F0}" destId="{00667E05-18E1-48AC-AAD5-9050BF8925AF}" srcOrd="3" destOrd="0" parTransId="{999C77E7-07D2-4245-A3C9-E5444CE30373}" sibTransId="{E229AE47-B72F-49DA-95FB-A4E1AC70613C}"/>
    <dgm:cxn modelId="{1779DFE0-23D2-408E-8EB2-2B518CB218DA}" srcId="{487FEC00-E83F-4C48-BB28-0F8F1DB4F562}" destId="{3E1F9217-2F1E-40B4-8033-2C37A3E1D37C}" srcOrd="2" destOrd="0" parTransId="{6357AC57-5728-48EF-925E-35232F453C0F}" sibTransId="{3B465F28-4F09-4CCE-8071-3EBD5A1E031E}"/>
    <dgm:cxn modelId="{3B5F078E-46A9-47EF-BBFE-D5CC4BEE023B}" type="presOf" srcId="{6616B0E0-8307-4A43-B1B3-FFA257CE0A36}" destId="{FB86B2B6-CFAD-4E6F-B065-03E961F549D4}" srcOrd="0" destOrd="1" presId="urn:microsoft.com/office/officeart/2005/8/layout/hList1"/>
    <dgm:cxn modelId="{AECE5A60-9E43-4A64-8569-383CB8F430D5}" type="presOf" srcId="{48C03D08-08B9-4F0C-9C02-4EF3DBFB1C07}" destId="{C4FA8285-F3D7-4118-B82D-1821EB2AB730}" srcOrd="0" destOrd="0" presId="urn:microsoft.com/office/officeart/2005/8/layout/hList1"/>
    <dgm:cxn modelId="{F8DBBE15-BE5D-49F2-BD3F-9728FD8AACBE}" type="presOf" srcId="{487FEC00-E83F-4C48-BB28-0F8F1DB4F562}" destId="{528F7A57-CA0A-4099-96D9-43AE793C978C}" srcOrd="0" destOrd="0" presId="urn:microsoft.com/office/officeart/2005/8/layout/hList1"/>
    <dgm:cxn modelId="{9C824125-D7DC-4DC3-BBD3-4ED444992317}" srcId="{487FEC00-E83F-4C48-BB28-0F8F1DB4F562}" destId="{303331BD-1D18-401D-8D34-ABC030FBCFCB}" srcOrd="4" destOrd="0" parTransId="{9CFFDAA3-65B5-4BAC-8D58-DA4083F1211D}" sibTransId="{9B4F59EC-BC01-4C1A-A66E-5F6C02F6B903}"/>
    <dgm:cxn modelId="{1496A3B7-C7E0-455B-A7BC-B9A212DFF3F9}" type="presOf" srcId="{293A777D-319B-483F-8C23-09D37AA4C4BF}" destId="{86E79A9B-0F9B-4CE9-B44F-2DA398DB5E52}" srcOrd="0" destOrd="0" presId="urn:microsoft.com/office/officeart/2005/8/layout/hList1"/>
    <dgm:cxn modelId="{5B40661C-1F04-4CE2-8675-48C26435134A}" type="presOf" srcId="{02C00ED9-6F3C-45D3-BB28-BBFE803D0E2B}" destId="{7077EA75-6AAA-4AED-A1A3-F340B063A371}" srcOrd="0" destOrd="3" presId="urn:microsoft.com/office/officeart/2005/8/layout/hList1"/>
    <dgm:cxn modelId="{1C54DA96-8864-4A31-A429-941F74F98EEB}" srcId="{40A73614-4448-45AC-8EBA-E1A2648F71F0}" destId="{487FEC00-E83F-4C48-BB28-0F8F1DB4F562}" srcOrd="0" destOrd="0" parTransId="{AAB5EAE0-8C96-41AE-8860-2E61F6CA226E}" sibTransId="{AD40EA1E-EB27-417C-A779-9BF99AB25EF0}"/>
    <dgm:cxn modelId="{8F0087A5-9D7D-4FE9-9F7E-F936E169A68F}" type="presOf" srcId="{F02A0711-2F41-4CE1-A6F3-3FA5BCBEDC39}" destId="{D05BB5F1-2524-4A22-A08F-85926D9F6058}" srcOrd="0" destOrd="0" presId="urn:microsoft.com/office/officeart/2005/8/layout/hList1"/>
    <dgm:cxn modelId="{7465C7E8-4B53-4A6C-8C69-426CC1C19A74}" type="presOf" srcId="{42CBE564-ED24-4F8F-B4EB-FF6ADCE779FB}" destId="{7077EA75-6AAA-4AED-A1A3-F340B063A371}" srcOrd="0" destOrd="1" presId="urn:microsoft.com/office/officeart/2005/8/layout/hList1"/>
    <dgm:cxn modelId="{60C0E3D2-5608-49A3-BD18-750636DB8279}" type="presParOf" srcId="{323617D0-5E4E-4720-94B6-BB97D6893FDA}" destId="{425CF32B-7B54-474C-91F7-27C920379302}" srcOrd="0" destOrd="0" presId="urn:microsoft.com/office/officeart/2005/8/layout/hList1"/>
    <dgm:cxn modelId="{A66D7D23-F591-44D0-B2A1-D31A8ADAE0F9}" type="presParOf" srcId="{425CF32B-7B54-474C-91F7-27C920379302}" destId="{528F7A57-CA0A-4099-96D9-43AE793C978C}" srcOrd="0" destOrd="0" presId="urn:microsoft.com/office/officeart/2005/8/layout/hList1"/>
    <dgm:cxn modelId="{22DE3FD3-D91A-435C-8D62-3AFC7CDC206F}" type="presParOf" srcId="{425CF32B-7B54-474C-91F7-27C920379302}" destId="{7077EA75-6AAA-4AED-A1A3-F340B063A371}" srcOrd="1" destOrd="0" presId="urn:microsoft.com/office/officeart/2005/8/layout/hList1"/>
    <dgm:cxn modelId="{55CA4CC6-C935-4148-8D4A-1FDFE3732FD6}" type="presParOf" srcId="{323617D0-5E4E-4720-94B6-BB97D6893FDA}" destId="{93B239F0-CC5D-44F3-BD75-377FD2DF0D83}" srcOrd="1" destOrd="0" presId="urn:microsoft.com/office/officeart/2005/8/layout/hList1"/>
    <dgm:cxn modelId="{D8721569-E699-4FAC-83D5-2C9EEB8D4413}" type="presParOf" srcId="{323617D0-5E4E-4720-94B6-BB97D6893FDA}" destId="{F9A8B8FB-76C2-4796-A520-CA93BC24FD24}" srcOrd="2" destOrd="0" presId="urn:microsoft.com/office/officeart/2005/8/layout/hList1"/>
    <dgm:cxn modelId="{287FEDB1-F879-45D2-AA51-D4F38A4FC66D}" type="presParOf" srcId="{F9A8B8FB-76C2-4796-A520-CA93BC24FD24}" destId="{86E79A9B-0F9B-4CE9-B44F-2DA398DB5E52}" srcOrd="0" destOrd="0" presId="urn:microsoft.com/office/officeart/2005/8/layout/hList1"/>
    <dgm:cxn modelId="{2DBFBB2D-43E6-4E76-AF09-DDBF0A68ABD3}" type="presParOf" srcId="{F9A8B8FB-76C2-4796-A520-CA93BC24FD24}" destId="{FB86B2B6-CFAD-4E6F-B065-03E961F549D4}" srcOrd="1" destOrd="0" presId="urn:microsoft.com/office/officeart/2005/8/layout/hList1"/>
    <dgm:cxn modelId="{509000E1-6D1C-47D8-AF48-CB1231367277}" type="presParOf" srcId="{323617D0-5E4E-4720-94B6-BB97D6893FDA}" destId="{82629A41-369D-4531-9D4F-EC0758BD1525}" srcOrd="3" destOrd="0" presId="urn:microsoft.com/office/officeart/2005/8/layout/hList1"/>
    <dgm:cxn modelId="{9CCF58D1-6FDB-4457-B9A0-665DC39D4502}" type="presParOf" srcId="{323617D0-5E4E-4720-94B6-BB97D6893FDA}" destId="{1928E905-AF32-445D-904D-BBA28B90F5B0}" srcOrd="4" destOrd="0" presId="urn:microsoft.com/office/officeart/2005/8/layout/hList1"/>
    <dgm:cxn modelId="{8DC2AB6E-1F95-4710-A953-0AA7AEE354BE}" type="presParOf" srcId="{1928E905-AF32-445D-904D-BBA28B90F5B0}" destId="{D05BB5F1-2524-4A22-A08F-85926D9F6058}" srcOrd="0" destOrd="0" presId="urn:microsoft.com/office/officeart/2005/8/layout/hList1"/>
    <dgm:cxn modelId="{F008B030-7EB5-4F61-B231-F10216DEFF3C}" type="presParOf" srcId="{1928E905-AF32-445D-904D-BBA28B90F5B0}" destId="{C4FA8285-F3D7-4118-B82D-1821EB2AB730}" srcOrd="1" destOrd="0" presId="urn:microsoft.com/office/officeart/2005/8/layout/hList1"/>
    <dgm:cxn modelId="{1D096EB5-69ED-4C2E-BEF3-C8BE331CAA7E}" type="presParOf" srcId="{323617D0-5E4E-4720-94B6-BB97D6893FDA}" destId="{6BB7814C-E7C1-4A42-99AC-D4102C87FD76}" srcOrd="5" destOrd="0" presId="urn:microsoft.com/office/officeart/2005/8/layout/hList1"/>
    <dgm:cxn modelId="{B4F2D28F-8B9B-4D96-9F16-0C6F15E8B2E2}" type="presParOf" srcId="{323617D0-5E4E-4720-94B6-BB97D6893FDA}" destId="{A7B63A3F-19A8-455A-84E0-7016FA07262A}" srcOrd="6" destOrd="0" presId="urn:microsoft.com/office/officeart/2005/8/layout/hList1"/>
    <dgm:cxn modelId="{840890B0-A479-4E0B-99D8-ACBC16CAAD1F}" type="presParOf" srcId="{A7B63A3F-19A8-455A-84E0-7016FA07262A}" destId="{B6147E97-5F22-47CC-B115-1A08D79EFE04}" srcOrd="0" destOrd="0" presId="urn:microsoft.com/office/officeart/2005/8/layout/hList1"/>
    <dgm:cxn modelId="{E30CFAD9-4FC4-4DF9-AFAE-58ABDBBEDD43}" type="presParOf" srcId="{A7B63A3F-19A8-455A-84E0-7016FA07262A}" destId="{E9352895-8546-4F9A-9AA0-8970CCB37B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D6F46-C290-47EA-90CC-CA9F8965B5C0}" type="datetimeFigureOut">
              <a:rPr lang="zh-CN" altLang="en-US" smtClean="0"/>
              <a:pPr/>
              <a:t>2019/6/21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56028-A3E6-44B0-9356-A3709581F99D}" type="slidenum">
              <a:rPr lang="zh-CN" altLang="en-US" smtClean="0"/>
              <a:pPr/>
              <a:t>‹#›</a:t>
            </a:fld>
            <a:endParaRPr lang="zh-CN" altLang="en-US"/>
          </a:p>
        </p:txBody>
      </p:sp>
    </p:spTree>
    <p:extLst>
      <p:ext uri="{BB962C8B-B14F-4D97-AF65-F5344CB8AC3E}">
        <p14:creationId xmlns:p14="http://schemas.microsoft.com/office/powerpoint/2010/main" val="53752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5800"/>
            <a:ext cx="6092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p>
        </p:txBody>
      </p:sp>
    </p:spTree>
    <p:extLst>
      <p:ext uri="{BB962C8B-B14F-4D97-AF65-F5344CB8AC3E}">
        <p14:creationId xmlns:p14="http://schemas.microsoft.com/office/powerpoint/2010/main" val="646941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10</a:t>
            </a:fld>
            <a:endParaRPr lang="zh-CN" altLang="en-US"/>
          </a:p>
        </p:txBody>
      </p:sp>
    </p:spTree>
    <p:extLst>
      <p:ext uri="{BB962C8B-B14F-4D97-AF65-F5344CB8AC3E}">
        <p14:creationId xmlns:p14="http://schemas.microsoft.com/office/powerpoint/2010/main" val="97346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11</a:t>
            </a:fld>
            <a:endParaRPr lang="zh-CN" altLang="en-US"/>
          </a:p>
        </p:txBody>
      </p:sp>
    </p:spTree>
    <p:extLst>
      <p:ext uri="{BB962C8B-B14F-4D97-AF65-F5344CB8AC3E}">
        <p14:creationId xmlns:p14="http://schemas.microsoft.com/office/powerpoint/2010/main" val="95415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12</a:t>
            </a:fld>
            <a:endParaRPr lang="zh-CN" altLang="en-US"/>
          </a:p>
        </p:txBody>
      </p:sp>
    </p:spTree>
    <p:extLst>
      <p:ext uri="{BB962C8B-B14F-4D97-AF65-F5344CB8AC3E}">
        <p14:creationId xmlns:p14="http://schemas.microsoft.com/office/powerpoint/2010/main" val="944931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13</a:t>
            </a:fld>
            <a:endParaRPr lang="zh-CN" altLang="en-US"/>
          </a:p>
        </p:txBody>
      </p:sp>
    </p:spTree>
    <p:extLst>
      <p:ext uri="{BB962C8B-B14F-4D97-AF65-F5344CB8AC3E}">
        <p14:creationId xmlns:p14="http://schemas.microsoft.com/office/powerpoint/2010/main" val="3943872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14</a:t>
            </a:fld>
            <a:endParaRPr lang="zh-CN" altLang="en-US"/>
          </a:p>
        </p:txBody>
      </p:sp>
    </p:spTree>
    <p:extLst>
      <p:ext uri="{BB962C8B-B14F-4D97-AF65-F5344CB8AC3E}">
        <p14:creationId xmlns:p14="http://schemas.microsoft.com/office/powerpoint/2010/main" val="3933955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15</a:t>
            </a:fld>
            <a:endParaRPr lang="zh-CN" altLang="en-US"/>
          </a:p>
        </p:txBody>
      </p:sp>
    </p:spTree>
    <p:extLst>
      <p:ext uri="{BB962C8B-B14F-4D97-AF65-F5344CB8AC3E}">
        <p14:creationId xmlns:p14="http://schemas.microsoft.com/office/powerpoint/2010/main" val="4884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16</a:t>
            </a:fld>
            <a:endParaRPr lang="zh-CN" altLang="en-US"/>
          </a:p>
        </p:txBody>
      </p:sp>
    </p:spTree>
    <p:extLst>
      <p:ext uri="{BB962C8B-B14F-4D97-AF65-F5344CB8AC3E}">
        <p14:creationId xmlns:p14="http://schemas.microsoft.com/office/powerpoint/2010/main" val="3710064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17</a:t>
            </a:fld>
            <a:endParaRPr lang="zh-CN" altLang="en-US"/>
          </a:p>
        </p:txBody>
      </p:sp>
    </p:spTree>
    <p:extLst>
      <p:ext uri="{BB962C8B-B14F-4D97-AF65-F5344CB8AC3E}">
        <p14:creationId xmlns:p14="http://schemas.microsoft.com/office/powerpoint/2010/main" val="2306943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18</a:t>
            </a:fld>
            <a:endParaRPr lang="zh-CN" altLang="en-US"/>
          </a:p>
        </p:txBody>
      </p:sp>
    </p:spTree>
    <p:extLst>
      <p:ext uri="{BB962C8B-B14F-4D97-AF65-F5344CB8AC3E}">
        <p14:creationId xmlns:p14="http://schemas.microsoft.com/office/powerpoint/2010/main" val="209626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关于“应用质量评分”</a:t>
            </a:r>
            <a:r>
              <a:rPr lang="en-US" altLang="zh-CN" dirty="0">
                <a:solidFill>
                  <a:srgbClr val="FF0000"/>
                </a:solidFill>
              </a:rPr>
              <a:t>—</a:t>
            </a:r>
            <a:r>
              <a:rPr lang="zh-CN" altLang="en-US" dirty="0">
                <a:solidFill>
                  <a:srgbClr val="FF0000"/>
                </a:solidFill>
              </a:rPr>
              <a:t>根据</a:t>
            </a:r>
            <a:r>
              <a:rPr lang="en-US" altLang="zh-CN" dirty="0">
                <a:solidFill>
                  <a:srgbClr val="FF0000"/>
                </a:solidFill>
              </a:rPr>
              <a:t>《</a:t>
            </a:r>
            <a:r>
              <a:rPr lang="zh-CN" altLang="en-US" dirty="0">
                <a:solidFill>
                  <a:srgbClr val="FF0000"/>
                </a:solidFill>
              </a:rPr>
              <a:t>信息安全事件分类分级指南</a:t>
            </a:r>
            <a:r>
              <a:rPr lang="en-US" altLang="zh-CN" dirty="0">
                <a:solidFill>
                  <a:srgbClr val="FF0000"/>
                </a:solidFill>
              </a:rPr>
              <a:t>》</a:t>
            </a:r>
            <a:r>
              <a:rPr lang="zh-CN" altLang="en-US" dirty="0">
                <a:solidFill>
                  <a:srgbClr val="FF0000"/>
                </a:solidFill>
              </a:rPr>
              <a:t>，可以对应用程序的日志进行审计，根据</a:t>
            </a:r>
            <a:r>
              <a:rPr lang="en-US" altLang="zh-CN" dirty="0">
                <a:solidFill>
                  <a:srgbClr val="FF0000"/>
                </a:solidFill>
              </a:rPr>
              <a:t>【</a:t>
            </a:r>
            <a:r>
              <a:rPr lang="zh-CN" altLang="en-US" dirty="0">
                <a:solidFill>
                  <a:srgbClr val="FF0000"/>
                </a:solidFill>
              </a:rPr>
              <a:t>有害程序事件、网络攻击事件、信息破坏事件、信息内容安全事件、设备设施故障、灾害性事件、其它事件</a:t>
            </a:r>
            <a:r>
              <a:rPr lang="en-US" altLang="zh-CN" dirty="0">
                <a:solidFill>
                  <a:srgbClr val="FF0000"/>
                </a:solidFill>
              </a:rPr>
              <a:t>】</a:t>
            </a:r>
            <a:r>
              <a:rPr lang="zh-CN" altLang="en-US" dirty="0">
                <a:solidFill>
                  <a:srgbClr val="FF0000"/>
                </a:solidFill>
              </a:rPr>
              <a:t>进行分类评分</a:t>
            </a: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19</a:t>
            </a:fld>
            <a:endParaRPr lang="zh-CN" altLang="en-US"/>
          </a:p>
        </p:txBody>
      </p:sp>
    </p:spTree>
    <p:extLst>
      <p:ext uri="{BB962C8B-B14F-4D97-AF65-F5344CB8AC3E}">
        <p14:creationId xmlns:p14="http://schemas.microsoft.com/office/powerpoint/2010/main" val="231571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a:t>
            </a:fld>
            <a:endParaRPr lang="zh-CN" altLang="en-US"/>
          </a:p>
        </p:txBody>
      </p:sp>
    </p:spTree>
    <p:extLst>
      <p:ext uri="{BB962C8B-B14F-4D97-AF65-F5344CB8AC3E}">
        <p14:creationId xmlns:p14="http://schemas.microsoft.com/office/powerpoint/2010/main" val="3149813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u"/>
            </a:pPr>
            <a:r>
              <a:rPr lang="zh-CN" altLang="en-US" sz="1600" b="1" dirty="0"/>
              <a:t>全生命周期的数据安全保障</a:t>
            </a:r>
            <a:endParaRPr lang="en-US" altLang="zh-CN" sz="1600" b="1" dirty="0"/>
          </a:p>
          <a:p>
            <a:r>
              <a:rPr lang="zh-CN" altLang="en-US" sz="1600" b="1" dirty="0"/>
              <a:t>生产</a:t>
            </a:r>
            <a:r>
              <a:rPr lang="en-US" altLang="zh-CN" sz="1600" b="1" dirty="0"/>
              <a:t>/</a:t>
            </a:r>
            <a:r>
              <a:rPr lang="zh-CN" altLang="en-US" sz="1600" b="1" dirty="0"/>
              <a:t>采集阶段：保障数据安全接入</a:t>
            </a:r>
            <a:endParaRPr lang="en-US" altLang="zh-CN" sz="1600" b="1" dirty="0"/>
          </a:p>
          <a:p>
            <a:pPr marL="800100" lvl="1" indent="-342900">
              <a:buFont typeface="Arial" panose="020B0604020202020204" pitchFamily="34" charset="0"/>
              <a:buChar char="•"/>
            </a:pPr>
            <a:r>
              <a:rPr lang="zh-CN" altLang="en-US" sz="1200" b="1" dirty="0"/>
              <a:t>提供敏感数据自动识别并脱敏</a:t>
            </a:r>
            <a:endParaRPr lang="en-US" altLang="zh-CN" sz="1200" b="1" dirty="0"/>
          </a:p>
          <a:p>
            <a:pPr marL="800100" lvl="1" indent="-342900">
              <a:buFont typeface="Arial" panose="020B0604020202020204" pitchFamily="34" charset="0"/>
              <a:buChar char="•"/>
            </a:pPr>
            <a:r>
              <a:rPr lang="zh-CN" altLang="en-US" sz="1200" b="1" dirty="0"/>
              <a:t>提供安全阀值设定</a:t>
            </a:r>
            <a:endParaRPr lang="en-US" altLang="zh-CN" sz="1200" b="1" dirty="0"/>
          </a:p>
          <a:p>
            <a:r>
              <a:rPr lang="zh-CN" altLang="en-US" sz="1600" b="1" dirty="0"/>
              <a:t> </a:t>
            </a:r>
            <a:r>
              <a:rPr lang="en-US" altLang="zh-CN" sz="1600" b="1" baseline="0" dirty="0"/>
              <a:t>                  </a:t>
            </a:r>
            <a:r>
              <a:rPr lang="zh-CN" altLang="en-US" sz="1600" b="1" dirty="0"/>
              <a:t>保障数据机密性</a:t>
            </a:r>
            <a:endParaRPr lang="en-US" altLang="zh-CN" sz="1600" b="1" dirty="0"/>
          </a:p>
          <a:p>
            <a:pPr marL="800100" lvl="1" indent="-342900">
              <a:buFont typeface="Arial" panose="020B0604020202020204" pitchFamily="34" charset="0"/>
              <a:buChar char="•"/>
            </a:pPr>
            <a:r>
              <a:rPr lang="zh-CN" altLang="en-US" sz="1200" b="1" dirty="0"/>
              <a:t>提供数据加密传输</a:t>
            </a:r>
            <a:endParaRPr lang="en-US" altLang="zh-CN" sz="1200" b="1" dirty="0"/>
          </a:p>
          <a:p>
            <a:r>
              <a:rPr lang="zh-CN" altLang="en-US" sz="1600" b="1" dirty="0"/>
              <a:t>处理加工阶段：保障业务交互的授权管控</a:t>
            </a:r>
            <a:endParaRPr lang="en-US" altLang="zh-CN" sz="1600" b="1" dirty="0"/>
          </a:p>
          <a:p>
            <a:pPr marL="800100" lvl="1" indent="-342900">
              <a:buFont typeface="Arial" panose="020B0604020202020204" pitchFamily="34" charset="0"/>
              <a:buChar char="•"/>
            </a:pPr>
            <a:r>
              <a:rPr lang="zh-CN" altLang="en-US" sz="1200" b="1" dirty="0"/>
              <a:t>提升与周边业务产品访问数据的安全授权管理能力</a:t>
            </a:r>
            <a:endParaRPr lang="en-US" altLang="zh-CN" sz="1200" b="1" dirty="0"/>
          </a:p>
          <a:p>
            <a:r>
              <a:rPr lang="zh-CN" altLang="en-US" sz="1600" b="1" dirty="0"/>
              <a:t>存储阶段：保障加密存储权限分级隔离</a:t>
            </a:r>
            <a:endParaRPr lang="en-US" altLang="zh-CN" sz="1600" b="1" dirty="0"/>
          </a:p>
          <a:p>
            <a:pPr marL="800100" lvl="1" indent="-342900">
              <a:buFont typeface="Arial" panose="020B0604020202020204" pitchFamily="34" charset="0"/>
              <a:buChar char="•"/>
            </a:pPr>
            <a:r>
              <a:rPr lang="zh-CN" altLang="en-US" sz="1200" b="1" dirty="0"/>
              <a:t>提供多层加密、独立密钥管理、区块链密钥管理</a:t>
            </a:r>
            <a:endParaRPr lang="en-US" altLang="zh-CN" sz="1200" b="1" dirty="0"/>
          </a:p>
          <a:p>
            <a:pPr marL="800100" lvl="1" indent="-342900">
              <a:buFont typeface="Arial" panose="020B0604020202020204" pitchFamily="34" charset="0"/>
              <a:buChar char="•"/>
            </a:pPr>
            <a:r>
              <a:rPr lang="zh-CN" altLang="en-US" sz="1200" b="1" dirty="0"/>
              <a:t>提供数据隔离授权频度、频次管控</a:t>
            </a:r>
            <a:endParaRPr lang="en-US" altLang="zh-CN" sz="1200" b="1" dirty="0"/>
          </a:p>
          <a:p>
            <a:pPr marL="800100" lvl="1" indent="-342900">
              <a:buFont typeface="Arial" panose="020B0604020202020204" pitchFamily="34" charset="0"/>
              <a:buChar char="•"/>
            </a:pPr>
            <a:r>
              <a:rPr lang="zh-CN" altLang="en-US" sz="1200" b="1" dirty="0"/>
              <a:t>提供二级授权、临时权限提升</a:t>
            </a:r>
            <a:endParaRPr lang="en-US" altLang="zh-CN" sz="1200" b="1" dirty="0"/>
          </a:p>
          <a:p>
            <a:pPr marL="800100" lvl="1" indent="-342900">
              <a:buFont typeface="Arial" panose="020B0604020202020204" pitchFamily="34" charset="0"/>
              <a:buChar char="•"/>
            </a:pPr>
            <a:r>
              <a:rPr lang="zh-CN" altLang="en-US" sz="1200" b="1" dirty="0"/>
              <a:t>提供集群风险评估报告</a:t>
            </a:r>
            <a:endParaRPr lang="en-US" altLang="zh-CN" sz="1200" b="1" dirty="0"/>
          </a:p>
          <a:p>
            <a:r>
              <a:rPr lang="zh-CN" altLang="en-US" sz="1600" b="1" dirty="0"/>
              <a:t>挖掘阶段：</a:t>
            </a:r>
            <a:r>
              <a:rPr lang="zh-CN" altLang="en-US" sz="1200" b="1" dirty="0"/>
              <a:t>提供权限一键开关</a:t>
            </a:r>
            <a:endParaRPr lang="en-US" altLang="zh-CN" sz="1200" b="1" dirty="0"/>
          </a:p>
          <a:p>
            <a:pPr marL="800100" lvl="1" indent="-342900">
              <a:buFont typeface="Arial" panose="020B0604020202020204" pitchFamily="34" charset="0"/>
              <a:buChar char="•"/>
            </a:pPr>
            <a:r>
              <a:rPr lang="zh-CN" altLang="en-US" sz="1200" b="1" dirty="0"/>
              <a:t>提供临时权限提升</a:t>
            </a:r>
            <a:endParaRPr lang="en-US" altLang="zh-CN" sz="1200" b="1" dirty="0"/>
          </a:p>
          <a:p>
            <a:pPr marL="800100" lvl="1" indent="-342900">
              <a:buFont typeface="Arial" panose="020B0604020202020204" pitchFamily="34" charset="0"/>
              <a:buChar char="•"/>
            </a:pPr>
            <a:r>
              <a:rPr lang="zh-CN" altLang="en-US" sz="1200" b="1" dirty="0"/>
              <a:t>提供动态资源分配</a:t>
            </a:r>
            <a:endParaRPr lang="en-US" altLang="zh-CN" sz="1200" b="1" dirty="0"/>
          </a:p>
          <a:p>
            <a:pPr marL="800100" lvl="1" indent="-342900">
              <a:buFont typeface="Arial" panose="020B0604020202020204" pitchFamily="34" charset="0"/>
              <a:buChar char="•"/>
            </a:pPr>
            <a:r>
              <a:rPr lang="zh-CN" altLang="en-US" sz="1200" b="1" dirty="0"/>
              <a:t>提供组件安全风险评估报告</a:t>
            </a:r>
            <a:endParaRPr lang="en-US" altLang="zh-CN" sz="1200" b="1" dirty="0"/>
          </a:p>
          <a:p>
            <a:pPr marL="800100" lvl="1" indent="-342900">
              <a:buFont typeface="Arial" panose="020B0604020202020204" pitchFamily="34" charset="0"/>
              <a:buChar char="•"/>
            </a:pPr>
            <a:endParaRPr lang="zh-CN" altLang="en-US" sz="1200" b="1" dirty="0"/>
          </a:p>
          <a:p>
            <a:r>
              <a:rPr lang="zh-CN" altLang="en-US" sz="1600" b="1" dirty="0"/>
              <a:t>能力开放阶段：保障数据流向可追溯</a:t>
            </a:r>
            <a:endParaRPr lang="en-US" altLang="zh-CN" sz="1600" b="1" dirty="0"/>
          </a:p>
          <a:p>
            <a:pPr marL="800100" lvl="1" indent="-342900">
              <a:buFont typeface="Arial" panose="020B0604020202020204" pitchFamily="34" charset="0"/>
              <a:buChar char="•"/>
            </a:pPr>
            <a:r>
              <a:rPr lang="zh-CN" altLang="en-US" sz="1200" b="1" dirty="0"/>
              <a:t>提供区块链共享数据追踪</a:t>
            </a:r>
            <a:endParaRPr lang="en-US" altLang="zh-CN" sz="1600" b="1" dirty="0"/>
          </a:p>
          <a:p>
            <a:pPr marL="800100" lvl="1" indent="-342900">
              <a:buFont typeface="Arial" panose="020B0604020202020204" pitchFamily="34" charset="0"/>
              <a:buChar char="•"/>
            </a:pPr>
            <a:r>
              <a:rPr lang="zh-CN" altLang="en-US" sz="1200" b="1" dirty="0"/>
              <a:t>提供数据输出管控机制</a:t>
            </a:r>
            <a:endParaRPr lang="en-US" altLang="zh-CN" sz="1200" b="1" dirty="0"/>
          </a:p>
          <a:p>
            <a:pPr marL="800100" lvl="1" indent="-342900">
              <a:buFont typeface="Arial" panose="020B0604020202020204" pitchFamily="34" charset="0"/>
              <a:buChar char="•"/>
            </a:pPr>
            <a:r>
              <a:rPr lang="zh-CN" altLang="en-US" sz="1200" b="1" dirty="0"/>
              <a:t>敏感数据识别</a:t>
            </a:r>
            <a:endParaRPr lang="en-US" altLang="zh-CN" sz="1200" b="1" dirty="0"/>
          </a:p>
          <a:p>
            <a:pPr>
              <a:buFont typeface="Wingdings" panose="05000000000000000000" pitchFamily="2" charset="2"/>
              <a:buChar char="u"/>
            </a:pPr>
            <a:r>
              <a:rPr lang="zh-CN" altLang="en-US" sz="1600" b="1" dirty="0"/>
              <a:t>全流程日志审计管理</a:t>
            </a:r>
            <a:endParaRPr lang="en-US" altLang="zh-CN" sz="1600" b="1" dirty="0"/>
          </a:p>
          <a:p>
            <a:r>
              <a:rPr lang="zh-CN" altLang="en-US" sz="1600" b="1" dirty="0"/>
              <a:t>结合区块链技术，具有公信力的审计</a:t>
            </a:r>
            <a:endParaRPr lang="en-US" altLang="zh-CN" sz="1600" b="1" dirty="0"/>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20</a:t>
            </a:fld>
            <a:endParaRPr lang="zh-CN" altLang="en-US"/>
          </a:p>
        </p:txBody>
      </p:sp>
    </p:spTree>
    <p:extLst>
      <p:ext uri="{BB962C8B-B14F-4D97-AF65-F5344CB8AC3E}">
        <p14:creationId xmlns:p14="http://schemas.microsoft.com/office/powerpoint/2010/main" val="1439667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21</a:t>
            </a:fld>
            <a:endParaRPr lang="zh-CN" altLang="en-US"/>
          </a:p>
        </p:txBody>
      </p:sp>
    </p:spTree>
    <p:extLst>
      <p:ext uri="{BB962C8B-B14F-4D97-AF65-F5344CB8AC3E}">
        <p14:creationId xmlns:p14="http://schemas.microsoft.com/office/powerpoint/2010/main" val="1332881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22</a:t>
            </a:fld>
            <a:endParaRPr lang="zh-CN" altLang="en-US"/>
          </a:p>
        </p:txBody>
      </p:sp>
    </p:spTree>
    <p:extLst>
      <p:ext uri="{BB962C8B-B14F-4D97-AF65-F5344CB8AC3E}">
        <p14:creationId xmlns:p14="http://schemas.microsoft.com/office/powerpoint/2010/main" val="18186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23</a:t>
            </a:fld>
            <a:endParaRPr lang="zh-CN" altLang="en-US"/>
          </a:p>
        </p:txBody>
      </p:sp>
    </p:spTree>
    <p:extLst>
      <p:ext uri="{BB962C8B-B14F-4D97-AF65-F5344CB8AC3E}">
        <p14:creationId xmlns:p14="http://schemas.microsoft.com/office/powerpoint/2010/main" val="737854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24</a:t>
            </a:fld>
            <a:endParaRPr lang="zh-CN" altLang="en-US"/>
          </a:p>
        </p:txBody>
      </p:sp>
    </p:spTree>
    <p:extLst>
      <p:ext uri="{BB962C8B-B14F-4D97-AF65-F5344CB8AC3E}">
        <p14:creationId xmlns:p14="http://schemas.microsoft.com/office/powerpoint/2010/main" val="880523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25</a:t>
            </a:fld>
            <a:endParaRPr lang="zh-CN" altLang="en-US"/>
          </a:p>
        </p:txBody>
      </p:sp>
    </p:spTree>
    <p:extLst>
      <p:ext uri="{BB962C8B-B14F-4D97-AF65-F5344CB8AC3E}">
        <p14:creationId xmlns:p14="http://schemas.microsoft.com/office/powerpoint/2010/main" val="1542739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F56028-A3E6-44B0-9356-A3709581F99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7751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30</a:t>
            </a:fld>
            <a:endParaRPr lang="zh-CN" altLang="en-US"/>
          </a:p>
        </p:txBody>
      </p:sp>
    </p:spTree>
    <p:extLst>
      <p:ext uri="{BB962C8B-B14F-4D97-AF65-F5344CB8AC3E}">
        <p14:creationId xmlns:p14="http://schemas.microsoft.com/office/powerpoint/2010/main" val="2644730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47</a:t>
            </a:fld>
            <a:endParaRPr lang="zh-CN" altLang="en-US"/>
          </a:p>
        </p:txBody>
      </p:sp>
    </p:spTree>
    <p:extLst>
      <p:ext uri="{BB962C8B-B14F-4D97-AF65-F5344CB8AC3E}">
        <p14:creationId xmlns:p14="http://schemas.microsoft.com/office/powerpoint/2010/main" val="2010860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48</a:t>
            </a:fld>
            <a:endParaRPr lang="zh-CN" altLang="en-US"/>
          </a:p>
        </p:txBody>
      </p:sp>
    </p:spTree>
    <p:extLst>
      <p:ext uri="{BB962C8B-B14F-4D97-AF65-F5344CB8AC3E}">
        <p14:creationId xmlns:p14="http://schemas.microsoft.com/office/powerpoint/2010/main" val="40395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业务流量填充：</a:t>
            </a:r>
            <a:r>
              <a:rPr lang="zh-CN" altLang="zh-CN" dirty="0"/>
              <a:t>窃取者有时可以从通信线路是否繁忙就能大体推断是否存在他想获取的信息，所以为了迷惑窃取者，可以使用不断发送信息，哪怕用垃圾信息填充的办法使通信线路一直处于繁忙状态，使窃取者无法进行准确判断，即业务流量填充机制</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3</a:t>
            </a:fld>
            <a:endParaRPr lang="zh-CN" altLang="en-US"/>
          </a:p>
        </p:txBody>
      </p:sp>
    </p:spTree>
    <p:extLst>
      <p:ext uri="{BB962C8B-B14F-4D97-AF65-F5344CB8AC3E}">
        <p14:creationId xmlns:p14="http://schemas.microsoft.com/office/powerpoint/2010/main" val="362278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4</a:t>
            </a:fld>
            <a:endParaRPr lang="zh-CN" altLang="en-US"/>
          </a:p>
        </p:txBody>
      </p:sp>
    </p:spTree>
    <p:extLst>
      <p:ext uri="{BB962C8B-B14F-4D97-AF65-F5344CB8AC3E}">
        <p14:creationId xmlns:p14="http://schemas.microsoft.com/office/powerpoint/2010/main" val="74973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5</a:t>
            </a:fld>
            <a:endParaRPr lang="zh-CN" altLang="en-US"/>
          </a:p>
        </p:txBody>
      </p:sp>
    </p:spTree>
    <p:extLst>
      <p:ext uri="{BB962C8B-B14F-4D97-AF65-F5344CB8AC3E}">
        <p14:creationId xmlns:p14="http://schemas.microsoft.com/office/powerpoint/2010/main" val="207435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6</a:t>
            </a:fld>
            <a:endParaRPr lang="zh-CN" altLang="en-US"/>
          </a:p>
        </p:txBody>
      </p:sp>
    </p:spTree>
    <p:extLst>
      <p:ext uri="{BB962C8B-B14F-4D97-AF65-F5344CB8AC3E}">
        <p14:creationId xmlns:p14="http://schemas.microsoft.com/office/powerpoint/2010/main" val="396597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7</a:t>
            </a:fld>
            <a:endParaRPr lang="zh-CN" altLang="en-US"/>
          </a:p>
        </p:txBody>
      </p:sp>
    </p:spTree>
    <p:extLst>
      <p:ext uri="{BB962C8B-B14F-4D97-AF65-F5344CB8AC3E}">
        <p14:creationId xmlns:p14="http://schemas.microsoft.com/office/powerpoint/2010/main" val="54866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8</a:t>
            </a:fld>
            <a:endParaRPr lang="zh-CN" altLang="en-US"/>
          </a:p>
        </p:txBody>
      </p:sp>
    </p:spTree>
    <p:extLst>
      <p:ext uri="{BB962C8B-B14F-4D97-AF65-F5344CB8AC3E}">
        <p14:creationId xmlns:p14="http://schemas.microsoft.com/office/powerpoint/2010/main" val="89075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3F56028-A3E6-44B0-9356-A3709581F99D}" type="slidenum">
              <a:rPr lang="zh-CN" altLang="en-US" smtClean="0"/>
              <a:pPr/>
              <a:t>9</a:t>
            </a:fld>
            <a:endParaRPr lang="zh-CN" altLang="en-US"/>
          </a:p>
        </p:txBody>
      </p:sp>
    </p:spTree>
    <p:extLst>
      <p:ext uri="{BB962C8B-B14F-4D97-AF65-F5344CB8AC3E}">
        <p14:creationId xmlns:p14="http://schemas.microsoft.com/office/powerpoint/2010/main" val="2117776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11" descr="21-02.png"/>
          <p:cNvPicPr>
            <a:picLocks noChangeAspect="1"/>
          </p:cNvPicPr>
          <p:nvPr userDrawn="1"/>
        </p:nvPicPr>
        <p:blipFill>
          <a:blip r:embed="rId2" cstate="print">
            <a:extLst>
              <a:ext uri="{28A0092B-C50C-407E-A947-70E740481C1C}">
                <a14:useLocalDpi xmlns:a14="http://schemas.microsoft.com/office/drawing/2010/main" val="0"/>
              </a:ext>
            </a:extLst>
          </a:blip>
          <a:srcRect t="7085"/>
          <a:stretch>
            <a:fillRect/>
          </a:stretch>
        </p:blipFill>
        <p:spPr bwMode="auto">
          <a:xfrm>
            <a:off x="6959600" y="1"/>
            <a:ext cx="52324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2" descr="天翼4G+logo - 副本-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27052" y="6021389"/>
            <a:ext cx="2305049"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中国电信\资料\中国电信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03984" y="44450"/>
            <a:ext cx="103293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占位符 22"/>
          <p:cNvSpPr>
            <a:spLocks noGrp="1"/>
          </p:cNvSpPr>
          <p:nvPr>
            <p:ph type="body" sz="quarter" idx="10"/>
          </p:nvPr>
        </p:nvSpPr>
        <p:spPr>
          <a:xfrm>
            <a:off x="1223874" y="2756209"/>
            <a:ext cx="9744253" cy="1248833"/>
          </a:xfrm>
          <a:prstGeom prst="rect">
            <a:avLst/>
          </a:prstGeom>
        </p:spPr>
        <p:txBody>
          <a:bodyPr/>
          <a:lstStyle>
            <a:lvl1pPr marL="0" indent="0" algn="ctr">
              <a:buNone/>
              <a:defRPr sz="3600" b="1"/>
            </a:lvl1pPr>
          </a:lstStyle>
          <a:p>
            <a:pPr lvl="0"/>
            <a:r>
              <a:rPr lang="zh-CN" altLang="en-US" dirty="0"/>
              <a:t>单击此处编辑母版文本样式</a:t>
            </a:r>
          </a:p>
        </p:txBody>
      </p:sp>
      <p:sp>
        <p:nvSpPr>
          <p:cNvPr id="28" name="文本占位符 27"/>
          <p:cNvSpPr>
            <a:spLocks noGrp="1"/>
          </p:cNvSpPr>
          <p:nvPr>
            <p:ph type="body" sz="quarter" idx="12"/>
          </p:nvPr>
        </p:nvSpPr>
        <p:spPr>
          <a:xfrm>
            <a:off x="3023787" y="4005041"/>
            <a:ext cx="6144427" cy="481076"/>
          </a:xfrm>
          <a:prstGeom prst="rect">
            <a:avLst/>
          </a:prstGeom>
        </p:spPr>
        <p:txBody>
          <a:bodyPr anchor="ctr"/>
          <a:lstStyle>
            <a:lvl1pPr marL="0" indent="0" algn="ctr">
              <a:buNone/>
              <a:defRPr sz="1800">
                <a:solidFill>
                  <a:schemeClr val="tx1">
                    <a:lumMod val="50000"/>
                    <a:lumOff val="50000"/>
                  </a:schemeClr>
                </a:solidFill>
              </a:defRPr>
            </a:lvl1pPr>
            <a:lvl2pPr>
              <a:defRPr sz="2400"/>
            </a:lvl2pPr>
            <a:lvl3pPr>
              <a:defRPr sz="2000"/>
            </a:lvl3pPr>
            <a:lvl4pPr>
              <a:defRPr sz="1800"/>
            </a:lvl4pPr>
            <a:lvl5pPr>
              <a:defRPr sz="1800"/>
            </a:lvl5pPr>
          </a:lstStyle>
          <a:p>
            <a:pPr lvl="0"/>
            <a:r>
              <a:rPr lang="zh-CN" altLang="en-US" dirty="0"/>
              <a:t>单击此处编辑母版文本样式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7157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8158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5512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49179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9228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797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42263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1"/>
          <p:cNvPicPr/>
          <p:nvPr userDrawn="1"/>
        </p:nvPicPr>
        <p:blipFill>
          <a:blip r:embed="rId2" cstate="print">
            <a:extLst>
              <a:ext uri="{28A0092B-C50C-407E-A947-70E740481C1C}">
                <a14:useLocalDpi xmlns:a14="http://schemas.microsoft.com/office/drawing/2010/main" val="0"/>
              </a:ext>
            </a:extLst>
          </a:blip>
          <a:srcRect l="59937" t="-26996" r="2" b="-2"/>
          <a:stretch>
            <a:fillRect/>
          </a:stretch>
        </p:blipFill>
        <p:spPr bwMode="auto">
          <a:xfrm>
            <a:off x="7404101" y="6567488"/>
            <a:ext cx="4212167"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p:nvPr userDrawn="1"/>
        </p:nvPicPr>
        <p:blipFill>
          <a:blip r:embed="rId2" cstate="print">
            <a:extLst>
              <a:ext uri="{28A0092B-C50C-407E-A947-70E740481C1C}">
                <a14:useLocalDpi xmlns:a14="http://schemas.microsoft.com/office/drawing/2010/main" val="0"/>
              </a:ext>
            </a:extLst>
          </a:blip>
          <a:srcRect l="55510" t="-27168" r="5737" b="171"/>
          <a:stretch>
            <a:fillRect/>
          </a:stretch>
        </p:blipFill>
        <p:spPr bwMode="auto">
          <a:xfrm>
            <a:off x="575733" y="6567488"/>
            <a:ext cx="4074584"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5734" y="742951"/>
            <a:ext cx="11040533"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 5"/>
          <p:cNvGrpSpPr/>
          <p:nvPr userDrawn="1"/>
        </p:nvGrpSpPr>
        <p:grpSpPr bwMode="auto">
          <a:xfrm>
            <a:off x="4919134" y="6500813"/>
            <a:ext cx="2353733" cy="184150"/>
            <a:chOff x="3419920" y="2266308"/>
            <a:chExt cx="1764056" cy="166892"/>
          </a:xfrm>
        </p:grpSpPr>
        <p:pic>
          <p:nvPicPr>
            <p:cNvPr id="8" name="图片 4" descr="未标题-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3979" y="2283730"/>
              <a:ext cx="899997" cy="14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descr="未标题-1.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19920" y="2266308"/>
              <a:ext cx="777246" cy="16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 name="图片 3" descr="天翼4G+logo - 副本-2.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745133" y="333376"/>
            <a:ext cx="182245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占位符 22"/>
          <p:cNvSpPr>
            <a:spLocks noGrp="1"/>
          </p:cNvSpPr>
          <p:nvPr>
            <p:ph type="body" sz="quarter" idx="10"/>
          </p:nvPr>
        </p:nvSpPr>
        <p:spPr>
          <a:xfrm>
            <a:off x="455822" y="164774"/>
            <a:ext cx="8712393" cy="576787"/>
          </a:xfrm>
          <a:prstGeom prst="rect">
            <a:avLst/>
          </a:prstGeom>
        </p:spPr>
        <p:txBody>
          <a:bodyPr anchor="ctr" anchorCtr="0"/>
          <a:lstStyle>
            <a:lvl1pPr marL="0" indent="0" algn="l">
              <a:buNone/>
              <a:defRPr sz="2400" b="1"/>
            </a:lvl1pPr>
          </a:lstStyle>
          <a:p>
            <a:pPr lvl="0"/>
            <a:r>
              <a:rPr lang="zh-CN" altLang="en-US" dirty="0"/>
              <a:t>单击此处编辑母版文本样式</a:t>
            </a:r>
          </a:p>
        </p:txBody>
      </p:sp>
      <p:sp>
        <p:nvSpPr>
          <p:cNvPr id="12" name="内容占位符 2"/>
          <p:cNvSpPr>
            <a:spLocks noGrp="1"/>
          </p:cNvSpPr>
          <p:nvPr>
            <p:ph idx="1"/>
          </p:nvPr>
        </p:nvSpPr>
        <p:spPr>
          <a:xfrm>
            <a:off x="609600" y="1052736"/>
            <a:ext cx="4814325" cy="5400600"/>
          </a:xfrm>
          <a:prstGeom prst="rect">
            <a:avLst/>
          </a:prstGeom>
        </p:spPr>
        <p:txBody>
          <a:bodyPr/>
          <a:lstStyle>
            <a:lvl1pPr>
              <a:defRPr sz="2000"/>
            </a:lvl1pPr>
            <a:lvl2pPr>
              <a:defRPr sz="18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6710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1"/>
          <p:cNvPicPr/>
          <p:nvPr userDrawn="1"/>
        </p:nvPicPr>
        <p:blipFill>
          <a:blip r:embed="rId2" cstate="print">
            <a:extLst>
              <a:ext uri="{28A0092B-C50C-407E-A947-70E740481C1C}">
                <a14:useLocalDpi xmlns:a14="http://schemas.microsoft.com/office/drawing/2010/main" val="0"/>
              </a:ext>
            </a:extLst>
          </a:blip>
          <a:srcRect l="59937" t="-26996" r="2" b="-2"/>
          <a:stretch>
            <a:fillRect/>
          </a:stretch>
        </p:blipFill>
        <p:spPr bwMode="auto">
          <a:xfrm>
            <a:off x="7404101" y="6567488"/>
            <a:ext cx="4212167"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p:nvPr userDrawn="1"/>
        </p:nvPicPr>
        <p:blipFill>
          <a:blip r:embed="rId2" cstate="print">
            <a:extLst>
              <a:ext uri="{28A0092B-C50C-407E-A947-70E740481C1C}">
                <a14:useLocalDpi xmlns:a14="http://schemas.microsoft.com/office/drawing/2010/main" val="0"/>
              </a:ext>
            </a:extLst>
          </a:blip>
          <a:srcRect l="55510" t="-27168" r="5737" b="171"/>
          <a:stretch>
            <a:fillRect/>
          </a:stretch>
        </p:blipFill>
        <p:spPr bwMode="auto">
          <a:xfrm>
            <a:off x="575733" y="6567488"/>
            <a:ext cx="4074584"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5734" y="742951"/>
            <a:ext cx="11040533"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 5"/>
          <p:cNvGrpSpPr/>
          <p:nvPr userDrawn="1"/>
        </p:nvGrpSpPr>
        <p:grpSpPr bwMode="auto">
          <a:xfrm>
            <a:off x="4919134" y="6500813"/>
            <a:ext cx="2353733" cy="184150"/>
            <a:chOff x="3419920" y="2266308"/>
            <a:chExt cx="1764056" cy="166892"/>
          </a:xfrm>
        </p:grpSpPr>
        <p:pic>
          <p:nvPicPr>
            <p:cNvPr id="8" name="图片 4" descr="未标题-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3979" y="2283730"/>
              <a:ext cx="899997" cy="14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descr="未标题-1.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19920" y="2266308"/>
              <a:ext cx="777246" cy="16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 name="图片 3" descr="天翼4G+logo - 副本-2.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745133" y="333376"/>
            <a:ext cx="182245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占位符 22"/>
          <p:cNvSpPr>
            <a:spLocks noGrp="1"/>
          </p:cNvSpPr>
          <p:nvPr>
            <p:ph type="body" sz="quarter" idx="10"/>
          </p:nvPr>
        </p:nvSpPr>
        <p:spPr>
          <a:xfrm>
            <a:off x="455822" y="164774"/>
            <a:ext cx="8712393" cy="576787"/>
          </a:xfrm>
          <a:prstGeom prst="rect">
            <a:avLst/>
          </a:prstGeom>
        </p:spPr>
        <p:txBody>
          <a:bodyPr anchor="ctr" anchorCtr="0"/>
          <a:lstStyle>
            <a:lvl1pPr marL="0" indent="0" algn="l">
              <a:buNone/>
              <a:defRPr sz="2400" b="1"/>
            </a:lvl1pPr>
          </a:lstStyle>
          <a:p>
            <a:pPr lvl="0"/>
            <a:r>
              <a:rPr lang="zh-CN" altLang="en-US" dirty="0"/>
              <a:t>单击此处编辑母版文本样式</a:t>
            </a:r>
          </a:p>
        </p:txBody>
      </p:sp>
      <p:sp>
        <p:nvSpPr>
          <p:cNvPr id="12" name="内容占位符 2"/>
          <p:cNvSpPr>
            <a:spLocks noGrp="1"/>
          </p:cNvSpPr>
          <p:nvPr>
            <p:ph idx="1"/>
          </p:nvPr>
        </p:nvSpPr>
        <p:spPr>
          <a:xfrm>
            <a:off x="609600" y="1052736"/>
            <a:ext cx="4814325" cy="5400600"/>
          </a:xfrm>
          <a:prstGeom prst="rect">
            <a:avLst/>
          </a:prstGeom>
        </p:spPr>
        <p:txBody>
          <a:bodyPr/>
          <a:lstStyle>
            <a:lvl1pPr>
              <a:defRPr sz="2000"/>
            </a:lvl1pPr>
            <a:lvl2pPr>
              <a:defRPr sz="18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3" name="图片 11" descr="21-02.png"/>
          <p:cNvPicPr>
            <a:picLocks noChangeAspect="1"/>
          </p:cNvPicPr>
          <p:nvPr userDrawn="1"/>
        </p:nvPicPr>
        <p:blipFill>
          <a:blip r:embed="rId2" cstate="print">
            <a:extLst>
              <a:ext uri="{28A0092B-C50C-407E-A947-70E740481C1C}">
                <a14:useLocalDpi xmlns:a14="http://schemas.microsoft.com/office/drawing/2010/main" val="0"/>
              </a:ext>
            </a:extLst>
          </a:blip>
          <a:srcRect b="7085"/>
          <a:stretch>
            <a:fillRect/>
          </a:stretch>
        </p:blipFill>
        <p:spPr bwMode="auto">
          <a:xfrm>
            <a:off x="7632701" y="4999038"/>
            <a:ext cx="45593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4" descr="未标题-1副本.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64651" y="6256338"/>
            <a:ext cx="2495549"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2" descr="天翼4G+logo - 副本-2.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24418" y="333376"/>
            <a:ext cx="3263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ctrTitle"/>
          </p:nvPr>
        </p:nvSpPr>
        <p:spPr>
          <a:xfrm>
            <a:off x="1013387" y="2564905"/>
            <a:ext cx="10363200" cy="1470025"/>
          </a:xfrm>
          <a:prstGeom prst="rect">
            <a:avLst/>
          </a:prstGeom>
        </p:spPr>
        <p:txBody>
          <a:bodyPr>
            <a:normAutofit/>
          </a:bodyPr>
          <a:lstStyle>
            <a:lvl1pPr algn="ctr">
              <a:defRPr sz="6000" b="1">
                <a:solidFill>
                  <a:srgbClr val="C00000"/>
                </a:solidFill>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812800" y="3825875"/>
            <a:ext cx="10466917" cy="0"/>
          </a:xfrm>
          <a:prstGeom prst="line">
            <a:avLst/>
          </a:prstGeom>
          <a:noFill/>
          <a:ln w="38100">
            <a:solidFill>
              <a:srgbClr val="FF6600"/>
            </a:solidFill>
            <a:round/>
          </a:ln>
          <a:extLst>
            <a:ext uri="{909E8E84-426E-40DD-AFC4-6F175D3DCCD1}">
              <a14:hiddenFill xmlns:a14="http://schemas.microsoft.com/office/drawing/2010/main">
                <a:noFill/>
              </a14:hiddenFill>
            </a:ext>
          </a:extLst>
        </p:spPr>
        <p:txBody>
          <a:bodyPr lIns="66350" tIns="33175" rIns="66350" bIns="33175"/>
          <a:lstStyle/>
          <a:p>
            <a:pPr eaLnBrk="0" fontAlgn="base" hangingPunct="0">
              <a:spcBef>
                <a:spcPct val="0"/>
              </a:spcBef>
              <a:spcAft>
                <a:spcPct val="0"/>
              </a:spcAft>
            </a:pPr>
            <a:endParaRPr lang="zh-CN" altLang="en-US" sz="1800">
              <a:solidFill>
                <a:srgbClr val="000000"/>
              </a:solidFill>
              <a:latin typeface="Arial" panose="020B0604020202020204" pitchFamily="34" charset="0"/>
              <a:ea typeface="宋体" panose="02010600030101010101" pitchFamily="2" charset="-122"/>
            </a:endParaRPr>
          </a:p>
        </p:txBody>
      </p:sp>
      <p:pic>
        <p:nvPicPr>
          <p:cNvPr id="5"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3351" y="455614"/>
            <a:ext cx="366606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4" name="Rectangle 2"/>
          <p:cNvSpPr>
            <a:spLocks noGrp="1" noChangeArrowheads="1"/>
          </p:cNvSpPr>
          <p:nvPr>
            <p:ph type="ctrTitle" sz="quarter"/>
          </p:nvPr>
        </p:nvSpPr>
        <p:spPr>
          <a:xfrm>
            <a:off x="773667" y="1915816"/>
            <a:ext cx="8773975" cy="1470472"/>
          </a:xfrm>
        </p:spPr>
        <p:txBody>
          <a:bodyPr lIns="73849" tIns="36924" rIns="73849" bIns="36924"/>
          <a:lstStyle>
            <a:lvl1pPr algn="ctr">
              <a:defRPr sz="3200">
                <a:latin typeface="+mj-ea"/>
                <a:ea typeface="+mj-ea"/>
              </a:defRPr>
            </a:lvl1pPr>
          </a:lstStyle>
          <a:p>
            <a:r>
              <a:rPr lang="zh-CN" altLang="en-US"/>
              <a:t>单击此处编辑母版标题样式</a:t>
            </a:r>
          </a:p>
        </p:txBody>
      </p:sp>
      <p:sp>
        <p:nvSpPr>
          <p:cNvPr id="177155" name="Rectangle 3"/>
          <p:cNvSpPr>
            <a:spLocks noGrp="1" noChangeArrowheads="1"/>
          </p:cNvSpPr>
          <p:nvPr>
            <p:ph type="subTitle" sz="quarter" idx="1"/>
          </p:nvPr>
        </p:nvSpPr>
        <p:spPr>
          <a:xfrm>
            <a:off x="1548943" y="5398251"/>
            <a:ext cx="7223423" cy="335211"/>
          </a:xfrm>
        </p:spPr>
        <p:txBody>
          <a:bodyPr lIns="73849" tIns="36924" rIns="73849" bIns="36924"/>
          <a:lstStyle>
            <a:lvl1pPr marL="0" indent="0" algn="ctr">
              <a:buFont typeface="Wingdings" panose="05000000000000000000" pitchFamily="2" charset="2"/>
              <a:buNone/>
              <a:defRPr sz="1500">
                <a:ea typeface="华文中宋" panose="02010600040101010101" pitchFamily="2" charset="-122"/>
              </a:defRPr>
            </a:lvl1pPr>
          </a:lstStyle>
          <a:p>
            <a:r>
              <a:rPr lang="zh-CN" altLang="en-US"/>
              <a:t>单击此处编辑母版副标题样式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pPr/>
              <a:t>2019/6/21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231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693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64076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hf hdr="0" ftr="0" dt="0"/>
  <p:txStyles>
    <p:titleStyle>
      <a:lvl1pPr marL="914400" indent="-914400" algn="ctr" rtl="0" eaLnBrk="0" fontAlgn="base" hangingPunct="0">
        <a:spcBef>
          <a:spcPct val="0"/>
        </a:spcBef>
        <a:spcAft>
          <a:spcPct val="0"/>
        </a:spcAft>
        <a:defRPr kumimoji="1" sz="4400" kern="1200">
          <a:solidFill>
            <a:schemeClr val="tx1"/>
          </a:solidFill>
          <a:latin typeface="+mj-lt"/>
          <a:ea typeface="+mj-ea"/>
          <a:cs typeface="微软雅黑" panose="020B0503020204020204" pitchFamily="34" charset="-122"/>
          <a:sym typeface="Calibri" panose="020F0502020204030204" pitchFamily="34" charset="0"/>
        </a:defRPr>
      </a:lvl1pPr>
      <a:lvl2pPr marL="914400" indent="-914400" algn="ctr" rtl="0" eaLnBrk="0" fontAlgn="base" hangingPunct="0">
        <a:spcBef>
          <a:spcPct val="0"/>
        </a:spcBef>
        <a:spcAft>
          <a:spcPct val="0"/>
        </a:spcAft>
        <a:defRPr kumimoji="1" sz="4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kumimoji="1" sz="4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kumimoji="1" sz="4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kumimoji="1" sz="4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 descr="China Telecom Logo"/>
          <p:cNvPicPr>
            <a:picLocks noChangeAspect="1" noChangeArrowheads="1"/>
          </p:cNvPicPr>
          <p:nvPr/>
        </p:nvPicPr>
        <p:blipFill>
          <a:blip r:embed="rId3" cstate="print">
            <a:lum contrast="30000"/>
          </a:blip>
          <a:srcRect/>
          <a:stretch>
            <a:fillRect/>
          </a:stretch>
        </p:blipFill>
        <p:spPr bwMode="auto">
          <a:xfrm>
            <a:off x="4071135" y="1073434"/>
            <a:ext cx="3374776" cy="1050642"/>
          </a:xfrm>
          <a:prstGeom prst="rect">
            <a:avLst/>
          </a:prstGeom>
          <a:noFill/>
          <a:ln w="9525">
            <a:noFill/>
            <a:miter lim="800000"/>
            <a:headEnd/>
            <a:tailEnd/>
          </a:ln>
        </p:spPr>
      </p:pic>
      <p:sp>
        <p:nvSpPr>
          <p:cNvPr id="2051" name="Text Box 3"/>
          <p:cNvSpPr txBox="1">
            <a:spLocks noChangeArrowheads="1"/>
          </p:cNvSpPr>
          <p:nvPr/>
        </p:nvSpPr>
        <p:spPr bwMode="auto">
          <a:xfrm>
            <a:off x="5033434" y="5097464"/>
            <a:ext cx="2292351" cy="828675"/>
          </a:xfrm>
          <a:prstGeom prst="rect">
            <a:avLst/>
          </a:prstGeom>
          <a:noFill/>
          <a:ln w="9525">
            <a:noFill/>
            <a:miter lim="800000"/>
          </a:ln>
        </p:spPr>
        <p:txBody>
          <a:bodyPr lIns="0" tIns="44450" rIns="0" bIns="44450">
            <a:spAutoFit/>
          </a:bodyPr>
          <a:lstStyle/>
          <a:p>
            <a:pPr marL="177800" indent="-177800" algn="ctr" eaLnBrk="0" fontAlgn="base" hangingPunct="0">
              <a:spcBef>
                <a:spcPct val="0"/>
              </a:spcBef>
              <a:spcAft>
                <a:spcPct val="0"/>
              </a:spcAft>
              <a:defRPr/>
            </a:pPr>
            <a:endParaRPr lang="en-US" sz="2400">
              <a:solidFill>
                <a:srgbClr val="000000"/>
              </a:solidFill>
              <a:latin typeface="Times New Roman" panose="02020603050405020304" pitchFamily="18" charset="0"/>
              <a:ea typeface="楷体_GB2312" pitchFamily="1" charset="-122"/>
            </a:endParaRPr>
          </a:p>
          <a:p>
            <a:pPr marL="177800" indent="-177800" algn="ctr" eaLnBrk="0" fontAlgn="base" hangingPunct="0">
              <a:spcBef>
                <a:spcPct val="0"/>
              </a:spcBef>
              <a:spcAft>
                <a:spcPct val="0"/>
              </a:spcAft>
              <a:defRPr/>
            </a:pPr>
            <a:endParaRPr lang="en-US" sz="2400">
              <a:solidFill>
                <a:srgbClr val="000000"/>
              </a:solidFill>
              <a:latin typeface="Times New Roman" panose="02020603050405020304" pitchFamily="18" charset="0"/>
              <a:ea typeface="楷体_GB2312" pitchFamily="1" charset="-122"/>
            </a:endParaRPr>
          </a:p>
        </p:txBody>
      </p:sp>
      <p:sp>
        <p:nvSpPr>
          <p:cNvPr id="2052" name="Rectangle 4"/>
          <p:cNvSpPr>
            <a:spLocks noChangeArrowheads="1"/>
          </p:cNvSpPr>
          <p:nvPr/>
        </p:nvSpPr>
        <p:spPr bwMode="auto">
          <a:xfrm>
            <a:off x="1001185" y="2951163"/>
            <a:ext cx="10314516" cy="1219200"/>
          </a:xfrm>
          <a:prstGeom prst="rect">
            <a:avLst/>
          </a:prstGeom>
          <a:noFill/>
          <a:ln w="9525">
            <a:noFill/>
            <a:miter lim="800000"/>
          </a:ln>
        </p:spPr>
        <p:txBody>
          <a:bodyPr/>
          <a:lstStyle/>
          <a:p>
            <a:pPr fontAlgn="base">
              <a:spcBef>
                <a:spcPct val="0"/>
              </a:spcBef>
              <a:spcAft>
                <a:spcPct val="0"/>
              </a:spcAft>
              <a:defRPr/>
            </a:pPr>
            <a:endParaRPr lang="zh-CN" altLang="en-US">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6" r:id="rId1"/>
  </p:sldLayoutIdLst>
  <p:transition/>
  <p:txStyles>
    <p:titleStyle>
      <a:lvl1pPr algn="l" rtl="0" eaLnBrk="0" fontAlgn="base" hangingPunct="0">
        <a:lnSpc>
          <a:spcPct val="95000"/>
        </a:lnSpc>
        <a:spcBef>
          <a:spcPct val="0"/>
        </a:spcBef>
        <a:spcAft>
          <a:spcPct val="0"/>
        </a:spcAft>
        <a:defRPr sz="2400" b="1">
          <a:solidFill>
            <a:srgbClr val="0124BB"/>
          </a:solidFill>
          <a:latin typeface="+mj-lt"/>
          <a:ea typeface="+mj-ea"/>
          <a:cs typeface="+mj-cs"/>
        </a:defRPr>
      </a:lvl1pPr>
      <a:lvl2pPr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2pPr>
      <a:lvl3pPr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3pPr>
      <a:lvl4pPr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4pPr>
      <a:lvl5pPr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5pPr>
      <a:lvl6pPr marL="457200"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6pPr>
      <a:lvl7pPr marL="914400"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7pPr>
      <a:lvl8pPr marL="1371600"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8pPr>
      <a:lvl9pPr marL="1828800" algn="l" rtl="0" eaLnBrk="0" fontAlgn="base" hangingPunct="0">
        <a:lnSpc>
          <a:spcPct val="95000"/>
        </a:lnSpc>
        <a:spcBef>
          <a:spcPct val="0"/>
        </a:spcBef>
        <a:spcAft>
          <a:spcPct val="0"/>
        </a:spcAft>
        <a:defRPr sz="2400" b="1">
          <a:solidFill>
            <a:srgbClr val="0124BB"/>
          </a:solidFill>
          <a:latin typeface="楷体_GB2312" pitchFamily="1" charset="-122"/>
          <a:ea typeface="宋体" panose="02010600030101010101" pitchFamily="2" charset="-122"/>
        </a:defRPr>
      </a:lvl9pPr>
    </p:titleStyle>
    <p:bodyStyle>
      <a:lvl1pPr marL="227330" indent="-227330" algn="l" rtl="0" eaLnBrk="0" fontAlgn="base" hangingPunct="0">
        <a:spcBef>
          <a:spcPct val="50000"/>
        </a:spcBef>
        <a:spcAft>
          <a:spcPct val="0"/>
        </a:spcAft>
        <a:buClr>
          <a:schemeClr val="tx1"/>
        </a:buClr>
        <a:buFont typeface="Wingdings" panose="05000000000000000000" pitchFamily="2" charset="2"/>
        <a:buChar char="n"/>
        <a:defRPr sz="3200">
          <a:solidFill>
            <a:schemeClr val="tx1"/>
          </a:solidFill>
          <a:latin typeface="+mn-lt"/>
          <a:ea typeface="+mn-ea"/>
          <a:cs typeface="+mn-cs"/>
        </a:defRPr>
      </a:lvl1pPr>
      <a:lvl2pPr marL="479425" indent="-138430" algn="l" rtl="0" eaLnBrk="0" fontAlgn="base" hangingPunct="0">
        <a:spcBef>
          <a:spcPct val="0"/>
        </a:spcBef>
        <a:spcAft>
          <a:spcPct val="0"/>
        </a:spcAft>
        <a:buClr>
          <a:schemeClr val="tx1"/>
        </a:buClr>
        <a:buChar char="•"/>
        <a:defRPr sz="2800">
          <a:solidFill>
            <a:schemeClr val="tx1"/>
          </a:solidFill>
          <a:latin typeface="+mn-lt"/>
          <a:ea typeface="+mn-ea"/>
        </a:defRPr>
      </a:lvl2pPr>
      <a:lvl3pPr marL="857250" indent="-263525" algn="l" rtl="0" eaLnBrk="0" fontAlgn="base" hangingPunct="0">
        <a:spcBef>
          <a:spcPct val="0"/>
        </a:spcBef>
        <a:spcAft>
          <a:spcPct val="0"/>
        </a:spcAft>
        <a:buClr>
          <a:schemeClr val="tx1"/>
        </a:buClr>
        <a:buChar char="—"/>
        <a:defRPr sz="2400">
          <a:solidFill>
            <a:schemeClr val="tx1"/>
          </a:solidFill>
          <a:latin typeface="+mn-lt"/>
          <a:ea typeface="+mn-ea"/>
        </a:defRPr>
      </a:lvl3pPr>
      <a:lvl4pPr marL="1158875" indent="-180975" algn="l" rtl="0" eaLnBrk="0" fontAlgn="base" hangingPunct="0">
        <a:spcBef>
          <a:spcPct val="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Clr>
          <a:srgbClr val="FF3300"/>
        </a:buClr>
        <a:buChar char="•"/>
        <a:defRPr sz="16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2F288E0-7875-42C4-84C8-98DBBD3BF4D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657445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oleObject" Target="../embeddings/oleObject2.bin"/><Relationship Id="rId12" Type="http://schemas.openxmlformats.org/officeDocument/2006/relationships/image" Target="../media/image32.wmf"/><Relationship Id="rId17" Type="http://schemas.openxmlformats.org/officeDocument/2006/relationships/image" Target="../media/image280.png"/><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1.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1.bin"/><Relationship Id="rId15" Type="http://schemas.openxmlformats.org/officeDocument/2006/relationships/oleObject" Target="../embeddings/oleObject7.bin"/><Relationship Id="rId10" Type="http://schemas.openxmlformats.org/officeDocument/2006/relationships/image" Target="../media/image31.wmf"/><Relationship Id="rId4" Type="http://schemas.openxmlformats.org/officeDocument/2006/relationships/image" Target="../media/image35.png"/><Relationship Id="rId9" Type="http://schemas.openxmlformats.org/officeDocument/2006/relationships/oleObject" Target="../embeddings/oleObject4.bin"/><Relationship Id="rId14" Type="http://schemas.openxmlformats.org/officeDocument/2006/relationships/image" Target="../media/image3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ChangeArrowheads="1"/>
          </p:cNvSpPr>
          <p:nvPr/>
        </p:nvSpPr>
        <p:spPr bwMode="auto">
          <a:xfrm>
            <a:off x="6217962" y="2716728"/>
            <a:ext cx="5557478" cy="811212"/>
          </a:xfrm>
          <a:prstGeom prst="rect">
            <a:avLst/>
          </a:prstGeom>
          <a:noFill/>
          <a:ln w="9525">
            <a:noFill/>
            <a:miter lim="800000"/>
          </a:ln>
        </p:spPr>
        <p:txBody>
          <a:bodyPr lIns="78658" tIns="38635" rIns="78658" bIns="38635" anchor="ctr"/>
          <a:lstStyle/>
          <a:p>
            <a:pPr>
              <a:defRPr/>
            </a:pPr>
            <a:r>
              <a:rPr lang="zh-CN" altLang="en-US" sz="3600" b="1" kern="0" dirty="0">
                <a:solidFill>
                  <a:srgbClr val="0070C0"/>
                </a:solidFill>
                <a:latin typeface="微软雅黑" panose="020B0503020204020204" pitchFamily="34" charset="-122"/>
                <a:ea typeface="微软雅黑" panose="020B0503020204020204" pitchFamily="34" charset="-122"/>
              </a:rPr>
              <a:t>数据安全管理项目</a:t>
            </a:r>
            <a:endParaRPr lang="en-US" altLang="zh-CN" sz="3600" b="1" kern="0" dirty="0">
              <a:solidFill>
                <a:srgbClr val="0070C0"/>
              </a:solidFill>
              <a:latin typeface="微软雅黑" panose="020B0503020204020204" pitchFamily="34" charset="-122"/>
              <a:ea typeface="微软雅黑" panose="020B0503020204020204" pitchFamily="34" charset="-122"/>
            </a:endParaRPr>
          </a:p>
          <a:p>
            <a:pPr>
              <a:defRPr/>
            </a:pPr>
            <a:r>
              <a:rPr lang="zh-CN" altLang="en-US" sz="3600" b="1" kern="0" dirty="0">
                <a:solidFill>
                  <a:srgbClr val="0070C0"/>
                </a:solidFill>
                <a:latin typeface="微软雅黑" panose="020B0503020204020204" pitchFamily="34" charset="-122"/>
                <a:ea typeface="微软雅黑" panose="020B0503020204020204" pitchFamily="34" charset="-122"/>
              </a:rPr>
              <a:t>            二期建设方案汇报</a:t>
            </a:r>
            <a:endParaRPr lang="en-US" altLang="en-US" sz="3600" b="1" dirty="0">
              <a:solidFill>
                <a:srgbClr val="0070C0"/>
              </a:solidFill>
              <a:latin typeface="微软雅黑" panose="020B0503020204020204" pitchFamily="34" charset="-122"/>
              <a:ea typeface="微软雅黑" panose="020B0503020204020204" pitchFamily="34" charset="-122"/>
              <a:sym typeface="黑体" panose="02010609060101010101" pitchFamily="2" charset="-122"/>
            </a:endParaRPr>
          </a:p>
        </p:txBody>
      </p:sp>
      <p:sp>
        <p:nvSpPr>
          <p:cNvPr id="9218" name="Text Box 4"/>
          <p:cNvSpPr>
            <a:spLocks noChangeArrowheads="1"/>
          </p:cNvSpPr>
          <p:nvPr/>
        </p:nvSpPr>
        <p:spPr bwMode="auto">
          <a:xfrm>
            <a:off x="7826494" y="4443168"/>
            <a:ext cx="3244645" cy="442912"/>
          </a:xfrm>
          <a:prstGeom prst="rect">
            <a:avLst/>
          </a:prstGeom>
          <a:noFill/>
          <a:ln w="9525">
            <a:noFill/>
            <a:miter lim="800000"/>
          </a:ln>
        </p:spPr>
        <p:txBody>
          <a:bodyPr wrap="square" lIns="73373" tIns="36686" rIns="73373" bIns="36686">
            <a:spAutoFit/>
          </a:bodyPr>
          <a:lstStyle/>
          <a:p>
            <a:pPr>
              <a:defRPr/>
            </a:pPr>
            <a:r>
              <a:rPr lang="en-US" altLang="zh-CN" sz="2400" b="1" kern="0" dirty="0">
                <a:solidFill>
                  <a:srgbClr val="0070C0"/>
                </a:solidFill>
                <a:latin typeface="微软雅黑" panose="020B0503020204020204" pitchFamily="34" charset="-122"/>
                <a:ea typeface="微软雅黑" panose="020B0503020204020204" pitchFamily="34" charset="-122"/>
              </a:rPr>
              <a:t>2018</a:t>
            </a:r>
            <a:r>
              <a:rPr lang="zh-CN" altLang="en-US" sz="2400" b="1" kern="0" dirty="0">
                <a:solidFill>
                  <a:srgbClr val="0070C0"/>
                </a:solidFill>
                <a:latin typeface="微软雅黑" panose="020B0503020204020204" pitchFamily="34" charset="-122"/>
                <a:ea typeface="微软雅黑" panose="020B0503020204020204" pitchFamily="34" charset="-122"/>
              </a:rPr>
              <a:t>年</a:t>
            </a:r>
            <a:r>
              <a:rPr lang="en-US" altLang="zh-CN" sz="2400" b="1" kern="0" dirty="0">
                <a:solidFill>
                  <a:srgbClr val="0070C0"/>
                </a:solidFill>
                <a:latin typeface="微软雅黑" panose="020B0503020204020204" pitchFamily="34" charset="-122"/>
                <a:ea typeface="微软雅黑" panose="020B0503020204020204" pitchFamily="34" charset="-122"/>
              </a:rPr>
              <a:t>6</a:t>
            </a:r>
            <a:r>
              <a:rPr lang="zh-CN" altLang="en-US" sz="2400" b="1" kern="0" dirty="0">
                <a:solidFill>
                  <a:srgbClr val="0070C0"/>
                </a:solidFill>
                <a:latin typeface="微软雅黑" panose="020B0503020204020204" pitchFamily="34" charset="-122"/>
                <a:ea typeface="微软雅黑" panose="020B0503020204020204" pitchFamily="34" charset="-122"/>
              </a:rPr>
              <a:t>月</a:t>
            </a:r>
            <a:endParaRPr lang="en-US" sz="1600" b="1" dirty="0">
              <a:solidFill>
                <a:srgbClr val="0070C0"/>
              </a:solidFill>
              <a:latin typeface="微软雅黑" panose="020B0503020204020204" pitchFamily="34" charset="-122"/>
              <a:ea typeface="微软雅黑" panose="020B0503020204020204" pitchFamily="34" charset="-122"/>
            </a:endParaRPr>
          </a:p>
        </p:txBody>
      </p:sp>
      <p:sp>
        <p:nvSpPr>
          <p:cNvPr id="4" name="Rectangle 34"/>
          <p:cNvSpPr/>
          <p:nvPr/>
        </p:nvSpPr>
        <p:spPr>
          <a:xfrm>
            <a:off x="0" y="0"/>
            <a:ext cx="5444455" cy="6858000"/>
          </a:xfrm>
          <a:prstGeom prst="rect">
            <a:avLst/>
          </a:prstGeom>
          <a:gradFill>
            <a:gsLst>
              <a:gs pos="9000">
                <a:schemeClr val="accent3"/>
              </a:gs>
              <a:gs pos="76000">
                <a:schemeClr val="accent2">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2052" name="Picture 4" descr="C:\Users\Administrator.PC-20150814ZAUL.000\Desktop\1-140QR14520291.png"/>
          <p:cNvPicPr>
            <a:picLocks noChangeAspect="1" noChangeArrowheads="1"/>
          </p:cNvPicPr>
          <p:nvPr/>
        </p:nvPicPr>
        <p:blipFill>
          <a:blip r:embed="rId3" cstate="print"/>
          <a:srcRect/>
          <a:stretch>
            <a:fillRect/>
          </a:stretch>
        </p:blipFill>
        <p:spPr bwMode="auto">
          <a:xfrm>
            <a:off x="-125485" y="2291943"/>
            <a:ext cx="5715000" cy="1905000"/>
          </a:xfrm>
          <a:prstGeom prst="rect">
            <a:avLst/>
          </a:prstGeom>
          <a:noFill/>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安全风险与能力提升</a:t>
            </a:r>
            <a:endParaRPr lang="zh-CN" altLang="en-US" dirty="0">
              <a:solidFill>
                <a:schemeClr val="tx2">
                  <a:lumMod val="60000"/>
                  <a:lumOff val="40000"/>
                </a:schemeClr>
              </a:solidFill>
            </a:endParaRPr>
          </a:p>
        </p:txBody>
      </p:sp>
      <p:graphicFrame>
        <p:nvGraphicFramePr>
          <p:cNvPr id="3" name="图示 2"/>
          <p:cNvGraphicFramePr/>
          <p:nvPr>
            <p:extLst/>
          </p:nvPr>
        </p:nvGraphicFramePr>
        <p:xfrm>
          <a:off x="573227" y="993059"/>
          <a:ext cx="10999341" cy="5279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6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482137" y="843833"/>
            <a:ext cx="1160157" cy="1051888"/>
          </a:xfrm>
          <a:prstGeom prst="ellipse">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a:solidFill>
                  <a:srgbClr val="3773AC"/>
                </a:solidFill>
                <a:cs typeface="微软雅黑" charset="0"/>
              </a:rPr>
              <a:t>建设目标</a:t>
            </a:r>
            <a:endParaRPr lang="en-US" altLang="zh-CN" dirty="0">
              <a:solidFill>
                <a:srgbClr val="3773AC"/>
              </a:solidFill>
              <a:cs typeface="微软雅黑" charset="0"/>
            </a:endParaRPr>
          </a:p>
        </p:txBody>
      </p:sp>
      <p:grpSp>
        <p:nvGrpSpPr>
          <p:cNvPr id="20" name="组合 19"/>
          <p:cNvGrpSpPr/>
          <p:nvPr/>
        </p:nvGrpSpPr>
        <p:grpSpPr>
          <a:xfrm>
            <a:off x="573228" y="2449513"/>
            <a:ext cx="11034053" cy="1688178"/>
            <a:chOff x="973123" y="3070372"/>
            <a:chExt cx="9638950" cy="991325"/>
          </a:xfrm>
        </p:grpSpPr>
        <p:grpSp>
          <p:nvGrpSpPr>
            <p:cNvPr id="15" name="Group 40"/>
            <p:cNvGrpSpPr/>
            <p:nvPr/>
          </p:nvGrpSpPr>
          <p:grpSpPr>
            <a:xfrm>
              <a:off x="1031847" y="3072656"/>
              <a:ext cx="9580226" cy="989041"/>
              <a:chOff x="-266448" y="3047489"/>
              <a:chExt cx="5705946" cy="989041"/>
            </a:xfrm>
          </p:grpSpPr>
          <p:sp>
            <p:nvSpPr>
              <p:cNvPr id="16" name="Freeform 5"/>
              <p:cNvSpPr>
                <a:spLocks/>
              </p:cNvSpPr>
              <p:nvPr/>
            </p:nvSpPr>
            <p:spPr bwMode="auto">
              <a:xfrm>
                <a:off x="-266448" y="3047489"/>
                <a:ext cx="5624462" cy="989041"/>
              </a:xfrm>
              <a:custGeom>
                <a:avLst/>
                <a:gdLst>
                  <a:gd name="T0" fmla="*/ 31 w 2262"/>
                  <a:gd name="T1" fmla="*/ 0 h 459"/>
                  <a:gd name="T2" fmla="*/ 0 w 2262"/>
                  <a:gd name="T3" fmla="*/ 31 h 459"/>
                  <a:gd name="T4" fmla="*/ 0 w 2262"/>
                  <a:gd name="T5" fmla="*/ 428 h 459"/>
                  <a:gd name="T6" fmla="*/ 31 w 2262"/>
                  <a:gd name="T7" fmla="*/ 459 h 459"/>
                  <a:gd name="T8" fmla="*/ 2262 w 2262"/>
                  <a:gd name="T9" fmla="*/ 459 h 459"/>
                  <a:gd name="T10" fmla="*/ 2262 w 2262"/>
                  <a:gd name="T11" fmla="*/ 0 h 459"/>
                  <a:gd name="T12" fmla="*/ 31 w 2262"/>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262" h="459">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E7E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5359555" y="3047489"/>
                <a:ext cx="79943" cy="989041"/>
              </a:xfrm>
              <a:custGeom>
                <a:avLst/>
                <a:gdLst>
                  <a:gd name="T0" fmla="*/ 30 w 61"/>
                  <a:gd name="T1" fmla="*/ 0 h 459"/>
                  <a:gd name="T2" fmla="*/ 0 w 61"/>
                  <a:gd name="T3" fmla="*/ 0 h 459"/>
                  <a:gd name="T4" fmla="*/ 0 w 61"/>
                  <a:gd name="T5" fmla="*/ 459 h 459"/>
                  <a:gd name="T6" fmla="*/ 30 w 61"/>
                  <a:gd name="T7" fmla="*/ 459 h 459"/>
                  <a:gd name="T8" fmla="*/ 61 w 61"/>
                  <a:gd name="T9" fmla="*/ 428 h 459"/>
                  <a:gd name="T10" fmla="*/ 61 w 61"/>
                  <a:gd name="T11" fmla="*/ 31 h 459"/>
                  <a:gd name="T12" fmla="*/ 30 w 61"/>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61" h="459">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 name="矩形 17"/>
            <p:cNvSpPr/>
            <p:nvPr/>
          </p:nvSpPr>
          <p:spPr>
            <a:xfrm>
              <a:off x="2612501" y="3304475"/>
              <a:ext cx="7926697" cy="459057"/>
            </a:xfrm>
            <a:prstGeom prst="rect">
              <a:avLst/>
            </a:prstGeom>
          </p:spPr>
          <p:txBody>
            <a:bodyPr wrap="square">
              <a:spAutoFit/>
            </a:bodyPr>
            <a:lstStyle/>
            <a:p>
              <a:pPr marL="342900" indent="-342900" eaLnBrk="0" fontAlgn="base" hangingPunct="0">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全面数据管控：</a:t>
              </a:r>
              <a:r>
                <a:rPr kumimoji="1" lang="zh-CN" altLang="en-US" sz="1400" dirty="0">
                  <a:solidFill>
                    <a:srgbClr val="00B0F0"/>
                  </a:solidFill>
                  <a:latin typeface="+mn-ea"/>
                  <a:cs typeface="微软雅黑" panose="020B0503020204020204" pitchFamily="34" charset="-122"/>
                  <a:sym typeface="Calibri" panose="020F0502020204030204" pitchFamily="34" charset="0"/>
                </a:rPr>
                <a:t>针对数据开放、数据应用的多种方式途经，提供数据可追溯、可操控的系列管理能力</a:t>
              </a:r>
              <a:endParaRPr kumimoji="1" lang="en-US" altLang="zh-CN" sz="1400"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Aft>
                  <a:spcPct val="0"/>
                </a:spcAft>
              </a:pPr>
              <a:endParaRPr kumimoji="1" lang="en-US" altLang="zh-CN" sz="1400"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安全能力封装：</a:t>
              </a:r>
              <a:r>
                <a:rPr kumimoji="1" lang="zh-CN" altLang="en-US" sz="1400" dirty="0">
                  <a:solidFill>
                    <a:srgbClr val="00B0F0"/>
                  </a:solidFill>
                  <a:latin typeface="+mn-ea"/>
                  <a:cs typeface="微软雅黑" panose="020B0503020204020204" pitchFamily="34" charset="-122"/>
                  <a:sym typeface="Calibri" panose="020F0502020204030204" pitchFamily="34" charset="0"/>
                </a:rPr>
                <a:t>提炼数据安全管理中普适性的技术能力，面向</a:t>
              </a:r>
              <a:r>
                <a:rPr kumimoji="1" lang="en-US" altLang="zh-CN" sz="1400" dirty="0">
                  <a:solidFill>
                    <a:srgbClr val="00B0F0"/>
                  </a:solidFill>
                  <a:latin typeface="+mn-ea"/>
                  <a:cs typeface="微软雅黑" panose="020B0503020204020204" pitchFamily="34" charset="-122"/>
                  <a:sym typeface="Calibri" panose="020F0502020204030204" pitchFamily="34" charset="0"/>
                </a:rPr>
                <a:t>N</a:t>
              </a:r>
              <a:r>
                <a:rPr kumimoji="1" lang="zh-CN" altLang="en-US" sz="1400" dirty="0">
                  <a:solidFill>
                    <a:srgbClr val="00B0F0"/>
                  </a:solidFill>
                  <a:latin typeface="+mn-ea"/>
                  <a:cs typeface="微软雅黑" panose="020B0503020204020204" pitchFamily="34" charset="-122"/>
                  <a:sym typeface="Calibri" panose="020F0502020204030204" pitchFamily="34" charset="0"/>
                </a:rPr>
                <a:t>省公司开放可复用的安全管控手段、安全产品</a:t>
              </a:r>
              <a:endParaRPr kumimoji="1" lang="en-US" altLang="zh-CN" sz="1400" dirty="0">
                <a:solidFill>
                  <a:srgbClr val="00B0F0"/>
                </a:solidFill>
                <a:latin typeface="+mn-ea"/>
                <a:cs typeface="微软雅黑" panose="020B0503020204020204" pitchFamily="34" charset="-122"/>
                <a:sym typeface="Calibri" panose="020F0502020204030204" pitchFamily="34" charset="0"/>
              </a:endParaRPr>
            </a:p>
          </p:txBody>
        </p:sp>
        <p:sp>
          <p:nvSpPr>
            <p:cNvPr id="19" name="圆角矩形 18"/>
            <p:cNvSpPr/>
            <p:nvPr/>
          </p:nvSpPr>
          <p:spPr bwMode="auto">
            <a:xfrm>
              <a:off x="973123" y="3070372"/>
              <a:ext cx="1132514" cy="964734"/>
            </a:xfrm>
            <a:prstGeom prst="roundRect">
              <a:avLst>
                <a:gd name="adj" fmla="val 9290"/>
              </a:avLst>
            </a:prstGeom>
            <a:solidFill>
              <a:srgbClr val="00B0F0"/>
            </a:solidFill>
            <a:ln w="25400" algn="ctr">
              <a:solidFill>
                <a:srgbClr val="00B0F0"/>
              </a:solidFill>
              <a:miter lim="800000"/>
            </a:ln>
          </p:spPr>
          <p:txBody>
            <a:bodyPr lIns="85693" tIns="42846" rIns="85693" bIns="42846" rtlCol="0" anchor="ctr" anchorCtr="1"/>
            <a:lstStyle/>
            <a:p>
              <a:pPr algn="ctr"/>
              <a:r>
                <a:rPr kumimoji="1" lang="zh-CN" altLang="en-US" b="1" dirty="0">
                  <a:solidFill>
                    <a:schemeClr val="bg1"/>
                  </a:solidFill>
                  <a:cs typeface="微软雅黑" panose="020B0503020204020204" pitchFamily="34" charset="-122"/>
                  <a:sym typeface="Calibri" panose="020F0502020204030204" pitchFamily="34" charset="0"/>
                </a:rPr>
                <a:t>业务目标</a:t>
              </a:r>
              <a:endParaRPr lang="zh-CN" altLang="en-US" dirty="0">
                <a:solidFill>
                  <a:schemeClr val="bg1"/>
                </a:solidFill>
              </a:endParaRPr>
            </a:p>
          </p:txBody>
        </p:sp>
      </p:grpSp>
      <p:grpSp>
        <p:nvGrpSpPr>
          <p:cNvPr id="21" name="组合 20"/>
          <p:cNvGrpSpPr/>
          <p:nvPr/>
        </p:nvGrpSpPr>
        <p:grpSpPr>
          <a:xfrm>
            <a:off x="591404" y="4471454"/>
            <a:ext cx="11034054" cy="1701566"/>
            <a:chOff x="973123" y="3070371"/>
            <a:chExt cx="9638950" cy="1701566"/>
          </a:xfrm>
        </p:grpSpPr>
        <p:grpSp>
          <p:nvGrpSpPr>
            <p:cNvPr id="22" name="Group 40"/>
            <p:cNvGrpSpPr/>
            <p:nvPr/>
          </p:nvGrpSpPr>
          <p:grpSpPr>
            <a:xfrm>
              <a:off x="1031847" y="3072656"/>
              <a:ext cx="9580226" cy="1699281"/>
              <a:chOff x="-266448" y="3047489"/>
              <a:chExt cx="5705946" cy="1699281"/>
            </a:xfrm>
          </p:grpSpPr>
          <p:sp>
            <p:nvSpPr>
              <p:cNvPr id="25" name="Freeform 5"/>
              <p:cNvSpPr>
                <a:spLocks/>
              </p:cNvSpPr>
              <p:nvPr/>
            </p:nvSpPr>
            <p:spPr bwMode="auto">
              <a:xfrm>
                <a:off x="-266448" y="3047489"/>
                <a:ext cx="5624462" cy="1699281"/>
              </a:xfrm>
              <a:custGeom>
                <a:avLst/>
                <a:gdLst>
                  <a:gd name="T0" fmla="*/ 31 w 2262"/>
                  <a:gd name="T1" fmla="*/ 0 h 459"/>
                  <a:gd name="T2" fmla="*/ 0 w 2262"/>
                  <a:gd name="T3" fmla="*/ 31 h 459"/>
                  <a:gd name="T4" fmla="*/ 0 w 2262"/>
                  <a:gd name="T5" fmla="*/ 428 h 459"/>
                  <a:gd name="T6" fmla="*/ 31 w 2262"/>
                  <a:gd name="T7" fmla="*/ 459 h 459"/>
                  <a:gd name="T8" fmla="*/ 2262 w 2262"/>
                  <a:gd name="T9" fmla="*/ 459 h 459"/>
                  <a:gd name="T10" fmla="*/ 2262 w 2262"/>
                  <a:gd name="T11" fmla="*/ 0 h 459"/>
                  <a:gd name="T12" fmla="*/ 31 w 2262"/>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262" h="459">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5359555" y="3047489"/>
                <a:ext cx="79943" cy="1699281"/>
              </a:xfrm>
              <a:custGeom>
                <a:avLst/>
                <a:gdLst>
                  <a:gd name="T0" fmla="*/ 30 w 61"/>
                  <a:gd name="T1" fmla="*/ 0 h 459"/>
                  <a:gd name="T2" fmla="*/ 0 w 61"/>
                  <a:gd name="T3" fmla="*/ 0 h 459"/>
                  <a:gd name="T4" fmla="*/ 0 w 61"/>
                  <a:gd name="T5" fmla="*/ 459 h 459"/>
                  <a:gd name="T6" fmla="*/ 30 w 61"/>
                  <a:gd name="T7" fmla="*/ 459 h 459"/>
                  <a:gd name="T8" fmla="*/ 61 w 61"/>
                  <a:gd name="T9" fmla="*/ 428 h 459"/>
                  <a:gd name="T10" fmla="*/ 61 w 61"/>
                  <a:gd name="T11" fmla="*/ 31 h 459"/>
                  <a:gd name="T12" fmla="*/ 30 w 61"/>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61" h="459">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矩形 22"/>
            <p:cNvSpPr/>
            <p:nvPr/>
          </p:nvSpPr>
          <p:spPr>
            <a:xfrm>
              <a:off x="2605498" y="3127452"/>
              <a:ext cx="7306811" cy="1600438"/>
            </a:xfrm>
            <a:prstGeom prst="rect">
              <a:avLst/>
            </a:prstGeom>
          </p:spPr>
          <p:txBody>
            <a:bodyPr wrap="square">
              <a:spAutoFit/>
            </a:bodyPr>
            <a:lstStyle/>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提供数据使用授权鉴权、数据输出追踪</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提供区块链日志审计、流式实时日志汇聚，实时安全风险识别</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提供安全运营监控，既安全门户系统，全面提升平台数据安全可视化能力</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提升数据安全存储，支持更安全的加解密方式、支持多种数据脱敏方法</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提升权限管理能力，多维度权限管控</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latin typeface="+mn-ea"/>
                  <a:cs typeface="微软雅黑" panose="020B0503020204020204" pitchFamily="34" charset="-122"/>
                  <a:sym typeface="Calibri" panose="020F0502020204030204" pitchFamily="34" charset="0"/>
                </a:rPr>
                <a:t>一中心一账号：封装适配第三方系统融入统一门户的认证管控策略</a:t>
              </a:r>
              <a:endParaRPr kumimoji="1" lang="en-US" altLang="zh-CN" sz="1400" b="1" dirty="0">
                <a:solidFill>
                  <a:srgbClr val="00B0F0"/>
                </a:solidFill>
                <a:latin typeface="+mn-ea"/>
                <a:cs typeface="微软雅黑" panose="020B0503020204020204" pitchFamily="34" charset="-122"/>
                <a:sym typeface="Calibri" panose="020F0502020204030204" pitchFamily="34" charset="0"/>
              </a:endParaRPr>
            </a:p>
          </p:txBody>
        </p:sp>
        <p:sp>
          <p:nvSpPr>
            <p:cNvPr id="24" name="圆角矩形 23"/>
            <p:cNvSpPr/>
            <p:nvPr/>
          </p:nvSpPr>
          <p:spPr bwMode="auto">
            <a:xfrm>
              <a:off x="973123" y="3070371"/>
              <a:ext cx="1132514" cy="1657519"/>
            </a:xfrm>
            <a:prstGeom prst="roundRect">
              <a:avLst>
                <a:gd name="adj" fmla="val 9290"/>
              </a:avLst>
            </a:prstGeom>
            <a:solidFill>
              <a:schemeClr val="accent6">
                <a:lumMod val="40000"/>
                <a:lumOff val="60000"/>
              </a:schemeClr>
            </a:solidFill>
            <a:ln w="25400" algn="ctr">
              <a:solidFill>
                <a:srgbClr val="00B0F0"/>
              </a:solidFill>
              <a:miter lim="800000"/>
            </a:ln>
          </p:spPr>
          <p:txBody>
            <a:bodyPr lIns="85693" tIns="42846" rIns="85693" bIns="42846" rtlCol="0" anchor="ctr" anchorCtr="1"/>
            <a:lstStyle/>
            <a:p>
              <a:pPr algn="ctr"/>
              <a:r>
                <a:rPr kumimoji="1" lang="zh-CN" altLang="en-US" b="1" dirty="0">
                  <a:solidFill>
                    <a:schemeClr val="bg1"/>
                  </a:solidFill>
                  <a:cs typeface="微软雅黑" panose="020B0503020204020204" pitchFamily="34" charset="-122"/>
                  <a:sym typeface="Calibri" panose="020F0502020204030204" pitchFamily="34" charset="0"/>
                </a:rPr>
                <a:t>技术目标</a:t>
              </a:r>
              <a:endParaRPr lang="zh-CN" altLang="en-US" dirty="0">
                <a:solidFill>
                  <a:schemeClr val="bg1"/>
                </a:solidFill>
              </a:endParaRPr>
            </a:p>
          </p:txBody>
        </p:sp>
      </p:grpSp>
      <p:cxnSp>
        <p:nvCxnSpPr>
          <p:cNvPr id="27" name="直接连接符 9"/>
          <p:cNvCxnSpPr>
            <a:cxnSpLocks noChangeShapeType="1"/>
          </p:cNvCxnSpPr>
          <p:nvPr/>
        </p:nvCxnSpPr>
        <p:spPr bwMode="auto">
          <a:xfrm flipH="1">
            <a:off x="658628" y="2274767"/>
            <a:ext cx="10871829" cy="0"/>
          </a:xfrm>
          <a:prstGeom prst="line">
            <a:avLst/>
          </a:prstGeom>
          <a:noFill/>
          <a:ln w="38100" cmpd="sng">
            <a:solidFill>
              <a:srgbClr val="FFC000"/>
            </a:solidFill>
            <a:prstDash val="dash"/>
            <a:round/>
          </a:ln>
          <a:effectLst>
            <a:reflection blurRad="6350" stA="52000" endA="300" endPos="35000" dir="5400000" sy="-100000" algn="bl" rotWithShape="0"/>
          </a:effectLst>
          <a:extLst>
            <a:ext uri="{909E8E84-426E-40DD-AFC4-6F175D3DCCD1}">
              <a14:hiddenFill xmlns:a14="http://schemas.microsoft.com/office/drawing/2010/main">
                <a:noFill/>
              </a14:hiddenFill>
            </a:ext>
          </a:extLst>
        </p:spPr>
      </p:cxnSp>
      <p:sp>
        <p:nvSpPr>
          <p:cNvPr id="28" name="圆角矩形 27"/>
          <p:cNvSpPr/>
          <p:nvPr/>
        </p:nvSpPr>
        <p:spPr bwMode="auto">
          <a:xfrm>
            <a:off x="1666818" y="1126551"/>
            <a:ext cx="9783852" cy="697503"/>
          </a:xfrm>
          <a:prstGeom prst="roundRect">
            <a:avLst>
              <a:gd name="adj" fmla="val 9188"/>
            </a:avLst>
          </a:prstGeom>
          <a:noFill/>
          <a:ln w="9525" cap="flat" cmpd="sng" algn="ctr">
            <a:solidFill>
              <a:srgbClr val="FF0000"/>
            </a:solidFill>
            <a:prstDash val="solid"/>
            <a:round/>
            <a:headEnd type="none" w="med" len="med"/>
            <a:tailEnd type="none" w="med" len="med"/>
          </a:ln>
          <a:effectLst/>
          <a:extLst/>
        </p:spPr>
        <p:txBody>
          <a:bodyPr/>
          <a:lstStyle/>
          <a:p>
            <a:pPr marL="342900" indent="-342900" eaLnBrk="0" fontAlgn="base" hangingPunct="0">
              <a:spcBef>
                <a:spcPct val="20000"/>
              </a:spcBef>
              <a:spcAft>
                <a:spcPct val="0"/>
              </a:spcAft>
            </a:pPr>
            <a:r>
              <a:rPr kumimoji="1" lang="zh-CN" altLang="en-US" sz="1600" b="1" dirty="0">
                <a:latin typeface="+mn-ea"/>
                <a:cs typeface="微软雅黑" panose="020B0503020204020204" pitchFamily="34" charset="-122"/>
                <a:sym typeface="Calibri" panose="020F0502020204030204" pitchFamily="34" charset="0"/>
              </a:rPr>
              <a:t>提供全方位的数据安全管控措施</a:t>
            </a:r>
            <a:endParaRPr kumimoji="1" lang="en-US" altLang="zh-CN" sz="1600" b="1" dirty="0">
              <a:latin typeface="+mn-ea"/>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pPr>
            <a:r>
              <a:rPr kumimoji="1" lang="en-US" altLang="zh-CN" sz="1600" b="1" dirty="0">
                <a:latin typeface="+mn-ea"/>
                <a:cs typeface="微软雅黑" panose="020B0503020204020204" pitchFamily="34" charset="-122"/>
                <a:sym typeface="Calibri" panose="020F0502020204030204" pitchFamily="34" charset="0"/>
              </a:rPr>
              <a:t>	  --</a:t>
            </a:r>
            <a:r>
              <a:rPr kumimoji="1" lang="zh-CN" altLang="en-US" sz="1600" b="1" dirty="0">
                <a:latin typeface="+mn-ea"/>
                <a:cs typeface="微软雅黑" panose="020B0503020204020204" pitchFamily="34" charset="-122"/>
                <a:sym typeface="Calibri" panose="020F0502020204030204" pitchFamily="34" charset="0"/>
              </a:rPr>
              <a:t>从数据采集、数据处理加工、数据应用、数据销毁四个环节，一体化无死角全面保障数据安全</a:t>
            </a:r>
          </a:p>
          <a:p>
            <a:pPr eaLnBrk="1" hangingPunct="1">
              <a:buFont typeface="Arial" panose="020B0604020202020204" pitchFamily="34" charset="0"/>
              <a:buNone/>
              <a:defRPr/>
            </a:pPr>
            <a:endParaRPr lang="zh-CN" altLang="en-US" sz="1600" dirty="0">
              <a:latin typeface="+mn-ea"/>
            </a:endParaRPr>
          </a:p>
        </p:txBody>
      </p:sp>
      <p:sp>
        <p:nvSpPr>
          <p:cNvPr id="31" name="KSO_Shape"/>
          <p:cNvSpPr>
            <a:spLocks/>
          </p:cNvSpPr>
          <p:nvPr/>
        </p:nvSpPr>
        <p:spPr bwMode="auto">
          <a:xfrm>
            <a:off x="778351" y="1099030"/>
            <a:ext cx="567730" cy="650027"/>
          </a:xfrm>
          <a:custGeom>
            <a:avLst/>
            <a:gdLst>
              <a:gd name="T0" fmla="*/ 1156942 w 2845"/>
              <a:gd name="T1" fmla="*/ 199041 h 3591"/>
              <a:gd name="T2" fmla="*/ 1240190 w 2845"/>
              <a:gd name="T3" fmla="*/ 1056373 h 3591"/>
              <a:gd name="T4" fmla="*/ 1154936 w 2845"/>
              <a:gd name="T5" fmla="*/ 716449 h 3591"/>
              <a:gd name="T6" fmla="*/ 1016524 w 2845"/>
              <a:gd name="T7" fmla="*/ 339423 h 3591"/>
              <a:gd name="T8" fmla="*/ 339009 w 2845"/>
              <a:gd name="T9" fmla="*/ 339423 h 3591"/>
              <a:gd name="T10" fmla="*/ 339009 w 2845"/>
              <a:gd name="T11" fmla="*/ 1016766 h 3591"/>
              <a:gd name="T12" fmla="*/ 713122 w 2845"/>
              <a:gd name="T13" fmla="*/ 1155643 h 3591"/>
              <a:gd name="T14" fmla="*/ 712620 w 2845"/>
              <a:gd name="T15" fmla="*/ 1354685 h 3591"/>
              <a:gd name="T16" fmla="*/ 198591 w 2845"/>
              <a:gd name="T17" fmla="*/ 1157147 h 3591"/>
              <a:gd name="T18" fmla="*/ 198591 w 2845"/>
              <a:gd name="T19" fmla="*/ 199041 h 3591"/>
              <a:gd name="T20" fmla="*/ 928262 w 2845"/>
              <a:gd name="T21" fmla="*/ 739511 h 3591"/>
              <a:gd name="T22" fmla="*/ 865074 w 2845"/>
              <a:gd name="T23" fmla="*/ 1187731 h 3591"/>
              <a:gd name="T24" fmla="*/ 785838 w 2845"/>
              <a:gd name="T25" fmla="*/ 1268450 h 3591"/>
              <a:gd name="T26" fmla="*/ 951330 w 2845"/>
              <a:gd name="T27" fmla="*/ 1800397 h 3591"/>
              <a:gd name="T28" fmla="*/ 1324942 w 2845"/>
              <a:gd name="T29" fmla="*/ 1644974 h 3591"/>
              <a:gd name="T30" fmla="*/ 1406184 w 2845"/>
              <a:gd name="T31" fmla="*/ 1189736 h 3591"/>
              <a:gd name="T32" fmla="*/ 1292345 w 2845"/>
              <a:gd name="T33" fmla="*/ 1196254 h 3591"/>
              <a:gd name="T34" fmla="*/ 1201575 w 2845"/>
              <a:gd name="T35" fmla="*/ 1150630 h 3591"/>
              <a:gd name="T36" fmla="*/ 1161957 w 2845"/>
              <a:gd name="T37" fmla="*/ 1142608 h 3591"/>
              <a:gd name="T38" fmla="*/ 1056644 w 2845"/>
              <a:gd name="T39" fmla="*/ 731490 h 3591"/>
              <a:gd name="T40" fmla="*/ 593767 w 2845"/>
              <a:gd name="T41" fmla="*/ 399587 h 3591"/>
              <a:gd name="T42" fmla="*/ 687044 w 2845"/>
              <a:gd name="T43" fmla="*/ 493342 h 3591"/>
              <a:gd name="T44" fmla="*/ 779820 w 2845"/>
              <a:gd name="T45" fmla="*/ 399587 h 3591"/>
              <a:gd name="T46" fmla="*/ 687044 w 2845"/>
              <a:gd name="T47" fmla="*/ 306333 h 3591"/>
              <a:gd name="T48" fmla="*/ 593767 w 2845"/>
              <a:gd name="T49" fmla="*/ 399587 h 3591"/>
              <a:gd name="T50" fmla="*/ 802889 w 2845"/>
              <a:gd name="T51" fmla="*/ 532448 h 3591"/>
              <a:gd name="T52" fmla="*/ 529576 w 2845"/>
              <a:gd name="T53" fmla="*/ 623696 h 3591"/>
              <a:gd name="T54" fmla="*/ 589755 w 2845"/>
              <a:gd name="T55" fmla="*/ 632721 h 3591"/>
              <a:gd name="T56" fmla="*/ 599283 w 2845"/>
              <a:gd name="T57" fmla="*/ 880896 h 3591"/>
              <a:gd name="T58" fmla="*/ 550638 w 2845"/>
              <a:gd name="T59" fmla="*/ 929528 h 3591"/>
              <a:gd name="T60" fmla="*/ 529576 w 2845"/>
              <a:gd name="T61" fmla="*/ 1020776 h 3591"/>
              <a:gd name="T62" fmla="*/ 813922 w 2845"/>
              <a:gd name="T63" fmla="*/ 922008 h 3591"/>
              <a:gd name="T64" fmla="*/ 802889 w 2845"/>
              <a:gd name="T65" fmla="*/ 880896 h 35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45" h="3591">
                <a:moveTo>
                  <a:pt x="1351" y="0"/>
                </a:moveTo>
                <a:cubicBezTo>
                  <a:pt x="1725" y="0"/>
                  <a:pt x="2062" y="152"/>
                  <a:pt x="2307" y="397"/>
                </a:cubicBezTo>
                <a:cubicBezTo>
                  <a:pt x="2552" y="641"/>
                  <a:pt x="2703" y="979"/>
                  <a:pt x="2703" y="1352"/>
                </a:cubicBezTo>
                <a:cubicBezTo>
                  <a:pt x="2703" y="1632"/>
                  <a:pt x="2618" y="1892"/>
                  <a:pt x="2473" y="2107"/>
                </a:cubicBezTo>
                <a:cubicBezTo>
                  <a:pt x="2363" y="2086"/>
                  <a:pt x="2363" y="2086"/>
                  <a:pt x="2363" y="2086"/>
                </a:cubicBezTo>
                <a:cubicBezTo>
                  <a:pt x="2303" y="1429"/>
                  <a:pt x="2303" y="1429"/>
                  <a:pt x="2303" y="1429"/>
                </a:cubicBezTo>
                <a:cubicBezTo>
                  <a:pt x="2306" y="1404"/>
                  <a:pt x="2307" y="1378"/>
                  <a:pt x="2307" y="1352"/>
                </a:cubicBezTo>
                <a:cubicBezTo>
                  <a:pt x="2307" y="1089"/>
                  <a:pt x="2200" y="850"/>
                  <a:pt x="2027" y="677"/>
                </a:cubicBezTo>
                <a:cubicBezTo>
                  <a:pt x="1854" y="504"/>
                  <a:pt x="1615" y="397"/>
                  <a:pt x="1351" y="397"/>
                </a:cubicBezTo>
                <a:cubicBezTo>
                  <a:pt x="1088" y="397"/>
                  <a:pt x="849" y="504"/>
                  <a:pt x="676" y="677"/>
                </a:cubicBezTo>
                <a:cubicBezTo>
                  <a:pt x="503" y="850"/>
                  <a:pt x="396" y="1089"/>
                  <a:pt x="396" y="1352"/>
                </a:cubicBezTo>
                <a:cubicBezTo>
                  <a:pt x="396" y="1616"/>
                  <a:pt x="503" y="1855"/>
                  <a:pt x="676" y="2028"/>
                </a:cubicBezTo>
                <a:cubicBezTo>
                  <a:pt x="849" y="2201"/>
                  <a:pt x="1088" y="2307"/>
                  <a:pt x="1351" y="2307"/>
                </a:cubicBezTo>
                <a:cubicBezTo>
                  <a:pt x="1375" y="2307"/>
                  <a:pt x="1399" y="2307"/>
                  <a:pt x="1422" y="2305"/>
                </a:cubicBezTo>
                <a:cubicBezTo>
                  <a:pt x="1358" y="2542"/>
                  <a:pt x="1358" y="2542"/>
                  <a:pt x="1358" y="2542"/>
                </a:cubicBezTo>
                <a:cubicBezTo>
                  <a:pt x="1421" y="2702"/>
                  <a:pt x="1421" y="2702"/>
                  <a:pt x="1421" y="2702"/>
                </a:cubicBezTo>
                <a:cubicBezTo>
                  <a:pt x="1398" y="2704"/>
                  <a:pt x="1375" y="2704"/>
                  <a:pt x="1351" y="2704"/>
                </a:cubicBezTo>
                <a:cubicBezTo>
                  <a:pt x="978" y="2704"/>
                  <a:pt x="640" y="2553"/>
                  <a:pt x="396" y="2308"/>
                </a:cubicBezTo>
                <a:cubicBezTo>
                  <a:pt x="151" y="2063"/>
                  <a:pt x="0" y="1725"/>
                  <a:pt x="0" y="1352"/>
                </a:cubicBezTo>
                <a:cubicBezTo>
                  <a:pt x="0" y="979"/>
                  <a:pt x="151" y="641"/>
                  <a:pt x="396" y="397"/>
                </a:cubicBezTo>
                <a:cubicBezTo>
                  <a:pt x="640" y="152"/>
                  <a:pt x="978" y="0"/>
                  <a:pt x="1351" y="0"/>
                </a:cubicBezTo>
                <a:close/>
                <a:moveTo>
                  <a:pt x="1851" y="1475"/>
                </a:moveTo>
                <a:cubicBezTo>
                  <a:pt x="1776" y="2412"/>
                  <a:pt x="1776" y="2412"/>
                  <a:pt x="1776" y="2412"/>
                </a:cubicBezTo>
                <a:cubicBezTo>
                  <a:pt x="1725" y="2369"/>
                  <a:pt x="1725" y="2369"/>
                  <a:pt x="1725" y="2369"/>
                </a:cubicBezTo>
                <a:cubicBezTo>
                  <a:pt x="1591" y="2439"/>
                  <a:pt x="1591" y="2439"/>
                  <a:pt x="1591" y="2439"/>
                </a:cubicBezTo>
                <a:cubicBezTo>
                  <a:pt x="1567" y="2530"/>
                  <a:pt x="1567" y="2530"/>
                  <a:pt x="1567" y="2530"/>
                </a:cubicBezTo>
                <a:cubicBezTo>
                  <a:pt x="1878" y="3318"/>
                  <a:pt x="1878" y="3318"/>
                  <a:pt x="1878" y="3318"/>
                </a:cubicBezTo>
                <a:cubicBezTo>
                  <a:pt x="1897" y="3591"/>
                  <a:pt x="1897" y="3591"/>
                  <a:pt x="1897" y="3591"/>
                </a:cubicBezTo>
                <a:cubicBezTo>
                  <a:pt x="2632" y="3583"/>
                  <a:pt x="2632" y="3583"/>
                  <a:pt x="2632" y="3583"/>
                </a:cubicBezTo>
                <a:cubicBezTo>
                  <a:pt x="2642" y="3281"/>
                  <a:pt x="2642" y="3281"/>
                  <a:pt x="2642" y="3281"/>
                </a:cubicBezTo>
                <a:cubicBezTo>
                  <a:pt x="2845" y="2480"/>
                  <a:pt x="2845" y="2480"/>
                  <a:pt x="2845" y="2480"/>
                </a:cubicBezTo>
                <a:cubicBezTo>
                  <a:pt x="2804" y="2373"/>
                  <a:pt x="2804" y="2373"/>
                  <a:pt x="2804" y="2373"/>
                </a:cubicBezTo>
                <a:cubicBezTo>
                  <a:pt x="2632" y="2340"/>
                  <a:pt x="2632" y="2340"/>
                  <a:pt x="2632" y="2340"/>
                </a:cubicBezTo>
                <a:cubicBezTo>
                  <a:pt x="2577" y="2386"/>
                  <a:pt x="2577" y="2386"/>
                  <a:pt x="2577" y="2386"/>
                </a:cubicBezTo>
                <a:cubicBezTo>
                  <a:pt x="2548" y="2324"/>
                  <a:pt x="2548" y="2324"/>
                  <a:pt x="2548" y="2324"/>
                </a:cubicBezTo>
                <a:cubicBezTo>
                  <a:pt x="2396" y="2295"/>
                  <a:pt x="2396" y="2295"/>
                  <a:pt x="2396" y="2295"/>
                </a:cubicBezTo>
                <a:cubicBezTo>
                  <a:pt x="2346" y="2345"/>
                  <a:pt x="2346" y="2345"/>
                  <a:pt x="2346" y="2345"/>
                </a:cubicBezTo>
                <a:cubicBezTo>
                  <a:pt x="2317" y="2279"/>
                  <a:pt x="2317" y="2279"/>
                  <a:pt x="2317" y="2279"/>
                </a:cubicBezTo>
                <a:cubicBezTo>
                  <a:pt x="2179" y="2252"/>
                  <a:pt x="2179" y="2252"/>
                  <a:pt x="2179" y="2252"/>
                </a:cubicBezTo>
                <a:cubicBezTo>
                  <a:pt x="2107" y="1459"/>
                  <a:pt x="2107" y="1459"/>
                  <a:pt x="2107" y="1459"/>
                </a:cubicBezTo>
                <a:cubicBezTo>
                  <a:pt x="1851" y="1475"/>
                  <a:pt x="1851" y="1475"/>
                  <a:pt x="1851" y="1475"/>
                </a:cubicBezTo>
                <a:close/>
                <a:moveTo>
                  <a:pt x="1184" y="797"/>
                </a:moveTo>
                <a:cubicBezTo>
                  <a:pt x="1184" y="851"/>
                  <a:pt x="1202" y="895"/>
                  <a:pt x="1238" y="930"/>
                </a:cubicBezTo>
                <a:cubicBezTo>
                  <a:pt x="1273" y="966"/>
                  <a:pt x="1317" y="984"/>
                  <a:pt x="1370" y="984"/>
                </a:cubicBezTo>
                <a:cubicBezTo>
                  <a:pt x="1421" y="984"/>
                  <a:pt x="1465" y="965"/>
                  <a:pt x="1501" y="929"/>
                </a:cubicBezTo>
                <a:cubicBezTo>
                  <a:pt x="1537" y="893"/>
                  <a:pt x="1555" y="849"/>
                  <a:pt x="1555" y="797"/>
                </a:cubicBezTo>
                <a:cubicBezTo>
                  <a:pt x="1555" y="746"/>
                  <a:pt x="1537" y="702"/>
                  <a:pt x="1501" y="665"/>
                </a:cubicBezTo>
                <a:cubicBezTo>
                  <a:pt x="1465" y="629"/>
                  <a:pt x="1421" y="611"/>
                  <a:pt x="1370" y="611"/>
                </a:cubicBezTo>
                <a:cubicBezTo>
                  <a:pt x="1317" y="611"/>
                  <a:pt x="1274" y="629"/>
                  <a:pt x="1238" y="665"/>
                </a:cubicBezTo>
                <a:cubicBezTo>
                  <a:pt x="1202" y="701"/>
                  <a:pt x="1184" y="745"/>
                  <a:pt x="1184" y="797"/>
                </a:cubicBezTo>
                <a:close/>
                <a:moveTo>
                  <a:pt x="1601" y="1757"/>
                </a:moveTo>
                <a:cubicBezTo>
                  <a:pt x="1601" y="1062"/>
                  <a:pt x="1601" y="1062"/>
                  <a:pt x="1601" y="1062"/>
                </a:cubicBezTo>
                <a:cubicBezTo>
                  <a:pt x="1056" y="1062"/>
                  <a:pt x="1056" y="1062"/>
                  <a:pt x="1056" y="1062"/>
                </a:cubicBezTo>
                <a:cubicBezTo>
                  <a:pt x="1056" y="1244"/>
                  <a:pt x="1056" y="1244"/>
                  <a:pt x="1056" y="1244"/>
                </a:cubicBezTo>
                <a:cubicBezTo>
                  <a:pt x="1098" y="1244"/>
                  <a:pt x="1098" y="1244"/>
                  <a:pt x="1098" y="1244"/>
                </a:cubicBezTo>
                <a:cubicBezTo>
                  <a:pt x="1137" y="1244"/>
                  <a:pt x="1163" y="1250"/>
                  <a:pt x="1176" y="1262"/>
                </a:cubicBezTo>
                <a:cubicBezTo>
                  <a:pt x="1188" y="1274"/>
                  <a:pt x="1195" y="1300"/>
                  <a:pt x="1195" y="1340"/>
                </a:cubicBezTo>
                <a:cubicBezTo>
                  <a:pt x="1195" y="1757"/>
                  <a:pt x="1195" y="1757"/>
                  <a:pt x="1195" y="1757"/>
                </a:cubicBezTo>
                <a:cubicBezTo>
                  <a:pt x="1195" y="1797"/>
                  <a:pt x="1188" y="1823"/>
                  <a:pt x="1176" y="1836"/>
                </a:cubicBezTo>
                <a:cubicBezTo>
                  <a:pt x="1163" y="1848"/>
                  <a:pt x="1137" y="1854"/>
                  <a:pt x="1098" y="1854"/>
                </a:cubicBezTo>
                <a:cubicBezTo>
                  <a:pt x="1056" y="1854"/>
                  <a:pt x="1056" y="1854"/>
                  <a:pt x="1056" y="1854"/>
                </a:cubicBezTo>
                <a:cubicBezTo>
                  <a:pt x="1056" y="2036"/>
                  <a:pt x="1056" y="2036"/>
                  <a:pt x="1056" y="2036"/>
                </a:cubicBezTo>
                <a:cubicBezTo>
                  <a:pt x="1608" y="2036"/>
                  <a:pt x="1608" y="2036"/>
                  <a:pt x="1608" y="2036"/>
                </a:cubicBezTo>
                <a:cubicBezTo>
                  <a:pt x="1623" y="1839"/>
                  <a:pt x="1623" y="1839"/>
                  <a:pt x="1623" y="1839"/>
                </a:cubicBezTo>
                <a:cubicBezTo>
                  <a:pt x="1622" y="1838"/>
                  <a:pt x="1621" y="1836"/>
                  <a:pt x="1619" y="1836"/>
                </a:cubicBezTo>
                <a:cubicBezTo>
                  <a:pt x="1607" y="1823"/>
                  <a:pt x="1601" y="1797"/>
                  <a:pt x="1601" y="1757"/>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15759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180083" y="1157680"/>
            <a:ext cx="6470677" cy="4884099"/>
            <a:chOff x="577143" y="1173023"/>
            <a:chExt cx="5429834" cy="4066968"/>
          </a:xfrm>
        </p:grpSpPr>
        <p:grpSp>
          <p:nvGrpSpPr>
            <p:cNvPr id="4" name="Group 79"/>
            <p:cNvGrpSpPr/>
            <p:nvPr/>
          </p:nvGrpSpPr>
          <p:grpSpPr>
            <a:xfrm>
              <a:off x="2517702" y="2594475"/>
              <a:ext cx="3446977" cy="214051"/>
              <a:chOff x="2633940" y="3037217"/>
              <a:chExt cx="3446977" cy="214051"/>
            </a:xfrm>
          </p:grpSpPr>
          <p:sp>
            <p:nvSpPr>
              <p:cNvPr id="5" name="Freeform 5"/>
              <p:cNvSpPr>
                <a:spLocks/>
              </p:cNvSpPr>
              <p:nvPr/>
            </p:nvSpPr>
            <p:spPr bwMode="auto">
              <a:xfrm>
                <a:off x="2633940" y="3123093"/>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852767" y="3037217"/>
                <a:ext cx="228150" cy="214051"/>
              </a:xfrm>
              <a:custGeom>
                <a:avLst/>
                <a:gdLst>
                  <a:gd name="T0" fmla="*/ 8 w 16"/>
                  <a:gd name="T1" fmla="*/ 0 h 15"/>
                  <a:gd name="T2" fmla="*/ 0 w 16"/>
                  <a:gd name="T3" fmla="*/ 6 h 15"/>
                  <a:gd name="T4" fmla="*/ 0 w 16"/>
                  <a:gd name="T5" fmla="*/ 7 h 15"/>
                  <a:gd name="T6" fmla="*/ 0 w 16"/>
                  <a:gd name="T7" fmla="*/ 8 h 15"/>
                  <a:gd name="T8" fmla="*/ 8 w 16"/>
                  <a:gd name="T9" fmla="*/ 15 h 15"/>
                  <a:gd name="T10" fmla="*/ 16 w 16"/>
                  <a:gd name="T11" fmla="*/ 7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6"/>
                    </a:cubicBezTo>
                    <a:cubicBezTo>
                      <a:pt x="0" y="7"/>
                      <a:pt x="0" y="7"/>
                      <a:pt x="0" y="7"/>
                    </a:cubicBezTo>
                    <a:cubicBezTo>
                      <a:pt x="0" y="8"/>
                      <a:pt x="0" y="8"/>
                      <a:pt x="0" y="8"/>
                    </a:cubicBezTo>
                    <a:cubicBezTo>
                      <a:pt x="1" y="12"/>
                      <a:pt x="4" y="15"/>
                      <a:pt x="8" y="15"/>
                    </a:cubicBezTo>
                    <a:cubicBezTo>
                      <a:pt x="12" y="15"/>
                      <a:pt x="16" y="12"/>
                      <a:pt x="16" y="7"/>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78"/>
            <p:cNvGrpSpPr/>
            <p:nvPr/>
          </p:nvGrpSpPr>
          <p:grpSpPr>
            <a:xfrm>
              <a:off x="1675596" y="1656239"/>
              <a:ext cx="3446978" cy="228150"/>
              <a:chOff x="1791834" y="2098981"/>
              <a:chExt cx="3446978" cy="228150"/>
            </a:xfrm>
          </p:grpSpPr>
          <p:sp>
            <p:nvSpPr>
              <p:cNvPr id="8" name="Freeform 7"/>
              <p:cNvSpPr>
                <a:spLocks/>
              </p:cNvSpPr>
              <p:nvPr/>
            </p:nvSpPr>
            <p:spPr bwMode="auto">
              <a:xfrm>
                <a:off x="1791834" y="2198956"/>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1"/>
                      <a:pt x="0" y="1"/>
                    </a:cubicBezTo>
                    <a:cubicBezTo>
                      <a:pt x="0" y="2"/>
                      <a:pt x="1" y="2"/>
                      <a:pt x="1" y="2"/>
                    </a:cubicBezTo>
                    <a:cubicBezTo>
                      <a:pt x="86" y="2"/>
                      <a:pt x="86" y="2"/>
                      <a:pt x="86" y="2"/>
                    </a:cubicBezTo>
                    <a:cubicBezTo>
                      <a:pt x="86" y="2"/>
                      <a:pt x="86" y="1"/>
                      <a:pt x="86" y="1"/>
                    </a:cubicBezTo>
                    <a:cubicBezTo>
                      <a:pt x="86" y="1"/>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010662" y="2098981"/>
                <a:ext cx="228150" cy="228150"/>
              </a:xfrm>
              <a:custGeom>
                <a:avLst/>
                <a:gdLst>
                  <a:gd name="T0" fmla="*/ 8 w 16"/>
                  <a:gd name="T1" fmla="*/ 0 h 16"/>
                  <a:gd name="T2" fmla="*/ 0 w 16"/>
                  <a:gd name="T3" fmla="*/ 7 h 16"/>
                  <a:gd name="T4" fmla="*/ 0 w 16"/>
                  <a:gd name="T5" fmla="*/ 8 h 16"/>
                  <a:gd name="T6" fmla="*/ 0 w 16"/>
                  <a:gd name="T7" fmla="*/ 9 h 16"/>
                  <a:gd name="T8" fmla="*/ 8 w 16"/>
                  <a:gd name="T9" fmla="*/ 16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4" y="0"/>
                      <a:pt x="1" y="3"/>
                      <a:pt x="0" y="7"/>
                    </a:cubicBezTo>
                    <a:cubicBezTo>
                      <a:pt x="0" y="7"/>
                      <a:pt x="0" y="8"/>
                      <a:pt x="0" y="8"/>
                    </a:cubicBezTo>
                    <a:cubicBezTo>
                      <a:pt x="0" y="8"/>
                      <a:pt x="0" y="9"/>
                      <a:pt x="0" y="9"/>
                    </a:cubicBezTo>
                    <a:cubicBezTo>
                      <a:pt x="1" y="13"/>
                      <a:pt x="4" y="16"/>
                      <a:pt x="8" y="16"/>
                    </a:cubicBezTo>
                    <a:cubicBezTo>
                      <a:pt x="12" y="16"/>
                      <a:pt x="16" y="12"/>
                      <a:pt x="16" y="8"/>
                    </a:cubicBezTo>
                    <a:cubicBezTo>
                      <a:pt x="16" y="4"/>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81"/>
            <p:cNvGrpSpPr/>
            <p:nvPr/>
          </p:nvGrpSpPr>
          <p:grpSpPr>
            <a:xfrm>
              <a:off x="2574097" y="4500426"/>
              <a:ext cx="3432880" cy="214051"/>
              <a:chOff x="2690335" y="4943168"/>
              <a:chExt cx="3432880" cy="214051"/>
            </a:xfrm>
          </p:grpSpPr>
          <p:sp>
            <p:nvSpPr>
              <p:cNvPr id="11" name="Freeform 9"/>
              <p:cNvSpPr>
                <a:spLocks/>
              </p:cNvSpPr>
              <p:nvPr/>
            </p:nvSpPr>
            <p:spPr bwMode="auto">
              <a:xfrm>
                <a:off x="2690335" y="5029044"/>
                <a:ext cx="3330838"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910446" y="4943168"/>
                <a:ext cx="212769" cy="214051"/>
              </a:xfrm>
              <a:custGeom>
                <a:avLst/>
                <a:gdLst>
                  <a:gd name="T0" fmla="*/ 8 w 15"/>
                  <a:gd name="T1" fmla="*/ 0 h 15"/>
                  <a:gd name="T2" fmla="*/ 0 w 15"/>
                  <a:gd name="T3" fmla="*/ 6 h 15"/>
                  <a:gd name="T4" fmla="*/ 0 w 15"/>
                  <a:gd name="T5" fmla="*/ 7 h 15"/>
                  <a:gd name="T6" fmla="*/ 0 w 15"/>
                  <a:gd name="T7" fmla="*/ 8 h 15"/>
                  <a:gd name="T8" fmla="*/ 8 w 15"/>
                  <a:gd name="T9" fmla="*/ 15 h 15"/>
                  <a:gd name="T10" fmla="*/ 15 w 15"/>
                  <a:gd name="T11" fmla="*/ 7 h 15"/>
                  <a:gd name="T12" fmla="*/ 8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0"/>
                    </a:moveTo>
                    <a:cubicBezTo>
                      <a:pt x="4" y="0"/>
                      <a:pt x="1" y="2"/>
                      <a:pt x="0" y="6"/>
                    </a:cubicBezTo>
                    <a:cubicBezTo>
                      <a:pt x="0" y="7"/>
                      <a:pt x="0" y="7"/>
                      <a:pt x="0" y="7"/>
                    </a:cubicBezTo>
                    <a:cubicBezTo>
                      <a:pt x="0" y="8"/>
                      <a:pt x="0" y="8"/>
                      <a:pt x="0" y="8"/>
                    </a:cubicBezTo>
                    <a:cubicBezTo>
                      <a:pt x="1" y="12"/>
                      <a:pt x="4" y="15"/>
                      <a:pt x="8" y="15"/>
                    </a:cubicBezTo>
                    <a:cubicBezTo>
                      <a:pt x="12" y="15"/>
                      <a:pt x="15" y="11"/>
                      <a:pt x="15" y="7"/>
                    </a:cubicBezTo>
                    <a:cubicBezTo>
                      <a:pt x="15"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80"/>
            <p:cNvGrpSpPr/>
            <p:nvPr/>
          </p:nvGrpSpPr>
          <p:grpSpPr>
            <a:xfrm>
              <a:off x="1675596" y="3562191"/>
              <a:ext cx="3446977" cy="212769"/>
              <a:chOff x="1791834" y="4004933"/>
              <a:chExt cx="3446977" cy="212769"/>
            </a:xfrm>
          </p:grpSpPr>
          <p:sp>
            <p:nvSpPr>
              <p:cNvPr id="17" name="Freeform 13"/>
              <p:cNvSpPr>
                <a:spLocks/>
              </p:cNvSpPr>
              <p:nvPr/>
            </p:nvSpPr>
            <p:spPr bwMode="auto">
              <a:xfrm>
                <a:off x="1791834" y="4104909"/>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0"/>
                      <a:pt x="0" y="1"/>
                    </a:cubicBezTo>
                    <a:cubicBezTo>
                      <a:pt x="0" y="1"/>
                      <a:pt x="1" y="2"/>
                      <a:pt x="1" y="2"/>
                    </a:cubicBezTo>
                    <a:cubicBezTo>
                      <a:pt x="86" y="2"/>
                      <a:pt x="86" y="2"/>
                      <a:pt x="86" y="2"/>
                    </a:cubicBezTo>
                    <a:cubicBezTo>
                      <a:pt x="86" y="1"/>
                      <a:pt x="86" y="1"/>
                      <a:pt x="86" y="1"/>
                    </a:cubicBezTo>
                    <a:cubicBezTo>
                      <a:pt x="86" y="0"/>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010661" y="4004933"/>
                <a:ext cx="228150" cy="212769"/>
              </a:xfrm>
              <a:custGeom>
                <a:avLst/>
                <a:gdLst>
                  <a:gd name="T0" fmla="*/ 8 w 16"/>
                  <a:gd name="T1" fmla="*/ 0 h 15"/>
                  <a:gd name="T2" fmla="*/ 0 w 16"/>
                  <a:gd name="T3" fmla="*/ 7 h 15"/>
                  <a:gd name="T4" fmla="*/ 0 w 16"/>
                  <a:gd name="T5" fmla="*/ 8 h 15"/>
                  <a:gd name="T6" fmla="*/ 0 w 16"/>
                  <a:gd name="T7" fmla="*/ 9 h 15"/>
                  <a:gd name="T8" fmla="*/ 8 w 16"/>
                  <a:gd name="T9" fmla="*/ 15 h 15"/>
                  <a:gd name="T10" fmla="*/ 16 w 16"/>
                  <a:gd name="T11" fmla="*/ 8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7"/>
                    </a:cubicBezTo>
                    <a:cubicBezTo>
                      <a:pt x="0" y="7"/>
                      <a:pt x="0" y="7"/>
                      <a:pt x="0" y="8"/>
                    </a:cubicBezTo>
                    <a:cubicBezTo>
                      <a:pt x="0" y="8"/>
                      <a:pt x="0" y="8"/>
                      <a:pt x="0" y="9"/>
                    </a:cubicBezTo>
                    <a:cubicBezTo>
                      <a:pt x="1" y="12"/>
                      <a:pt x="4" y="15"/>
                      <a:pt x="8" y="15"/>
                    </a:cubicBezTo>
                    <a:cubicBezTo>
                      <a:pt x="12" y="15"/>
                      <a:pt x="16" y="12"/>
                      <a:pt x="16" y="8"/>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Freeform 16"/>
            <p:cNvSpPr>
              <a:spLocks/>
            </p:cNvSpPr>
            <p:nvPr/>
          </p:nvSpPr>
          <p:spPr bwMode="auto">
            <a:xfrm>
              <a:off x="1247494" y="3718564"/>
              <a:ext cx="742129" cy="711367"/>
            </a:xfrm>
            <a:custGeom>
              <a:avLst/>
              <a:gdLst>
                <a:gd name="T0" fmla="*/ 4 w 52"/>
                <a:gd name="T1" fmla="*/ 4 h 50"/>
                <a:gd name="T2" fmla="*/ 17 w 52"/>
                <a:gd name="T3" fmla="*/ 3 h 50"/>
                <a:gd name="T4" fmla="*/ 48 w 52"/>
                <a:gd name="T5" fmla="*/ 33 h 50"/>
                <a:gd name="T6" fmla="*/ 48 w 52"/>
                <a:gd name="T7" fmla="*/ 46 h 50"/>
                <a:gd name="T8" fmla="*/ 35 w 52"/>
                <a:gd name="T9" fmla="*/ 47 h 50"/>
                <a:gd name="T10" fmla="*/ 4 w 52"/>
                <a:gd name="T11" fmla="*/ 17 h 50"/>
                <a:gd name="T12" fmla="*/ 4 w 52"/>
                <a:gd name="T13" fmla="*/ 4 h 50"/>
              </a:gdLst>
              <a:ahLst/>
              <a:cxnLst>
                <a:cxn ang="0">
                  <a:pos x="T0" y="T1"/>
                </a:cxn>
                <a:cxn ang="0">
                  <a:pos x="T2" y="T3"/>
                </a:cxn>
                <a:cxn ang="0">
                  <a:pos x="T4" y="T5"/>
                </a:cxn>
                <a:cxn ang="0">
                  <a:pos x="T6" y="T7"/>
                </a:cxn>
                <a:cxn ang="0">
                  <a:pos x="T8" y="T9"/>
                </a:cxn>
                <a:cxn ang="0">
                  <a:pos x="T10" y="T11"/>
                </a:cxn>
                <a:cxn ang="0">
                  <a:pos x="T12" y="T13"/>
                </a:cxn>
              </a:cxnLst>
              <a:rect l="0" t="0" r="r" b="b"/>
              <a:pathLst>
                <a:path w="52" h="50">
                  <a:moveTo>
                    <a:pt x="4" y="4"/>
                  </a:moveTo>
                  <a:cubicBezTo>
                    <a:pt x="8" y="0"/>
                    <a:pt x="14" y="0"/>
                    <a:pt x="17" y="3"/>
                  </a:cubicBezTo>
                  <a:cubicBezTo>
                    <a:pt x="48" y="33"/>
                    <a:pt x="48" y="33"/>
                    <a:pt x="48" y="33"/>
                  </a:cubicBezTo>
                  <a:cubicBezTo>
                    <a:pt x="52" y="36"/>
                    <a:pt x="52" y="42"/>
                    <a:pt x="48" y="46"/>
                  </a:cubicBezTo>
                  <a:cubicBezTo>
                    <a:pt x="44" y="50"/>
                    <a:pt x="38" y="50"/>
                    <a:pt x="35" y="47"/>
                  </a:cubicBezTo>
                  <a:cubicBezTo>
                    <a:pt x="4" y="17"/>
                    <a:pt x="4" y="17"/>
                    <a:pt x="4" y="17"/>
                  </a:cubicBezTo>
                  <a:cubicBezTo>
                    <a:pt x="0" y="13"/>
                    <a:pt x="0" y="7"/>
                    <a:pt x="4" y="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1233396" y="1856191"/>
              <a:ext cx="742129" cy="724185"/>
            </a:xfrm>
            <a:custGeom>
              <a:avLst/>
              <a:gdLst>
                <a:gd name="T0" fmla="*/ 4 w 52"/>
                <a:gd name="T1" fmla="*/ 4 h 51"/>
                <a:gd name="T2" fmla="*/ 18 w 52"/>
                <a:gd name="T3" fmla="*/ 4 h 51"/>
                <a:gd name="T4" fmla="*/ 48 w 52"/>
                <a:gd name="T5" fmla="*/ 33 h 51"/>
                <a:gd name="T6" fmla="*/ 48 w 52"/>
                <a:gd name="T7" fmla="*/ 47 h 51"/>
                <a:gd name="T8" fmla="*/ 35 w 52"/>
                <a:gd name="T9" fmla="*/ 47 h 51"/>
                <a:gd name="T10" fmla="*/ 4 w 52"/>
                <a:gd name="T11" fmla="*/ 18 h 51"/>
                <a:gd name="T12" fmla="*/ 4 w 5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 y="4"/>
                  </a:moveTo>
                  <a:cubicBezTo>
                    <a:pt x="8" y="0"/>
                    <a:pt x="14" y="0"/>
                    <a:pt x="18" y="4"/>
                  </a:cubicBezTo>
                  <a:cubicBezTo>
                    <a:pt x="48" y="33"/>
                    <a:pt x="48" y="33"/>
                    <a:pt x="48" y="33"/>
                  </a:cubicBezTo>
                  <a:cubicBezTo>
                    <a:pt x="52" y="37"/>
                    <a:pt x="52" y="43"/>
                    <a:pt x="48" y="47"/>
                  </a:cubicBezTo>
                  <a:cubicBezTo>
                    <a:pt x="45" y="51"/>
                    <a:pt x="39" y="51"/>
                    <a:pt x="35" y="47"/>
                  </a:cubicBezTo>
                  <a:cubicBezTo>
                    <a:pt x="4" y="18"/>
                    <a:pt x="4" y="18"/>
                    <a:pt x="4" y="18"/>
                  </a:cubicBezTo>
                  <a:cubicBezTo>
                    <a:pt x="0" y="14"/>
                    <a:pt x="0" y="8"/>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361570" y="2780328"/>
              <a:ext cx="728030" cy="725466"/>
            </a:xfrm>
            <a:custGeom>
              <a:avLst/>
              <a:gdLst>
                <a:gd name="T0" fmla="*/ 47 w 51"/>
                <a:gd name="T1" fmla="*/ 3 h 51"/>
                <a:gd name="T2" fmla="*/ 47 w 51"/>
                <a:gd name="T3" fmla="*/ 17 h 51"/>
                <a:gd name="T4" fmla="*/ 18 w 51"/>
                <a:gd name="T5" fmla="*/ 47 h 51"/>
                <a:gd name="T6" fmla="*/ 4 w 51"/>
                <a:gd name="T7" fmla="*/ 48 h 51"/>
                <a:gd name="T8" fmla="*/ 4 w 51"/>
                <a:gd name="T9" fmla="*/ 34 h 51"/>
                <a:gd name="T10" fmla="*/ 33 w 51"/>
                <a:gd name="T11" fmla="*/ 4 h 51"/>
                <a:gd name="T12" fmla="*/ 47 w 51"/>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7" y="3"/>
                  </a:moveTo>
                  <a:cubicBezTo>
                    <a:pt x="51" y="7"/>
                    <a:pt x="51" y="13"/>
                    <a:pt x="47" y="17"/>
                  </a:cubicBezTo>
                  <a:cubicBezTo>
                    <a:pt x="18" y="47"/>
                    <a:pt x="18" y="47"/>
                    <a:pt x="18" y="47"/>
                  </a:cubicBezTo>
                  <a:cubicBezTo>
                    <a:pt x="14" y="51"/>
                    <a:pt x="8" y="51"/>
                    <a:pt x="4" y="48"/>
                  </a:cubicBezTo>
                  <a:cubicBezTo>
                    <a:pt x="0" y="44"/>
                    <a:pt x="0" y="38"/>
                    <a:pt x="4" y="34"/>
                  </a:cubicBezTo>
                  <a:cubicBezTo>
                    <a:pt x="33" y="4"/>
                    <a:pt x="33" y="4"/>
                    <a:pt x="33" y="4"/>
                  </a:cubicBezTo>
                  <a:cubicBezTo>
                    <a:pt x="37" y="0"/>
                    <a:pt x="43" y="0"/>
                    <a:pt x="47"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1"/>
            <p:cNvGrpSpPr/>
            <p:nvPr/>
          </p:nvGrpSpPr>
          <p:grpSpPr>
            <a:xfrm>
              <a:off x="577143" y="1173023"/>
              <a:ext cx="1283025" cy="1279179"/>
              <a:chOff x="693381" y="1615765"/>
              <a:chExt cx="1283025" cy="1279179"/>
            </a:xfrm>
          </p:grpSpPr>
          <p:sp>
            <p:nvSpPr>
              <p:cNvPr id="24" name="Freeform 23"/>
              <p:cNvSpPr>
                <a:spLocks/>
              </p:cNvSpPr>
              <p:nvPr/>
            </p:nvSpPr>
            <p:spPr bwMode="auto">
              <a:xfrm>
                <a:off x="693381" y="1615765"/>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01</a:t>
                </a:r>
              </a:p>
            </p:txBody>
          </p:sp>
          <p:sp>
            <p:nvSpPr>
              <p:cNvPr id="25" name="Freeform 23"/>
              <p:cNvSpPr>
                <a:spLocks/>
              </p:cNvSpPr>
              <p:nvPr/>
            </p:nvSpPr>
            <p:spPr bwMode="auto">
              <a:xfrm>
                <a:off x="794868" y="17169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en-US" sz="2400" b="1">
                  <a:solidFill>
                    <a:schemeClr val="bg1"/>
                  </a:solidFill>
                </a:endParaRPr>
              </a:p>
            </p:txBody>
          </p:sp>
        </p:grpSp>
        <p:grpSp>
          <p:nvGrpSpPr>
            <p:cNvPr id="26" name="Group 23"/>
            <p:cNvGrpSpPr/>
            <p:nvPr/>
          </p:nvGrpSpPr>
          <p:grpSpPr>
            <a:xfrm>
              <a:off x="1433348" y="2068961"/>
              <a:ext cx="1283025" cy="1279179"/>
              <a:chOff x="1549586" y="2511703"/>
              <a:chExt cx="1283025" cy="1279179"/>
            </a:xfrm>
          </p:grpSpPr>
          <p:sp>
            <p:nvSpPr>
              <p:cNvPr id="27" name="Freeform 25"/>
              <p:cNvSpPr>
                <a:spLocks/>
              </p:cNvSpPr>
              <p:nvPr/>
            </p:nvSpPr>
            <p:spPr bwMode="auto">
              <a:xfrm>
                <a:off x="1549586" y="2511703"/>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02</a:t>
                </a:r>
              </a:p>
            </p:txBody>
          </p:sp>
          <p:sp>
            <p:nvSpPr>
              <p:cNvPr id="28" name="Freeform 23"/>
              <p:cNvSpPr>
                <a:spLocks/>
              </p:cNvSpPr>
              <p:nvPr/>
            </p:nvSpPr>
            <p:spPr bwMode="auto">
              <a:xfrm>
                <a:off x="1651072" y="2610248"/>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29" name="Group 25"/>
            <p:cNvGrpSpPr/>
            <p:nvPr/>
          </p:nvGrpSpPr>
          <p:grpSpPr>
            <a:xfrm>
              <a:off x="591242" y="3035394"/>
              <a:ext cx="1284306" cy="1280461"/>
              <a:chOff x="707480" y="3478136"/>
              <a:chExt cx="1284306" cy="1280461"/>
            </a:xfrm>
          </p:grpSpPr>
          <p:sp>
            <p:nvSpPr>
              <p:cNvPr id="30" name="Freeform 27"/>
              <p:cNvSpPr>
                <a:spLocks/>
              </p:cNvSpPr>
              <p:nvPr/>
            </p:nvSpPr>
            <p:spPr bwMode="auto">
              <a:xfrm>
                <a:off x="707480" y="3478136"/>
                <a:ext cx="1284306" cy="1280461"/>
              </a:xfrm>
              <a:custGeom>
                <a:avLst/>
                <a:gdLst>
                  <a:gd name="T0" fmla="*/ 86 w 90"/>
                  <a:gd name="T1" fmla="*/ 38 h 90"/>
                  <a:gd name="T2" fmla="*/ 86 w 90"/>
                  <a:gd name="T3" fmla="*/ 51 h 90"/>
                  <a:gd name="T4" fmla="*/ 51 w 90"/>
                  <a:gd name="T5" fmla="*/ 86 h 90"/>
                  <a:gd name="T6" fmla="*/ 38 w 90"/>
                  <a:gd name="T7" fmla="*/ 86 h 90"/>
                  <a:gd name="T8" fmla="*/ 3 w 90"/>
                  <a:gd name="T9" fmla="*/ 51 h 90"/>
                  <a:gd name="T10" fmla="*/ 3 w 90"/>
                  <a:gd name="T11" fmla="*/ 38 h 90"/>
                  <a:gd name="T12" fmla="*/ 38 w 90"/>
                  <a:gd name="T13" fmla="*/ 3 h 90"/>
                  <a:gd name="T14" fmla="*/ 51 w 90"/>
                  <a:gd name="T15" fmla="*/ 3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1"/>
                    </a:cubicBezTo>
                    <a:cubicBezTo>
                      <a:pt x="51" y="86"/>
                      <a:pt x="51" y="86"/>
                      <a:pt x="51" y="86"/>
                    </a:cubicBezTo>
                    <a:cubicBezTo>
                      <a:pt x="48" y="90"/>
                      <a:pt x="42" y="90"/>
                      <a:pt x="38" y="86"/>
                    </a:cubicBezTo>
                    <a:cubicBezTo>
                      <a:pt x="3" y="51"/>
                      <a:pt x="3" y="51"/>
                      <a:pt x="3" y="51"/>
                    </a:cubicBezTo>
                    <a:cubicBezTo>
                      <a:pt x="0" y="48"/>
                      <a:pt x="0" y="42"/>
                      <a:pt x="3" y="38"/>
                    </a:cubicBezTo>
                    <a:cubicBezTo>
                      <a:pt x="38" y="3"/>
                      <a:pt x="38" y="3"/>
                      <a:pt x="38" y="3"/>
                    </a:cubicBezTo>
                    <a:cubicBezTo>
                      <a:pt x="42" y="0"/>
                      <a:pt x="48" y="0"/>
                      <a:pt x="51" y="3"/>
                    </a:cubicBezTo>
                    <a:lnTo>
                      <a:pt x="86" y="38"/>
                    </a:lnTo>
                    <a:close/>
                  </a:path>
                </a:pathLst>
              </a:custGeom>
              <a:solidFill>
                <a:schemeClr val="accent3"/>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03</a:t>
                </a:r>
              </a:p>
            </p:txBody>
          </p:sp>
          <p:sp>
            <p:nvSpPr>
              <p:cNvPr id="31" name="Freeform 23"/>
              <p:cNvSpPr>
                <a:spLocks/>
              </p:cNvSpPr>
              <p:nvPr/>
            </p:nvSpPr>
            <p:spPr bwMode="auto">
              <a:xfrm>
                <a:off x="809607" y="35844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32" name="Group 27"/>
            <p:cNvGrpSpPr/>
            <p:nvPr/>
          </p:nvGrpSpPr>
          <p:grpSpPr>
            <a:xfrm>
              <a:off x="1475645" y="3960812"/>
              <a:ext cx="1284306" cy="1279179"/>
              <a:chOff x="1591883" y="4403554"/>
              <a:chExt cx="1284306" cy="1279179"/>
            </a:xfrm>
          </p:grpSpPr>
          <p:sp>
            <p:nvSpPr>
              <p:cNvPr id="33" name="Freeform 21"/>
              <p:cNvSpPr>
                <a:spLocks/>
              </p:cNvSpPr>
              <p:nvPr/>
            </p:nvSpPr>
            <p:spPr bwMode="auto">
              <a:xfrm>
                <a:off x="1591883" y="4403554"/>
                <a:ext cx="1284306" cy="1279179"/>
              </a:xfrm>
              <a:custGeom>
                <a:avLst/>
                <a:gdLst>
                  <a:gd name="T0" fmla="*/ 86 w 90"/>
                  <a:gd name="T1" fmla="*/ 38 h 90"/>
                  <a:gd name="T2" fmla="*/ 86 w 90"/>
                  <a:gd name="T3" fmla="*/ 52 h 90"/>
                  <a:gd name="T4" fmla="*/ 51 w 90"/>
                  <a:gd name="T5" fmla="*/ 86 h 90"/>
                  <a:gd name="T6" fmla="*/ 38 w 90"/>
                  <a:gd name="T7" fmla="*/ 86 h 90"/>
                  <a:gd name="T8" fmla="*/ 3 w 90"/>
                  <a:gd name="T9" fmla="*/ 52 h 90"/>
                  <a:gd name="T10" fmla="*/ 3 w 90"/>
                  <a:gd name="T11" fmla="*/ 38 h 90"/>
                  <a:gd name="T12" fmla="*/ 38 w 90"/>
                  <a:gd name="T13" fmla="*/ 4 h 90"/>
                  <a:gd name="T14" fmla="*/ 51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1" y="86"/>
                      <a:pt x="51" y="86"/>
                      <a:pt x="51" y="86"/>
                    </a:cubicBezTo>
                    <a:cubicBezTo>
                      <a:pt x="48" y="90"/>
                      <a:pt x="42" y="90"/>
                      <a:pt x="38" y="86"/>
                    </a:cubicBezTo>
                    <a:cubicBezTo>
                      <a:pt x="3" y="52"/>
                      <a:pt x="3" y="52"/>
                      <a:pt x="3" y="52"/>
                    </a:cubicBezTo>
                    <a:cubicBezTo>
                      <a:pt x="0" y="48"/>
                      <a:pt x="0" y="42"/>
                      <a:pt x="3" y="38"/>
                    </a:cubicBezTo>
                    <a:cubicBezTo>
                      <a:pt x="38" y="4"/>
                      <a:pt x="38" y="4"/>
                      <a:pt x="38" y="4"/>
                    </a:cubicBezTo>
                    <a:cubicBezTo>
                      <a:pt x="42" y="0"/>
                      <a:pt x="48" y="0"/>
                      <a:pt x="51" y="4"/>
                    </a:cubicBezTo>
                    <a:lnTo>
                      <a:pt x="86" y="38"/>
                    </a:lnTo>
                    <a:close/>
                  </a:path>
                </a:pathLst>
              </a:cu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04</a:t>
                </a:r>
              </a:p>
            </p:txBody>
          </p:sp>
          <p:sp>
            <p:nvSpPr>
              <p:cNvPr id="34" name="Freeform 23"/>
              <p:cNvSpPr>
                <a:spLocks/>
              </p:cNvSpPr>
              <p:nvPr/>
            </p:nvSpPr>
            <p:spPr bwMode="auto">
              <a:xfrm>
                <a:off x="1694009" y="450473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sp>
        <p:nvSpPr>
          <p:cNvPr id="48" name="矩形 47"/>
          <p:cNvSpPr/>
          <p:nvPr/>
        </p:nvSpPr>
        <p:spPr>
          <a:xfrm>
            <a:off x="6911273" y="1246737"/>
            <a:ext cx="5037920" cy="4565352"/>
          </a:xfrm>
          <a:prstGeom prst="rect">
            <a:avLst/>
          </a:prstGeom>
        </p:spPr>
        <p:txBody>
          <a:bodyPr wrap="square">
            <a:spAutoFit/>
          </a:bodyPr>
          <a:lstStyle/>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对标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建设驱动和目标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FF0000"/>
                </a:solidFill>
                <a:latin typeface="+mj-lt"/>
                <a:cs typeface="微软雅黑" panose="020B0503020204020204" pitchFamily="34" charset="-122"/>
                <a:sym typeface="Calibri" panose="020F0502020204030204" pitchFamily="34" charset="0"/>
              </a:rPr>
              <a:t>整体方案</a:t>
            </a:r>
            <a:endParaRPr kumimoji="1" lang="en-US" altLang="zh-CN" sz="4000" b="1" dirty="0">
              <a:solidFill>
                <a:srgbClr val="FF000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建设重点</a:t>
            </a:r>
          </a:p>
        </p:txBody>
      </p:sp>
    </p:spTree>
    <p:extLst>
      <p:ext uri="{BB962C8B-B14F-4D97-AF65-F5344CB8AC3E}">
        <p14:creationId xmlns:p14="http://schemas.microsoft.com/office/powerpoint/2010/main" val="226047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1548579" y="4167007"/>
            <a:ext cx="9940414" cy="2314816"/>
          </a:xfrm>
          <a:prstGeom prst="rect">
            <a:avLst/>
          </a:prstGeom>
          <a:solidFill>
            <a:schemeClr val="bg1">
              <a:lumMod val="8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4" name="矩形 173"/>
          <p:cNvSpPr/>
          <p:nvPr/>
        </p:nvSpPr>
        <p:spPr bwMode="auto">
          <a:xfrm>
            <a:off x="5314097" y="4238902"/>
            <a:ext cx="5489029" cy="531251"/>
          </a:xfrm>
          <a:prstGeom prst="rect">
            <a:avLst/>
          </a:prstGeom>
          <a:solidFill>
            <a:schemeClr val="accent2">
              <a:lumMod val="20000"/>
              <a:lumOff val="8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2" name="矩形 171"/>
          <p:cNvSpPr/>
          <p:nvPr/>
        </p:nvSpPr>
        <p:spPr bwMode="auto">
          <a:xfrm>
            <a:off x="5314097" y="4820678"/>
            <a:ext cx="5489029" cy="486697"/>
          </a:xfrm>
          <a:prstGeom prst="rect">
            <a:avLst/>
          </a:prstGeom>
          <a:solidFill>
            <a:schemeClr val="accent2">
              <a:lumMod val="20000"/>
              <a:lumOff val="8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安全体系</a:t>
            </a:r>
          </a:p>
        </p:txBody>
      </p:sp>
      <p:sp>
        <p:nvSpPr>
          <p:cNvPr id="3" name="文本框 2"/>
          <p:cNvSpPr txBox="1"/>
          <p:nvPr/>
        </p:nvSpPr>
        <p:spPr>
          <a:xfrm>
            <a:off x="693172" y="4959965"/>
            <a:ext cx="442452" cy="914400"/>
          </a:xfrm>
          <a:prstGeom prst="rect">
            <a:avLst/>
          </a:prstGeom>
          <a:solidFill>
            <a:schemeClr val="bg1"/>
          </a:solid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2000" dirty="0">
                <a:latin typeface="+mn-lt"/>
                <a:ea typeface="+mn-ea"/>
                <a:cs typeface="微软雅黑" panose="020B0503020204020204" pitchFamily="34" charset="-122"/>
                <a:sym typeface="Calibri" panose="020F0502020204030204" pitchFamily="34" charset="0"/>
              </a:rPr>
              <a:t>平</a:t>
            </a:r>
            <a:endParaRPr kumimoji="1" lang="en-US" altLang="zh-CN" sz="2000" dirty="0">
              <a:latin typeface="+mn-lt"/>
              <a:ea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dirty="0">
                <a:latin typeface="+mn-lt"/>
                <a:ea typeface="+mn-ea"/>
                <a:cs typeface="微软雅黑" panose="020B0503020204020204" pitchFamily="34" charset="-122"/>
                <a:sym typeface="Calibri" panose="020F0502020204030204" pitchFamily="34" charset="0"/>
              </a:rPr>
              <a:t>台</a:t>
            </a:r>
          </a:p>
        </p:txBody>
      </p:sp>
      <p:sp>
        <p:nvSpPr>
          <p:cNvPr id="67" name="文本框 66"/>
          <p:cNvSpPr txBox="1"/>
          <p:nvPr/>
        </p:nvSpPr>
        <p:spPr>
          <a:xfrm>
            <a:off x="693172" y="2778496"/>
            <a:ext cx="442452" cy="914400"/>
          </a:xfrm>
          <a:prstGeom prst="rect">
            <a:avLst/>
          </a:prstGeom>
          <a:solidFill>
            <a:schemeClr val="bg1"/>
          </a:solid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2000" dirty="0">
                <a:cs typeface="微软雅黑" panose="020B0503020204020204" pitchFamily="34" charset="-122"/>
                <a:sym typeface="Calibri" panose="020F0502020204030204" pitchFamily="34" charset="0"/>
              </a:rPr>
              <a:t>数</a:t>
            </a:r>
            <a:endParaRPr kumimoji="1" lang="en-US" altLang="zh-CN" sz="2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dirty="0">
                <a:cs typeface="微软雅黑" panose="020B0503020204020204" pitchFamily="34" charset="-122"/>
                <a:sym typeface="Calibri" panose="020F0502020204030204" pitchFamily="34" charset="0"/>
              </a:rPr>
              <a:t>据</a:t>
            </a:r>
            <a:endParaRPr kumimoji="1" lang="en-US" altLang="zh-CN" sz="2000" dirty="0">
              <a:latin typeface="+mn-lt"/>
              <a:ea typeface="+mn-ea"/>
              <a:cs typeface="微软雅黑" panose="020B0503020204020204" pitchFamily="34" charset="-122"/>
              <a:sym typeface="Calibri" panose="020F0502020204030204" pitchFamily="34" charset="0"/>
            </a:endParaRPr>
          </a:p>
        </p:txBody>
      </p:sp>
      <p:sp>
        <p:nvSpPr>
          <p:cNvPr id="68" name="矩形 67"/>
          <p:cNvSpPr/>
          <p:nvPr/>
        </p:nvSpPr>
        <p:spPr bwMode="auto">
          <a:xfrm>
            <a:off x="1548579" y="2055138"/>
            <a:ext cx="9940414" cy="2067269"/>
          </a:xfrm>
          <a:prstGeom prst="rect">
            <a:avLst/>
          </a:prstGeom>
          <a:solidFill>
            <a:schemeClr val="bg1">
              <a:lumMod val="8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693172" y="1035274"/>
            <a:ext cx="442452" cy="799590"/>
          </a:xfrm>
          <a:prstGeom prst="rect">
            <a:avLst/>
          </a:prstGeom>
          <a:solidFill>
            <a:schemeClr val="bg1"/>
          </a:solid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2000" dirty="0">
                <a:cs typeface="微软雅黑" panose="020B0503020204020204" pitchFamily="34" charset="-122"/>
                <a:sym typeface="Calibri" panose="020F0502020204030204" pitchFamily="34" charset="0"/>
              </a:rPr>
              <a:t>人</a:t>
            </a:r>
            <a:endParaRPr kumimoji="1" lang="en-US" altLang="zh-CN" sz="2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dirty="0">
                <a:cs typeface="微软雅黑" panose="020B0503020204020204" pitchFamily="34" charset="-122"/>
                <a:sym typeface="Calibri" panose="020F0502020204030204" pitchFamily="34" charset="0"/>
              </a:rPr>
              <a:t>员</a:t>
            </a:r>
            <a:endParaRPr kumimoji="1" lang="en-US" altLang="zh-CN" sz="2000" dirty="0">
              <a:cs typeface="微软雅黑" panose="020B0503020204020204" pitchFamily="34" charset="-122"/>
              <a:sym typeface="Calibri" panose="020F0502020204030204" pitchFamily="34" charset="0"/>
            </a:endParaRPr>
          </a:p>
        </p:txBody>
      </p:sp>
      <p:sp>
        <p:nvSpPr>
          <p:cNvPr id="70" name="矩形 69"/>
          <p:cNvSpPr/>
          <p:nvPr/>
        </p:nvSpPr>
        <p:spPr bwMode="auto">
          <a:xfrm>
            <a:off x="1548579" y="884039"/>
            <a:ext cx="9940414" cy="1110011"/>
          </a:xfrm>
          <a:prstGeom prst="rect">
            <a:avLst/>
          </a:prstGeom>
          <a:solidFill>
            <a:schemeClr val="bg1">
              <a:lumMod val="8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1666581" y="5917439"/>
            <a:ext cx="2256494" cy="457198"/>
          </a:xfrm>
          <a:prstGeom prst="rect">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基础设施安全</a:t>
            </a:r>
          </a:p>
        </p:txBody>
      </p:sp>
      <p:sp>
        <p:nvSpPr>
          <p:cNvPr id="71" name="矩形 70"/>
          <p:cNvSpPr/>
          <p:nvPr/>
        </p:nvSpPr>
        <p:spPr bwMode="auto">
          <a:xfrm>
            <a:off x="1666581" y="5358171"/>
            <a:ext cx="2256494" cy="486696"/>
          </a:xfrm>
          <a:prstGeom prst="rect">
            <a:avLst/>
          </a:prstGeom>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数据采集安全</a:t>
            </a:r>
          </a:p>
        </p:txBody>
      </p:sp>
      <p:sp>
        <p:nvSpPr>
          <p:cNvPr id="72" name="矩形 71"/>
          <p:cNvSpPr/>
          <p:nvPr/>
        </p:nvSpPr>
        <p:spPr bwMode="auto">
          <a:xfrm>
            <a:off x="1666581" y="4813419"/>
            <a:ext cx="2256494" cy="486696"/>
          </a:xfrm>
          <a:prstGeom prst="rect">
            <a:avLst/>
          </a:prstGeom>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数据存储处理安全</a:t>
            </a:r>
          </a:p>
        </p:txBody>
      </p:sp>
      <p:sp>
        <p:nvSpPr>
          <p:cNvPr id="73" name="矩形 72"/>
          <p:cNvSpPr/>
          <p:nvPr/>
        </p:nvSpPr>
        <p:spPr bwMode="auto">
          <a:xfrm>
            <a:off x="1666581" y="4297695"/>
            <a:ext cx="2256494" cy="486696"/>
          </a:xfrm>
          <a:prstGeom prst="rect">
            <a:avLst/>
          </a:prstGeom>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数据应用安全</a:t>
            </a:r>
          </a:p>
        </p:txBody>
      </p:sp>
      <p:sp>
        <p:nvSpPr>
          <p:cNvPr id="81" name="矩形 80"/>
          <p:cNvSpPr/>
          <p:nvPr/>
        </p:nvSpPr>
        <p:spPr bwMode="auto">
          <a:xfrm>
            <a:off x="5314097" y="5358170"/>
            <a:ext cx="5489029" cy="486697"/>
          </a:xfrm>
          <a:prstGeom prst="rect">
            <a:avLst/>
          </a:prstGeom>
          <a:solidFill>
            <a:schemeClr val="accent2">
              <a:lumMod val="20000"/>
              <a:lumOff val="8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468810" y="5423660"/>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接</a:t>
            </a:r>
            <a:r>
              <a:rPr kumimoji="0" lang="zh-CN" altLang="en-US" sz="1100" b="0" dirty="0">
                <a:solidFill>
                  <a:schemeClr val="tx1"/>
                </a:solidFill>
                <a:latin typeface="微软雅黑" panose="020B0503020204020204" pitchFamily="34" charset="-122"/>
                <a:ea typeface="微软雅黑" panose="020B0503020204020204" pitchFamily="34" charset="-122"/>
              </a:rPr>
              <a:t>入安全</a:t>
            </a:r>
          </a:p>
        </p:txBody>
      </p:sp>
      <p:sp>
        <p:nvSpPr>
          <p:cNvPr id="84" name="矩形 83"/>
          <p:cNvSpPr/>
          <p:nvPr/>
        </p:nvSpPr>
        <p:spPr bwMode="auto">
          <a:xfrm>
            <a:off x="7125796" y="5437978"/>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权限管理</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745135" y="5441567"/>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数据校验</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040390" y="5393432"/>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连接限制</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传输加密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87" name="文本框 86"/>
          <p:cNvSpPr txBox="1"/>
          <p:nvPr/>
        </p:nvSpPr>
        <p:spPr>
          <a:xfrm>
            <a:off x="7697376" y="5389218"/>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账号管理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权限管理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88" name="文本框 87"/>
          <p:cNvSpPr txBox="1"/>
          <p:nvPr/>
        </p:nvSpPr>
        <p:spPr>
          <a:xfrm>
            <a:off x="9316715" y="5389218"/>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一致性校验</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合法性校验</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90" name="矩形 89"/>
          <p:cNvSpPr/>
          <p:nvPr/>
        </p:nvSpPr>
        <p:spPr bwMode="auto">
          <a:xfrm>
            <a:off x="7125794" y="4893308"/>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数据可用</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733262" y="4893272"/>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租户管理</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7711890" y="4837657"/>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异地备份</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本地备份</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94" name="文本框 93"/>
          <p:cNvSpPr txBox="1"/>
          <p:nvPr/>
        </p:nvSpPr>
        <p:spPr>
          <a:xfrm>
            <a:off x="9333872" y="4845930"/>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权限管理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账号管理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95" name="矩形 94"/>
          <p:cNvSpPr/>
          <p:nvPr/>
        </p:nvSpPr>
        <p:spPr bwMode="auto">
          <a:xfrm>
            <a:off x="5449378" y="4374979"/>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访问安全</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7125794" y="4362972"/>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操作控制</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8716105" y="4356087"/>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数据保密</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6049988" y="4326154"/>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连接管理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统一认证</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99" name="文本框 98"/>
          <p:cNvSpPr txBox="1"/>
          <p:nvPr/>
        </p:nvSpPr>
        <p:spPr>
          <a:xfrm>
            <a:off x="7726404" y="4289632"/>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频度管理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方式工具管理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00" name="文本框 99"/>
          <p:cNvSpPr txBox="1"/>
          <p:nvPr/>
        </p:nvSpPr>
        <p:spPr>
          <a:xfrm>
            <a:off x="9331229" y="4207145"/>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加密水印</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导出管理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应用隔离</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02" name="椭圆 101"/>
          <p:cNvSpPr/>
          <p:nvPr/>
        </p:nvSpPr>
        <p:spPr bwMode="auto">
          <a:xfrm>
            <a:off x="3549030"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数据传输</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椭圆 102"/>
          <p:cNvSpPr/>
          <p:nvPr/>
        </p:nvSpPr>
        <p:spPr bwMode="auto">
          <a:xfrm>
            <a:off x="2235415"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数据采集</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4" name="椭圆 103"/>
          <p:cNvSpPr/>
          <p:nvPr/>
        </p:nvSpPr>
        <p:spPr bwMode="auto">
          <a:xfrm>
            <a:off x="4862645"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数据存储</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5" name="椭圆 104"/>
          <p:cNvSpPr/>
          <p:nvPr/>
        </p:nvSpPr>
        <p:spPr bwMode="auto">
          <a:xfrm>
            <a:off x="6176260"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数据加工</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6" name="椭圆 105"/>
          <p:cNvSpPr/>
          <p:nvPr/>
        </p:nvSpPr>
        <p:spPr bwMode="auto">
          <a:xfrm>
            <a:off x="7489875"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数据应用</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7" name="椭圆 106"/>
          <p:cNvSpPr/>
          <p:nvPr/>
        </p:nvSpPr>
        <p:spPr bwMode="auto">
          <a:xfrm>
            <a:off x="8803490"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数据共享</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8" name="椭圆 107"/>
          <p:cNvSpPr/>
          <p:nvPr/>
        </p:nvSpPr>
        <p:spPr bwMode="auto">
          <a:xfrm>
            <a:off x="10117107" y="2358572"/>
            <a:ext cx="687025" cy="647700"/>
          </a:xfrm>
          <a:prstGeom prst="ellipse">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b="1" dirty="0">
                <a:solidFill>
                  <a:schemeClr val="bg1"/>
                </a:solidFill>
                <a:latin typeface="微软雅黑" panose="020B0503020204020204" pitchFamily="34" charset="-122"/>
                <a:ea typeface="微软雅黑" panose="020B0503020204020204" pitchFamily="34" charset="-122"/>
              </a:rPr>
              <a:t>数据销毁</a:t>
            </a:r>
            <a:endParaRPr kumimoji="0" lang="zh-CN" altLang="en-US" sz="1200" b="1" dirty="0">
              <a:solidFill>
                <a:schemeClr val="bg1"/>
              </a:solidFill>
              <a:latin typeface="微软雅黑" panose="020B0503020204020204" pitchFamily="34" charset="-122"/>
              <a:ea typeface="微软雅黑" panose="020B0503020204020204" pitchFamily="34" charset="-122"/>
            </a:endParaRPr>
          </a:p>
        </p:txBody>
      </p:sp>
      <p:cxnSp>
        <p:nvCxnSpPr>
          <p:cNvPr id="30" name="直接箭头连接符 29"/>
          <p:cNvCxnSpPr>
            <a:stCxn id="103" idx="6"/>
            <a:endCxn id="102" idx="2"/>
          </p:cNvCxnSpPr>
          <p:nvPr/>
        </p:nvCxnSpPr>
        <p:spPr bwMode="auto">
          <a:xfrm>
            <a:off x="2922440" y="2682422"/>
            <a:ext cx="62659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3" name="直接箭头连接符 32"/>
          <p:cNvCxnSpPr>
            <a:stCxn id="102" idx="6"/>
            <a:endCxn id="104" idx="2"/>
          </p:cNvCxnSpPr>
          <p:nvPr/>
        </p:nvCxnSpPr>
        <p:spPr bwMode="auto">
          <a:xfrm>
            <a:off x="4236055" y="2682422"/>
            <a:ext cx="62659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6" name="直接箭头连接符 35"/>
          <p:cNvCxnSpPr>
            <a:stCxn id="104" idx="6"/>
            <a:endCxn id="105" idx="2"/>
          </p:cNvCxnSpPr>
          <p:nvPr/>
        </p:nvCxnSpPr>
        <p:spPr bwMode="auto">
          <a:xfrm>
            <a:off x="5549670" y="2682422"/>
            <a:ext cx="62659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0" name="直接箭头连接符 39"/>
          <p:cNvCxnSpPr>
            <a:stCxn id="105" idx="6"/>
            <a:endCxn id="106" idx="2"/>
          </p:cNvCxnSpPr>
          <p:nvPr/>
        </p:nvCxnSpPr>
        <p:spPr bwMode="auto">
          <a:xfrm>
            <a:off x="6863285" y="2682422"/>
            <a:ext cx="62659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10" name="直接箭头连接符 109"/>
          <p:cNvCxnSpPr>
            <a:stCxn id="106" idx="6"/>
            <a:endCxn id="107" idx="2"/>
          </p:cNvCxnSpPr>
          <p:nvPr/>
        </p:nvCxnSpPr>
        <p:spPr bwMode="auto">
          <a:xfrm>
            <a:off x="8176900" y="2682422"/>
            <a:ext cx="62659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12" name="直接箭头连接符 111"/>
          <p:cNvCxnSpPr>
            <a:stCxn id="107" idx="6"/>
            <a:endCxn id="108" idx="2"/>
          </p:cNvCxnSpPr>
          <p:nvPr/>
        </p:nvCxnSpPr>
        <p:spPr bwMode="auto">
          <a:xfrm>
            <a:off x="9490515" y="2682422"/>
            <a:ext cx="62659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23" name="肘形连接符 122"/>
          <p:cNvCxnSpPr>
            <a:stCxn id="108" idx="6"/>
            <a:endCxn id="103" idx="2"/>
          </p:cNvCxnSpPr>
          <p:nvPr/>
        </p:nvCxnSpPr>
        <p:spPr bwMode="auto">
          <a:xfrm flipH="1">
            <a:off x="2235415" y="2682422"/>
            <a:ext cx="8568717" cy="12700"/>
          </a:xfrm>
          <a:prstGeom prst="bentConnector5">
            <a:avLst>
              <a:gd name="adj1" fmla="val -2668"/>
              <a:gd name="adj2" fmla="val -3550000"/>
              <a:gd name="adj3" fmla="val 102668"/>
            </a:avLst>
          </a:prstGeom>
          <a:solidFill>
            <a:schemeClr val="accent1"/>
          </a:solidFill>
          <a:ln w="9525" cap="flat" cmpd="sng" algn="ctr">
            <a:solidFill>
              <a:schemeClr val="tx1"/>
            </a:solidFill>
            <a:prstDash val="solid"/>
            <a:round/>
            <a:headEnd type="none" w="med" len="med"/>
            <a:tailEnd type="triangle"/>
          </a:ln>
        </p:spPr>
      </p:cxnSp>
      <p:sp>
        <p:nvSpPr>
          <p:cNvPr id="127" name="文本框 126"/>
          <p:cNvSpPr txBox="1"/>
          <p:nvPr/>
        </p:nvSpPr>
        <p:spPr>
          <a:xfrm>
            <a:off x="5707115" y="2097058"/>
            <a:ext cx="2297213" cy="261514"/>
          </a:xfrm>
          <a:prstGeom prst="rect">
            <a:avLst/>
          </a:prstGeom>
          <a:solidFill>
            <a:schemeClr val="bg1">
              <a:lumMod val="85000"/>
            </a:schemeClr>
          </a:solid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数据全生命周期安全管控</a:t>
            </a:r>
            <a:endParaRPr kumimoji="1" lang="en-US" altLang="zh-CN" sz="1400" dirty="0">
              <a:cs typeface="微软雅黑" panose="020B0503020204020204" pitchFamily="34" charset="-122"/>
              <a:sym typeface="Calibri" panose="020F0502020204030204" pitchFamily="34" charset="0"/>
            </a:endParaRPr>
          </a:p>
        </p:txBody>
      </p:sp>
      <p:sp>
        <p:nvSpPr>
          <p:cNvPr id="6144" name="燕尾形 6143"/>
          <p:cNvSpPr/>
          <p:nvPr/>
        </p:nvSpPr>
        <p:spPr bwMode="auto">
          <a:xfrm rot="16200000">
            <a:off x="1613115" y="3398506"/>
            <a:ext cx="1041400" cy="330200"/>
          </a:xfrm>
          <a:prstGeom prst="chevron">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0" name="燕尾形 129"/>
          <p:cNvSpPr/>
          <p:nvPr/>
        </p:nvSpPr>
        <p:spPr bwMode="auto">
          <a:xfrm rot="16200000">
            <a:off x="3923514" y="3398506"/>
            <a:ext cx="1041400" cy="330200"/>
          </a:xfrm>
          <a:prstGeom prst="chevron">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1" name="燕尾形 130"/>
          <p:cNvSpPr/>
          <p:nvPr/>
        </p:nvSpPr>
        <p:spPr bwMode="auto">
          <a:xfrm rot="16200000">
            <a:off x="6233913" y="3398506"/>
            <a:ext cx="1041400" cy="330200"/>
          </a:xfrm>
          <a:prstGeom prst="chevron">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2" name="燕尾形 131"/>
          <p:cNvSpPr/>
          <p:nvPr/>
        </p:nvSpPr>
        <p:spPr bwMode="auto">
          <a:xfrm rot="16200000">
            <a:off x="8544313" y="3398506"/>
            <a:ext cx="1041400" cy="330200"/>
          </a:xfrm>
          <a:prstGeom prst="chevron">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1942263" y="3265307"/>
            <a:ext cx="433904" cy="598064"/>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组</a:t>
            </a:r>
            <a:endParaRPr kumimoji="1" lang="en-US" altLang="zh-CN" sz="14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织</a:t>
            </a:r>
          </a:p>
        </p:txBody>
      </p:sp>
      <p:sp>
        <p:nvSpPr>
          <p:cNvPr id="135" name="文本框 134"/>
          <p:cNvSpPr txBox="1"/>
          <p:nvPr/>
        </p:nvSpPr>
        <p:spPr>
          <a:xfrm>
            <a:off x="4272650" y="3265307"/>
            <a:ext cx="433904" cy="598064"/>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规</a:t>
            </a:r>
            <a:endParaRPr kumimoji="1" lang="en-US" altLang="zh-CN" sz="14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范</a:t>
            </a:r>
            <a:endParaRPr kumimoji="1" lang="en-US" altLang="zh-CN" sz="1400" dirty="0">
              <a:cs typeface="微软雅黑" panose="020B0503020204020204" pitchFamily="34" charset="-122"/>
              <a:sym typeface="Calibri" panose="020F0502020204030204" pitchFamily="34" charset="0"/>
            </a:endParaRPr>
          </a:p>
        </p:txBody>
      </p:sp>
      <p:sp>
        <p:nvSpPr>
          <p:cNvPr id="136" name="文本框 135"/>
          <p:cNvSpPr txBox="1"/>
          <p:nvPr/>
        </p:nvSpPr>
        <p:spPr>
          <a:xfrm>
            <a:off x="6561606" y="3265307"/>
            <a:ext cx="433904" cy="598064"/>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流</a:t>
            </a:r>
            <a:endParaRPr kumimoji="1" lang="en-US" altLang="zh-CN" sz="14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程</a:t>
            </a:r>
            <a:endParaRPr kumimoji="1" lang="en-US" altLang="zh-CN" sz="1400" dirty="0">
              <a:cs typeface="微软雅黑" panose="020B0503020204020204" pitchFamily="34" charset="-122"/>
              <a:sym typeface="Calibri" panose="020F0502020204030204" pitchFamily="34" charset="0"/>
            </a:endParaRPr>
          </a:p>
        </p:txBody>
      </p:sp>
      <p:sp>
        <p:nvSpPr>
          <p:cNvPr id="137" name="文本框 136"/>
          <p:cNvSpPr txBox="1"/>
          <p:nvPr/>
        </p:nvSpPr>
        <p:spPr>
          <a:xfrm>
            <a:off x="8878469" y="3265307"/>
            <a:ext cx="433904" cy="598064"/>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监</a:t>
            </a:r>
            <a:endParaRPr kumimoji="1" lang="en-US" altLang="zh-CN" sz="14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dirty="0">
                <a:cs typeface="微软雅黑" panose="020B0503020204020204" pitchFamily="34" charset="-122"/>
                <a:sym typeface="Calibri" panose="020F0502020204030204" pitchFamily="34" charset="0"/>
              </a:rPr>
              <a:t>控</a:t>
            </a:r>
            <a:endParaRPr kumimoji="1" lang="en-US" altLang="zh-CN" sz="1400" dirty="0">
              <a:cs typeface="微软雅黑" panose="020B0503020204020204" pitchFamily="34" charset="-122"/>
              <a:sym typeface="Calibri" panose="020F0502020204030204" pitchFamily="34" charset="0"/>
            </a:endParaRPr>
          </a:p>
        </p:txBody>
      </p:sp>
      <p:sp>
        <p:nvSpPr>
          <p:cNvPr id="6147" name="圆角矩形 6146"/>
          <p:cNvSpPr/>
          <p:nvPr/>
        </p:nvSpPr>
        <p:spPr bwMode="auto">
          <a:xfrm>
            <a:off x="2338067" y="3054808"/>
            <a:ext cx="1585008" cy="1029498"/>
          </a:xfrm>
          <a:prstGeom prst="roundRect">
            <a:avLst/>
          </a:prstGeom>
          <a:solidFill>
            <a:schemeClr val="accent4">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9" name="圆角矩形 138"/>
          <p:cNvSpPr/>
          <p:nvPr/>
        </p:nvSpPr>
        <p:spPr bwMode="auto">
          <a:xfrm>
            <a:off x="4637122" y="3054808"/>
            <a:ext cx="1691989" cy="1029498"/>
          </a:xfrm>
          <a:prstGeom prst="roundRect">
            <a:avLst/>
          </a:prstGeom>
          <a:solidFill>
            <a:schemeClr val="accent4">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0" name="圆角矩形 139"/>
          <p:cNvSpPr/>
          <p:nvPr/>
        </p:nvSpPr>
        <p:spPr bwMode="auto">
          <a:xfrm>
            <a:off x="6972566" y="3054808"/>
            <a:ext cx="1645502" cy="1029498"/>
          </a:xfrm>
          <a:prstGeom prst="roundRect">
            <a:avLst/>
          </a:prstGeom>
          <a:solidFill>
            <a:schemeClr val="accent4">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1" name="圆角矩形 140"/>
          <p:cNvSpPr/>
          <p:nvPr/>
        </p:nvSpPr>
        <p:spPr bwMode="auto">
          <a:xfrm>
            <a:off x="9310229" y="3054808"/>
            <a:ext cx="1509788" cy="1029498"/>
          </a:xfrm>
          <a:prstGeom prst="roundRect">
            <a:avLst/>
          </a:prstGeom>
          <a:solidFill>
            <a:schemeClr val="accent4">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a:off x="2277588" y="3211401"/>
            <a:ext cx="1486519" cy="914400"/>
          </a:xfrm>
          <a:prstGeom prst="rect">
            <a:avLst/>
          </a:prstGeom>
          <a:noFill/>
        </p:spPr>
        <p:txBody>
          <a:bodyPr wrap="none" rtlCol="0">
            <a:noAutofit/>
          </a:bodyPr>
          <a:lstStyle/>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数据安全领导组</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数据安全工作组</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数据安全执行层</a:t>
            </a:r>
          </a:p>
        </p:txBody>
      </p:sp>
      <p:sp>
        <p:nvSpPr>
          <p:cNvPr id="143" name="文本框 142"/>
          <p:cNvSpPr txBox="1"/>
          <p:nvPr/>
        </p:nvSpPr>
        <p:spPr>
          <a:xfrm>
            <a:off x="4554746" y="3211401"/>
            <a:ext cx="1486519" cy="914400"/>
          </a:xfrm>
          <a:prstGeom prst="rect">
            <a:avLst/>
          </a:prstGeom>
          <a:noFill/>
        </p:spPr>
        <p:txBody>
          <a:bodyPr wrap="none" rtlCol="0">
            <a:noAutofit/>
          </a:bodyPr>
          <a:lstStyle/>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国家法律法规</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行业规范</a:t>
            </a:r>
            <a:r>
              <a:rPr kumimoji="1" lang="en-US" altLang="zh-CN" sz="1200" dirty="0">
                <a:cs typeface="微软雅黑" panose="020B0503020204020204" pitchFamily="34" charset="-122"/>
                <a:sym typeface="Calibri" panose="020F0502020204030204" pitchFamily="34" charset="0"/>
              </a:rPr>
              <a:t>/</a:t>
            </a:r>
            <a:r>
              <a:rPr kumimoji="1" lang="zh-CN" altLang="en-US" sz="1200" dirty="0">
                <a:cs typeface="微软雅黑" panose="020B0503020204020204" pitchFamily="34" charset="-122"/>
                <a:sym typeface="Calibri" panose="020F0502020204030204" pitchFamily="34" charset="0"/>
              </a:rPr>
              <a:t>企业标准</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数据中心管理办法</a:t>
            </a:r>
          </a:p>
        </p:txBody>
      </p:sp>
      <p:sp>
        <p:nvSpPr>
          <p:cNvPr id="144" name="文本框 143"/>
          <p:cNvSpPr txBox="1"/>
          <p:nvPr/>
        </p:nvSpPr>
        <p:spPr>
          <a:xfrm>
            <a:off x="6921627" y="3198701"/>
            <a:ext cx="1486519" cy="914400"/>
          </a:xfrm>
          <a:prstGeom prst="rect">
            <a:avLst/>
          </a:prstGeom>
          <a:noFill/>
        </p:spPr>
        <p:txBody>
          <a:bodyPr wrap="none" rtlCol="0">
            <a:noAutofit/>
          </a:bodyPr>
          <a:lstStyle/>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数据操作流程规范</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能力开放流程</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临取、批导流程</a:t>
            </a:r>
            <a:endParaRPr kumimoji="1" lang="en-US" altLang="zh-CN" sz="1200" dirty="0">
              <a:cs typeface="微软雅黑" panose="020B0503020204020204" pitchFamily="34" charset="-122"/>
              <a:sym typeface="Calibri" panose="020F0502020204030204" pitchFamily="34" charset="0"/>
            </a:endParaRPr>
          </a:p>
        </p:txBody>
      </p:sp>
      <p:sp>
        <p:nvSpPr>
          <p:cNvPr id="145" name="文本框 144"/>
          <p:cNvSpPr txBox="1"/>
          <p:nvPr/>
        </p:nvSpPr>
        <p:spPr>
          <a:xfrm>
            <a:off x="9245997" y="3198701"/>
            <a:ext cx="1558136" cy="914400"/>
          </a:xfrm>
          <a:prstGeom prst="rect">
            <a:avLst/>
          </a:prstGeom>
          <a:noFill/>
        </p:spPr>
        <p:txBody>
          <a:bodyPr wrap="none" rtlCol="0">
            <a:noAutofit/>
          </a:bodyPr>
          <a:lstStyle/>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全生命周期监控</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事后审计</a:t>
            </a:r>
            <a:endParaRPr kumimoji="1" lang="en-US" altLang="zh-CN" sz="1200" dirty="0">
              <a:cs typeface="微软雅黑" panose="020B0503020204020204" pitchFamily="34" charset="-122"/>
              <a:sym typeface="Calibri" panose="020F0502020204030204" pitchFamily="34" charset="0"/>
            </a:endParaRPr>
          </a:p>
          <a:p>
            <a:pPr marL="285750" marR="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u"/>
            </a:pPr>
            <a:r>
              <a:rPr kumimoji="1" lang="zh-CN" altLang="en-US" sz="1200" dirty="0">
                <a:cs typeface="微软雅黑" panose="020B0503020204020204" pitchFamily="34" charset="-122"/>
                <a:sym typeface="Calibri" panose="020F0502020204030204" pitchFamily="34" charset="0"/>
              </a:rPr>
              <a:t>事中告警</a:t>
            </a:r>
            <a:endParaRPr kumimoji="1" lang="en-US" altLang="zh-CN" sz="1200" dirty="0">
              <a:cs typeface="微软雅黑" panose="020B0503020204020204" pitchFamily="34" charset="-122"/>
              <a:sym typeface="Calibri" panose="020F0502020204030204" pitchFamily="34" charset="0"/>
            </a:endParaRPr>
          </a:p>
        </p:txBody>
      </p:sp>
      <p:sp>
        <p:nvSpPr>
          <p:cNvPr id="6149" name="矩形 6148"/>
          <p:cNvSpPr/>
          <p:nvPr/>
        </p:nvSpPr>
        <p:spPr bwMode="auto">
          <a:xfrm>
            <a:off x="1968714" y="1391047"/>
            <a:ext cx="472563" cy="547861"/>
          </a:xfrm>
          <a:prstGeom prst="rect">
            <a:avLst/>
          </a:prstGeom>
          <a:ln/>
        </p:spPr>
        <p:style>
          <a:lnRef idx="1">
            <a:schemeClr val="accent1"/>
          </a:lnRef>
          <a:fillRef idx="2">
            <a:schemeClr val="accent1"/>
          </a:fillRef>
          <a:effectRef idx="1">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50" b="0" dirty="0">
                <a:solidFill>
                  <a:schemeClr val="tx1"/>
                </a:solidFill>
                <a:latin typeface="微软雅黑" panose="020B0503020204020204" pitchFamily="34" charset="-122"/>
                <a:ea typeface="微软雅黑" panose="020B0503020204020204" pitchFamily="34" charset="-122"/>
              </a:rPr>
              <a:t>身份认证</a:t>
            </a:r>
          </a:p>
        </p:txBody>
      </p:sp>
      <p:sp>
        <p:nvSpPr>
          <p:cNvPr id="148" name="矩形 147"/>
          <p:cNvSpPr/>
          <p:nvPr/>
        </p:nvSpPr>
        <p:spPr bwMode="auto">
          <a:xfrm>
            <a:off x="2598936" y="1391047"/>
            <a:ext cx="472563" cy="547861"/>
          </a:xfrm>
          <a:prstGeom prst="rect">
            <a:avLst/>
          </a:prstGeom>
          <a:ln/>
        </p:spPr>
        <p:style>
          <a:lnRef idx="1">
            <a:schemeClr val="accent1"/>
          </a:lnRef>
          <a:fillRef idx="2">
            <a:schemeClr val="accent1"/>
          </a:fillRef>
          <a:effectRef idx="1">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solidFill>
                  <a:schemeClr val="tx1"/>
                </a:solidFill>
                <a:latin typeface="微软雅黑" panose="020B0503020204020204" pitchFamily="34" charset="-122"/>
                <a:ea typeface="微软雅黑" panose="020B0503020204020204" pitchFamily="34" charset="-122"/>
              </a:rPr>
              <a:t>授权鉴权</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3229158" y="1391047"/>
            <a:ext cx="472563" cy="547861"/>
          </a:xfrm>
          <a:prstGeom prst="rect">
            <a:avLst/>
          </a:prstGeom>
          <a:ln/>
        </p:spPr>
        <p:style>
          <a:lnRef idx="1">
            <a:schemeClr val="accent1"/>
          </a:lnRef>
          <a:fillRef idx="2">
            <a:schemeClr val="accent1"/>
          </a:fillRef>
          <a:effectRef idx="1">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solidFill>
                  <a:schemeClr val="tx1"/>
                </a:solidFill>
                <a:latin typeface="微软雅黑" panose="020B0503020204020204" pitchFamily="34" charset="-122"/>
                <a:ea typeface="微软雅黑" panose="020B0503020204020204" pitchFamily="34" charset="-122"/>
              </a:rPr>
              <a:t>访问控制</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859380" y="1391047"/>
            <a:ext cx="472563" cy="547861"/>
          </a:xfrm>
          <a:prstGeom prst="rect">
            <a:avLst/>
          </a:prstGeom>
          <a:ln/>
        </p:spPr>
        <p:style>
          <a:lnRef idx="1">
            <a:schemeClr val="accent1"/>
          </a:lnRef>
          <a:fillRef idx="2">
            <a:schemeClr val="accent1"/>
          </a:fillRef>
          <a:effectRef idx="1">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solidFill>
                  <a:schemeClr val="tx1"/>
                </a:solidFill>
                <a:latin typeface="微软雅黑" panose="020B0503020204020204" pitchFamily="34" charset="-122"/>
                <a:ea typeface="微软雅黑" panose="020B0503020204020204" pitchFamily="34" charset="-122"/>
              </a:rPr>
              <a:t>账号管理</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sp>
        <p:nvSpPr>
          <p:cNvPr id="151" name="矩形 150"/>
          <p:cNvSpPr/>
          <p:nvPr/>
        </p:nvSpPr>
        <p:spPr bwMode="auto">
          <a:xfrm>
            <a:off x="4489602" y="1391047"/>
            <a:ext cx="472563" cy="547861"/>
          </a:xfrm>
          <a:prstGeom prst="rect">
            <a:avLst/>
          </a:prstGeom>
          <a:ln/>
        </p:spPr>
        <p:style>
          <a:lnRef idx="1">
            <a:schemeClr val="accent1"/>
          </a:lnRef>
          <a:fillRef idx="2">
            <a:schemeClr val="accent1"/>
          </a:fillRef>
          <a:effectRef idx="1">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50" b="0" dirty="0">
                <a:solidFill>
                  <a:schemeClr val="tx1"/>
                </a:solidFill>
                <a:latin typeface="微软雅黑" panose="020B0503020204020204" pitchFamily="34" charset="-122"/>
                <a:ea typeface="微软雅黑" panose="020B0503020204020204" pitchFamily="34" charset="-122"/>
              </a:rPr>
              <a:t>安全审计</a:t>
            </a:r>
          </a:p>
        </p:txBody>
      </p:sp>
      <p:sp>
        <p:nvSpPr>
          <p:cNvPr id="156" name="矩形 155"/>
          <p:cNvSpPr/>
          <p:nvPr/>
        </p:nvSpPr>
        <p:spPr bwMode="auto">
          <a:xfrm>
            <a:off x="1968714" y="955193"/>
            <a:ext cx="2993451" cy="297813"/>
          </a:xfrm>
          <a:prstGeom prst="rect">
            <a:avLst/>
          </a:prstGeom>
          <a:ln/>
        </p:spPr>
        <p:style>
          <a:lnRef idx="3">
            <a:schemeClr val="lt1"/>
          </a:lnRef>
          <a:fillRef idx="1">
            <a:schemeClr val="accent1"/>
          </a:fillRef>
          <a:effectRef idx="1">
            <a:schemeClr val="accent1"/>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solidFill>
                  <a:schemeClr val="tx1"/>
                </a:solidFill>
                <a:latin typeface="微软雅黑" panose="020B0503020204020204" pitchFamily="34" charset="-122"/>
                <a:ea typeface="微软雅黑" panose="020B0503020204020204" pitchFamily="34" charset="-122"/>
              </a:rPr>
              <a:t>用户安全架构（租户体系）</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cxnSp>
        <p:nvCxnSpPr>
          <p:cNvPr id="6151" name="直接箭头连接符 6150"/>
          <p:cNvCxnSpPr>
            <a:endCxn id="6149" idx="0"/>
          </p:cNvCxnSpPr>
          <p:nvPr/>
        </p:nvCxnSpPr>
        <p:spPr bwMode="auto">
          <a:xfrm flipH="1">
            <a:off x="2204996" y="1253006"/>
            <a:ext cx="1629" cy="13804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61" name="直接箭头连接符 160"/>
          <p:cNvCxnSpPr/>
          <p:nvPr/>
        </p:nvCxnSpPr>
        <p:spPr bwMode="auto">
          <a:xfrm flipH="1">
            <a:off x="2833588" y="1253006"/>
            <a:ext cx="1629" cy="13804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62" name="直接箭头连接符 161"/>
          <p:cNvCxnSpPr/>
          <p:nvPr/>
        </p:nvCxnSpPr>
        <p:spPr bwMode="auto">
          <a:xfrm flipH="1">
            <a:off x="3455689" y="1253006"/>
            <a:ext cx="1629" cy="13804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63" name="直接箭头连接符 162"/>
          <p:cNvCxnSpPr/>
          <p:nvPr/>
        </p:nvCxnSpPr>
        <p:spPr bwMode="auto">
          <a:xfrm flipH="1">
            <a:off x="4095661" y="1253006"/>
            <a:ext cx="1629" cy="13804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64" name="直接箭头连接符 163"/>
          <p:cNvCxnSpPr/>
          <p:nvPr/>
        </p:nvCxnSpPr>
        <p:spPr bwMode="auto">
          <a:xfrm flipH="1">
            <a:off x="4724165" y="1253006"/>
            <a:ext cx="1629" cy="13804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65" name="矩形 164"/>
          <p:cNvSpPr/>
          <p:nvPr/>
        </p:nvSpPr>
        <p:spPr bwMode="auto">
          <a:xfrm>
            <a:off x="5865322" y="985373"/>
            <a:ext cx="2041954" cy="891649"/>
          </a:xfrm>
          <a:prstGeom prst="rect">
            <a:avLst/>
          </a:prstGeom>
          <a:ln/>
        </p:spPr>
        <p:style>
          <a:lnRef idx="3">
            <a:schemeClr val="lt1"/>
          </a:lnRef>
          <a:fillRef idx="1">
            <a:schemeClr val="accent1"/>
          </a:fillRef>
          <a:effectRef idx="1">
            <a:schemeClr val="accent1"/>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en-US" altLang="zh-CN" sz="105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lang="en-US" altLang="zh-CN" sz="105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kumimoji="0" lang="en-US" altLang="zh-CN" sz="105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kumimoji="0" lang="zh-CN" altLang="en-US" sz="1200" b="0" dirty="0">
                <a:solidFill>
                  <a:schemeClr val="tx1"/>
                </a:solidFill>
                <a:latin typeface="微软雅黑" panose="020B0503020204020204" pitchFamily="34" charset="-122"/>
                <a:ea typeface="微软雅黑" panose="020B0503020204020204" pitchFamily="34" charset="-122"/>
              </a:rPr>
              <a:t>人员行为风险刻画</a:t>
            </a:r>
          </a:p>
        </p:txBody>
      </p:sp>
      <p:sp>
        <p:nvSpPr>
          <p:cNvPr id="167" name="文本框 166"/>
          <p:cNvSpPr txBox="1"/>
          <p:nvPr/>
        </p:nvSpPr>
        <p:spPr>
          <a:xfrm>
            <a:off x="5875436" y="1010433"/>
            <a:ext cx="914400" cy="485146"/>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chemeClr val="bg1"/>
                </a:solidFill>
                <a:cs typeface="微软雅黑" panose="020B0503020204020204" pitchFamily="34" charset="-122"/>
                <a:sym typeface="Calibri" panose="020F0502020204030204" pitchFamily="34" charset="0"/>
              </a:rPr>
              <a:t>人员风险</a:t>
            </a:r>
          </a:p>
        </p:txBody>
      </p:sp>
      <p:sp>
        <p:nvSpPr>
          <p:cNvPr id="6155" name="矩形 6154"/>
          <p:cNvSpPr/>
          <p:nvPr/>
        </p:nvSpPr>
        <p:spPr bwMode="auto">
          <a:xfrm>
            <a:off x="6035546" y="1292984"/>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latin typeface="微软雅黑" panose="020B0503020204020204" pitchFamily="34" charset="-122"/>
                <a:ea typeface="微软雅黑" panose="020B0503020204020204" pitchFamily="34" charset="-122"/>
              </a:rPr>
              <a:t>异地登录</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sp>
        <p:nvSpPr>
          <p:cNvPr id="169" name="矩形 168"/>
          <p:cNvSpPr/>
          <p:nvPr/>
        </p:nvSpPr>
        <p:spPr bwMode="auto">
          <a:xfrm>
            <a:off x="6035546" y="1481753"/>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050" dirty="0">
                <a:latin typeface="微软雅黑" panose="020B0503020204020204" pitchFamily="34" charset="-122"/>
                <a:ea typeface="微软雅黑" panose="020B0503020204020204" pitchFamily="34" charset="-122"/>
              </a:rPr>
              <a:t>越权行为</a:t>
            </a:r>
            <a:endParaRPr kumimoji="0" lang="zh-CN" altLang="en-US" sz="1050" b="0" dirty="0">
              <a:solidFill>
                <a:schemeClr val="tx1"/>
              </a:solidFill>
              <a:latin typeface="微软雅黑" panose="020B0503020204020204" pitchFamily="34" charset="-122"/>
              <a:ea typeface="微软雅黑" panose="020B0503020204020204" pitchFamily="34" charset="-122"/>
            </a:endParaRPr>
          </a:p>
        </p:txBody>
      </p:sp>
      <p:sp>
        <p:nvSpPr>
          <p:cNvPr id="170" name="矩形 169"/>
          <p:cNvSpPr/>
          <p:nvPr/>
        </p:nvSpPr>
        <p:spPr bwMode="auto">
          <a:xfrm>
            <a:off x="6932601" y="1292984"/>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100" b="0" dirty="0">
                <a:solidFill>
                  <a:schemeClr val="tx1"/>
                </a:solidFill>
                <a:latin typeface="微软雅黑" panose="020B0503020204020204" pitchFamily="34" charset="-122"/>
                <a:ea typeface="微软雅黑" panose="020B0503020204020204" pitchFamily="34" charset="-122"/>
              </a:rPr>
              <a:t>密码探测</a:t>
            </a:r>
          </a:p>
        </p:txBody>
      </p:sp>
      <p:sp>
        <p:nvSpPr>
          <p:cNvPr id="171" name="矩形 170"/>
          <p:cNvSpPr/>
          <p:nvPr/>
        </p:nvSpPr>
        <p:spPr bwMode="auto">
          <a:xfrm>
            <a:off x="6932601" y="1481753"/>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en-US" altLang="zh-CN" sz="1400" b="0" dirty="0">
                <a:solidFill>
                  <a:schemeClr val="tx1"/>
                </a:solidFill>
                <a:latin typeface="微软雅黑" panose="020B0503020204020204" pitchFamily="34" charset="-122"/>
                <a:ea typeface="微软雅黑" panose="020B0503020204020204" pitchFamily="34" charset="-122"/>
              </a:rPr>
              <a:t>… …</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459574" y="4904733"/>
            <a:ext cx="518743" cy="338790"/>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数据保密</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6060184" y="4860444"/>
            <a:ext cx="835075"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加密脱敏</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数据分级</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78" name="矩形 177"/>
          <p:cNvSpPr/>
          <p:nvPr/>
        </p:nvSpPr>
        <p:spPr bwMode="auto">
          <a:xfrm>
            <a:off x="5314097" y="5895662"/>
            <a:ext cx="5489029" cy="486697"/>
          </a:xfrm>
          <a:prstGeom prst="rect">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lang="zh-CN" altLang="en-US" sz="1400" dirty="0">
              <a:latin typeface="微软雅黑" panose="020B0503020204020204" pitchFamily="34" charset="-122"/>
              <a:ea typeface="微软雅黑" panose="020B0503020204020204" pitchFamily="34" charset="-122"/>
            </a:endParaRPr>
          </a:p>
        </p:txBody>
      </p:sp>
      <p:sp>
        <p:nvSpPr>
          <p:cNvPr id="179" name="矩形 178"/>
          <p:cNvSpPr/>
          <p:nvPr/>
        </p:nvSpPr>
        <p:spPr bwMode="auto">
          <a:xfrm>
            <a:off x="5468810" y="5961152"/>
            <a:ext cx="518743" cy="338790"/>
          </a:xfrm>
          <a:prstGeom prst="rect">
            <a:avLst/>
          </a:prstGeom>
          <a:ln/>
        </p:spPr>
        <p:style>
          <a:lnRef idx="1">
            <a:schemeClr val="accent5"/>
          </a:lnRef>
          <a:fillRef idx="2">
            <a:schemeClr val="accent5"/>
          </a:fillRef>
          <a:effectRef idx="1">
            <a:schemeClr val="accent5"/>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网络安全</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180" name="矩形 179"/>
          <p:cNvSpPr/>
          <p:nvPr/>
        </p:nvSpPr>
        <p:spPr bwMode="auto">
          <a:xfrm>
            <a:off x="7125796" y="5975470"/>
            <a:ext cx="518743" cy="338790"/>
          </a:xfrm>
          <a:prstGeom prst="rect">
            <a:avLst/>
          </a:prstGeom>
          <a:ln/>
        </p:spPr>
        <p:style>
          <a:lnRef idx="1">
            <a:schemeClr val="accent5"/>
          </a:lnRef>
          <a:fillRef idx="2">
            <a:schemeClr val="accent5"/>
          </a:fillRef>
          <a:effectRef idx="1">
            <a:schemeClr val="accent5"/>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系统安全</a:t>
            </a:r>
          </a:p>
        </p:txBody>
      </p:sp>
      <p:sp>
        <p:nvSpPr>
          <p:cNvPr id="181" name="矩形 180"/>
          <p:cNvSpPr/>
          <p:nvPr/>
        </p:nvSpPr>
        <p:spPr bwMode="auto">
          <a:xfrm>
            <a:off x="8745135" y="5979059"/>
            <a:ext cx="518743" cy="338790"/>
          </a:xfrm>
          <a:prstGeom prst="rect">
            <a:avLst/>
          </a:prstGeom>
          <a:ln/>
        </p:spPr>
        <p:style>
          <a:lnRef idx="1">
            <a:schemeClr val="accent5"/>
          </a:lnRef>
          <a:fillRef idx="2">
            <a:schemeClr val="accent5"/>
          </a:fillRef>
          <a:effectRef idx="1">
            <a:schemeClr val="accent5"/>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终端安全</a:t>
            </a:r>
          </a:p>
        </p:txBody>
      </p:sp>
      <p:sp>
        <p:nvSpPr>
          <p:cNvPr id="182" name="文本框 181"/>
          <p:cNvSpPr txBox="1"/>
          <p:nvPr/>
        </p:nvSpPr>
        <p:spPr>
          <a:xfrm>
            <a:off x="6040390" y="5930924"/>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访问控制</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入侵检测防御</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83" name="文本框 182"/>
          <p:cNvSpPr txBox="1"/>
          <p:nvPr/>
        </p:nvSpPr>
        <p:spPr>
          <a:xfrm>
            <a:off x="7610292" y="5926710"/>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堡垒机</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漏扫恶意代码防护</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84" name="文本框 183"/>
          <p:cNvSpPr txBox="1"/>
          <p:nvPr/>
        </p:nvSpPr>
        <p:spPr>
          <a:xfrm>
            <a:off x="9316715" y="5926710"/>
            <a:ext cx="914400" cy="39759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接入管理</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000" dirty="0">
                <a:cs typeface="微软雅黑" panose="020B0503020204020204" pitchFamily="34" charset="-122"/>
                <a:sym typeface="Calibri" panose="020F0502020204030204" pitchFamily="34" charset="0"/>
              </a:rPr>
              <a:t>防病毒</a:t>
            </a:r>
            <a:endParaRPr kumimoji="1" lang="en-US" altLang="zh-CN" sz="1000"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000" dirty="0">
              <a:cs typeface="微软雅黑" panose="020B0503020204020204" pitchFamily="34" charset="-122"/>
              <a:sym typeface="Calibri" panose="020F0502020204030204" pitchFamily="34" charset="0"/>
            </a:endParaRPr>
          </a:p>
        </p:txBody>
      </p:sp>
      <p:sp>
        <p:nvSpPr>
          <p:cNvPr id="185" name="矩形 184"/>
          <p:cNvSpPr/>
          <p:nvPr/>
        </p:nvSpPr>
        <p:spPr bwMode="auto">
          <a:xfrm>
            <a:off x="10052804" y="4356088"/>
            <a:ext cx="518743" cy="1943854"/>
          </a:xfrm>
          <a:prstGeom prst="rect">
            <a:avLst/>
          </a:prstGeom>
          <a:noFill/>
          <a:ln w="28575"/>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日</a:t>
            </a:r>
            <a:endParaRPr lang="en-US" altLang="zh-CN" sz="11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志</a:t>
            </a:r>
            <a:endParaRPr lang="en-US" altLang="zh-CN" sz="11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审</a:t>
            </a:r>
            <a:endParaRPr lang="en-US" altLang="zh-CN" sz="11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100" dirty="0">
                <a:latin typeface="微软雅黑" panose="020B0503020204020204" pitchFamily="34" charset="-122"/>
                <a:ea typeface="微软雅黑" panose="020B0503020204020204" pitchFamily="34" charset="-122"/>
              </a:rPr>
              <a:t>计</a:t>
            </a:r>
            <a:endParaRPr kumimoji="0" lang="zh-CN" altLang="en-US" sz="1100" b="0" dirty="0">
              <a:solidFill>
                <a:schemeClr val="tx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8877641" y="985373"/>
            <a:ext cx="2041954" cy="891649"/>
          </a:xfrm>
          <a:prstGeom prst="rect">
            <a:avLst/>
          </a:prstGeom>
          <a:ln/>
        </p:spPr>
        <p:style>
          <a:lnRef idx="3">
            <a:schemeClr val="lt1"/>
          </a:lnRef>
          <a:fillRef idx="1">
            <a:schemeClr val="accent1"/>
          </a:fillRef>
          <a:effectRef idx="1">
            <a:schemeClr val="accent1"/>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en-US" altLang="zh-CN" sz="105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lang="en-US" altLang="zh-CN" sz="105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kumimoji="0" lang="en-US" altLang="zh-CN" sz="105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kumimoji="0" lang="zh-CN" altLang="en-US" sz="1200" b="0" dirty="0">
                <a:solidFill>
                  <a:schemeClr val="tx1"/>
                </a:solidFill>
                <a:latin typeface="微软雅黑" panose="020B0503020204020204" pitchFamily="34" charset="-122"/>
                <a:ea typeface="微软雅黑" panose="020B0503020204020204" pitchFamily="34" charset="-122"/>
              </a:rPr>
              <a:t>人员活动一览</a:t>
            </a:r>
          </a:p>
        </p:txBody>
      </p:sp>
      <p:sp>
        <p:nvSpPr>
          <p:cNvPr id="109" name="文本框 108"/>
          <p:cNvSpPr txBox="1"/>
          <p:nvPr/>
        </p:nvSpPr>
        <p:spPr>
          <a:xfrm>
            <a:off x="8887755" y="1010433"/>
            <a:ext cx="914400" cy="485146"/>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chemeClr val="bg1"/>
                </a:solidFill>
                <a:cs typeface="微软雅黑" panose="020B0503020204020204" pitchFamily="34" charset="-122"/>
                <a:sym typeface="Calibri" panose="020F0502020204030204" pitchFamily="34" charset="0"/>
              </a:rPr>
              <a:t>人员活动</a:t>
            </a:r>
          </a:p>
        </p:txBody>
      </p:sp>
      <p:sp>
        <p:nvSpPr>
          <p:cNvPr id="111" name="矩形 110"/>
          <p:cNvSpPr/>
          <p:nvPr/>
        </p:nvSpPr>
        <p:spPr bwMode="auto">
          <a:xfrm>
            <a:off x="9047865" y="1292984"/>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900" dirty="0">
                <a:latin typeface="微软雅黑" panose="020B0503020204020204" pitchFamily="34" charset="-122"/>
                <a:ea typeface="微软雅黑" panose="020B0503020204020204" pitchFamily="34" charset="-122"/>
              </a:rPr>
              <a:t>操作</a:t>
            </a:r>
            <a:r>
              <a:rPr kumimoji="0" lang="zh-CN" altLang="en-US" sz="900" b="0" dirty="0">
                <a:solidFill>
                  <a:schemeClr val="tx1"/>
                </a:solidFill>
                <a:latin typeface="微软雅黑" panose="020B0503020204020204" pitchFamily="34" charset="-122"/>
                <a:ea typeface="微软雅黑" panose="020B0503020204020204" pitchFamily="34" charset="-122"/>
              </a:rPr>
              <a:t>路线图</a:t>
            </a:r>
          </a:p>
        </p:txBody>
      </p:sp>
      <p:sp>
        <p:nvSpPr>
          <p:cNvPr id="113" name="矩形 112"/>
          <p:cNvSpPr/>
          <p:nvPr/>
        </p:nvSpPr>
        <p:spPr bwMode="auto">
          <a:xfrm>
            <a:off x="9047865" y="1481753"/>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00" b="0" dirty="0">
                <a:solidFill>
                  <a:schemeClr val="tx1"/>
                </a:solidFill>
                <a:latin typeface="微软雅黑" panose="020B0503020204020204" pitchFamily="34" charset="-122"/>
                <a:ea typeface="微软雅黑" panose="020B0503020204020204" pitchFamily="34" charset="-122"/>
              </a:rPr>
              <a:t>操作统计</a:t>
            </a:r>
          </a:p>
        </p:txBody>
      </p:sp>
      <p:sp>
        <p:nvSpPr>
          <p:cNvPr id="114" name="矩形 113"/>
          <p:cNvSpPr/>
          <p:nvPr/>
        </p:nvSpPr>
        <p:spPr bwMode="auto">
          <a:xfrm>
            <a:off x="9944920" y="1292984"/>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900" dirty="0">
                <a:latin typeface="微软雅黑" panose="020B0503020204020204" pitchFamily="34" charset="-122"/>
                <a:ea typeface="微软雅黑" panose="020B0503020204020204" pitchFamily="34" charset="-122"/>
              </a:rPr>
              <a:t>隶属关系图</a:t>
            </a:r>
            <a:endParaRPr kumimoji="0" lang="zh-CN" altLang="en-US" sz="900" b="0" dirty="0">
              <a:solidFill>
                <a:schemeClr val="tx1"/>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9944920" y="1481753"/>
            <a:ext cx="744950" cy="129416"/>
          </a:xfrm>
          <a:prstGeom prst="rect">
            <a:avLst/>
          </a:prstGeom>
          <a:solidFill>
            <a:schemeClr val="bg1"/>
          </a:solidFill>
          <a:ln w="25400" algn="ctr">
            <a:no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en-US" altLang="zh-CN" sz="1400" b="0" dirty="0">
                <a:solidFill>
                  <a:schemeClr val="tx1"/>
                </a:solidFill>
                <a:latin typeface="微软雅黑" panose="020B0503020204020204" pitchFamily="34" charset="-122"/>
                <a:ea typeface="微软雅黑" panose="020B0503020204020204" pitchFamily="34" charset="-122"/>
              </a:rPr>
              <a:t>… …</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 name="十字形 1"/>
          <p:cNvSpPr/>
          <p:nvPr/>
        </p:nvSpPr>
        <p:spPr bwMode="auto">
          <a:xfrm>
            <a:off x="5258766" y="1288474"/>
            <a:ext cx="366199" cy="361989"/>
          </a:xfrm>
          <a:prstGeom prst="plus">
            <a:avLst/>
          </a:prstGeom>
          <a:ln/>
        </p:spPr>
        <p:style>
          <a:lnRef idx="3">
            <a:schemeClr val="lt1"/>
          </a:lnRef>
          <a:fillRef idx="1">
            <a:schemeClr val="accent1"/>
          </a:fillRef>
          <a:effectRef idx="1">
            <a:schemeClr val="accent1"/>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6" name="十字形 115"/>
          <p:cNvSpPr/>
          <p:nvPr/>
        </p:nvSpPr>
        <p:spPr bwMode="auto">
          <a:xfrm>
            <a:off x="8185677" y="1288474"/>
            <a:ext cx="366199" cy="361989"/>
          </a:xfrm>
          <a:prstGeom prst="plus">
            <a:avLst/>
          </a:prstGeom>
          <a:ln/>
        </p:spPr>
        <p:style>
          <a:lnRef idx="3">
            <a:schemeClr val="lt1"/>
          </a:lnRef>
          <a:fillRef idx="1">
            <a:schemeClr val="accent1"/>
          </a:fillRef>
          <a:effectRef idx="1">
            <a:schemeClr val="accent1"/>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 name="燕尾形箭头 3"/>
          <p:cNvSpPr/>
          <p:nvPr/>
        </p:nvSpPr>
        <p:spPr bwMode="auto">
          <a:xfrm>
            <a:off x="4385905" y="5110001"/>
            <a:ext cx="541461" cy="478013"/>
          </a:xfrm>
          <a:prstGeom prst="notchedRightArrow">
            <a:avLst/>
          </a:prstGeom>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4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功能架构</a:t>
            </a:r>
            <a:endParaRPr lang="zh-CN" altLang="en-US" dirty="0">
              <a:solidFill>
                <a:schemeClr val="tx2">
                  <a:lumMod val="60000"/>
                  <a:lumOff val="40000"/>
                </a:schemeClr>
              </a:solidFill>
            </a:endParaRPr>
          </a:p>
        </p:txBody>
      </p:sp>
      <p:pic>
        <p:nvPicPr>
          <p:cNvPr id="60" name="图片 5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5563" y="1032257"/>
            <a:ext cx="9744174" cy="5221397"/>
          </a:xfrm>
          <a:prstGeom prst="rect">
            <a:avLst/>
          </a:prstGeom>
          <a:noFill/>
        </p:spPr>
      </p:pic>
    </p:spTree>
    <p:extLst>
      <p:ext uri="{BB962C8B-B14F-4D97-AF65-F5344CB8AC3E}">
        <p14:creationId xmlns:p14="http://schemas.microsoft.com/office/powerpoint/2010/main" val="304701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与周边系统关系</a:t>
            </a:r>
          </a:p>
        </p:txBody>
      </p:sp>
      <p:sp>
        <p:nvSpPr>
          <p:cNvPr id="4" name="矩形 3"/>
          <p:cNvSpPr/>
          <p:nvPr/>
        </p:nvSpPr>
        <p:spPr bwMode="auto">
          <a:xfrm>
            <a:off x="2719970" y="2397512"/>
            <a:ext cx="6718670" cy="2534068"/>
          </a:xfrm>
          <a:prstGeom prst="rect">
            <a:avLst/>
          </a:prstGeom>
          <a:solidFill>
            <a:schemeClr val="accent2"/>
          </a:solidFill>
          <a:ln w="28575">
            <a:prstDash val="solid"/>
          </a:ln>
        </p:spPr>
        <p:style>
          <a:lnRef idx="2">
            <a:schemeClr val="dk1"/>
          </a:lnRef>
          <a:fillRef idx="1">
            <a:schemeClr val="lt1"/>
          </a:fillRef>
          <a:effectRef idx="0">
            <a:schemeClr val="dk1"/>
          </a:effectRef>
          <a:fontRef idx="minor">
            <a:schemeClr val="dk1"/>
          </a:fontRef>
        </p:style>
        <p:txBody>
          <a:bodyPr lIns="36000" rIns="36000" anchor="t"/>
          <a:lstStyle/>
          <a:p>
            <a:pPr algn="ctr" eaLnBrk="1" fontAlgn="auto" hangingPunct="1">
              <a:lnSpc>
                <a:spcPct val="150000"/>
              </a:lnSpc>
              <a:spcBef>
                <a:spcPts val="0"/>
              </a:spcBef>
              <a:spcAft>
                <a:spcPts val="0"/>
              </a:spcAft>
              <a:defRPr/>
            </a:pPr>
            <a:r>
              <a:rPr lang="zh-CN" altLang="en-US" sz="1600" b="1" kern="0" dirty="0">
                <a:solidFill>
                  <a:schemeClr val="tx1"/>
                </a:solidFill>
              </a:rPr>
              <a:t>数据安全管理系统</a:t>
            </a:r>
          </a:p>
        </p:txBody>
      </p:sp>
      <p:sp>
        <p:nvSpPr>
          <p:cNvPr id="5" name="圆角矩形 4"/>
          <p:cNvSpPr/>
          <p:nvPr/>
        </p:nvSpPr>
        <p:spPr>
          <a:xfrm>
            <a:off x="3019562" y="2952727"/>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租户管理</a:t>
            </a:r>
          </a:p>
        </p:txBody>
      </p:sp>
      <p:sp>
        <p:nvSpPr>
          <p:cNvPr id="6" name="圆角矩形 5"/>
          <p:cNvSpPr/>
          <p:nvPr/>
        </p:nvSpPr>
        <p:spPr>
          <a:xfrm>
            <a:off x="5254192" y="2975174"/>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鉴权授权</a:t>
            </a:r>
          </a:p>
        </p:txBody>
      </p:sp>
      <p:sp>
        <p:nvSpPr>
          <p:cNvPr id="7" name="圆角矩形 6"/>
          <p:cNvSpPr/>
          <p:nvPr/>
        </p:nvSpPr>
        <p:spPr>
          <a:xfrm>
            <a:off x="7488821" y="2975174"/>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加密解密脱敏</a:t>
            </a:r>
          </a:p>
        </p:txBody>
      </p:sp>
      <p:sp>
        <p:nvSpPr>
          <p:cNvPr id="8" name="圆角矩形 7"/>
          <p:cNvSpPr/>
          <p:nvPr/>
        </p:nvSpPr>
        <p:spPr>
          <a:xfrm>
            <a:off x="3019562" y="3649251"/>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统一认证</a:t>
            </a:r>
          </a:p>
        </p:txBody>
      </p:sp>
      <p:sp>
        <p:nvSpPr>
          <p:cNvPr id="9" name="圆角矩形 8"/>
          <p:cNvSpPr/>
          <p:nvPr/>
        </p:nvSpPr>
        <p:spPr>
          <a:xfrm>
            <a:off x="3019562" y="4323328"/>
            <a:ext cx="6242244"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日志审计</a:t>
            </a:r>
          </a:p>
        </p:txBody>
      </p:sp>
      <p:sp>
        <p:nvSpPr>
          <p:cNvPr id="10" name="圆角矩形 9"/>
          <p:cNvSpPr/>
          <p:nvPr/>
        </p:nvSpPr>
        <p:spPr>
          <a:xfrm>
            <a:off x="7488821" y="3649251"/>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数据权限</a:t>
            </a:r>
          </a:p>
        </p:txBody>
      </p:sp>
      <p:sp>
        <p:nvSpPr>
          <p:cNvPr id="11" name="圆角矩形 10"/>
          <p:cNvSpPr/>
          <p:nvPr/>
        </p:nvSpPr>
        <p:spPr>
          <a:xfrm>
            <a:off x="5254192" y="3649251"/>
            <a:ext cx="1772986" cy="476599"/>
          </a:xfrm>
          <a:prstGeom prst="roundRect">
            <a:avLst>
              <a:gd name="adj" fmla="val 0"/>
            </a:avLst>
          </a:prstGeom>
          <a:solidFill>
            <a:schemeClr val="bg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功能权限</a:t>
            </a:r>
          </a:p>
        </p:txBody>
      </p:sp>
      <p:sp>
        <p:nvSpPr>
          <p:cNvPr id="12" name="圆角矩形 11"/>
          <p:cNvSpPr/>
          <p:nvPr/>
        </p:nvSpPr>
        <p:spPr>
          <a:xfrm>
            <a:off x="2980786" y="859510"/>
            <a:ext cx="2664778" cy="476598"/>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DCOOS</a:t>
            </a:r>
            <a:r>
              <a:rPr lang="zh-CN" altLang="en-US" sz="1400" b="1" dirty="0">
                <a:solidFill>
                  <a:schemeClr val="tx1"/>
                </a:solidFill>
              </a:rPr>
              <a:t>平台</a:t>
            </a:r>
          </a:p>
        </p:txBody>
      </p:sp>
      <p:sp>
        <p:nvSpPr>
          <p:cNvPr id="13" name="圆角矩形 12"/>
          <p:cNvSpPr/>
          <p:nvPr/>
        </p:nvSpPr>
        <p:spPr>
          <a:xfrm>
            <a:off x="6784260" y="5939377"/>
            <a:ext cx="4079993" cy="476598"/>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其他应用系统</a:t>
            </a:r>
            <a:endParaRPr lang="en-US" altLang="zh-CN" sz="1400" b="1" dirty="0">
              <a:solidFill>
                <a:schemeClr val="tx1"/>
              </a:solidFill>
            </a:endParaRPr>
          </a:p>
        </p:txBody>
      </p:sp>
      <p:cxnSp>
        <p:nvCxnSpPr>
          <p:cNvPr id="16" name="直接箭头连接符 15"/>
          <p:cNvCxnSpPr/>
          <p:nvPr/>
        </p:nvCxnSpPr>
        <p:spPr bwMode="auto">
          <a:xfrm flipV="1">
            <a:off x="7307788" y="1466385"/>
            <a:ext cx="0" cy="8363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8" name="圆角矩形 17"/>
          <p:cNvSpPr/>
          <p:nvPr/>
        </p:nvSpPr>
        <p:spPr>
          <a:xfrm>
            <a:off x="265599" y="2397512"/>
            <a:ext cx="960191" cy="2534068"/>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基础能力系统</a:t>
            </a:r>
          </a:p>
        </p:txBody>
      </p:sp>
      <p:sp>
        <p:nvSpPr>
          <p:cNvPr id="19" name="圆角矩形 18"/>
          <p:cNvSpPr/>
          <p:nvPr/>
        </p:nvSpPr>
        <p:spPr>
          <a:xfrm>
            <a:off x="1043496" y="5939109"/>
            <a:ext cx="4409449" cy="476598"/>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Hadoop</a:t>
            </a:r>
            <a:r>
              <a:rPr lang="zh-CN" altLang="en-US" sz="1400" b="1" dirty="0">
                <a:solidFill>
                  <a:schemeClr val="tx1"/>
                </a:solidFill>
              </a:rPr>
              <a:t>底座</a:t>
            </a:r>
            <a:endParaRPr lang="en-US" altLang="zh-CN" sz="1400" b="1" dirty="0">
              <a:solidFill>
                <a:schemeClr val="tx1"/>
              </a:solidFill>
            </a:endParaRPr>
          </a:p>
          <a:p>
            <a:pPr algn="ctr">
              <a:defRPr/>
            </a:pPr>
            <a:r>
              <a:rPr lang="en-US" altLang="zh-CN" sz="1400" b="1" dirty="0">
                <a:solidFill>
                  <a:schemeClr val="tx1"/>
                </a:solidFill>
              </a:rPr>
              <a:t>(</a:t>
            </a:r>
            <a:r>
              <a:rPr lang="zh-CN" altLang="en-US" sz="1400" b="1" dirty="0">
                <a:solidFill>
                  <a:schemeClr val="tx1"/>
                </a:solidFill>
              </a:rPr>
              <a:t>专区、沙箱、生产</a:t>
            </a:r>
            <a:r>
              <a:rPr lang="en-US" altLang="zh-CN" sz="1400" b="1" dirty="0">
                <a:solidFill>
                  <a:schemeClr val="tx1"/>
                </a:solidFill>
              </a:rPr>
              <a:t>)</a:t>
            </a:r>
            <a:endParaRPr lang="zh-CN" altLang="en-US" sz="1400" b="1" dirty="0">
              <a:solidFill>
                <a:schemeClr val="tx1"/>
              </a:solidFill>
            </a:endParaRPr>
          </a:p>
        </p:txBody>
      </p:sp>
      <p:sp>
        <p:nvSpPr>
          <p:cNvPr id="23" name="圆角矩形 22"/>
          <p:cNvSpPr/>
          <p:nvPr/>
        </p:nvSpPr>
        <p:spPr>
          <a:xfrm>
            <a:off x="10895249" y="2273528"/>
            <a:ext cx="960191" cy="1054261"/>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核心能力系统</a:t>
            </a:r>
          </a:p>
        </p:txBody>
      </p:sp>
      <p:sp>
        <p:nvSpPr>
          <p:cNvPr id="24" name="圆角矩形 23"/>
          <p:cNvSpPr/>
          <p:nvPr/>
        </p:nvSpPr>
        <p:spPr>
          <a:xfrm>
            <a:off x="5973079" y="854607"/>
            <a:ext cx="4409449" cy="476598"/>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门户</a:t>
            </a:r>
            <a:endParaRPr lang="en-US" altLang="zh-CN" sz="1400" b="1" dirty="0">
              <a:solidFill>
                <a:schemeClr val="tx1"/>
              </a:solidFill>
            </a:endParaRPr>
          </a:p>
        </p:txBody>
      </p:sp>
      <p:sp>
        <p:nvSpPr>
          <p:cNvPr id="17" name="文本框 16"/>
          <p:cNvSpPr txBox="1"/>
          <p:nvPr/>
        </p:nvSpPr>
        <p:spPr>
          <a:xfrm>
            <a:off x="4091690" y="1455667"/>
            <a:ext cx="1580770" cy="914400"/>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zh-CN" altLang="en-US" sz="1200" dirty="0" smtClean="0">
                <a:latin typeface="+mj-lt"/>
                <a:cs typeface="微软雅黑" panose="020B0503020204020204" pitchFamily="34" charset="-122"/>
                <a:sym typeface="Calibri" panose="020F0502020204030204" pitchFamily="34" charset="0"/>
              </a:rPr>
              <a:t>数据</a:t>
            </a:r>
            <a:r>
              <a:rPr kumimoji="1" lang="zh-CN" altLang="en-US" sz="1200" dirty="0">
                <a:latin typeface="+mj-lt"/>
                <a:cs typeface="微软雅黑" panose="020B0503020204020204" pitchFamily="34" charset="-122"/>
                <a:sym typeface="Calibri" panose="020F0502020204030204" pitchFamily="34" charset="0"/>
              </a:rPr>
              <a:t>加解密</a:t>
            </a:r>
            <a:r>
              <a:rPr kumimoji="1" lang="en-US" altLang="zh-CN" sz="1200" dirty="0">
                <a:latin typeface="+mj-lt"/>
                <a:cs typeface="微软雅黑" panose="020B0503020204020204" pitchFamily="34" charset="-122"/>
                <a:sym typeface="Calibri" panose="020F0502020204030204" pitchFamily="34" charset="0"/>
              </a:rPr>
              <a:t>API</a:t>
            </a:r>
          </a:p>
          <a:p>
            <a:pPr marL="171450" indent="-171450" eaLnBrk="0" fontAlgn="base" hangingPunct="0">
              <a:spcBef>
                <a:spcPct val="20000"/>
              </a:spcBef>
              <a:spcAft>
                <a:spcPct val="0"/>
              </a:spcAft>
              <a:buFont typeface="Arial" panose="020B0604020202020204" pitchFamily="34" charset="0"/>
              <a:buChar char="•"/>
            </a:pPr>
            <a:r>
              <a:rPr kumimoji="1" lang="zh-CN" altLang="en-US" sz="1200" dirty="0" smtClean="0">
                <a:latin typeface="+mj-lt"/>
                <a:cs typeface="微软雅黑" panose="020B0503020204020204" pitchFamily="34" charset="-122"/>
                <a:sym typeface="Calibri" panose="020F0502020204030204" pitchFamily="34" charset="0"/>
              </a:rPr>
              <a:t>数据定级</a:t>
            </a:r>
            <a:endParaRPr kumimoji="1" lang="en-US" altLang="zh-CN" sz="1200" dirty="0">
              <a:latin typeface="+mj-lt"/>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latin typeface="+mj-lt"/>
                <a:cs typeface="微软雅黑" panose="020B0503020204020204" pitchFamily="34" charset="-122"/>
                <a:sym typeface="Calibri" panose="020F0502020204030204" pitchFamily="34" charset="0"/>
              </a:rPr>
              <a:t>统一认证能力</a:t>
            </a:r>
          </a:p>
        </p:txBody>
      </p:sp>
      <p:cxnSp>
        <p:nvCxnSpPr>
          <p:cNvPr id="27" name="直接箭头连接符 26"/>
          <p:cNvCxnSpPr/>
          <p:nvPr/>
        </p:nvCxnSpPr>
        <p:spPr bwMode="auto">
          <a:xfrm>
            <a:off x="6588268" y="1466385"/>
            <a:ext cx="0" cy="81152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2" name="直接箭头连接符 31"/>
          <p:cNvCxnSpPr/>
          <p:nvPr/>
        </p:nvCxnSpPr>
        <p:spPr bwMode="auto">
          <a:xfrm flipV="1">
            <a:off x="4076410" y="1427356"/>
            <a:ext cx="0" cy="8363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4" name="文本框 33"/>
          <p:cNvSpPr txBox="1"/>
          <p:nvPr/>
        </p:nvSpPr>
        <p:spPr>
          <a:xfrm>
            <a:off x="7027178" y="5267253"/>
            <a:ext cx="1580770" cy="387091"/>
          </a:xfrm>
          <a:prstGeom prst="rect">
            <a:avLst/>
          </a:prstGeom>
          <a:noFill/>
        </p:spPr>
        <p:txBody>
          <a:bodyPr wrap="none" rtlCol="0">
            <a:normAutofit/>
          </a:bodyPr>
          <a:lstStyle>
            <a:defPPr>
              <a:defRPr lang="zh-CN"/>
            </a:defPPr>
            <a:lvl1pPr eaLnBrk="0" fontAlgn="base" hangingPunct="0">
              <a:spcBef>
                <a:spcPct val="20000"/>
              </a:spcBef>
              <a:spcAft>
                <a:spcPct val="0"/>
              </a:spcAft>
              <a:defRPr kumimoji="1" sz="1200">
                <a:latin typeface="+mj-lt"/>
                <a:cs typeface="微软雅黑" panose="020B0503020204020204" pitchFamily="34" charset="-122"/>
              </a:defRPr>
            </a:lvl1pPr>
          </a:lstStyle>
          <a:p>
            <a:r>
              <a:rPr lang="zh-CN" altLang="en-US" sz="1400" b="1" dirty="0">
                <a:solidFill>
                  <a:srgbClr val="FF0000"/>
                </a:solidFill>
                <a:sym typeface="Calibri" panose="020F0502020204030204" pitchFamily="34" charset="0"/>
              </a:rPr>
              <a:t>日志汇聚</a:t>
            </a:r>
            <a:endParaRPr lang="en-US" altLang="zh-CN" sz="1400" b="1" dirty="0">
              <a:solidFill>
                <a:srgbClr val="FF0000"/>
              </a:solidFill>
              <a:sym typeface="Calibri" panose="020F0502020204030204" pitchFamily="34" charset="0"/>
            </a:endParaRPr>
          </a:p>
        </p:txBody>
      </p:sp>
      <p:cxnSp>
        <p:nvCxnSpPr>
          <p:cNvPr id="37" name="直接箭头连接符 36"/>
          <p:cNvCxnSpPr/>
          <p:nvPr/>
        </p:nvCxnSpPr>
        <p:spPr bwMode="auto">
          <a:xfrm flipH="1">
            <a:off x="1522966" y="4103997"/>
            <a:ext cx="95250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9" name="直接箭头连接符 38"/>
          <p:cNvCxnSpPr/>
          <p:nvPr/>
        </p:nvCxnSpPr>
        <p:spPr bwMode="auto">
          <a:xfrm>
            <a:off x="1538466" y="4264919"/>
            <a:ext cx="98167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1" name="文本框 40"/>
          <p:cNvSpPr txBox="1"/>
          <p:nvPr/>
        </p:nvSpPr>
        <p:spPr>
          <a:xfrm>
            <a:off x="1616638" y="2946147"/>
            <a:ext cx="1296170" cy="1015853"/>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数据权限</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功能权限</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统一认证</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元数据安全</a:t>
            </a:r>
            <a:endParaRPr kumimoji="1" lang="en-US" altLang="zh-CN" sz="1200" dirty="0">
              <a:cs typeface="微软雅黑" panose="020B0503020204020204" pitchFamily="34" charset="-122"/>
              <a:sym typeface="Calibri" panose="020F0502020204030204" pitchFamily="34" charset="0"/>
            </a:endParaRPr>
          </a:p>
        </p:txBody>
      </p:sp>
      <p:cxnSp>
        <p:nvCxnSpPr>
          <p:cNvPr id="42" name="直接箭头连接符 41"/>
          <p:cNvCxnSpPr/>
          <p:nvPr/>
        </p:nvCxnSpPr>
        <p:spPr bwMode="auto">
          <a:xfrm flipH="1">
            <a:off x="9598009" y="2897488"/>
            <a:ext cx="95250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3" name="直接箭头连接符 42"/>
          <p:cNvCxnSpPr/>
          <p:nvPr/>
        </p:nvCxnSpPr>
        <p:spPr bwMode="auto">
          <a:xfrm>
            <a:off x="9598009" y="2783559"/>
            <a:ext cx="98167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4" name="文本框 43"/>
          <p:cNvSpPr txBox="1"/>
          <p:nvPr/>
        </p:nvSpPr>
        <p:spPr>
          <a:xfrm>
            <a:off x="9622967" y="1630253"/>
            <a:ext cx="1580770" cy="938160"/>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HDFS</a:t>
            </a:r>
            <a:r>
              <a:rPr kumimoji="1" lang="zh-CN" altLang="en-US" sz="1200" dirty="0">
                <a:cs typeface="微软雅黑" panose="020B0503020204020204" pitchFamily="34" charset="-122"/>
                <a:sym typeface="Calibri" panose="020F0502020204030204" pitchFamily="34" charset="0"/>
              </a:rPr>
              <a:t>目录管理</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Hive</a:t>
            </a:r>
            <a:r>
              <a:rPr kumimoji="1" lang="zh-CN" altLang="en-US" sz="1200" dirty="0">
                <a:cs typeface="微软雅黑" panose="020B0503020204020204" pitchFamily="34" charset="-122"/>
                <a:sym typeface="Calibri" panose="020F0502020204030204" pitchFamily="34" charset="0"/>
              </a:rPr>
              <a:t>表管理</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ACL</a:t>
            </a:r>
            <a:r>
              <a:rPr kumimoji="1" lang="zh-CN" altLang="en-US" sz="1200" dirty="0">
                <a:cs typeface="微软雅黑" panose="020B0503020204020204" pitchFamily="34" charset="-122"/>
                <a:sym typeface="Calibri" panose="020F0502020204030204" pitchFamily="34" charset="0"/>
              </a:rPr>
              <a:t>权限管控</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元数据安全</a:t>
            </a:r>
            <a:endParaRPr kumimoji="1" lang="en-US" altLang="zh-CN" sz="1200" dirty="0">
              <a:cs typeface="微软雅黑" panose="020B0503020204020204" pitchFamily="34" charset="-122"/>
              <a:sym typeface="Calibri" panose="020F0502020204030204" pitchFamily="34" charset="0"/>
            </a:endParaRPr>
          </a:p>
        </p:txBody>
      </p:sp>
      <p:cxnSp>
        <p:nvCxnSpPr>
          <p:cNvPr id="45" name="直接箭头连接符 44"/>
          <p:cNvCxnSpPr/>
          <p:nvPr/>
        </p:nvCxnSpPr>
        <p:spPr bwMode="auto">
          <a:xfrm flipV="1">
            <a:off x="3159764" y="5034510"/>
            <a:ext cx="0" cy="83634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6" name="直接箭头连接符 45"/>
          <p:cNvCxnSpPr/>
          <p:nvPr/>
        </p:nvCxnSpPr>
        <p:spPr bwMode="auto">
          <a:xfrm>
            <a:off x="4542723" y="5060681"/>
            <a:ext cx="0" cy="81152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7" name="文本框 46"/>
          <p:cNvSpPr txBox="1"/>
          <p:nvPr/>
        </p:nvSpPr>
        <p:spPr>
          <a:xfrm>
            <a:off x="4895299" y="5010867"/>
            <a:ext cx="1810531" cy="1037063"/>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计算资源分配</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存储资源分配</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数据加解密</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en-US" altLang="zh-CN" sz="1200" dirty="0" err="1">
                <a:cs typeface="微软雅黑" panose="020B0503020204020204" pitchFamily="34" charset="-122"/>
                <a:sym typeface="Calibri" panose="020F0502020204030204" pitchFamily="34" charset="0"/>
              </a:rPr>
              <a:t>hadoop</a:t>
            </a:r>
            <a:r>
              <a:rPr kumimoji="1" lang="zh-CN" altLang="en-US" sz="1200" dirty="0">
                <a:cs typeface="微软雅黑" panose="020B0503020204020204" pitchFamily="34" charset="-122"/>
                <a:sym typeface="Calibri" panose="020F0502020204030204" pitchFamily="34" charset="0"/>
              </a:rPr>
              <a:t>账号管理</a:t>
            </a:r>
            <a:endParaRPr kumimoji="1" lang="en-US" altLang="zh-CN" sz="1200" dirty="0">
              <a:cs typeface="微软雅黑" panose="020B0503020204020204" pitchFamily="34" charset="-122"/>
              <a:sym typeface="Calibri" panose="020F0502020204030204" pitchFamily="34" charset="0"/>
            </a:endParaRPr>
          </a:p>
        </p:txBody>
      </p:sp>
      <p:cxnSp>
        <p:nvCxnSpPr>
          <p:cNvPr id="49" name="直接箭头连接符 48"/>
          <p:cNvCxnSpPr/>
          <p:nvPr/>
        </p:nvCxnSpPr>
        <p:spPr bwMode="auto">
          <a:xfrm flipV="1">
            <a:off x="7475839" y="4984462"/>
            <a:ext cx="0" cy="83634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50" name="直接箭头连接符 49"/>
          <p:cNvCxnSpPr/>
          <p:nvPr/>
        </p:nvCxnSpPr>
        <p:spPr bwMode="auto">
          <a:xfrm>
            <a:off x="8610825" y="5010633"/>
            <a:ext cx="0" cy="81152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51" name="文本框 50"/>
          <p:cNvSpPr txBox="1"/>
          <p:nvPr/>
        </p:nvSpPr>
        <p:spPr>
          <a:xfrm>
            <a:off x="7652529" y="1529567"/>
            <a:ext cx="1810531" cy="1037063"/>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租户、项目、角色管控</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页面权限管控</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zh-CN" altLang="en-US" sz="1200" dirty="0">
                <a:cs typeface="微软雅黑" panose="020B0503020204020204" pitchFamily="34" charset="-122"/>
                <a:sym typeface="Calibri" panose="020F0502020204030204" pitchFamily="34" charset="0"/>
              </a:rPr>
              <a:t>后台功能逻辑代码实现</a:t>
            </a:r>
            <a:endParaRPr kumimoji="1" lang="en-US" altLang="zh-CN" sz="1200" dirty="0">
              <a:cs typeface="微软雅黑" panose="020B0503020204020204" pitchFamily="34" charset="-122"/>
              <a:sym typeface="Calibri" panose="020F0502020204030204" pitchFamily="34" charset="0"/>
            </a:endParaRPr>
          </a:p>
        </p:txBody>
      </p:sp>
      <p:sp>
        <p:nvSpPr>
          <p:cNvPr id="52" name="圆角矩形 51"/>
          <p:cNvSpPr/>
          <p:nvPr/>
        </p:nvSpPr>
        <p:spPr>
          <a:xfrm>
            <a:off x="10920005" y="3984810"/>
            <a:ext cx="960191" cy="1054261"/>
          </a:xfrm>
          <a:prstGeom prst="roundRect">
            <a:avLst>
              <a:gd name="adj" fmla="val 0"/>
            </a:avLst>
          </a:prstGeom>
          <a:solidFill>
            <a:schemeClr val="accent2">
              <a:lumMod val="40000"/>
              <a:lumOff val="6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采集能力系统</a:t>
            </a:r>
          </a:p>
        </p:txBody>
      </p:sp>
      <p:cxnSp>
        <p:nvCxnSpPr>
          <p:cNvPr id="53" name="直接箭头连接符 52"/>
          <p:cNvCxnSpPr/>
          <p:nvPr/>
        </p:nvCxnSpPr>
        <p:spPr bwMode="auto">
          <a:xfrm flipH="1">
            <a:off x="9622765" y="4360796"/>
            <a:ext cx="95250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54" name="直接箭头连接符 53"/>
          <p:cNvCxnSpPr/>
          <p:nvPr/>
        </p:nvCxnSpPr>
        <p:spPr bwMode="auto">
          <a:xfrm>
            <a:off x="9622765" y="4494841"/>
            <a:ext cx="981679"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55" name="文本框 54"/>
          <p:cNvSpPr txBox="1"/>
          <p:nvPr/>
        </p:nvSpPr>
        <p:spPr>
          <a:xfrm>
            <a:off x="9637542" y="3429188"/>
            <a:ext cx="1580770" cy="938160"/>
          </a:xfrm>
          <a:prstGeom prst="rect">
            <a:avLst/>
          </a:prstGeom>
          <a:noFill/>
        </p:spPr>
        <p:txBody>
          <a:bodyPr wrap="none" rtlCol="0">
            <a:normAutofit/>
          </a:bodyPr>
          <a:lstStyle/>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HDFS</a:t>
            </a:r>
            <a:r>
              <a:rPr kumimoji="1" lang="zh-CN" altLang="en-US" sz="1200" dirty="0">
                <a:cs typeface="微软雅黑" panose="020B0503020204020204" pitchFamily="34" charset="-122"/>
                <a:sym typeface="Calibri" panose="020F0502020204030204" pitchFamily="34" charset="0"/>
              </a:rPr>
              <a:t>目录管理</a:t>
            </a:r>
            <a:endParaRPr kumimoji="1" lang="en-US" altLang="zh-CN" sz="1200" dirty="0">
              <a:cs typeface="微软雅黑" panose="020B0503020204020204" pitchFamily="34" charset="-122"/>
              <a:sym typeface="Calibri" panose="020F0502020204030204" pitchFamily="34" charset="0"/>
            </a:endParaRPr>
          </a:p>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Hive</a:t>
            </a:r>
            <a:r>
              <a:rPr kumimoji="1" lang="zh-CN" altLang="en-US" sz="1200" dirty="0">
                <a:cs typeface="微软雅黑" panose="020B0503020204020204" pitchFamily="34" charset="-122"/>
                <a:sym typeface="Calibri" panose="020F0502020204030204" pitchFamily="34" charset="0"/>
              </a:rPr>
              <a:t>表管理</a:t>
            </a:r>
          </a:p>
          <a:p>
            <a:pPr marL="171450" indent="-171450" eaLnBrk="0" fontAlgn="base" hangingPunct="0">
              <a:spcBef>
                <a:spcPct val="20000"/>
              </a:spcBef>
              <a:spcAft>
                <a:spcPct val="0"/>
              </a:spcAft>
              <a:buFont typeface="Arial" panose="020B0604020202020204" pitchFamily="34" charset="0"/>
              <a:buChar char="•"/>
            </a:pPr>
            <a:r>
              <a:rPr kumimoji="1" lang="en-US" altLang="zh-CN" sz="1200" dirty="0">
                <a:cs typeface="微软雅黑" panose="020B0503020204020204" pitchFamily="34" charset="-122"/>
                <a:sym typeface="Calibri" panose="020F0502020204030204" pitchFamily="34" charset="0"/>
              </a:rPr>
              <a:t>ACL</a:t>
            </a:r>
            <a:r>
              <a:rPr kumimoji="1" lang="zh-CN" altLang="en-US" sz="1200" dirty="0">
                <a:cs typeface="微软雅黑" panose="020B0503020204020204" pitchFamily="34" charset="-122"/>
                <a:sym typeface="Calibri" panose="020F0502020204030204" pitchFamily="34" charset="0"/>
              </a:rPr>
              <a:t>权限管控</a:t>
            </a:r>
            <a:endParaRPr kumimoji="1" lang="en-US" altLang="zh-CN" sz="1200" dirty="0">
              <a:cs typeface="微软雅黑" panose="020B0503020204020204" pitchFamily="34" charset="-122"/>
              <a:sym typeface="Calibri" panose="020F0502020204030204" pitchFamily="34" charset="0"/>
            </a:endParaRPr>
          </a:p>
        </p:txBody>
      </p:sp>
      <p:sp>
        <p:nvSpPr>
          <p:cNvPr id="2" name="文本框 1"/>
          <p:cNvSpPr txBox="1"/>
          <p:nvPr/>
        </p:nvSpPr>
        <p:spPr>
          <a:xfrm>
            <a:off x="2866474" y="1700861"/>
            <a:ext cx="1637262" cy="91440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rPr>
              <a:t>提供安全能力</a:t>
            </a:r>
          </a:p>
        </p:txBody>
      </p:sp>
      <p:sp>
        <p:nvSpPr>
          <p:cNvPr id="48" name="文本框 47"/>
          <p:cNvSpPr txBox="1"/>
          <p:nvPr/>
        </p:nvSpPr>
        <p:spPr>
          <a:xfrm>
            <a:off x="8177803" y="5274990"/>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rPr>
              <a:t>统一认证</a:t>
            </a:r>
          </a:p>
        </p:txBody>
      </p:sp>
      <p:sp>
        <p:nvSpPr>
          <p:cNvPr id="56" name="文本框 55"/>
          <p:cNvSpPr txBox="1"/>
          <p:nvPr/>
        </p:nvSpPr>
        <p:spPr>
          <a:xfrm>
            <a:off x="6900194" y="1797326"/>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安全管控</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57" name="文本框 56"/>
          <p:cNvSpPr txBox="1"/>
          <p:nvPr/>
        </p:nvSpPr>
        <p:spPr>
          <a:xfrm>
            <a:off x="9607892" y="2909345"/>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日志汇聚</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58" name="文本框 57"/>
          <p:cNvSpPr txBox="1"/>
          <p:nvPr/>
        </p:nvSpPr>
        <p:spPr>
          <a:xfrm>
            <a:off x="9607892" y="4444068"/>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日志汇聚</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59" name="文本框 58"/>
          <p:cNvSpPr txBox="1"/>
          <p:nvPr/>
        </p:nvSpPr>
        <p:spPr>
          <a:xfrm>
            <a:off x="9607892" y="4073177"/>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安全管控</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60" name="文本框 59"/>
          <p:cNvSpPr txBox="1"/>
          <p:nvPr/>
        </p:nvSpPr>
        <p:spPr>
          <a:xfrm>
            <a:off x="6126658" y="1630000"/>
            <a:ext cx="935692" cy="387091"/>
          </a:xfrm>
          <a:prstGeom prst="rect">
            <a:avLst/>
          </a:prstGeom>
          <a:noFill/>
        </p:spPr>
        <p:txBody>
          <a:bodyPr wrap="none" rtlCol="0">
            <a:normAutofit/>
          </a:bodyPr>
          <a:lstStyle>
            <a:defPPr>
              <a:defRPr lang="zh-CN"/>
            </a:defPPr>
            <a:lvl1pPr eaLnBrk="0" fontAlgn="base" hangingPunct="0">
              <a:spcBef>
                <a:spcPct val="20000"/>
              </a:spcBef>
              <a:spcAft>
                <a:spcPct val="0"/>
              </a:spcAft>
              <a:defRPr kumimoji="1" sz="1200">
                <a:latin typeface="+mj-lt"/>
                <a:cs typeface="微软雅黑" panose="020B0503020204020204" pitchFamily="34" charset="-122"/>
              </a:defRPr>
            </a:lvl1pPr>
          </a:lstStyle>
          <a:p>
            <a:r>
              <a:rPr lang="zh-CN" altLang="en-US" sz="1400" b="1" dirty="0">
                <a:solidFill>
                  <a:srgbClr val="FF0000"/>
                </a:solidFill>
                <a:sym typeface="Calibri" panose="020F0502020204030204" pitchFamily="34" charset="0"/>
              </a:rPr>
              <a:t>日志汇聚</a:t>
            </a:r>
            <a:endParaRPr lang="en-US" altLang="zh-CN" sz="1400" b="1" dirty="0">
              <a:solidFill>
                <a:srgbClr val="FF0000"/>
              </a:solidFill>
              <a:sym typeface="Calibri" panose="020F0502020204030204" pitchFamily="34" charset="0"/>
            </a:endParaRPr>
          </a:p>
        </p:txBody>
      </p:sp>
      <p:sp>
        <p:nvSpPr>
          <p:cNvPr id="61" name="文本框 60"/>
          <p:cNvSpPr txBox="1"/>
          <p:nvPr/>
        </p:nvSpPr>
        <p:spPr>
          <a:xfrm>
            <a:off x="2716734" y="5521083"/>
            <a:ext cx="935692" cy="387091"/>
          </a:xfrm>
          <a:prstGeom prst="rect">
            <a:avLst/>
          </a:prstGeom>
          <a:noFill/>
        </p:spPr>
        <p:txBody>
          <a:bodyPr wrap="none" rtlCol="0">
            <a:normAutofit/>
          </a:bodyPr>
          <a:lstStyle>
            <a:defPPr>
              <a:defRPr lang="zh-CN"/>
            </a:defPPr>
            <a:lvl1pPr eaLnBrk="0" fontAlgn="base" hangingPunct="0">
              <a:spcBef>
                <a:spcPct val="20000"/>
              </a:spcBef>
              <a:spcAft>
                <a:spcPct val="0"/>
              </a:spcAft>
              <a:defRPr kumimoji="1" sz="1200">
                <a:latin typeface="+mj-lt"/>
                <a:cs typeface="微软雅黑" panose="020B0503020204020204" pitchFamily="34" charset="-122"/>
              </a:defRPr>
            </a:lvl1pPr>
          </a:lstStyle>
          <a:p>
            <a:r>
              <a:rPr lang="zh-CN" altLang="en-US" sz="1400" b="1" dirty="0">
                <a:solidFill>
                  <a:srgbClr val="FF0000"/>
                </a:solidFill>
                <a:sym typeface="Calibri" panose="020F0502020204030204" pitchFamily="34" charset="0"/>
              </a:rPr>
              <a:t>日志汇聚</a:t>
            </a:r>
            <a:endParaRPr lang="en-US" altLang="zh-CN" sz="1400" b="1" dirty="0">
              <a:solidFill>
                <a:srgbClr val="FF0000"/>
              </a:solidFill>
              <a:sym typeface="Calibri" panose="020F0502020204030204" pitchFamily="34" charset="0"/>
            </a:endParaRPr>
          </a:p>
        </p:txBody>
      </p:sp>
      <p:sp>
        <p:nvSpPr>
          <p:cNvPr id="62" name="文本框 61"/>
          <p:cNvSpPr txBox="1"/>
          <p:nvPr/>
        </p:nvSpPr>
        <p:spPr>
          <a:xfrm>
            <a:off x="2716734" y="5288609"/>
            <a:ext cx="935692" cy="387091"/>
          </a:xfrm>
          <a:prstGeom prst="rect">
            <a:avLst/>
          </a:prstGeom>
          <a:noFill/>
        </p:spPr>
        <p:txBody>
          <a:bodyPr wrap="none" rtlCol="0">
            <a:normAutofit/>
          </a:bodyPr>
          <a:lstStyle>
            <a:defPPr>
              <a:defRPr lang="zh-CN"/>
            </a:defPPr>
            <a:lvl1pPr eaLnBrk="0" fontAlgn="base" hangingPunct="0">
              <a:spcBef>
                <a:spcPct val="20000"/>
              </a:spcBef>
              <a:spcAft>
                <a:spcPct val="0"/>
              </a:spcAft>
              <a:defRPr kumimoji="1" sz="1200">
                <a:latin typeface="+mj-lt"/>
                <a:cs typeface="微软雅黑" panose="020B0503020204020204" pitchFamily="34" charset="-122"/>
              </a:defRPr>
            </a:lvl1pPr>
          </a:lstStyle>
          <a:p>
            <a:r>
              <a:rPr lang="zh-CN" altLang="en-US" sz="1400" b="1" dirty="0">
                <a:solidFill>
                  <a:srgbClr val="FF0000"/>
                </a:solidFill>
                <a:sym typeface="Calibri" panose="020F0502020204030204" pitchFamily="34" charset="0"/>
              </a:rPr>
              <a:t>底座接口</a:t>
            </a:r>
            <a:endParaRPr lang="en-US" altLang="zh-CN" sz="1400" b="1" dirty="0">
              <a:solidFill>
                <a:srgbClr val="FF0000"/>
              </a:solidFill>
              <a:sym typeface="Calibri" panose="020F0502020204030204" pitchFamily="34" charset="0"/>
            </a:endParaRPr>
          </a:p>
        </p:txBody>
      </p:sp>
      <p:sp>
        <p:nvSpPr>
          <p:cNvPr id="63" name="文本框 62"/>
          <p:cNvSpPr txBox="1"/>
          <p:nvPr/>
        </p:nvSpPr>
        <p:spPr>
          <a:xfrm>
            <a:off x="4123670" y="5280993"/>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安全管控</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64" name="文本框 63"/>
          <p:cNvSpPr txBox="1"/>
          <p:nvPr/>
        </p:nvSpPr>
        <p:spPr>
          <a:xfrm>
            <a:off x="1610958" y="3840253"/>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安全管控</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65" name="文本框 64"/>
          <p:cNvSpPr txBox="1"/>
          <p:nvPr/>
        </p:nvSpPr>
        <p:spPr>
          <a:xfrm>
            <a:off x="1601951" y="4257705"/>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日志汇聚</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66" name="文本框 65"/>
          <p:cNvSpPr txBox="1"/>
          <p:nvPr/>
        </p:nvSpPr>
        <p:spPr>
          <a:xfrm>
            <a:off x="9607892" y="2522956"/>
            <a:ext cx="1637262" cy="331898"/>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solidFill>
                  <a:srgbClr val="FF0000"/>
                </a:solidFill>
                <a:cs typeface="微软雅黑" panose="020B0503020204020204" pitchFamily="34" charset="-122"/>
                <a:sym typeface="Calibri" panose="020F0502020204030204" pitchFamily="34" charset="0"/>
              </a:rPr>
              <a:t>安全管控</a:t>
            </a:r>
            <a:endParaRPr kumimoji="1" lang="zh-CN" altLang="en-US" sz="1400"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3" name="文本框 2"/>
          <p:cNvSpPr txBox="1"/>
          <p:nvPr/>
        </p:nvSpPr>
        <p:spPr>
          <a:xfrm>
            <a:off x="9690044" y="6005894"/>
            <a:ext cx="914400" cy="343027"/>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solidFill>
                  <a:srgbClr val="00B050"/>
                </a:solidFill>
                <a:latin typeface="+mn-ea"/>
                <a:cs typeface="微软雅黑" panose="020B0503020204020204" pitchFamily="34" charset="-122"/>
                <a:sym typeface="Calibri" panose="020F0502020204030204" pitchFamily="34" charset="0"/>
              </a:rPr>
              <a:t>2</a:t>
            </a:r>
            <a:r>
              <a:rPr kumimoji="1" lang="zh-CN" altLang="en-US" sz="1600" b="1" dirty="0">
                <a:solidFill>
                  <a:srgbClr val="00B050"/>
                </a:solidFill>
                <a:latin typeface="+mn-ea"/>
                <a:cs typeface="微软雅黑" panose="020B0503020204020204" pitchFamily="34" charset="-122"/>
                <a:sym typeface="Calibri" panose="020F0502020204030204" pitchFamily="34" charset="0"/>
              </a:rPr>
              <a:t>个接口</a:t>
            </a:r>
          </a:p>
        </p:txBody>
      </p:sp>
      <p:sp>
        <p:nvSpPr>
          <p:cNvPr id="67" name="文本框 66"/>
          <p:cNvSpPr txBox="1"/>
          <p:nvPr/>
        </p:nvSpPr>
        <p:spPr>
          <a:xfrm>
            <a:off x="263826" y="3910148"/>
            <a:ext cx="914400" cy="91440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solidFill>
                  <a:srgbClr val="00B050"/>
                </a:solidFill>
                <a:latin typeface="+mn-ea"/>
                <a:cs typeface="微软雅黑" panose="020B0503020204020204" pitchFamily="34" charset="-122"/>
                <a:sym typeface="Calibri" panose="020F0502020204030204" pitchFamily="34" charset="0"/>
              </a:rPr>
              <a:t>28</a:t>
            </a:r>
            <a:r>
              <a:rPr kumimoji="1" lang="zh-CN" altLang="en-US" sz="1600" b="1" dirty="0">
                <a:solidFill>
                  <a:srgbClr val="00B050"/>
                </a:solidFill>
                <a:latin typeface="+mn-ea"/>
                <a:cs typeface="微软雅黑" panose="020B0503020204020204" pitchFamily="34" charset="-122"/>
                <a:sym typeface="Calibri" panose="020F0502020204030204" pitchFamily="34" charset="0"/>
              </a:rPr>
              <a:t>个接口</a:t>
            </a:r>
          </a:p>
        </p:txBody>
      </p:sp>
      <p:sp>
        <p:nvSpPr>
          <p:cNvPr id="68" name="文本框 67"/>
          <p:cNvSpPr txBox="1"/>
          <p:nvPr/>
        </p:nvSpPr>
        <p:spPr>
          <a:xfrm>
            <a:off x="10932820" y="3047900"/>
            <a:ext cx="914400" cy="91440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solidFill>
                  <a:srgbClr val="00B050"/>
                </a:solidFill>
                <a:latin typeface="+mn-ea"/>
                <a:cs typeface="微软雅黑" panose="020B0503020204020204" pitchFamily="34" charset="-122"/>
                <a:sym typeface="Calibri" panose="020F0502020204030204" pitchFamily="34" charset="0"/>
              </a:rPr>
              <a:t>11</a:t>
            </a:r>
            <a:r>
              <a:rPr kumimoji="1" lang="zh-CN" altLang="en-US" sz="1600" b="1" dirty="0">
                <a:solidFill>
                  <a:srgbClr val="00B050"/>
                </a:solidFill>
                <a:latin typeface="+mn-ea"/>
                <a:cs typeface="微软雅黑" panose="020B0503020204020204" pitchFamily="34" charset="-122"/>
                <a:sym typeface="Calibri" panose="020F0502020204030204" pitchFamily="34" charset="0"/>
              </a:rPr>
              <a:t>个接口</a:t>
            </a:r>
          </a:p>
        </p:txBody>
      </p:sp>
      <p:sp>
        <p:nvSpPr>
          <p:cNvPr id="70" name="文本框 69"/>
          <p:cNvSpPr txBox="1"/>
          <p:nvPr/>
        </p:nvSpPr>
        <p:spPr>
          <a:xfrm>
            <a:off x="4194024" y="6020882"/>
            <a:ext cx="914400" cy="364331"/>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solidFill>
                  <a:srgbClr val="00B050"/>
                </a:solidFill>
                <a:latin typeface="+mn-ea"/>
                <a:cs typeface="微软雅黑" panose="020B0503020204020204" pitchFamily="34" charset="-122"/>
                <a:sym typeface="Calibri" panose="020F0502020204030204" pitchFamily="34" charset="0"/>
              </a:rPr>
              <a:t>48</a:t>
            </a:r>
            <a:r>
              <a:rPr kumimoji="1" lang="zh-CN" altLang="en-US" sz="1600" b="1" dirty="0">
                <a:solidFill>
                  <a:srgbClr val="00B050"/>
                </a:solidFill>
                <a:latin typeface="+mn-ea"/>
                <a:cs typeface="微软雅黑" panose="020B0503020204020204" pitchFamily="34" charset="-122"/>
                <a:sym typeface="Calibri" panose="020F0502020204030204" pitchFamily="34" charset="0"/>
              </a:rPr>
              <a:t>个接口</a:t>
            </a:r>
          </a:p>
        </p:txBody>
      </p:sp>
      <p:sp>
        <p:nvSpPr>
          <p:cNvPr id="71" name="文本框 70"/>
          <p:cNvSpPr txBox="1"/>
          <p:nvPr/>
        </p:nvSpPr>
        <p:spPr>
          <a:xfrm>
            <a:off x="8514743" y="931888"/>
            <a:ext cx="914400" cy="343027"/>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solidFill>
                  <a:srgbClr val="00B050"/>
                </a:solidFill>
                <a:latin typeface="+mn-ea"/>
                <a:cs typeface="微软雅黑" panose="020B0503020204020204" pitchFamily="34" charset="-122"/>
                <a:sym typeface="Calibri" panose="020F0502020204030204" pitchFamily="34" charset="0"/>
              </a:rPr>
              <a:t>130</a:t>
            </a:r>
            <a:r>
              <a:rPr kumimoji="1" lang="zh-CN" altLang="en-US" sz="1600" b="1" dirty="0">
                <a:solidFill>
                  <a:srgbClr val="00B050"/>
                </a:solidFill>
                <a:latin typeface="+mn-ea"/>
                <a:cs typeface="微软雅黑" panose="020B0503020204020204" pitchFamily="34" charset="-122"/>
                <a:sym typeface="Calibri" panose="020F0502020204030204" pitchFamily="34" charset="0"/>
              </a:rPr>
              <a:t>个接口</a:t>
            </a:r>
          </a:p>
        </p:txBody>
      </p:sp>
    </p:spTree>
    <p:extLst>
      <p:ext uri="{BB962C8B-B14F-4D97-AF65-F5344CB8AC3E}">
        <p14:creationId xmlns:p14="http://schemas.microsoft.com/office/powerpoint/2010/main" val="192866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大数据平台多集群安全管理的逻辑统一</a:t>
            </a:r>
          </a:p>
        </p:txBody>
      </p:sp>
      <p:sp>
        <p:nvSpPr>
          <p:cNvPr id="5" name="矩形 4"/>
          <p:cNvSpPr/>
          <p:nvPr/>
        </p:nvSpPr>
        <p:spPr>
          <a:xfrm>
            <a:off x="447851" y="3874580"/>
            <a:ext cx="2665712" cy="2603712"/>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latin typeface="微软雅黑" panose="020B0503020204020204" pitchFamily="34" charset="-122"/>
                <a:ea typeface="微软雅黑" panose="020B0503020204020204" pitchFamily="34" charset="-122"/>
              </a:rPr>
              <a:t>生产集群</a:t>
            </a:r>
          </a:p>
        </p:txBody>
      </p:sp>
      <p:sp>
        <p:nvSpPr>
          <p:cNvPr id="52" name="圆角矩形 51"/>
          <p:cNvSpPr/>
          <p:nvPr/>
        </p:nvSpPr>
        <p:spPr>
          <a:xfrm>
            <a:off x="623499"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日志汇聚</a:t>
            </a:r>
          </a:p>
        </p:txBody>
      </p:sp>
      <p:sp>
        <p:nvSpPr>
          <p:cNvPr id="64" name="圆角矩形 63"/>
          <p:cNvSpPr/>
          <p:nvPr/>
        </p:nvSpPr>
        <p:spPr>
          <a:xfrm>
            <a:off x="623499" y="4017188"/>
            <a:ext cx="2380034"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管控适配层</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理想</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99" name="圆角矩形 98"/>
          <p:cNvSpPr/>
          <p:nvPr/>
        </p:nvSpPr>
        <p:spPr>
          <a:xfrm>
            <a:off x="475891" y="2328007"/>
            <a:ext cx="1955026" cy="92626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统一</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账号管理</a:t>
            </a:r>
            <a:endParaRPr lang="en-US" altLang="zh-CN" sz="1600" b="1" kern="0" dirty="0">
              <a:solidFill>
                <a:schemeClr val="bg1"/>
              </a:solidFill>
              <a:latin typeface="微软雅黑" panose="020B0503020204020204" pitchFamily="34" charset="-122"/>
              <a:ea typeface="微软雅黑" panose="020B0503020204020204" pitchFamily="34" charset="-122"/>
            </a:endParaRPr>
          </a:p>
        </p:txBody>
      </p:sp>
      <p:sp>
        <p:nvSpPr>
          <p:cNvPr id="100" name="圆角矩形 99"/>
          <p:cNvSpPr/>
          <p:nvPr/>
        </p:nvSpPr>
        <p:spPr>
          <a:xfrm>
            <a:off x="477417" y="1899817"/>
            <a:ext cx="10961683" cy="33674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noProof="0" dirty="0">
                <a:solidFill>
                  <a:schemeClr val="bg1"/>
                </a:solidFill>
                <a:latin typeface="微软雅黑" panose="020B0503020204020204" pitchFamily="34" charset="-122"/>
                <a:ea typeface="微软雅黑" panose="020B0503020204020204" pitchFamily="34" charset="-122"/>
              </a:rPr>
              <a:t>安全门户</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05" name="矩形 104"/>
          <p:cNvSpPr/>
          <p:nvPr/>
        </p:nvSpPr>
        <p:spPr bwMode="auto">
          <a:xfrm>
            <a:off x="1053699" y="825599"/>
            <a:ext cx="10184234" cy="604863"/>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p"/>
            </a:pPr>
            <a:r>
              <a:rPr lang="zh-CN" altLang="en-US" sz="1600" b="1" dirty="0"/>
              <a:t>逻辑统一的安全管控：</a:t>
            </a:r>
            <a:r>
              <a:rPr lang="zh-CN" altLang="en-US" sz="1600" dirty="0"/>
              <a:t>多集群由安全管理系统集中统一管理，集中管理账号、权限、资源、审计；</a:t>
            </a:r>
          </a:p>
          <a:p>
            <a:pPr marL="285750" indent="-285750">
              <a:buFont typeface="Wingdings" panose="05000000000000000000" pitchFamily="2" charset="2"/>
              <a:buChar char="p"/>
            </a:pPr>
            <a:r>
              <a:rPr lang="zh-CN" altLang="en-US" sz="1600" b="1" dirty="0"/>
              <a:t>新集群接入：</a:t>
            </a:r>
            <a:r>
              <a:rPr lang="zh-CN" altLang="en-US" sz="1600" dirty="0"/>
              <a:t>由底层集群管理方提供集群操作接口（或</a:t>
            </a:r>
            <a:r>
              <a:rPr lang="en-US" altLang="zh-CN" sz="1600" dirty="0" err="1"/>
              <a:t>hadoop</a:t>
            </a:r>
            <a:r>
              <a:rPr lang="zh-CN" altLang="en-US" sz="1600" dirty="0"/>
              <a:t>账号），安全管理系统完成对接。</a:t>
            </a:r>
          </a:p>
        </p:txBody>
      </p:sp>
      <p:sp>
        <p:nvSpPr>
          <p:cNvPr id="106" name="Rectangle 149"/>
          <p:cNvSpPr>
            <a:spLocks noChangeArrowheads="1"/>
          </p:cNvSpPr>
          <p:nvPr/>
        </p:nvSpPr>
        <p:spPr bwMode="auto">
          <a:xfrm>
            <a:off x="949302" y="831989"/>
            <a:ext cx="112785" cy="598474"/>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b="1"/>
          </a:p>
        </p:txBody>
      </p:sp>
      <p:sp>
        <p:nvSpPr>
          <p:cNvPr id="107" name="Rectangle 151"/>
          <p:cNvSpPr>
            <a:spLocks noChangeArrowheads="1"/>
          </p:cNvSpPr>
          <p:nvPr/>
        </p:nvSpPr>
        <p:spPr bwMode="auto">
          <a:xfrm>
            <a:off x="1028319" y="831989"/>
            <a:ext cx="1835732" cy="28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sp>
        <p:nvSpPr>
          <p:cNvPr id="47" name="圆角矩形 46"/>
          <p:cNvSpPr/>
          <p:nvPr/>
        </p:nvSpPr>
        <p:spPr>
          <a:xfrm>
            <a:off x="616899" y="4635393"/>
            <a:ext cx="2403470" cy="336591"/>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底层操作接口</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上研</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1233336"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资源管理</a:t>
            </a:r>
          </a:p>
        </p:txBody>
      </p:sp>
      <p:sp>
        <p:nvSpPr>
          <p:cNvPr id="49" name="圆角矩形 48"/>
          <p:cNvSpPr/>
          <p:nvPr/>
        </p:nvSpPr>
        <p:spPr>
          <a:xfrm>
            <a:off x="1855873"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权限管理</a:t>
            </a:r>
          </a:p>
        </p:txBody>
      </p:sp>
      <p:sp>
        <p:nvSpPr>
          <p:cNvPr id="53" name="圆角矩形 52"/>
          <p:cNvSpPr/>
          <p:nvPr/>
        </p:nvSpPr>
        <p:spPr>
          <a:xfrm>
            <a:off x="2477814"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账号管理</a:t>
            </a:r>
          </a:p>
        </p:txBody>
      </p:sp>
      <p:sp>
        <p:nvSpPr>
          <p:cNvPr id="54" name="矩形 53"/>
          <p:cNvSpPr/>
          <p:nvPr/>
        </p:nvSpPr>
        <p:spPr>
          <a:xfrm>
            <a:off x="3289211" y="3874580"/>
            <a:ext cx="2665712" cy="2603712"/>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tlCol="0" anchor="b"/>
          <a:lstStyle/>
          <a:p>
            <a:pPr algn="ctr"/>
            <a:r>
              <a:rPr lang="zh-CN" altLang="en-US" sz="2000" b="1" dirty="0">
                <a:solidFill>
                  <a:schemeClr val="tx1"/>
                </a:solidFill>
                <a:latin typeface="微软雅黑" panose="020B0503020204020204" pitchFamily="34" charset="-122"/>
                <a:ea typeface="微软雅黑" panose="020B0503020204020204" pitchFamily="34" charset="-122"/>
              </a:rPr>
              <a:t>沙箱集群</a:t>
            </a:r>
          </a:p>
        </p:txBody>
      </p:sp>
      <p:sp>
        <p:nvSpPr>
          <p:cNvPr id="55" name="圆角矩形 54"/>
          <p:cNvSpPr/>
          <p:nvPr/>
        </p:nvSpPr>
        <p:spPr>
          <a:xfrm>
            <a:off x="3464859"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日志汇聚</a:t>
            </a:r>
          </a:p>
        </p:txBody>
      </p:sp>
      <p:sp>
        <p:nvSpPr>
          <p:cNvPr id="57" name="圆角矩形 56"/>
          <p:cNvSpPr/>
          <p:nvPr/>
        </p:nvSpPr>
        <p:spPr>
          <a:xfrm>
            <a:off x="3464859" y="4017188"/>
            <a:ext cx="2383101"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管控适配层</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理想</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58" name="圆角矩形 57"/>
          <p:cNvSpPr/>
          <p:nvPr/>
        </p:nvSpPr>
        <p:spPr>
          <a:xfrm>
            <a:off x="3458259" y="4635393"/>
            <a:ext cx="2403470" cy="336591"/>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底层操作接口</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上研</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4074696"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资源管理</a:t>
            </a:r>
          </a:p>
        </p:txBody>
      </p:sp>
      <p:sp>
        <p:nvSpPr>
          <p:cNvPr id="60" name="圆角矩形 59"/>
          <p:cNvSpPr/>
          <p:nvPr/>
        </p:nvSpPr>
        <p:spPr>
          <a:xfrm>
            <a:off x="4697233"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权限管理</a:t>
            </a:r>
          </a:p>
        </p:txBody>
      </p:sp>
      <p:sp>
        <p:nvSpPr>
          <p:cNvPr id="61" name="圆角矩形 60"/>
          <p:cNvSpPr/>
          <p:nvPr/>
        </p:nvSpPr>
        <p:spPr>
          <a:xfrm>
            <a:off x="5319174" y="5013052"/>
            <a:ext cx="528786" cy="106185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账号管理</a:t>
            </a:r>
          </a:p>
        </p:txBody>
      </p:sp>
      <p:sp>
        <p:nvSpPr>
          <p:cNvPr id="62" name="矩形 61"/>
          <p:cNvSpPr/>
          <p:nvPr/>
        </p:nvSpPr>
        <p:spPr>
          <a:xfrm>
            <a:off x="6130571" y="3874580"/>
            <a:ext cx="2665712" cy="2603712"/>
          </a:xfrm>
          <a:prstGeom prst="rect">
            <a:avLst/>
          </a:prstGeom>
          <a:ln w="28575">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zh-CN" altLang="en-US" sz="2000" b="1" dirty="0">
                <a:solidFill>
                  <a:schemeClr val="tx1"/>
                </a:solidFill>
                <a:latin typeface="微软雅黑" panose="020B0503020204020204" pitchFamily="34" charset="-122"/>
                <a:ea typeface="微软雅黑" panose="020B0503020204020204" pitchFamily="34" charset="-122"/>
              </a:rPr>
              <a:t>前置集群✖</a:t>
            </a:r>
            <a:r>
              <a:rPr lang="en-US" altLang="zh-CN" sz="2000" b="1" dirty="0">
                <a:solidFill>
                  <a:schemeClr val="tx1"/>
                </a:solidFill>
                <a:latin typeface="微软雅黑" panose="020B0503020204020204" pitchFamily="34" charset="-122"/>
                <a:ea typeface="微软雅黑" panose="020B0503020204020204" pitchFamily="34" charset="-122"/>
              </a:rPr>
              <a:t>31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6306219"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日志汇聚</a:t>
            </a:r>
          </a:p>
        </p:txBody>
      </p:sp>
      <p:sp>
        <p:nvSpPr>
          <p:cNvPr id="66" name="圆角矩形 65"/>
          <p:cNvSpPr/>
          <p:nvPr/>
        </p:nvSpPr>
        <p:spPr>
          <a:xfrm>
            <a:off x="6299619" y="4032686"/>
            <a:ext cx="2366459"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管控适配层</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理想</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6299619" y="4635393"/>
            <a:ext cx="2366459" cy="336591"/>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底层操作接口</a:t>
            </a:r>
          </a:p>
        </p:txBody>
      </p:sp>
      <p:sp>
        <p:nvSpPr>
          <p:cNvPr id="88" name="圆角矩形 87"/>
          <p:cNvSpPr/>
          <p:nvPr/>
        </p:nvSpPr>
        <p:spPr>
          <a:xfrm>
            <a:off x="6916056"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资源管理</a:t>
            </a:r>
          </a:p>
        </p:txBody>
      </p:sp>
      <p:sp>
        <p:nvSpPr>
          <p:cNvPr id="90" name="圆角矩形 89"/>
          <p:cNvSpPr/>
          <p:nvPr/>
        </p:nvSpPr>
        <p:spPr>
          <a:xfrm>
            <a:off x="7538593"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权限管理</a:t>
            </a:r>
          </a:p>
        </p:txBody>
      </p:sp>
      <p:sp>
        <p:nvSpPr>
          <p:cNvPr id="92" name="圆角矩形 91"/>
          <p:cNvSpPr/>
          <p:nvPr/>
        </p:nvSpPr>
        <p:spPr>
          <a:xfrm>
            <a:off x="8160534"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账号管理</a:t>
            </a:r>
          </a:p>
        </p:txBody>
      </p:sp>
      <p:sp>
        <p:nvSpPr>
          <p:cNvPr id="95" name="矩形 94"/>
          <p:cNvSpPr/>
          <p:nvPr/>
        </p:nvSpPr>
        <p:spPr>
          <a:xfrm>
            <a:off x="8971931" y="3874580"/>
            <a:ext cx="2665712" cy="2603712"/>
          </a:xfrm>
          <a:prstGeom prst="rect">
            <a:avLst/>
          </a:prstGeom>
          <a:ln w="28575">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zh-CN" altLang="en-US" sz="2000" b="1" dirty="0">
                <a:solidFill>
                  <a:schemeClr val="tx1"/>
                </a:solidFill>
                <a:latin typeface="微软雅黑" panose="020B0503020204020204" pitchFamily="34" charset="-122"/>
                <a:ea typeface="微软雅黑" panose="020B0503020204020204" pitchFamily="34" charset="-122"/>
              </a:rPr>
              <a:t>其他集群</a:t>
            </a:r>
          </a:p>
        </p:txBody>
      </p:sp>
      <p:sp>
        <p:nvSpPr>
          <p:cNvPr id="101" name="圆角矩形 100"/>
          <p:cNvSpPr/>
          <p:nvPr/>
        </p:nvSpPr>
        <p:spPr>
          <a:xfrm>
            <a:off x="9147579"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日志汇聚</a:t>
            </a:r>
          </a:p>
        </p:txBody>
      </p:sp>
      <p:sp>
        <p:nvSpPr>
          <p:cNvPr id="102" name="圆角矩形 101"/>
          <p:cNvSpPr/>
          <p:nvPr/>
        </p:nvSpPr>
        <p:spPr>
          <a:xfrm>
            <a:off x="9140979" y="4017188"/>
            <a:ext cx="2366459"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管控适配层</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理想</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03" name="圆角矩形 102"/>
          <p:cNvSpPr/>
          <p:nvPr/>
        </p:nvSpPr>
        <p:spPr>
          <a:xfrm>
            <a:off x="9140979" y="4635393"/>
            <a:ext cx="2366459" cy="336591"/>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底层操作接口</a:t>
            </a:r>
          </a:p>
        </p:txBody>
      </p:sp>
      <p:sp>
        <p:nvSpPr>
          <p:cNvPr id="104" name="圆角矩形 103"/>
          <p:cNvSpPr/>
          <p:nvPr/>
        </p:nvSpPr>
        <p:spPr>
          <a:xfrm>
            <a:off x="9757416"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资源管理</a:t>
            </a:r>
          </a:p>
        </p:txBody>
      </p:sp>
      <p:sp>
        <p:nvSpPr>
          <p:cNvPr id="108" name="圆角矩形 107"/>
          <p:cNvSpPr/>
          <p:nvPr/>
        </p:nvSpPr>
        <p:spPr>
          <a:xfrm>
            <a:off x="10379953"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权限管理</a:t>
            </a:r>
          </a:p>
        </p:txBody>
      </p:sp>
      <p:sp>
        <p:nvSpPr>
          <p:cNvPr id="109" name="圆角矩形 108"/>
          <p:cNvSpPr/>
          <p:nvPr/>
        </p:nvSpPr>
        <p:spPr>
          <a:xfrm>
            <a:off x="11001894" y="5013052"/>
            <a:ext cx="528786" cy="1061854"/>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账号管理</a:t>
            </a:r>
          </a:p>
        </p:txBody>
      </p:sp>
      <p:sp>
        <p:nvSpPr>
          <p:cNvPr id="110" name="圆角矩形 109"/>
          <p:cNvSpPr/>
          <p:nvPr/>
        </p:nvSpPr>
        <p:spPr>
          <a:xfrm>
            <a:off x="2727937" y="2328007"/>
            <a:ext cx="1955026" cy="92626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统一</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权限管理</a:t>
            </a:r>
            <a:endParaRPr lang="en-US" altLang="zh-CN" sz="1600" b="1" kern="0" dirty="0">
              <a:solidFill>
                <a:schemeClr val="bg1"/>
              </a:solidFill>
              <a:latin typeface="微软雅黑" panose="020B0503020204020204" pitchFamily="34" charset="-122"/>
              <a:ea typeface="微软雅黑" panose="020B0503020204020204" pitchFamily="34" charset="-122"/>
            </a:endParaRPr>
          </a:p>
        </p:txBody>
      </p:sp>
      <p:sp>
        <p:nvSpPr>
          <p:cNvPr id="111" name="圆角矩形 110"/>
          <p:cNvSpPr/>
          <p:nvPr/>
        </p:nvSpPr>
        <p:spPr>
          <a:xfrm>
            <a:off x="4979983" y="2328007"/>
            <a:ext cx="1955026" cy="92626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统一</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资源管理</a:t>
            </a:r>
            <a:endParaRPr lang="en-US" altLang="zh-CN" sz="1600" b="1" kern="0" dirty="0">
              <a:solidFill>
                <a:schemeClr val="bg1"/>
              </a:solidFill>
              <a:latin typeface="微软雅黑" panose="020B0503020204020204" pitchFamily="34" charset="-122"/>
              <a:ea typeface="微软雅黑" panose="020B0503020204020204" pitchFamily="34" charset="-122"/>
            </a:endParaRPr>
          </a:p>
        </p:txBody>
      </p:sp>
      <p:sp>
        <p:nvSpPr>
          <p:cNvPr id="112" name="圆角矩形 111"/>
          <p:cNvSpPr/>
          <p:nvPr/>
        </p:nvSpPr>
        <p:spPr>
          <a:xfrm>
            <a:off x="7232029" y="2328007"/>
            <a:ext cx="1955026" cy="92626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统一</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日志审计</a:t>
            </a:r>
            <a:endParaRPr lang="en-US" altLang="zh-CN" sz="1600" b="1" kern="0" dirty="0">
              <a:solidFill>
                <a:schemeClr val="bg1"/>
              </a:solidFill>
              <a:latin typeface="微软雅黑" panose="020B0503020204020204" pitchFamily="34" charset="-122"/>
              <a:ea typeface="微软雅黑" panose="020B0503020204020204" pitchFamily="34" charset="-122"/>
            </a:endParaRPr>
          </a:p>
        </p:txBody>
      </p:sp>
      <p:sp>
        <p:nvSpPr>
          <p:cNvPr id="113" name="圆角矩形 112"/>
          <p:cNvSpPr/>
          <p:nvPr/>
        </p:nvSpPr>
        <p:spPr>
          <a:xfrm>
            <a:off x="477417" y="3344584"/>
            <a:ext cx="10961683" cy="33674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集群管理</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分发</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控制</a:t>
            </a:r>
            <a:endParaRPr kumimoji="0" lang="zh-CN" altLang="en-US"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7" name="下箭头 6"/>
          <p:cNvSpPr/>
          <p:nvPr/>
        </p:nvSpPr>
        <p:spPr bwMode="auto">
          <a:xfrm>
            <a:off x="1596325" y="3727820"/>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4" name="下箭头 113"/>
          <p:cNvSpPr/>
          <p:nvPr/>
        </p:nvSpPr>
        <p:spPr bwMode="auto">
          <a:xfrm>
            <a:off x="4374094" y="3727820"/>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5" name="下箭头 114"/>
          <p:cNvSpPr/>
          <p:nvPr/>
        </p:nvSpPr>
        <p:spPr bwMode="auto">
          <a:xfrm>
            <a:off x="7234875" y="3727820"/>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6" name="下箭头 115"/>
          <p:cNvSpPr/>
          <p:nvPr/>
        </p:nvSpPr>
        <p:spPr bwMode="auto">
          <a:xfrm>
            <a:off x="10083859" y="3727820"/>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308368" y="1533749"/>
            <a:ext cx="11578831" cy="2962161"/>
          </a:xfrm>
          <a:prstGeom prst="roundRect">
            <a:avLst>
              <a:gd name="adj" fmla="val 0"/>
            </a:avLst>
          </a:prstGeom>
          <a:noFill/>
          <a:ln w="28575"/>
        </p:spPr>
        <p:style>
          <a:lnRef idx="2">
            <a:schemeClr val="accent4"/>
          </a:lnRef>
          <a:fillRef idx="1">
            <a:schemeClr val="lt1"/>
          </a:fillRef>
          <a:effectRef idx="0">
            <a:schemeClr val="accent4"/>
          </a:effectRef>
          <a:fontRef idx="minor">
            <a:schemeClr val="dk1"/>
          </a:fontRef>
        </p:style>
        <p:txBody>
          <a:bodyPr anchor="t"/>
          <a:lstStyle/>
          <a:p>
            <a:pPr lvl="0" algn="ctr">
              <a:defRPr/>
            </a:pPr>
            <a:r>
              <a:rPr lang="zh-CN" altLang="en-US" b="1" kern="0" dirty="0">
                <a:latin typeface="微软雅黑" panose="020B0503020204020204" pitchFamily="34" charset="-122"/>
                <a:ea typeface="微软雅黑" panose="020B0503020204020204" pitchFamily="34" charset="-122"/>
              </a:rPr>
              <a:t>安全管理系统</a:t>
            </a:r>
            <a:endParaRPr kumimoji="0" lang="zh-CN" altLang="en-US" b="1" i="1"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5" name="圆角矩形 44"/>
          <p:cNvSpPr/>
          <p:nvPr/>
        </p:nvSpPr>
        <p:spPr>
          <a:xfrm>
            <a:off x="9484074" y="2328007"/>
            <a:ext cx="1955026" cy="92626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统一</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运维监控</a:t>
            </a:r>
            <a:endParaRPr lang="en-US" altLang="zh-CN" sz="1600" b="1"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04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2243545"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专区支撑方案</a:t>
            </a:r>
          </a:p>
        </p:txBody>
      </p:sp>
      <p:sp>
        <p:nvSpPr>
          <p:cNvPr id="5" name="圆角矩形 4"/>
          <p:cNvSpPr/>
          <p:nvPr/>
        </p:nvSpPr>
        <p:spPr>
          <a:xfrm>
            <a:off x="985040" y="2776431"/>
            <a:ext cx="747929" cy="476598"/>
          </a:xfrm>
          <a:prstGeom prst="roundRect">
            <a:avLst>
              <a:gd name="adj" fmla="val 0"/>
            </a:avLst>
          </a:prstGeom>
          <a:solidFill>
            <a:schemeClr val="accent3">
              <a:lumMod val="8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租户</a:t>
            </a:r>
            <a:endParaRPr lang="en-US" altLang="zh-CN" sz="1400" b="1" dirty="0">
              <a:solidFill>
                <a:schemeClr val="tx1"/>
              </a:solidFill>
            </a:endParaRPr>
          </a:p>
          <a:p>
            <a:pPr algn="ctr">
              <a:defRPr/>
            </a:pPr>
            <a:r>
              <a:rPr lang="zh-CN" altLang="en-US" sz="1400" b="1" dirty="0">
                <a:solidFill>
                  <a:schemeClr val="tx1"/>
                </a:solidFill>
              </a:rPr>
              <a:t>管理</a:t>
            </a:r>
          </a:p>
        </p:txBody>
      </p:sp>
      <p:sp>
        <p:nvSpPr>
          <p:cNvPr id="8" name="圆角矩形 7"/>
          <p:cNvSpPr/>
          <p:nvPr/>
        </p:nvSpPr>
        <p:spPr>
          <a:xfrm>
            <a:off x="1840249" y="2776431"/>
            <a:ext cx="747929" cy="476598"/>
          </a:xfrm>
          <a:prstGeom prst="roundRect">
            <a:avLst>
              <a:gd name="adj" fmla="val 0"/>
            </a:avLst>
          </a:prstGeom>
          <a:solidFill>
            <a:schemeClr val="accent3">
              <a:lumMod val="8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tx1"/>
                </a:solidFill>
              </a:rPr>
              <a:t>审批流</a:t>
            </a:r>
            <a:endParaRPr lang="en-US" altLang="zh-CN" sz="1400" b="1" dirty="0">
              <a:solidFill>
                <a:schemeClr val="tx1"/>
              </a:solidFill>
            </a:endParaRPr>
          </a:p>
          <a:p>
            <a:pPr algn="ctr">
              <a:defRPr/>
            </a:pPr>
            <a:r>
              <a:rPr lang="zh-CN" altLang="en-US" sz="1400" b="1" dirty="0">
                <a:solidFill>
                  <a:schemeClr val="tx1"/>
                </a:solidFill>
              </a:rPr>
              <a:t>管理</a:t>
            </a:r>
          </a:p>
        </p:txBody>
      </p:sp>
      <p:sp>
        <p:nvSpPr>
          <p:cNvPr id="15" name="矩形 14"/>
          <p:cNvSpPr/>
          <p:nvPr/>
        </p:nvSpPr>
        <p:spPr bwMode="auto">
          <a:xfrm rot="16200000" flipV="1">
            <a:off x="4923417" y="2385645"/>
            <a:ext cx="2889323" cy="87093"/>
          </a:xfrm>
          <a:prstGeom prst="rect">
            <a:avLst/>
          </a:prstGeom>
          <a:solidFill>
            <a:schemeClr val="accent2">
              <a:lumMod val="60000"/>
              <a:lumOff val="40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16" name="矩形 15"/>
          <p:cNvSpPr/>
          <p:nvPr/>
        </p:nvSpPr>
        <p:spPr bwMode="auto">
          <a:xfrm rot="16200000" flipV="1">
            <a:off x="4856522" y="4725134"/>
            <a:ext cx="3020131" cy="74832"/>
          </a:xfrm>
          <a:prstGeom prst="rect">
            <a:avLst/>
          </a:prstGeom>
          <a:solidFill>
            <a:schemeClr val="accent5">
              <a:lumMod val="75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17" name="等腰三角形 16"/>
          <p:cNvSpPr/>
          <p:nvPr/>
        </p:nvSpPr>
        <p:spPr bwMode="auto">
          <a:xfrm rot="16200000">
            <a:off x="6074560" y="1283242"/>
            <a:ext cx="291923" cy="194317"/>
          </a:xfrm>
          <a:prstGeom prst="triangle">
            <a:avLst/>
          </a:prstGeom>
          <a:solidFill>
            <a:schemeClr val="accent2">
              <a:lumMod val="60000"/>
              <a:lumOff val="4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 name="等腰三角形 17"/>
          <p:cNvSpPr/>
          <p:nvPr/>
        </p:nvSpPr>
        <p:spPr bwMode="auto">
          <a:xfrm rot="5400000">
            <a:off x="6400399" y="5601666"/>
            <a:ext cx="237283" cy="227127"/>
          </a:xfrm>
          <a:prstGeom prst="triangle">
            <a:avLst/>
          </a:prstGeom>
          <a:solidFill>
            <a:schemeClr val="accent5">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5972871" y="1436951"/>
            <a:ext cx="393716" cy="2341075"/>
          </a:xfrm>
          <a:prstGeom prst="rect">
            <a:avLst/>
          </a:prstGeom>
        </p:spPr>
        <p:txBody>
          <a:bodyPr wrap="squar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非</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独</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立</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集</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群</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方</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式</a:t>
            </a:r>
          </a:p>
        </p:txBody>
      </p:sp>
      <p:sp>
        <p:nvSpPr>
          <p:cNvPr id="20" name="矩形 19"/>
          <p:cNvSpPr/>
          <p:nvPr/>
        </p:nvSpPr>
        <p:spPr>
          <a:xfrm>
            <a:off x="6363505" y="3661351"/>
            <a:ext cx="415498" cy="2031325"/>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独</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立</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集</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群</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方</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式</a:t>
            </a:r>
          </a:p>
        </p:txBody>
      </p:sp>
      <p:sp>
        <p:nvSpPr>
          <p:cNvPr id="21" name="线形标注 2 20"/>
          <p:cNvSpPr/>
          <p:nvPr/>
        </p:nvSpPr>
        <p:spPr>
          <a:xfrm>
            <a:off x="286658" y="1225604"/>
            <a:ext cx="5641175" cy="2142702"/>
          </a:xfrm>
          <a:prstGeom prst="borderCallout2">
            <a:avLst>
              <a:gd name="adj1" fmla="val 199"/>
              <a:gd name="adj2" fmla="val 99791"/>
              <a:gd name="adj3" fmla="val -16922"/>
              <a:gd name="adj4" fmla="val 85074"/>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pPr>
            <a:r>
              <a:rPr lang="zh-CN" altLang="en-US" sz="2000" b="1" dirty="0">
                <a:solidFill>
                  <a:srgbClr val="002060"/>
                </a:solidFill>
                <a:latin typeface="微软雅黑" pitchFamily="34" charset="-122"/>
                <a:ea typeface="微软雅黑" pitchFamily="34" charset="-122"/>
              </a:rPr>
              <a:t>非独立集群</a:t>
            </a:r>
            <a:endParaRPr lang="en-US" altLang="zh-CN" sz="2000" b="1" dirty="0">
              <a:solidFill>
                <a:srgbClr val="002060"/>
              </a:solidFill>
              <a:latin typeface="微软雅黑" pitchFamily="34" charset="-122"/>
              <a:ea typeface="微软雅黑" pitchFamily="34" charset="-122"/>
            </a:endParaRPr>
          </a:p>
          <a:p>
            <a:pPr>
              <a:buClr>
                <a:srgbClr val="FF0000"/>
              </a:buClr>
            </a:pPr>
            <a:r>
              <a:rPr lang="zh-CN" altLang="en-US" sz="1600" b="1" dirty="0">
                <a:solidFill>
                  <a:schemeClr val="tx1"/>
                </a:solidFill>
                <a:latin typeface="微软雅黑" pitchFamily="34" charset="-122"/>
                <a:ea typeface="微软雅黑" pitchFamily="34" charset="-122"/>
              </a:rPr>
              <a:t>以开租户的方式提供专区支撑：</a:t>
            </a:r>
            <a:endParaRPr lang="en-US" altLang="zh-CN" sz="1600" b="1" dirty="0">
              <a:solidFill>
                <a:schemeClr val="tx1"/>
              </a:solidFill>
              <a:latin typeface="微软雅黑" pitchFamily="34" charset="-122"/>
              <a:ea typeface="微软雅黑" pitchFamily="34" charset="-122"/>
            </a:endParaRPr>
          </a:p>
          <a:p>
            <a:pPr>
              <a:buClr>
                <a:srgbClr val="FF0000"/>
              </a:buClr>
            </a:pPr>
            <a:r>
              <a:rPr lang="en-US" altLang="zh-CN" sz="1600" b="1" u="sng" dirty="0">
                <a:solidFill>
                  <a:schemeClr val="tx1"/>
                </a:solidFill>
                <a:latin typeface="微软雅黑" pitchFamily="34" charset="-122"/>
                <a:ea typeface="微软雅黑" pitchFamily="34" charset="-122"/>
              </a:rPr>
              <a:t>1.</a:t>
            </a:r>
            <a:r>
              <a:rPr lang="zh-CN" altLang="en-US" sz="1600" b="1" u="sng" dirty="0">
                <a:solidFill>
                  <a:schemeClr val="tx1"/>
                </a:solidFill>
                <a:latin typeface="微软雅黑" pitchFamily="34" charset="-122"/>
                <a:ea typeface="微软雅黑" pitchFamily="34" charset="-122"/>
              </a:rPr>
              <a:t>专区设置新租户并分配资源</a:t>
            </a:r>
            <a:endParaRPr lang="en-US" altLang="zh-CN" sz="1600" b="1" u="sng" dirty="0">
              <a:solidFill>
                <a:schemeClr val="tx1"/>
              </a:solidFill>
              <a:latin typeface="微软雅黑" pitchFamily="34" charset="-122"/>
              <a:ea typeface="微软雅黑" pitchFamily="34" charset="-122"/>
            </a:endParaRPr>
          </a:p>
          <a:p>
            <a:pPr>
              <a:buClr>
                <a:srgbClr val="FF0000"/>
              </a:buClr>
            </a:pPr>
            <a:r>
              <a:rPr lang="en-US" altLang="zh-CN" sz="1600" b="1" u="sng" dirty="0">
                <a:solidFill>
                  <a:schemeClr val="tx1"/>
                </a:solidFill>
                <a:latin typeface="微软雅黑" pitchFamily="34" charset="-122"/>
                <a:ea typeface="微软雅黑" pitchFamily="34" charset="-122"/>
              </a:rPr>
              <a:t>2.</a:t>
            </a:r>
            <a:r>
              <a:rPr lang="zh-CN" altLang="en-US" sz="1600" b="1" u="sng" dirty="0">
                <a:solidFill>
                  <a:schemeClr val="tx1"/>
                </a:solidFill>
                <a:latin typeface="微软雅黑" pitchFamily="34" charset="-122"/>
                <a:ea typeface="微软雅黑" pitchFamily="34" charset="-122"/>
              </a:rPr>
              <a:t>创建项目并分配资源（计算、存储、数据）</a:t>
            </a:r>
            <a:endParaRPr lang="en-US" altLang="zh-CN" sz="1600" b="1" u="sng" dirty="0">
              <a:solidFill>
                <a:schemeClr val="tx1"/>
              </a:solidFill>
              <a:latin typeface="微软雅黑" pitchFamily="34" charset="-122"/>
              <a:ea typeface="微软雅黑" pitchFamily="34" charset="-122"/>
            </a:endParaRPr>
          </a:p>
          <a:p>
            <a:pPr>
              <a:buClr>
                <a:srgbClr val="FF0000"/>
              </a:buClr>
            </a:pPr>
            <a:r>
              <a:rPr lang="en-US" altLang="zh-CN" sz="1600" b="1" u="sng" dirty="0">
                <a:solidFill>
                  <a:schemeClr val="tx1"/>
                </a:solidFill>
                <a:latin typeface="微软雅黑" pitchFamily="34" charset="-122"/>
                <a:ea typeface="微软雅黑" pitchFamily="34" charset="-122"/>
              </a:rPr>
              <a:t>3.</a:t>
            </a:r>
            <a:r>
              <a:rPr lang="zh-CN" altLang="en-US" sz="1600" b="1" u="sng" dirty="0">
                <a:solidFill>
                  <a:schemeClr val="tx1"/>
                </a:solidFill>
                <a:latin typeface="微软雅黑" pitchFamily="34" charset="-122"/>
                <a:ea typeface="微软雅黑" pitchFamily="34" charset="-122"/>
              </a:rPr>
              <a:t>创建角色并分配资源（数据）</a:t>
            </a:r>
            <a:endParaRPr lang="en-US" altLang="zh-CN" sz="1600" b="1" u="sng" dirty="0">
              <a:solidFill>
                <a:schemeClr val="tx1"/>
              </a:solidFill>
              <a:latin typeface="微软雅黑" pitchFamily="34" charset="-122"/>
              <a:ea typeface="微软雅黑" pitchFamily="34" charset="-122"/>
            </a:endParaRPr>
          </a:p>
          <a:p>
            <a:pPr>
              <a:buClr>
                <a:srgbClr val="FF0000"/>
              </a:buClr>
            </a:pPr>
            <a:r>
              <a:rPr lang="en-US" altLang="zh-CN" sz="1600" b="1" u="sng" dirty="0">
                <a:solidFill>
                  <a:schemeClr val="tx1"/>
                </a:solidFill>
                <a:latin typeface="微软雅黑" pitchFamily="34" charset="-122"/>
                <a:ea typeface="微软雅黑" pitchFamily="34" charset="-122"/>
              </a:rPr>
              <a:t>3.</a:t>
            </a:r>
            <a:r>
              <a:rPr lang="zh-CN" altLang="en-US" sz="1600" b="1" u="sng" dirty="0">
                <a:solidFill>
                  <a:schemeClr val="tx1"/>
                </a:solidFill>
                <a:latin typeface="微软雅黑" pitchFamily="34" charset="-122"/>
                <a:ea typeface="微软雅黑" pitchFamily="34" charset="-122"/>
              </a:rPr>
              <a:t>用户关联角色</a:t>
            </a:r>
            <a:endParaRPr lang="en-US" altLang="zh-CN" sz="1600" b="1" u="sng" dirty="0">
              <a:solidFill>
                <a:schemeClr val="tx1"/>
              </a:solidFill>
              <a:latin typeface="微软雅黑" pitchFamily="34" charset="-122"/>
              <a:ea typeface="微软雅黑" pitchFamily="34" charset="-122"/>
            </a:endParaRPr>
          </a:p>
        </p:txBody>
      </p:sp>
      <p:sp>
        <p:nvSpPr>
          <p:cNvPr id="22" name="圆角矩形 21"/>
          <p:cNvSpPr/>
          <p:nvPr/>
        </p:nvSpPr>
        <p:spPr>
          <a:xfrm>
            <a:off x="536716" y="3638777"/>
            <a:ext cx="2628808" cy="2541306"/>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t"/>
          <a:lstStyle/>
          <a:p>
            <a:pPr lvl="0" algn="ctr">
              <a:defRPr/>
            </a:pPr>
            <a:r>
              <a:rPr lang="zh-CN" altLang="en-US" b="1" kern="0" dirty="0">
                <a:solidFill>
                  <a:schemeClr val="bg1"/>
                </a:solidFill>
                <a:latin typeface="微软雅黑"/>
                <a:ea typeface="微软雅黑"/>
              </a:rPr>
              <a:t>租户</a:t>
            </a:r>
            <a:endParaRPr kumimoji="0" lang="zh-CN" altLang="en-US" b="1" i="0" u="none" strike="noStrike" kern="0" cap="none" spc="0" normalizeH="0" baseline="0" noProof="0" dirty="0">
              <a:ln>
                <a:noFill/>
              </a:ln>
              <a:solidFill>
                <a:schemeClr val="bg1"/>
              </a:solidFill>
              <a:effectLst/>
              <a:uLnTx/>
              <a:uFillTx/>
              <a:latin typeface="微软雅黑"/>
              <a:ea typeface="微软雅黑"/>
            </a:endParaRPr>
          </a:p>
        </p:txBody>
      </p:sp>
      <p:sp>
        <p:nvSpPr>
          <p:cNvPr id="23" name="圆角矩形 22"/>
          <p:cNvSpPr/>
          <p:nvPr/>
        </p:nvSpPr>
        <p:spPr>
          <a:xfrm>
            <a:off x="831981" y="4048719"/>
            <a:ext cx="1984791" cy="1868605"/>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t"/>
          <a:lstStyle/>
          <a:p>
            <a:pPr algn="ctr"/>
            <a:r>
              <a:rPr lang="zh-CN" altLang="en-US" b="1" kern="0" dirty="0">
                <a:solidFill>
                  <a:schemeClr val="bg1"/>
                </a:solidFill>
                <a:latin typeface="微软雅黑" panose="020B0503020204020204" pitchFamily="34" charset="-122"/>
                <a:ea typeface="微软雅黑" panose="020B0503020204020204" pitchFamily="34" charset="-122"/>
              </a:rPr>
              <a:t>项目</a:t>
            </a:r>
          </a:p>
        </p:txBody>
      </p:sp>
      <p:sp>
        <p:nvSpPr>
          <p:cNvPr id="24" name="矩形 23"/>
          <p:cNvSpPr/>
          <p:nvPr/>
        </p:nvSpPr>
        <p:spPr bwMode="auto">
          <a:xfrm>
            <a:off x="1110504" y="4566518"/>
            <a:ext cx="1427744" cy="810631"/>
          </a:xfrm>
          <a:prstGeom prst="rect">
            <a:avLst/>
          </a:prstGeom>
          <a:solidFill>
            <a:schemeClr val="accent1">
              <a:lumMod val="60000"/>
              <a:lumOff val="40000"/>
            </a:schemeClr>
          </a:solid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用户组</a:t>
            </a:r>
            <a:endParaRPr kumimoji="0" lang="zh-CN" altLang="en-US" sz="1600" b="1" dirty="0">
              <a:latin typeface="微软雅黑" panose="020B0503020204020204" pitchFamily="34" charset="-122"/>
              <a:ea typeface="微软雅黑" panose="020B0503020204020204" pitchFamily="34" charset="-122"/>
            </a:endParaRPr>
          </a:p>
        </p:txBody>
      </p:sp>
      <p:sp>
        <p:nvSpPr>
          <p:cNvPr id="25" name="圆角矩形 24"/>
          <p:cNvSpPr/>
          <p:nvPr/>
        </p:nvSpPr>
        <p:spPr>
          <a:xfrm>
            <a:off x="4286470" y="3638777"/>
            <a:ext cx="1613686" cy="45672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数据权限分配</a:t>
            </a:r>
          </a:p>
        </p:txBody>
      </p:sp>
      <p:sp>
        <p:nvSpPr>
          <p:cNvPr id="26" name="圆角矩形 25"/>
          <p:cNvSpPr/>
          <p:nvPr/>
        </p:nvSpPr>
        <p:spPr>
          <a:xfrm>
            <a:off x="4286470" y="4681070"/>
            <a:ext cx="1613686" cy="45672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计算资源配额</a:t>
            </a:r>
          </a:p>
        </p:txBody>
      </p:sp>
      <p:sp>
        <p:nvSpPr>
          <p:cNvPr id="27" name="圆角矩形 26"/>
          <p:cNvSpPr/>
          <p:nvPr/>
        </p:nvSpPr>
        <p:spPr>
          <a:xfrm>
            <a:off x="4286470" y="5723362"/>
            <a:ext cx="1613686" cy="45672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存储空间配额</a:t>
            </a:r>
          </a:p>
        </p:txBody>
      </p:sp>
      <p:cxnSp>
        <p:nvCxnSpPr>
          <p:cNvPr id="28" name="直接箭头连接符 27"/>
          <p:cNvCxnSpPr>
            <a:stCxn id="24" idx="3"/>
          </p:cNvCxnSpPr>
          <p:nvPr/>
        </p:nvCxnSpPr>
        <p:spPr bwMode="auto">
          <a:xfrm flipV="1">
            <a:off x="2538248" y="4112906"/>
            <a:ext cx="962468" cy="85892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0" name="直接箭头连接符 29"/>
          <p:cNvCxnSpPr/>
          <p:nvPr/>
        </p:nvCxnSpPr>
        <p:spPr bwMode="auto">
          <a:xfrm flipV="1">
            <a:off x="2545100" y="4971834"/>
            <a:ext cx="838180" cy="5889"/>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2" name="直接箭头连接符 31"/>
          <p:cNvCxnSpPr>
            <a:stCxn id="24" idx="3"/>
          </p:cNvCxnSpPr>
          <p:nvPr/>
        </p:nvCxnSpPr>
        <p:spPr bwMode="auto">
          <a:xfrm>
            <a:off x="2538248" y="4971834"/>
            <a:ext cx="962468" cy="85892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5" name="矩形 34"/>
          <p:cNvSpPr/>
          <p:nvPr/>
        </p:nvSpPr>
        <p:spPr>
          <a:xfrm>
            <a:off x="6852524" y="2052582"/>
            <a:ext cx="3904376" cy="2348835"/>
          </a:xfrm>
          <a:prstGeom prst="rect">
            <a:avLst/>
          </a:prstGeom>
          <a:ln w="28575">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zh-CN" altLang="en-US" sz="2000" b="1" dirty="0">
                <a:solidFill>
                  <a:schemeClr val="tx1"/>
                </a:solidFill>
                <a:latin typeface="微软雅黑" panose="020B0503020204020204" pitchFamily="34" charset="-122"/>
                <a:ea typeface="微软雅黑" panose="020B0503020204020204" pitchFamily="34" charset="-122"/>
              </a:rPr>
              <a:t>专区集群</a:t>
            </a:r>
          </a:p>
        </p:txBody>
      </p:sp>
      <p:sp>
        <p:nvSpPr>
          <p:cNvPr id="36" name="圆角矩形 35"/>
          <p:cNvSpPr/>
          <p:nvPr/>
        </p:nvSpPr>
        <p:spPr>
          <a:xfrm>
            <a:off x="7028172" y="2936178"/>
            <a:ext cx="528786" cy="1061854"/>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日志汇聚</a:t>
            </a:r>
          </a:p>
        </p:txBody>
      </p:sp>
      <p:sp>
        <p:nvSpPr>
          <p:cNvPr id="37" name="圆角矩形 36"/>
          <p:cNvSpPr/>
          <p:nvPr/>
        </p:nvSpPr>
        <p:spPr>
          <a:xfrm>
            <a:off x="7021572" y="2129498"/>
            <a:ext cx="3544828"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管控适配层</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理想</a:t>
            </a:r>
            <a:r>
              <a:rPr lang="en-US" altLang="zh-CN" sz="1600" b="1" kern="0" dirty="0">
                <a:solidFill>
                  <a:schemeClr val="bg1"/>
                </a:solidFill>
                <a:latin typeface="微软雅黑" panose="020B0503020204020204" pitchFamily="34" charset="-122"/>
                <a:ea typeface="微软雅黑" panose="020B0503020204020204" pitchFamily="34" charset="-122"/>
              </a:rPr>
              <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7021572" y="2558519"/>
            <a:ext cx="2366459" cy="336591"/>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底层操作接口</a:t>
            </a:r>
          </a:p>
        </p:txBody>
      </p:sp>
      <p:sp>
        <p:nvSpPr>
          <p:cNvPr id="39" name="圆角矩形 38"/>
          <p:cNvSpPr/>
          <p:nvPr/>
        </p:nvSpPr>
        <p:spPr>
          <a:xfrm>
            <a:off x="3500716" y="3638777"/>
            <a:ext cx="528786" cy="2541306"/>
          </a:xfrm>
          <a:prstGeom prst="roundRect">
            <a:avLst>
              <a:gd name="adj" fmla="val 0"/>
            </a:avLst>
          </a:prstGeom>
          <a:solidFill>
            <a:schemeClr val="bg1">
              <a:lumMod val="65000"/>
            </a:schemeClr>
          </a:solidFill>
          <a:ln/>
        </p:spPr>
        <p:style>
          <a:lnRef idx="3">
            <a:schemeClr val="lt1"/>
          </a:lnRef>
          <a:fillRef idx="1">
            <a:schemeClr val="accent6"/>
          </a:fillRef>
          <a:effectRef idx="1">
            <a:schemeClr val="accent6"/>
          </a:effectRef>
          <a:fontRef idx="minor">
            <a:schemeClr val="lt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产品组件分配</a:t>
            </a:r>
          </a:p>
        </p:txBody>
      </p:sp>
      <p:sp>
        <p:nvSpPr>
          <p:cNvPr id="40" name="圆角矩形 39"/>
          <p:cNvSpPr/>
          <p:nvPr/>
        </p:nvSpPr>
        <p:spPr>
          <a:xfrm>
            <a:off x="8264382" y="2936178"/>
            <a:ext cx="528786" cy="1061854"/>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权限管理</a:t>
            </a:r>
          </a:p>
        </p:txBody>
      </p:sp>
      <p:sp>
        <p:nvSpPr>
          <p:cNvPr id="41" name="圆角矩形 40"/>
          <p:cNvSpPr/>
          <p:nvPr/>
        </p:nvSpPr>
        <p:spPr>
          <a:xfrm>
            <a:off x="8859245" y="2936178"/>
            <a:ext cx="528786" cy="1061854"/>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账号管理</a:t>
            </a:r>
          </a:p>
        </p:txBody>
      </p:sp>
      <p:sp>
        <p:nvSpPr>
          <p:cNvPr id="42" name="下箭头 41"/>
          <p:cNvSpPr/>
          <p:nvPr/>
        </p:nvSpPr>
        <p:spPr bwMode="auto">
          <a:xfrm>
            <a:off x="7964452" y="1770936"/>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7021572" y="1434654"/>
            <a:ext cx="2366459"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统一管控</a:t>
            </a:r>
          </a:p>
        </p:txBody>
      </p:sp>
      <p:sp>
        <p:nvSpPr>
          <p:cNvPr id="44" name="圆角矩形 43"/>
          <p:cNvSpPr/>
          <p:nvPr/>
        </p:nvSpPr>
        <p:spPr>
          <a:xfrm>
            <a:off x="7002150" y="865588"/>
            <a:ext cx="2366459"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安全门户</a:t>
            </a:r>
          </a:p>
        </p:txBody>
      </p:sp>
      <p:sp>
        <p:nvSpPr>
          <p:cNvPr id="45" name="下箭头 44"/>
          <p:cNvSpPr/>
          <p:nvPr/>
        </p:nvSpPr>
        <p:spPr bwMode="auto">
          <a:xfrm>
            <a:off x="7937406" y="1170323"/>
            <a:ext cx="495946" cy="289368"/>
          </a:xfrm>
          <a:prstGeom prst="downArrow">
            <a:avLst/>
          </a:prstGeom>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9" name="右箭头 48"/>
          <p:cNvSpPr/>
          <p:nvPr/>
        </p:nvSpPr>
        <p:spPr bwMode="auto">
          <a:xfrm>
            <a:off x="4069421" y="3711211"/>
            <a:ext cx="194530" cy="34762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1" name="右箭头 50"/>
          <p:cNvSpPr/>
          <p:nvPr/>
        </p:nvSpPr>
        <p:spPr bwMode="auto">
          <a:xfrm>
            <a:off x="4084319" y="4735616"/>
            <a:ext cx="194530" cy="34762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2" name="右箭头 51"/>
          <p:cNvSpPr/>
          <p:nvPr/>
        </p:nvSpPr>
        <p:spPr bwMode="auto">
          <a:xfrm>
            <a:off x="4084319" y="5777908"/>
            <a:ext cx="194530" cy="34762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7646277" y="2936178"/>
            <a:ext cx="528786" cy="1061854"/>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资源管理</a:t>
            </a:r>
          </a:p>
        </p:txBody>
      </p:sp>
      <p:sp>
        <p:nvSpPr>
          <p:cNvPr id="34" name="线形标注 2 33"/>
          <p:cNvSpPr/>
          <p:nvPr/>
        </p:nvSpPr>
        <p:spPr>
          <a:xfrm>
            <a:off x="6828815" y="4681070"/>
            <a:ext cx="5226551" cy="1515138"/>
          </a:xfrm>
          <a:prstGeom prst="borderCallout2">
            <a:avLst>
              <a:gd name="adj1" fmla="val 199"/>
              <a:gd name="adj2" fmla="val 99791"/>
              <a:gd name="adj3" fmla="val -16922"/>
              <a:gd name="adj4" fmla="val 85074"/>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t"/>
          <a:lstStyle/>
          <a:p>
            <a:pPr algn="ctr">
              <a:buClr>
                <a:srgbClr val="FF0000"/>
              </a:buClr>
            </a:pPr>
            <a:r>
              <a:rPr lang="zh-CN" altLang="en-US" sz="2000" b="1" dirty="0">
                <a:solidFill>
                  <a:srgbClr val="002060"/>
                </a:solidFill>
                <a:latin typeface="微软雅黑" pitchFamily="34" charset="-122"/>
                <a:ea typeface="微软雅黑" pitchFamily="34" charset="-122"/>
              </a:rPr>
              <a:t>独立集群</a:t>
            </a:r>
            <a:endParaRPr lang="en-US" altLang="zh-CN" sz="2000" b="1" dirty="0">
              <a:solidFill>
                <a:srgbClr val="002060"/>
              </a:solidFill>
              <a:latin typeface="微软雅黑" pitchFamily="34" charset="-122"/>
              <a:ea typeface="微软雅黑" pitchFamily="34" charset="-122"/>
            </a:endParaRPr>
          </a:p>
          <a:p>
            <a:pPr algn="ctr">
              <a:buClr>
                <a:srgbClr val="FF0000"/>
              </a:buClr>
            </a:pPr>
            <a:endParaRPr lang="en-US" altLang="zh-CN" sz="2000" b="1" dirty="0">
              <a:solidFill>
                <a:srgbClr val="002060"/>
              </a:solidFill>
              <a:latin typeface="微软雅黑" pitchFamily="34" charset="-122"/>
              <a:ea typeface="微软雅黑" pitchFamily="34" charset="-122"/>
            </a:endParaRPr>
          </a:p>
          <a:p>
            <a:pPr marL="285750" indent="-285750">
              <a:buClr>
                <a:schemeClr val="tx1"/>
              </a:buClr>
              <a:buFont typeface="Wingdings" panose="05000000000000000000" pitchFamily="2" charset="2"/>
              <a:buChar char="l"/>
            </a:pPr>
            <a:r>
              <a:rPr lang="zh-CN" altLang="en-US" sz="1600" b="1" dirty="0">
                <a:solidFill>
                  <a:schemeClr val="tx1"/>
                </a:solidFill>
                <a:latin typeface="微软雅黑" pitchFamily="34" charset="-122"/>
                <a:ea typeface="微软雅黑" pitchFamily="34" charset="-122"/>
              </a:rPr>
              <a:t>通过管控适配层的接入，建立符合安全管理规范的大数据集群</a:t>
            </a:r>
            <a:endParaRPr lang="en-US" altLang="zh-CN" sz="1600" b="1" dirty="0">
              <a:solidFill>
                <a:schemeClr val="tx1"/>
              </a:solidFill>
              <a:latin typeface="微软雅黑" pitchFamily="34" charset="-122"/>
              <a:ea typeface="微软雅黑" pitchFamily="34" charset="-122"/>
            </a:endParaRPr>
          </a:p>
          <a:p>
            <a:pPr marL="285750" indent="-285750">
              <a:buClr>
                <a:schemeClr val="tx1"/>
              </a:buClr>
              <a:buFont typeface="Wingdings" panose="05000000000000000000" pitchFamily="2" charset="2"/>
              <a:buChar char="l"/>
            </a:pPr>
            <a:r>
              <a:rPr lang="zh-CN" altLang="en-US" sz="1600" b="1" dirty="0">
                <a:solidFill>
                  <a:schemeClr val="tx1"/>
                </a:solidFill>
                <a:latin typeface="微软雅黑" pitchFamily="34" charset="-122"/>
                <a:ea typeface="微软雅黑" pitchFamily="34" charset="-122"/>
              </a:rPr>
              <a:t>适配集群的底层操作接口或集群管理账号</a:t>
            </a:r>
            <a:endParaRPr lang="en-US" altLang="zh-CN" sz="1600" b="1" dirty="0">
              <a:solidFill>
                <a:schemeClr val="tx1"/>
              </a:solidFill>
              <a:latin typeface="微软雅黑" pitchFamily="34" charset="-122"/>
              <a:ea typeface="微软雅黑" pitchFamily="34" charset="-122"/>
            </a:endParaRPr>
          </a:p>
        </p:txBody>
      </p:sp>
      <p:sp>
        <p:nvSpPr>
          <p:cNvPr id="46" name="圆角矩形 45"/>
          <p:cNvSpPr/>
          <p:nvPr/>
        </p:nvSpPr>
        <p:spPr>
          <a:xfrm>
            <a:off x="9557079" y="2558519"/>
            <a:ext cx="1014181" cy="336591"/>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接口机</a:t>
            </a:r>
          </a:p>
        </p:txBody>
      </p:sp>
      <p:sp>
        <p:nvSpPr>
          <p:cNvPr id="47" name="圆角矩形 46"/>
          <p:cNvSpPr/>
          <p:nvPr/>
        </p:nvSpPr>
        <p:spPr>
          <a:xfrm>
            <a:off x="9557079" y="2928018"/>
            <a:ext cx="1014181" cy="336591"/>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anchor="ctr"/>
          <a:lstStyle/>
          <a:p>
            <a:pPr algn="ctr"/>
            <a:r>
              <a:rPr lang="zh-CN" altLang="en-US" sz="1050" b="1" kern="0" dirty="0">
                <a:solidFill>
                  <a:schemeClr val="bg1"/>
                </a:solidFill>
                <a:latin typeface="微软雅黑" panose="020B0503020204020204" pitchFamily="34" charset="-122"/>
                <a:ea typeface="微软雅黑" panose="020B0503020204020204" pitchFamily="34" charset="-122"/>
              </a:rPr>
              <a:t>数据上传安全</a:t>
            </a:r>
          </a:p>
        </p:txBody>
      </p:sp>
      <p:sp>
        <p:nvSpPr>
          <p:cNvPr id="48" name="圆角矩形 47"/>
          <p:cNvSpPr/>
          <p:nvPr/>
        </p:nvSpPr>
        <p:spPr>
          <a:xfrm>
            <a:off x="9557079" y="3297517"/>
            <a:ext cx="1014181" cy="336591"/>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anchor="ctr"/>
          <a:lstStyle/>
          <a:p>
            <a:pPr algn="ctr"/>
            <a:r>
              <a:rPr lang="zh-CN" altLang="en-US" sz="1050" b="1" kern="0" dirty="0">
                <a:solidFill>
                  <a:schemeClr val="bg1"/>
                </a:solidFill>
                <a:latin typeface="微软雅黑" panose="020B0503020204020204" pitchFamily="34" charset="-122"/>
                <a:ea typeface="微软雅黑" panose="020B0503020204020204" pitchFamily="34" charset="-122"/>
              </a:rPr>
              <a:t>数据共享安全</a:t>
            </a:r>
          </a:p>
        </p:txBody>
      </p:sp>
      <p:sp>
        <p:nvSpPr>
          <p:cNvPr id="50" name="圆角矩形 49"/>
          <p:cNvSpPr/>
          <p:nvPr/>
        </p:nvSpPr>
        <p:spPr>
          <a:xfrm>
            <a:off x="9557079" y="3667016"/>
            <a:ext cx="1014181" cy="336591"/>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anchor="ctr"/>
          <a:lstStyle/>
          <a:p>
            <a:pPr algn="ctr"/>
            <a:r>
              <a:rPr lang="zh-CN" altLang="en-US" sz="1050" b="1" kern="0" dirty="0">
                <a:solidFill>
                  <a:schemeClr val="bg1"/>
                </a:solidFill>
                <a:latin typeface="微软雅黑" panose="020B0503020204020204" pitchFamily="34" charset="-122"/>
                <a:ea typeface="微软雅黑" panose="020B0503020204020204" pitchFamily="34" charset="-122"/>
              </a:rPr>
              <a:t>数据交换审计</a:t>
            </a:r>
          </a:p>
        </p:txBody>
      </p:sp>
      <p:sp>
        <p:nvSpPr>
          <p:cNvPr id="54" name="圆角矩形 53"/>
          <p:cNvSpPr/>
          <p:nvPr/>
        </p:nvSpPr>
        <p:spPr>
          <a:xfrm>
            <a:off x="10886478" y="3676650"/>
            <a:ext cx="512194" cy="142875"/>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anchor="ctr"/>
          <a:lstStyle/>
          <a:p>
            <a:pPr algn="ct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10886478" y="3984614"/>
            <a:ext cx="512194" cy="142875"/>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anchor="ctr"/>
          <a:lstStyle/>
          <a:p>
            <a:pPr algn="ct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1448996" y="3564482"/>
            <a:ext cx="607859" cy="261610"/>
          </a:xfrm>
          <a:prstGeom prst="rect">
            <a:avLst/>
          </a:prstGeom>
        </p:spPr>
        <p:txBody>
          <a:bodyPr wrap="none">
            <a:spAutoFit/>
          </a:bodyPr>
          <a:lstStyle/>
          <a:p>
            <a:r>
              <a:rPr lang="zh-CN" altLang="en-US" sz="1100" dirty="0"/>
              <a:t>已具备</a:t>
            </a:r>
          </a:p>
        </p:txBody>
      </p:sp>
      <p:sp>
        <p:nvSpPr>
          <p:cNvPr id="56" name="矩形 55"/>
          <p:cNvSpPr/>
          <p:nvPr/>
        </p:nvSpPr>
        <p:spPr>
          <a:xfrm>
            <a:off x="11454485" y="3926119"/>
            <a:ext cx="466794" cy="261610"/>
          </a:xfrm>
          <a:prstGeom prst="rect">
            <a:avLst/>
          </a:prstGeom>
        </p:spPr>
        <p:txBody>
          <a:bodyPr wrap="none">
            <a:spAutoFit/>
          </a:bodyPr>
          <a:lstStyle/>
          <a:p>
            <a:r>
              <a:rPr lang="zh-CN" altLang="en-US" sz="1100" dirty="0"/>
              <a:t>新建</a:t>
            </a:r>
          </a:p>
        </p:txBody>
      </p:sp>
      <p:sp>
        <p:nvSpPr>
          <p:cNvPr id="57" name="圆角矩形 56"/>
          <p:cNvSpPr/>
          <p:nvPr/>
        </p:nvSpPr>
        <p:spPr>
          <a:xfrm>
            <a:off x="10886478" y="3538537"/>
            <a:ext cx="512194" cy="142875"/>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1" name="左右箭头 10"/>
          <p:cNvSpPr/>
          <p:nvPr/>
        </p:nvSpPr>
        <p:spPr bwMode="auto">
          <a:xfrm>
            <a:off x="10633623" y="2574336"/>
            <a:ext cx="458152" cy="244574"/>
          </a:xfrm>
          <a:prstGeom prst="leftRightArrow">
            <a:avLst/>
          </a:prstGeom>
          <a:solidFill>
            <a:schemeClr val="tx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8" name="矩形 57"/>
          <p:cNvSpPr/>
          <p:nvPr/>
        </p:nvSpPr>
        <p:spPr>
          <a:xfrm>
            <a:off x="11131496" y="2561778"/>
            <a:ext cx="595035" cy="338554"/>
          </a:xfrm>
          <a:prstGeom prst="rect">
            <a:avLst/>
          </a:prstGeom>
        </p:spPr>
        <p:txBody>
          <a:bodyPr wrap="none">
            <a:spAutoFit/>
          </a:bodyPr>
          <a:lstStyle/>
          <a:p>
            <a:r>
              <a:rPr lang="zh-CN" altLang="en-US" sz="1600" dirty="0"/>
              <a:t>省份</a:t>
            </a:r>
          </a:p>
        </p:txBody>
      </p:sp>
      <p:sp>
        <p:nvSpPr>
          <p:cNvPr id="59" name="矩形 58"/>
          <p:cNvSpPr/>
          <p:nvPr/>
        </p:nvSpPr>
        <p:spPr>
          <a:xfrm>
            <a:off x="10509196" y="2726555"/>
            <a:ext cx="748923" cy="261610"/>
          </a:xfrm>
          <a:prstGeom prst="rect">
            <a:avLst/>
          </a:prstGeom>
        </p:spPr>
        <p:txBody>
          <a:bodyPr wrap="none">
            <a:spAutoFit/>
          </a:bodyPr>
          <a:lstStyle/>
          <a:p>
            <a:r>
              <a:rPr lang="zh-CN" altLang="en-US" sz="1050" dirty="0"/>
              <a:t>数据交换</a:t>
            </a:r>
          </a:p>
        </p:txBody>
      </p:sp>
    </p:spTree>
    <p:extLst>
      <p:ext uri="{BB962C8B-B14F-4D97-AF65-F5344CB8AC3E}">
        <p14:creationId xmlns:p14="http://schemas.microsoft.com/office/powerpoint/2010/main" val="362406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180083" y="1157680"/>
            <a:ext cx="6470677" cy="4884099"/>
            <a:chOff x="577143" y="1173023"/>
            <a:chExt cx="5429834" cy="4066968"/>
          </a:xfrm>
        </p:grpSpPr>
        <p:grpSp>
          <p:nvGrpSpPr>
            <p:cNvPr id="4" name="Group 79"/>
            <p:cNvGrpSpPr/>
            <p:nvPr/>
          </p:nvGrpSpPr>
          <p:grpSpPr>
            <a:xfrm>
              <a:off x="2517702" y="2594475"/>
              <a:ext cx="3446977" cy="214051"/>
              <a:chOff x="2633940" y="3037217"/>
              <a:chExt cx="3446977" cy="214051"/>
            </a:xfrm>
          </p:grpSpPr>
          <p:sp>
            <p:nvSpPr>
              <p:cNvPr id="5" name="Freeform 5"/>
              <p:cNvSpPr>
                <a:spLocks/>
              </p:cNvSpPr>
              <p:nvPr/>
            </p:nvSpPr>
            <p:spPr bwMode="auto">
              <a:xfrm>
                <a:off x="2633940" y="3123093"/>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852767" y="3037217"/>
                <a:ext cx="228150" cy="214051"/>
              </a:xfrm>
              <a:custGeom>
                <a:avLst/>
                <a:gdLst>
                  <a:gd name="T0" fmla="*/ 8 w 16"/>
                  <a:gd name="T1" fmla="*/ 0 h 15"/>
                  <a:gd name="T2" fmla="*/ 0 w 16"/>
                  <a:gd name="T3" fmla="*/ 6 h 15"/>
                  <a:gd name="T4" fmla="*/ 0 w 16"/>
                  <a:gd name="T5" fmla="*/ 7 h 15"/>
                  <a:gd name="T6" fmla="*/ 0 w 16"/>
                  <a:gd name="T7" fmla="*/ 8 h 15"/>
                  <a:gd name="T8" fmla="*/ 8 w 16"/>
                  <a:gd name="T9" fmla="*/ 15 h 15"/>
                  <a:gd name="T10" fmla="*/ 16 w 16"/>
                  <a:gd name="T11" fmla="*/ 7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6"/>
                    </a:cubicBezTo>
                    <a:cubicBezTo>
                      <a:pt x="0" y="7"/>
                      <a:pt x="0" y="7"/>
                      <a:pt x="0" y="7"/>
                    </a:cubicBezTo>
                    <a:cubicBezTo>
                      <a:pt x="0" y="8"/>
                      <a:pt x="0" y="8"/>
                      <a:pt x="0" y="8"/>
                    </a:cubicBezTo>
                    <a:cubicBezTo>
                      <a:pt x="1" y="12"/>
                      <a:pt x="4" y="15"/>
                      <a:pt x="8" y="15"/>
                    </a:cubicBezTo>
                    <a:cubicBezTo>
                      <a:pt x="12" y="15"/>
                      <a:pt x="16" y="12"/>
                      <a:pt x="16" y="7"/>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78"/>
            <p:cNvGrpSpPr/>
            <p:nvPr/>
          </p:nvGrpSpPr>
          <p:grpSpPr>
            <a:xfrm>
              <a:off x="1675596" y="1656239"/>
              <a:ext cx="3446978" cy="228150"/>
              <a:chOff x="1791834" y="2098981"/>
              <a:chExt cx="3446978" cy="228150"/>
            </a:xfrm>
          </p:grpSpPr>
          <p:sp>
            <p:nvSpPr>
              <p:cNvPr id="8" name="Freeform 7"/>
              <p:cNvSpPr>
                <a:spLocks/>
              </p:cNvSpPr>
              <p:nvPr/>
            </p:nvSpPr>
            <p:spPr bwMode="auto">
              <a:xfrm>
                <a:off x="1791834" y="2198956"/>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1"/>
                      <a:pt x="0" y="1"/>
                    </a:cubicBezTo>
                    <a:cubicBezTo>
                      <a:pt x="0" y="2"/>
                      <a:pt x="1" y="2"/>
                      <a:pt x="1" y="2"/>
                    </a:cubicBezTo>
                    <a:cubicBezTo>
                      <a:pt x="86" y="2"/>
                      <a:pt x="86" y="2"/>
                      <a:pt x="86" y="2"/>
                    </a:cubicBezTo>
                    <a:cubicBezTo>
                      <a:pt x="86" y="2"/>
                      <a:pt x="86" y="1"/>
                      <a:pt x="86" y="1"/>
                    </a:cubicBezTo>
                    <a:cubicBezTo>
                      <a:pt x="86" y="1"/>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010662" y="2098981"/>
                <a:ext cx="228150" cy="228150"/>
              </a:xfrm>
              <a:custGeom>
                <a:avLst/>
                <a:gdLst>
                  <a:gd name="T0" fmla="*/ 8 w 16"/>
                  <a:gd name="T1" fmla="*/ 0 h 16"/>
                  <a:gd name="T2" fmla="*/ 0 w 16"/>
                  <a:gd name="T3" fmla="*/ 7 h 16"/>
                  <a:gd name="T4" fmla="*/ 0 w 16"/>
                  <a:gd name="T5" fmla="*/ 8 h 16"/>
                  <a:gd name="T6" fmla="*/ 0 w 16"/>
                  <a:gd name="T7" fmla="*/ 9 h 16"/>
                  <a:gd name="T8" fmla="*/ 8 w 16"/>
                  <a:gd name="T9" fmla="*/ 16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4" y="0"/>
                      <a:pt x="1" y="3"/>
                      <a:pt x="0" y="7"/>
                    </a:cubicBezTo>
                    <a:cubicBezTo>
                      <a:pt x="0" y="7"/>
                      <a:pt x="0" y="8"/>
                      <a:pt x="0" y="8"/>
                    </a:cubicBezTo>
                    <a:cubicBezTo>
                      <a:pt x="0" y="8"/>
                      <a:pt x="0" y="9"/>
                      <a:pt x="0" y="9"/>
                    </a:cubicBezTo>
                    <a:cubicBezTo>
                      <a:pt x="1" y="13"/>
                      <a:pt x="4" y="16"/>
                      <a:pt x="8" y="16"/>
                    </a:cubicBezTo>
                    <a:cubicBezTo>
                      <a:pt x="12" y="16"/>
                      <a:pt x="16" y="12"/>
                      <a:pt x="16" y="8"/>
                    </a:cubicBezTo>
                    <a:cubicBezTo>
                      <a:pt x="16" y="4"/>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81"/>
            <p:cNvGrpSpPr/>
            <p:nvPr/>
          </p:nvGrpSpPr>
          <p:grpSpPr>
            <a:xfrm>
              <a:off x="2574097" y="4500426"/>
              <a:ext cx="3432880" cy="214051"/>
              <a:chOff x="2690335" y="4943168"/>
              <a:chExt cx="3432880" cy="214051"/>
            </a:xfrm>
          </p:grpSpPr>
          <p:sp>
            <p:nvSpPr>
              <p:cNvPr id="11" name="Freeform 9"/>
              <p:cNvSpPr>
                <a:spLocks/>
              </p:cNvSpPr>
              <p:nvPr/>
            </p:nvSpPr>
            <p:spPr bwMode="auto">
              <a:xfrm>
                <a:off x="2690335" y="5029044"/>
                <a:ext cx="3330838"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910446" y="4943168"/>
                <a:ext cx="212769" cy="214051"/>
              </a:xfrm>
              <a:custGeom>
                <a:avLst/>
                <a:gdLst>
                  <a:gd name="T0" fmla="*/ 8 w 15"/>
                  <a:gd name="T1" fmla="*/ 0 h 15"/>
                  <a:gd name="T2" fmla="*/ 0 w 15"/>
                  <a:gd name="T3" fmla="*/ 6 h 15"/>
                  <a:gd name="T4" fmla="*/ 0 w 15"/>
                  <a:gd name="T5" fmla="*/ 7 h 15"/>
                  <a:gd name="T6" fmla="*/ 0 w 15"/>
                  <a:gd name="T7" fmla="*/ 8 h 15"/>
                  <a:gd name="T8" fmla="*/ 8 w 15"/>
                  <a:gd name="T9" fmla="*/ 15 h 15"/>
                  <a:gd name="T10" fmla="*/ 15 w 15"/>
                  <a:gd name="T11" fmla="*/ 7 h 15"/>
                  <a:gd name="T12" fmla="*/ 8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0"/>
                    </a:moveTo>
                    <a:cubicBezTo>
                      <a:pt x="4" y="0"/>
                      <a:pt x="1" y="2"/>
                      <a:pt x="0" y="6"/>
                    </a:cubicBezTo>
                    <a:cubicBezTo>
                      <a:pt x="0" y="7"/>
                      <a:pt x="0" y="7"/>
                      <a:pt x="0" y="7"/>
                    </a:cubicBezTo>
                    <a:cubicBezTo>
                      <a:pt x="0" y="8"/>
                      <a:pt x="0" y="8"/>
                      <a:pt x="0" y="8"/>
                    </a:cubicBezTo>
                    <a:cubicBezTo>
                      <a:pt x="1" y="12"/>
                      <a:pt x="4" y="15"/>
                      <a:pt x="8" y="15"/>
                    </a:cubicBezTo>
                    <a:cubicBezTo>
                      <a:pt x="12" y="15"/>
                      <a:pt x="15" y="11"/>
                      <a:pt x="15" y="7"/>
                    </a:cubicBezTo>
                    <a:cubicBezTo>
                      <a:pt x="15"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80"/>
            <p:cNvGrpSpPr/>
            <p:nvPr/>
          </p:nvGrpSpPr>
          <p:grpSpPr>
            <a:xfrm>
              <a:off x="1675596" y="3562191"/>
              <a:ext cx="3446977" cy="212769"/>
              <a:chOff x="1791834" y="4004933"/>
              <a:chExt cx="3446977" cy="212769"/>
            </a:xfrm>
          </p:grpSpPr>
          <p:sp>
            <p:nvSpPr>
              <p:cNvPr id="17" name="Freeform 13"/>
              <p:cNvSpPr>
                <a:spLocks/>
              </p:cNvSpPr>
              <p:nvPr/>
            </p:nvSpPr>
            <p:spPr bwMode="auto">
              <a:xfrm>
                <a:off x="1791834" y="4104909"/>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0"/>
                      <a:pt x="0" y="1"/>
                    </a:cubicBezTo>
                    <a:cubicBezTo>
                      <a:pt x="0" y="1"/>
                      <a:pt x="1" y="2"/>
                      <a:pt x="1" y="2"/>
                    </a:cubicBezTo>
                    <a:cubicBezTo>
                      <a:pt x="86" y="2"/>
                      <a:pt x="86" y="2"/>
                      <a:pt x="86" y="2"/>
                    </a:cubicBezTo>
                    <a:cubicBezTo>
                      <a:pt x="86" y="1"/>
                      <a:pt x="86" y="1"/>
                      <a:pt x="86" y="1"/>
                    </a:cubicBezTo>
                    <a:cubicBezTo>
                      <a:pt x="86" y="0"/>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010661" y="4004933"/>
                <a:ext cx="228150" cy="212769"/>
              </a:xfrm>
              <a:custGeom>
                <a:avLst/>
                <a:gdLst>
                  <a:gd name="T0" fmla="*/ 8 w 16"/>
                  <a:gd name="T1" fmla="*/ 0 h 15"/>
                  <a:gd name="T2" fmla="*/ 0 w 16"/>
                  <a:gd name="T3" fmla="*/ 7 h 15"/>
                  <a:gd name="T4" fmla="*/ 0 w 16"/>
                  <a:gd name="T5" fmla="*/ 8 h 15"/>
                  <a:gd name="T6" fmla="*/ 0 w 16"/>
                  <a:gd name="T7" fmla="*/ 9 h 15"/>
                  <a:gd name="T8" fmla="*/ 8 w 16"/>
                  <a:gd name="T9" fmla="*/ 15 h 15"/>
                  <a:gd name="T10" fmla="*/ 16 w 16"/>
                  <a:gd name="T11" fmla="*/ 8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7"/>
                    </a:cubicBezTo>
                    <a:cubicBezTo>
                      <a:pt x="0" y="7"/>
                      <a:pt x="0" y="7"/>
                      <a:pt x="0" y="8"/>
                    </a:cubicBezTo>
                    <a:cubicBezTo>
                      <a:pt x="0" y="8"/>
                      <a:pt x="0" y="8"/>
                      <a:pt x="0" y="9"/>
                    </a:cubicBezTo>
                    <a:cubicBezTo>
                      <a:pt x="1" y="12"/>
                      <a:pt x="4" y="15"/>
                      <a:pt x="8" y="15"/>
                    </a:cubicBezTo>
                    <a:cubicBezTo>
                      <a:pt x="12" y="15"/>
                      <a:pt x="16" y="12"/>
                      <a:pt x="16" y="8"/>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Freeform 16"/>
            <p:cNvSpPr>
              <a:spLocks/>
            </p:cNvSpPr>
            <p:nvPr/>
          </p:nvSpPr>
          <p:spPr bwMode="auto">
            <a:xfrm>
              <a:off x="1247494" y="3718564"/>
              <a:ext cx="742129" cy="711367"/>
            </a:xfrm>
            <a:custGeom>
              <a:avLst/>
              <a:gdLst>
                <a:gd name="T0" fmla="*/ 4 w 52"/>
                <a:gd name="T1" fmla="*/ 4 h 50"/>
                <a:gd name="T2" fmla="*/ 17 w 52"/>
                <a:gd name="T3" fmla="*/ 3 h 50"/>
                <a:gd name="T4" fmla="*/ 48 w 52"/>
                <a:gd name="T5" fmla="*/ 33 h 50"/>
                <a:gd name="T6" fmla="*/ 48 w 52"/>
                <a:gd name="T7" fmla="*/ 46 h 50"/>
                <a:gd name="T8" fmla="*/ 35 w 52"/>
                <a:gd name="T9" fmla="*/ 47 h 50"/>
                <a:gd name="T10" fmla="*/ 4 w 52"/>
                <a:gd name="T11" fmla="*/ 17 h 50"/>
                <a:gd name="T12" fmla="*/ 4 w 52"/>
                <a:gd name="T13" fmla="*/ 4 h 50"/>
              </a:gdLst>
              <a:ahLst/>
              <a:cxnLst>
                <a:cxn ang="0">
                  <a:pos x="T0" y="T1"/>
                </a:cxn>
                <a:cxn ang="0">
                  <a:pos x="T2" y="T3"/>
                </a:cxn>
                <a:cxn ang="0">
                  <a:pos x="T4" y="T5"/>
                </a:cxn>
                <a:cxn ang="0">
                  <a:pos x="T6" y="T7"/>
                </a:cxn>
                <a:cxn ang="0">
                  <a:pos x="T8" y="T9"/>
                </a:cxn>
                <a:cxn ang="0">
                  <a:pos x="T10" y="T11"/>
                </a:cxn>
                <a:cxn ang="0">
                  <a:pos x="T12" y="T13"/>
                </a:cxn>
              </a:cxnLst>
              <a:rect l="0" t="0" r="r" b="b"/>
              <a:pathLst>
                <a:path w="52" h="50">
                  <a:moveTo>
                    <a:pt x="4" y="4"/>
                  </a:moveTo>
                  <a:cubicBezTo>
                    <a:pt x="8" y="0"/>
                    <a:pt x="14" y="0"/>
                    <a:pt x="17" y="3"/>
                  </a:cubicBezTo>
                  <a:cubicBezTo>
                    <a:pt x="48" y="33"/>
                    <a:pt x="48" y="33"/>
                    <a:pt x="48" y="33"/>
                  </a:cubicBezTo>
                  <a:cubicBezTo>
                    <a:pt x="52" y="36"/>
                    <a:pt x="52" y="42"/>
                    <a:pt x="48" y="46"/>
                  </a:cubicBezTo>
                  <a:cubicBezTo>
                    <a:pt x="44" y="50"/>
                    <a:pt x="38" y="50"/>
                    <a:pt x="35" y="47"/>
                  </a:cubicBezTo>
                  <a:cubicBezTo>
                    <a:pt x="4" y="17"/>
                    <a:pt x="4" y="17"/>
                    <a:pt x="4" y="17"/>
                  </a:cubicBezTo>
                  <a:cubicBezTo>
                    <a:pt x="0" y="13"/>
                    <a:pt x="0" y="7"/>
                    <a:pt x="4" y="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1233396" y="1856191"/>
              <a:ext cx="742129" cy="724185"/>
            </a:xfrm>
            <a:custGeom>
              <a:avLst/>
              <a:gdLst>
                <a:gd name="T0" fmla="*/ 4 w 52"/>
                <a:gd name="T1" fmla="*/ 4 h 51"/>
                <a:gd name="T2" fmla="*/ 18 w 52"/>
                <a:gd name="T3" fmla="*/ 4 h 51"/>
                <a:gd name="T4" fmla="*/ 48 w 52"/>
                <a:gd name="T5" fmla="*/ 33 h 51"/>
                <a:gd name="T6" fmla="*/ 48 w 52"/>
                <a:gd name="T7" fmla="*/ 47 h 51"/>
                <a:gd name="T8" fmla="*/ 35 w 52"/>
                <a:gd name="T9" fmla="*/ 47 h 51"/>
                <a:gd name="T10" fmla="*/ 4 w 52"/>
                <a:gd name="T11" fmla="*/ 18 h 51"/>
                <a:gd name="T12" fmla="*/ 4 w 5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 y="4"/>
                  </a:moveTo>
                  <a:cubicBezTo>
                    <a:pt x="8" y="0"/>
                    <a:pt x="14" y="0"/>
                    <a:pt x="18" y="4"/>
                  </a:cubicBezTo>
                  <a:cubicBezTo>
                    <a:pt x="48" y="33"/>
                    <a:pt x="48" y="33"/>
                    <a:pt x="48" y="33"/>
                  </a:cubicBezTo>
                  <a:cubicBezTo>
                    <a:pt x="52" y="37"/>
                    <a:pt x="52" y="43"/>
                    <a:pt x="48" y="47"/>
                  </a:cubicBezTo>
                  <a:cubicBezTo>
                    <a:pt x="45" y="51"/>
                    <a:pt x="39" y="51"/>
                    <a:pt x="35" y="47"/>
                  </a:cubicBezTo>
                  <a:cubicBezTo>
                    <a:pt x="4" y="18"/>
                    <a:pt x="4" y="18"/>
                    <a:pt x="4" y="18"/>
                  </a:cubicBezTo>
                  <a:cubicBezTo>
                    <a:pt x="0" y="14"/>
                    <a:pt x="0" y="8"/>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361570" y="2780328"/>
              <a:ext cx="728030" cy="725466"/>
            </a:xfrm>
            <a:custGeom>
              <a:avLst/>
              <a:gdLst>
                <a:gd name="T0" fmla="*/ 47 w 51"/>
                <a:gd name="T1" fmla="*/ 3 h 51"/>
                <a:gd name="T2" fmla="*/ 47 w 51"/>
                <a:gd name="T3" fmla="*/ 17 h 51"/>
                <a:gd name="T4" fmla="*/ 18 w 51"/>
                <a:gd name="T5" fmla="*/ 47 h 51"/>
                <a:gd name="T6" fmla="*/ 4 w 51"/>
                <a:gd name="T7" fmla="*/ 48 h 51"/>
                <a:gd name="T8" fmla="*/ 4 w 51"/>
                <a:gd name="T9" fmla="*/ 34 h 51"/>
                <a:gd name="T10" fmla="*/ 33 w 51"/>
                <a:gd name="T11" fmla="*/ 4 h 51"/>
                <a:gd name="T12" fmla="*/ 47 w 51"/>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7" y="3"/>
                  </a:moveTo>
                  <a:cubicBezTo>
                    <a:pt x="51" y="7"/>
                    <a:pt x="51" y="13"/>
                    <a:pt x="47" y="17"/>
                  </a:cubicBezTo>
                  <a:cubicBezTo>
                    <a:pt x="18" y="47"/>
                    <a:pt x="18" y="47"/>
                    <a:pt x="18" y="47"/>
                  </a:cubicBezTo>
                  <a:cubicBezTo>
                    <a:pt x="14" y="51"/>
                    <a:pt x="8" y="51"/>
                    <a:pt x="4" y="48"/>
                  </a:cubicBezTo>
                  <a:cubicBezTo>
                    <a:pt x="0" y="44"/>
                    <a:pt x="0" y="38"/>
                    <a:pt x="4" y="34"/>
                  </a:cubicBezTo>
                  <a:cubicBezTo>
                    <a:pt x="33" y="4"/>
                    <a:pt x="33" y="4"/>
                    <a:pt x="33" y="4"/>
                  </a:cubicBezTo>
                  <a:cubicBezTo>
                    <a:pt x="37" y="0"/>
                    <a:pt x="43" y="0"/>
                    <a:pt x="47"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1"/>
            <p:cNvGrpSpPr/>
            <p:nvPr/>
          </p:nvGrpSpPr>
          <p:grpSpPr>
            <a:xfrm>
              <a:off x="577143" y="1173023"/>
              <a:ext cx="1283025" cy="1279179"/>
              <a:chOff x="693381" y="1615765"/>
              <a:chExt cx="1283025" cy="1279179"/>
            </a:xfrm>
          </p:grpSpPr>
          <p:sp>
            <p:nvSpPr>
              <p:cNvPr id="24" name="Freeform 23"/>
              <p:cNvSpPr>
                <a:spLocks/>
              </p:cNvSpPr>
              <p:nvPr/>
            </p:nvSpPr>
            <p:spPr bwMode="auto">
              <a:xfrm>
                <a:off x="693381" y="1615765"/>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01</a:t>
                </a:r>
              </a:p>
            </p:txBody>
          </p:sp>
          <p:sp>
            <p:nvSpPr>
              <p:cNvPr id="25" name="Freeform 23"/>
              <p:cNvSpPr>
                <a:spLocks/>
              </p:cNvSpPr>
              <p:nvPr/>
            </p:nvSpPr>
            <p:spPr bwMode="auto">
              <a:xfrm>
                <a:off x="794868" y="17169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en-US" sz="2400" b="1">
                  <a:solidFill>
                    <a:schemeClr val="bg1"/>
                  </a:solidFill>
                </a:endParaRPr>
              </a:p>
            </p:txBody>
          </p:sp>
        </p:grpSp>
        <p:grpSp>
          <p:nvGrpSpPr>
            <p:cNvPr id="26" name="Group 23"/>
            <p:cNvGrpSpPr/>
            <p:nvPr/>
          </p:nvGrpSpPr>
          <p:grpSpPr>
            <a:xfrm>
              <a:off x="1433348" y="2068961"/>
              <a:ext cx="1283025" cy="1279179"/>
              <a:chOff x="1549586" y="2511703"/>
              <a:chExt cx="1283025" cy="1279179"/>
            </a:xfrm>
          </p:grpSpPr>
          <p:sp>
            <p:nvSpPr>
              <p:cNvPr id="27" name="Freeform 25"/>
              <p:cNvSpPr>
                <a:spLocks/>
              </p:cNvSpPr>
              <p:nvPr/>
            </p:nvSpPr>
            <p:spPr bwMode="auto">
              <a:xfrm>
                <a:off x="1549586" y="2511703"/>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02</a:t>
                </a:r>
              </a:p>
            </p:txBody>
          </p:sp>
          <p:sp>
            <p:nvSpPr>
              <p:cNvPr id="28" name="Freeform 23"/>
              <p:cNvSpPr>
                <a:spLocks/>
              </p:cNvSpPr>
              <p:nvPr/>
            </p:nvSpPr>
            <p:spPr bwMode="auto">
              <a:xfrm>
                <a:off x="1651072" y="2610248"/>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29" name="Group 25"/>
            <p:cNvGrpSpPr/>
            <p:nvPr/>
          </p:nvGrpSpPr>
          <p:grpSpPr>
            <a:xfrm>
              <a:off x="591242" y="3035394"/>
              <a:ext cx="1284306" cy="1280461"/>
              <a:chOff x="707480" y="3478136"/>
              <a:chExt cx="1284306" cy="1280461"/>
            </a:xfrm>
          </p:grpSpPr>
          <p:sp>
            <p:nvSpPr>
              <p:cNvPr id="30" name="Freeform 27"/>
              <p:cNvSpPr>
                <a:spLocks/>
              </p:cNvSpPr>
              <p:nvPr/>
            </p:nvSpPr>
            <p:spPr bwMode="auto">
              <a:xfrm>
                <a:off x="707480" y="3478136"/>
                <a:ext cx="1284306" cy="1280461"/>
              </a:xfrm>
              <a:custGeom>
                <a:avLst/>
                <a:gdLst>
                  <a:gd name="T0" fmla="*/ 86 w 90"/>
                  <a:gd name="T1" fmla="*/ 38 h 90"/>
                  <a:gd name="T2" fmla="*/ 86 w 90"/>
                  <a:gd name="T3" fmla="*/ 51 h 90"/>
                  <a:gd name="T4" fmla="*/ 51 w 90"/>
                  <a:gd name="T5" fmla="*/ 86 h 90"/>
                  <a:gd name="T6" fmla="*/ 38 w 90"/>
                  <a:gd name="T7" fmla="*/ 86 h 90"/>
                  <a:gd name="T8" fmla="*/ 3 w 90"/>
                  <a:gd name="T9" fmla="*/ 51 h 90"/>
                  <a:gd name="T10" fmla="*/ 3 w 90"/>
                  <a:gd name="T11" fmla="*/ 38 h 90"/>
                  <a:gd name="T12" fmla="*/ 38 w 90"/>
                  <a:gd name="T13" fmla="*/ 3 h 90"/>
                  <a:gd name="T14" fmla="*/ 51 w 90"/>
                  <a:gd name="T15" fmla="*/ 3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1"/>
                    </a:cubicBezTo>
                    <a:cubicBezTo>
                      <a:pt x="51" y="86"/>
                      <a:pt x="51" y="86"/>
                      <a:pt x="51" y="86"/>
                    </a:cubicBezTo>
                    <a:cubicBezTo>
                      <a:pt x="48" y="90"/>
                      <a:pt x="42" y="90"/>
                      <a:pt x="38" y="86"/>
                    </a:cubicBezTo>
                    <a:cubicBezTo>
                      <a:pt x="3" y="51"/>
                      <a:pt x="3" y="51"/>
                      <a:pt x="3" y="51"/>
                    </a:cubicBezTo>
                    <a:cubicBezTo>
                      <a:pt x="0" y="48"/>
                      <a:pt x="0" y="42"/>
                      <a:pt x="3" y="38"/>
                    </a:cubicBezTo>
                    <a:cubicBezTo>
                      <a:pt x="38" y="3"/>
                      <a:pt x="38" y="3"/>
                      <a:pt x="38" y="3"/>
                    </a:cubicBezTo>
                    <a:cubicBezTo>
                      <a:pt x="42" y="0"/>
                      <a:pt x="48" y="0"/>
                      <a:pt x="51" y="3"/>
                    </a:cubicBezTo>
                    <a:lnTo>
                      <a:pt x="86" y="38"/>
                    </a:lnTo>
                    <a:close/>
                  </a:path>
                </a:pathLst>
              </a:custGeom>
              <a:solidFill>
                <a:schemeClr val="accent3"/>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03</a:t>
                </a:r>
              </a:p>
            </p:txBody>
          </p:sp>
          <p:sp>
            <p:nvSpPr>
              <p:cNvPr id="31" name="Freeform 23"/>
              <p:cNvSpPr>
                <a:spLocks/>
              </p:cNvSpPr>
              <p:nvPr/>
            </p:nvSpPr>
            <p:spPr bwMode="auto">
              <a:xfrm>
                <a:off x="809607" y="35844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32" name="Group 27"/>
            <p:cNvGrpSpPr/>
            <p:nvPr/>
          </p:nvGrpSpPr>
          <p:grpSpPr>
            <a:xfrm>
              <a:off x="1475645" y="3960812"/>
              <a:ext cx="1284306" cy="1279179"/>
              <a:chOff x="1591883" y="4403554"/>
              <a:chExt cx="1284306" cy="1279179"/>
            </a:xfrm>
          </p:grpSpPr>
          <p:sp>
            <p:nvSpPr>
              <p:cNvPr id="33" name="Freeform 21"/>
              <p:cNvSpPr>
                <a:spLocks/>
              </p:cNvSpPr>
              <p:nvPr/>
            </p:nvSpPr>
            <p:spPr bwMode="auto">
              <a:xfrm>
                <a:off x="1591883" y="4403554"/>
                <a:ext cx="1284306" cy="1279179"/>
              </a:xfrm>
              <a:custGeom>
                <a:avLst/>
                <a:gdLst>
                  <a:gd name="T0" fmla="*/ 86 w 90"/>
                  <a:gd name="T1" fmla="*/ 38 h 90"/>
                  <a:gd name="T2" fmla="*/ 86 w 90"/>
                  <a:gd name="T3" fmla="*/ 52 h 90"/>
                  <a:gd name="T4" fmla="*/ 51 w 90"/>
                  <a:gd name="T5" fmla="*/ 86 h 90"/>
                  <a:gd name="T6" fmla="*/ 38 w 90"/>
                  <a:gd name="T7" fmla="*/ 86 h 90"/>
                  <a:gd name="T8" fmla="*/ 3 w 90"/>
                  <a:gd name="T9" fmla="*/ 52 h 90"/>
                  <a:gd name="T10" fmla="*/ 3 w 90"/>
                  <a:gd name="T11" fmla="*/ 38 h 90"/>
                  <a:gd name="T12" fmla="*/ 38 w 90"/>
                  <a:gd name="T13" fmla="*/ 4 h 90"/>
                  <a:gd name="T14" fmla="*/ 51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1" y="86"/>
                      <a:pt x="51" y="86"/>
                      <a:pt x="51" y="86"/>
                    </a:cubicBezTo>
                    <a:cubicBezTo>
                      <a:pt x="48" y="90"/>
                      <a:pt x="42" y="90"/>
                      <a:pt x="38" y="86"/>
                    </a:cubicBezTo>
                    <a:cubicBezTo>
                      <a:pt x="3" y="52"/>
                      <a:pt x="3" y="52"/>
                      <a:pt x="3" y="52"/>
                    </a:cubicBezTo>
                    <a:cubicBezTo>
                      <a:pt x="0" y="48"/>
                      <a:pt x="0" y="42"/>
                      <a:pt x="3" y="38"/>
                    </a:cubicBezTo>
                    <a:cubicBezTo>
                      <a:pt x="38" y="4"/>
                      <a:pt x="38" y="4"/>
                      <a:pt x="38" y="4"/>
                    </a:cubicBezTo>
                    <a:cubicBezTo>
                      <a:pt x="42" y="0"/>
                      <a:pt x="48" y="0"/>
                      <a:pt x="51" y="4"/>
                    </a:cubicBezTo>
                    <a:lnTo>
                      <a:pt x="86" y="38"/>
                    </a:lnTo>
                    <a:close/>
                  </a:path>
                </a:pathLst>
              </a:cu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04</a:t>
                </a:r>
              </a:p>
            </p:txBody>
          </p:sp>
          <p:sp>
            <p:nvSpPr>
              <p:cNvPr id="34" name="Freeform 23"/>
              <p:cNvSpPr>
                <a:spLocks/>
              </p:cNvSpPr>
              <p:nvPr/>
            </p:nvSpPr>
            <p:spPr bwMode="auto">
              <a:xfrm>
                <a:off x="1694009" y="450473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sp>
        <p:nvSpPr>
          <p:cNvPr id="48" name="矩形 47"/>
          <p:cNvSpPr/>
          <p:nvPr/>
        </p:nvSpPr>
        <p:spPr>
          <a:xfrm>
            <a:off x="6911273" y="1246737"/>
            <a:ext cx="4913934" cy="4565352"/>
          </a:xfrm>
          <a:prstGeom prst="rect">
            <a:avLst/>
          </a:prstGeom>
        </p:spPr>
        <p:txBody>
          <a:bodyPr wrap="square">
            <a:spAutoFit/>
          </a:bodyPr>
          <a:lstStyle/>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对标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建设驱动和目标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C77C3"/>
                </a:solidFill>
                <a:latin typeface="+mj-lt"/>
                <a:cs typeface="微软雅黑" panose="020B0503020204020204" pitchFamily="34" charset="-122"/>
                <a:sym typeface="Calibri" panose="020F0502020204030204" pitchFamily="34" charset="0"/>
              </a:rPr>
              <a:t>整体方案</a:t>
            </a:r>
            <a:endParaRPr kumimoji="1" lang="en-US" altLang="zh-CN" sz="4000" b="1" dirty="0">
              <a:solidFill>
                <a:srgbClr val="0C77C3"/>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a:t>
            </a:r>
            <a:r>
              <a:rPr kumimoji="1" lang="zh-CN" altLang="en-US" sz="4000" b="1" dirty="0">
                <a:solidFill>
                  <a:srgbClr val="FF0000"/>
                </a:solidFill>
                <a:latin typeface="+mj-lt"/>
                <a:cs typeface="微软雅黑" panose="020B0503020204020204" pitchFamily="34" charset="-122"/>
                <a:sym typeface="Calibri" panose="020F0502020204030204" pitchFamily="34" charset="0"/>
              </a:rPr>
              <a:t>建设重点</a:t>
            </a:r>
          </a:p>
        </p:txBody>
      </p:sp>
    </p:spTree>
    <p:extLst>
      <p:ext uri="{BB962C8B-B14F-4D97-AF65-F5344CB8AC3E}">
        <p14:creationId xmlns:p14="http://schemas.microsoft.com/office/powerpoint/2010/main" val="307498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同业“安全态势感知”产品能力纵向对比</a:t>
            </a:r>
            <a:endParaRPr lang="zh-CN" altLang="en-US" dirty="0">
              <a:solidFill>
                <a:schemeClr val="tx2">
                  <a:lumMod val="60000"/>
                  <a:lumOff val="40000"/>
                </a:schemeClr>
              </a:solidFill>
            </a:endParaRPr>
          </a:p>
        </p:txBody>
      </p:sp>
      <p:sp>
        <p:nvSpPr>
          <p:cNvPr id="29" name="矩形 28"/>
          <p:cNvSpPr/>
          <p:nvPr/>
        </p:nvSpPr>
        <p:spPr>
          <a:xfrm>
            <a:off x="3091278" y="992981"/>
            <a:ext cx="2665712" cy="5354320"/>
          </a:xfrm>
          <a:prstGeom prst="rect">
            <a:avLst/>
          </a:prstGeom>
          <a:no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i="1" u="sng" dirty="0">
                <a:solidFill>
                  <a:schemeClr val="tx1"/>
                </a:solidFill>
                <a:latin typeface="微软雅黑" panose="020B0503020204020204" pitchFamily="34" charset="-122"/>
                <a:ea typeface="微软雅黑" panose="020B0503020204020204" pitchFamily="34" charset="-122"/>
              </a:rPr>
              <a:t>阿里</a:t>
            </a:r>
          </a:p>
        </p:txBody>
      </p:sp>
      <p:sp>
        <p:nvSpPr>
          <p:cNvPr id="32" name="矩形 31"/>
          <p:cNvSpPr/>
          <p:nvPr/>
        </p:nvSpPr>
        <p:spPr>
          <a:xfrm>
            <a:off x="114810" y="992981"/>
            <a:ext cx="2665712" cy="5354320"/>
          </a:xfrm>
          <a:prstGeom prst="rect">
            <a:avLst/>
          </a:prstGeom>
          <a:noFill/>
          <a:ln w="1905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i="1" u="sng" dirty="0">
                <a:solidFill>
                  <a:schemeClr val="tx1"/>
                </a:solidFill>
                <a:latin typeface="微软雅黑" panose="020B0503020204020204" pitchFamily="34" charset="-122"/>
                <a:ea typeface="微软雅黑" panose="020B0503020204020204" pitchFamily="34" charset="-122"/>
              </a:rPr>
              <a:t>绿盟</a:t>
            </a:r>
          </a:p>
        </p:txBody>
      </p:sp>
      <p:sp>
        <p:nvSpPr>
          <p:cNvPr id="33" name="矩形 32"/>
          <p:cNvSpPr/>
          <p:nvPr/>
        </p:nvSpPr>
        <p:spPr>
          <a:xfrm>
            <a:off x="6049079" y="992981"/>
            <a:ext cx="2665712" cy="5354320"/>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i="1" u="sng" dirty="0">
                <a:solidFill>
                  <a:schemeClr val="tx1"/>
                </a:solidFill>
                <a:latin typeface="微软雅黑" panose="020B0503020204020204" pitchFamily="34" charset="-122"/>
                <a:ea typeface="微软雅黑" panose="020B0503020204020204" pitchFamily="34" charset="-122"/>
              </a:rPr>
              <a:t>腾讯</a:t>
            </a:r>
          </a:p>
        </p:txBody>
      </p:sp>
      <p:sp>
        <p:nvSpPr>
          <p:cNvPr id="104" name="矩形 103"/>
          <p:cNvSpPr/>
          <p:nvPr/>
        </p:nvSpPr>
        <p:spPr>
          <a:xfrm>
            <a:off x="9081528" y="992981"/>
            <a:ext cx="2665712" cy="535432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i="1" u="sng" dirty="0">
                <a:solidFill>
                  <a:schemeClr val="tx1"/>
                </a:solidFill>
                <a:latin typeface="微软雅黑" panose="020B0503020204020204" pitchFamily="34" charset="-122"/>
                <a:ea typeface="微软雅黑" panose="020B0503020204020204" pitchFamily="34" charset="-122"/>
              </a:rPr>
              <a:t>数据中心</a:t>
            </a:r>
          </a:p>
        </p:txBody>
      </p:sp>
      <p:sp>
        <p:nvSpPr>
          <p:cNvPr id="105" name="线形标注 2 104"/>
          <p:cNvSpPr/>
          <p:nvPr/>
        </p:nvSpPr>
        <p:spPr>
          <a:xfrm>
            <a:off x="114810" y="1090479"/>
            <a:ext cx="2665712" cy="850288"/>
          </a:xfrm>
          <a:prstGeom prst="borderCallout2">
            <a:avLst>
              <a:gd name="adj1" fmla="val 199"/>
              <a:gd name="adj2" fmla="val 99791"/>
              <a:gd name="adj3" fmla="val -6927"/>
              <a:gd name="adj4" fmla="val 84142"/>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pPr>
            <a:r>
              <a:rPr lang="zh-CN" altLang="en-US" sz="1600" b="1" u="sng" dirty="0">
                <a:solidFill>
                  <a:srgbClr val="002060"/>
                </a:solidFill>
                <a:latin typeface="微软雅黑" pitchFamily="34" charset="-122"/>
                <a:ea typeface="微软雅黑" pitchFamily="34" charset="-122"/>
              </a:rPr>
              <a:t>绿盟侧重点</a:t>
            </a:r>
            <a:endParaRPr lang="en-US" altLang="zh-CN" sz="1400" b="1" u="sng"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网络层的攻击与防护</a:t>
            </a:r>
            <a:endParaRPr lang="en-US" altLang="zh-CN" sz="1400"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响应措施</a:t>
            </a:r>
          </a:p>
        </p:txBody>
      </p:sp>
      <p:sp>
        <p:nvSpPr>
          <p:cNvPr id="106" name="线形标注 2 105"/>
          <p:cNvSpPr/>
          <p:nvPr/>
        </p:nvSpPr>
        <p:spPr>
          <a:xfrm>
            <a:off x="3091278" y="1090479"/>
            <a:ext cx="2665712" cy="850288"/>
          </a:xfrm>
          <a:prstGeom prst="borderCallout2">
            <a:avLst>
              <a:gd name="adj1" fmla="val 199"/>
              <a:gd name="adj2" fmla="val 99791"/>
              <a:gd name="adj3" fmla="val -6927"/>
              <a:gd name="adj4" fmla="val 84142"/>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pPr>
            <a:r>
              <a:rPr lang="zh-CN" altLang="en-US" sz="1600" b="1" u="sng" dirty="0">
                <a:solidFill>
                  <a:srgbClr val="002060"/>
                </a:solidFill>
                <a:latin typeface="微软雅黑" pitchFamily="34" charset="-122"/>
                <a:ea typeface="微软雅黑" pitchFamily="34" charset="-122"/>
              </a:rPr>
              <a:t>阿里侧重点</a:t>
            </a:r>
            <a:endParaRPr lang="en-US" altLang="zh-CN" sz="1400" b="1" u="sng"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en-US" altLang="zh-CN" sz="1400" dirty="0" err="1">
                <a:solidFill>
                  <a:srgbClr val="002060"/>
                </a:solidFill>
                <a:latin typeface="微软雅黑" pitchFamily="34" charset="-122"/>
                <a:ea typeface="微软雅黑" pitchFamily="34" charset="-122"/>
              </a:rPr>
              <a:t>Iaas</a:t>
            </a:r>
            <a:r>
              <a:rPr lang="zh-CN" altLang="en-US" sz="1400" dirty="0">
                <a:solidFill>
                  <a:srgbClr val="002060"/>
                </a:solidFill>
                <a:latin typeface="微软雅黑" pitchFamily="34" charset="-122"/>
                <a:ea typeface="微软雅黑" pitchFamily="34" charset="-122"/>
              </a:rPr>
              <a:t>层的流量安全过滤</a:t>
            </a:r>
            <a:endParaRPr lang="en-US" altLang="zh-CN" sz="1400"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混合云安全管理</a:t>
            </a:r>
            <a:r>
              <a:rPr lang="zh-CN" altLang="en-US" sz="1100" dirty="0">
                <a:solidFill>
                  <a:srgbClr val="002060"/>
                </a:solidFill>
                <a:latin typeface="微软雅黑" pitchFamily="34" charset="-122"/>
                <a:ea typeface="微软雅黑" pitchFamily="34" charset="-122"/>
              </a:rPr>
              <a:t>（线下</a:t>
            </a:r>
            <a:r>
              <a:rPr lang="en-US" altLang="zh-CN" sz="1100" dirty="0">
                <a:solidFill>
                  <a:srgbClr val="002060"/>
                </a:solidFill>
                <a:latin typeface="微软雅黑" pitchFamily="34" charset="-122"/>
                <a:ea typeface="微软雅黑" pitchFamily="34" charset="-122"/>
              </a:rPr>
              <a:t>IDC</a:t>
            </a:r>
            <a:r>
              <a:rPr lang="zh-CN" altLang="en-US" sz="1100" dirty="0">
                <a:solidFill>
                  <a:srgbClr val="002060"/>
                </a:solidFill>
                <a:latin typeface="微软雅黑" pitchFamily="34" charset="-122"/>
                <a:ea typeface="微软雅黑" pitchFamily="34" charset="-122"/>
              </a:rPr>
              <a:t>安全）</a:t>
            </a:r>
            <a:endParaRPr lang="zh-CN" altLang="en-US" sz="1400" dirty="0">
              <a:solidFill>
                <a:srgbClr val="002060"/>
              </a:solidFill>
              <a:latin typeface="微软雅黑" pitchFamily="34" charset="-122"/>
              <a:ea typeface="微软雅黑" pitchFamily="34" charset="-122"/>
            </a:endParaRPr>
          </a:p>
        </p:txBody>
      </p:sp>
      <p:sp>
        <p:nvSpPr>
          <p:cNvPr id="107" name="线形标注 2 106"/>
          <p:cNvSpPr/>
          <p:nvPr/>
        </p:nvSpPr>
        <p:spPr>
          <a:xfrm>
            <a:off x="6049079" y="1090479"/>
            <a:ext cx="2665712" cy="850288"/>
          </a:xfrm>
          <a:prstGeom prst="borderCallout2">
            <a:avLst>
              <a:gd name="adj1" fmla="val 199"/>
              <a:gd name="adj2" fmla="val 99791"/>
              <a:gd name="adj3" fmla="val -6927"/>
              <a:gd name="adj4" fmla="val 84142"/>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pPr>
            <a:r>
              <a:rPr lang="zh-CN" altLang="en-US" sz="1600" b="1" u="sng" dirty="0">
                <a:solidFill>
                  <a:srgbClr val="002060"/>
                </a:solidFill>
                <a:latin typeface="微软雅黑" pitchFamily="34" charset="-122"/>
                <a:ea typeface="微软雅黑" pitchFamily="34" charset="-122"/>
              </a:rPr>
              <a:t>腾讯侧重点</a:t>
            </a:r>
            <a:endParaRPr lang="en-US" altLang="zh-CN" sz="1400" b="1" u="sng"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黑客攻防大屏展示</a:t>
            </a:r>
            <a:endParaRPr lang="en-US" altLang="zh-CN" sz="1400"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客户环境安全评分</a:t>
            </a:r>
          </a:p>
        </p:txBody>
      </p:sp>
      <p:sp>
        <p:nvSpPr>
          <p:cNvPr id="108" name="线形标注 2 107"/>
          <p:cNvSpPr/>
          <p:nvPr/>
        </p:nvSpPr>
        <p:spPr>
          <a:xfrm>
            <a:off x="9081528" y="1090479"/>
            <a:ext cx="2665712" cy="850288"/>
          </a:xfrm>
          <a:prstGeom prst="borderCallout2">
            <a:avLst>
              <a:gd name="adj1" fmla="val 199"/>
              <a:gd name="adj2" fmla="val 99791"/>
              <a:gd name="adj3" fmla="val -6927"/>
              <a:gd name="adj4" fmla="val 84142"/>
              <a:gd name="adj5" fmla="val -4446"/>
              <a:gd name="adj6" fmla="val 83145"/>
            </a:avLst>
          </a:prstGeom>
          <a:ln w="28575">
            <a:solidFill>
              <a:schemeClr val="bg1">
                <a:lumMod val="50000"/>
              </a:schemeClr>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pPr>
            <a:r>
              <a:rPr lang="zh-CN" altLang="en-US" sz="1600" b="1" u="sng" dirty="0">
                <a:solidFill>
                  <a:srgbClr val="002060"/>
                </a:solidFill>
                <a:latin typeface="微软雅黑" pitchFamily="34" charset="-122"/>
                <a:ea typeface="微软雅黑" pitchFamily="34" charset="-122"/>
              </a:rPr>
              <a:t>集团电信侧重点</a:t>
            </a:r>
            <a:endParaRPr lang="en-US" altLang="zh-CN" sz="1400" b="1" u="sng"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数据安全防护能力</a:t>
            </a:r>
            <a:endParaRPr lang="en-US" altLang="zh-CN" sz="1400" dirty="0">
              <a:solidFill>
                <a:srgbClr val="002060"/>
              </a:solidFill>
              <a:latin typeface="微软雅黑" pitchFamily="34" charset="-122"/>
              <a:ea typeface="微软雅黑" pitchFamily="34" charset="-122"/>
            </a:endParaRPr>
          </a:p>
          <a:p>
            <a:pPr marL="285750" indent="-285750">
              <a:buClr>
                <a:srgbClr val="FF0000"/>
              </a:buClr>
              <a:buFont typeface="Wingdings" pitchFamily="2" charset="2"/>
              <a:buChar char="l"/>
            </a:pPr>
            <a:r>
              <a:rPr lang="zh-CN" altLang="en-US" sz="1400" dirty="0">
                <a:solidFill>
                  <a:srgbClr val="002060"/>
                </a:solidFill>
                <a:latin typeface="微软雅黑" pitchFamily="34" charset="-122"/>
                <a:ea typeface="微软雅黑" pitchFamily="34" charset="-122"/>
              </a:rPr>
              <a:t>用户</a:t>
            </a:r>
            <a:r>
              <a:rPr lang="en-US" altLang="zh-CN" sz="1400" dirty="0">
                <a:solidFill>
                  <a:srgbClr val="002060"/>
                </a:solidFill>
                <a:latin typeface="微软雅黑" pitchFamily="34" charset="-122"/>
                <a:ea typeface="微软雅黑" pitchFamily="34" charset="-122"/>
              </a:rPr>
              <a:t>/</a:t>
            </a:r>
            <a:r>
              <a:rPr lang="zh-CN" altLang="en-US" sz="1400" dirty="0">
                <a:solidFill>
                  <a:srgbClr val="002060"/>
                </a:solidFill>
                <a:latin typeface="微软雅黑" pitchFamily="34" charset="-122"/>
                <a:ea typeface="微软雅黑" pitchFamily="34" charset="-122"/>
              </a:rPr>
              <a:t>应用行为监测告警</a:t>
            </a:r>
          </a:p>
        </p:txBody>
      </p:sp>
      <p:sp>
        <p:nvSpPr>
          <p:cNvPr id="109" name="圆角矩形 108"/>
          <p:cNvSpPr/>
          <p:nvPr/>
        </p:nvSpPr>
        <p:spPr>
          <a:xfrm>
            <a:off x="421151" y="2639645"/>
            <a:ext cx="2051462"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攻击定位追溯</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10" name="圆角矩形 109"/>
          <p:cNvSpPr/>
          <p:nvPr/>
        </p:nvSpPr>
        <p:spPr>
          <a:xfrm>
            <a:off x="421151" y="3351474"/>
            <a:ext cx="2051462"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攻击链告警呈现</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11" name="圆角矩形 110"/>
          <p:cNvSpPr/>
          <p:nvPr/>
        </p:nvSpPr>
        <p:spPr>
          <a:xfrm>
            <a:off x="421151" y="4131082"/>
            <a:ext cx="2051462"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安全情报预警告警</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12" name="圆角矩形 111"/>
          <p:cNvSpPr/>
          <p:nvPr/>
        </p:nvSpPr>
        <p:spPr>
          <a:xfrm>
            <a:off x="427088" y="4883939"/>
            <a:ext cx="2051462"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a:ea typeface="微软雅黑"/>
              </a:rPr>
              <a:t>响应措施及安全建议</a:t>
            </a:r>
          </a:p>
        </p:txBody>
      </p:sp>
      <p:sp>
        <p:nvSpPr>
          <p:cNvPr id="113" name="圆角矩形 112"/>
          <p:cNvSpPr/>
          <p:nvPr/>
        </p:nvSpPr>
        <p:spPr>
          <a:xfrm>
            <a:off x="3398403" y="2639644"/>
            <a:ext cx="2051462" cy="470151"/>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a:ea typeface="微软雅黑"/>
              </a:rPr>
              <a:t>阿里云盾拦控流量</a:t>
            </a:r>
          </a:p>
        </p:txBody>
      </p:sp>
      <p:sp>
        <p:nvSpPr>
          <p:cNvPr id="114" name="圆角矩形 113"/>
          <p:cNvSpPr/>
          <p:nvPr/>
        </p:nvSpPr>
        <p:spPr>
          <a:xfrm>
            <a:off x="3398403" y="3794595"/>
            <a:ext cx="893679" cy="1559495"/>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a:ea typeface="微软雅黑"/>
              </a:rPr>
              <a:t>阿里云主机安全</a:t>
            </a:r>
          </a:p>
        </p:txBody>
      </p:sp>
      <p:sp>
        <p:nvSpPr>
          <p:cNvPr id="116" name="圆角矩形 115"/>
          <p:cNvSpPr/>
          <p:nvPr/>
        </p:nvSpPr>
        <p:spPr>
          <a:xfrm>
            <a:off x="4525192" y="3794595"/>
            <a:ext cx="893679" cy="1559495"/>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a:ea typeface="微软雅黑"/>
              </a:rPr>
              <a:t>客户线下</a:t>
            </a:r>
            <a:r>
              <a:rPr kumimoji="0" lang="en-US" altLang="zh-CN" sz="1600" b="1" i="0" u="none" strike="noStrike" kern="0" cap="none" spc="0" normalizeH="0" baseline="0" noProof="0" dirty="0">
                <a:ln>
                  <a:noFill/>
                </a:ln>
                <a:solidFill>
                  <a:schemeClr val="bg1"/>
                </a:solidFill>
                <a:effectLst/>
                <a:uLnTx/>
                <a:uFillTx/>
                <a:latin typeface="微软雅黑"/>
                <a:ea typeface="微软雅黑"/>
              </a:rPr>
              <a:t>IDC</a:t>
            </a:r>
            <a:r>
              <a:rPr kumimoji="0" lang="zh-CN" altLang="en-US" sz="1600" b="1" i="0" u="none" strike="noStrike" kern="0" cap="none" spc="0" normalizeH="0" baseline="0" noProof="0" dirty="0">
                <a:ln>
                  <a:noFill/>
                </a:ln>
                <a:solidFill>
                  <a:schemeClr val="bg1"/>
                </a:solidFill>
                <a:effectLst/>
                <a:uLnTx/>
                <a:uFillTx/>
                <a:latin typeface="微软雅黑"/>
                <a:ea typeface="微软雅黑"/>
              </a:rPr>
              <a:t>机房主机安全</a:t>
            </a:r>
          </a:p>
        </p:txBody>
      </p:sp>
      <p:sp>
        <p:nvSpPr>
          <p:cNvPr id="117" name="上箭头 116"/>
          <p:cNvSpPr/>
          <p:nvPr/>
        </p:nvSpPr>
        <p:spPr>
          <a:xfrm rot="10800000">
            <a:off x="4786836" y="3369742"/>
            <a:ext cx="370390" cy="271879"/>
          </a:xfrm>
          <a:prstGeom prst="upArrow">
            <a:avLst/>
          </a:prstGeom>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buFont typeface="Wingdings" pitchFamily="2" charset="2"/>
              <a:buChar char="u"/>
            </a:pPr>
            <a:endParaRPr lang="zh-CN" altLang="en-US" sz="1400" dirty="0">
              <a:solidFill>
                <a:srgbClr val="002060"/>
              </a:solidFill>
              <a:latin typeface="微软雅黑" pitchFamily="34" charset="-122"/>
              <a:ea typeface="微软雅黑" pitchFamily="34" charset="-122"/>
            </a:endParaRPr>
          </a:p>
        </p:txBody>
      </p:sp>
      <p:sp>
        <p:nvSpPr>
          <p:cNvPr id="118" name="上箭头 117"/>
          <p:cNvSpPr/>
          <p:nvPr/>
        </p:nvSpPr>
        <p:spPr>
          <a:xfrm rot="10800000">
            <a:off x="3660047" y="3369742"/>
            <a:ext cx="370390" cy="271879"/>
          </a:xfrm>
          <a:prstGeom prst="upArrow">
            <a:avLst/>
          </a:prstGeom>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buClr>
                <a:srgbClr val="FF0000"/>
              </a:buClr>
              <a:buFont typeface="Wingdings" pitchFamily="2" charset="2"/>
              <a:buChar char="u"/>
            </a:pPr>
            <a:endParaRPr lang="zh-CN" altLang="en-US" sz="1400" dirty="0">
              <a:solidFill>
                <a:srgbClr val="002060"/>
              </a:solidFill>
              <a:latin typeface="微软雅黑" pitchFamily="34" charset="-122"/>
              <a:ea typeface="微软雅黑" pitchFamily="34" charset="-122"/>
            </a:endParaRPr>
          </a:p>
        </p:txBody>
      </p:sp>
      <p:sp>
        <p:nvSpPr>
          <p:cNvPr id="15" name="矩形 14"/>
          <p:cNvSpPr/>
          <p:nvPr/>
        </p:nvSpPr>
        <p:spPr bwMode="auto">
          <a:xfrm>
            <a:off x="6232849" y="2118049"/>
            <a:ext cx="2369975" cy="1228723"/>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85384" y="1960869"/>
            <a:ext cx="793102" cy="337293"/>
          </a:xfrm>
          <a:prstGeom prst="rect">
            <a:avLst/>
          </a:prstGeom>
          <a:solidFill>
            <a:schemeClr val="bg1"/>
          </a:solid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lt"/>
                <a:ea typeface="+mn-ea"/>
                <a:cs typeface="微软雅黑" panose="020B0503020204020204" pitchFamily="34" charset="-122"/>
                <a:sym typeface="Calibri" panose="020F0502020204030204" pitchFamily="34" charset="0"/>
              </a:rPr>
              <a:t>数据可视</a:t>
            </a:r>
          </a:p>
        </p:txBody>
      </p:sp>
      <p:sp>
        <p:nvSpPr>
          <p:cNvPr id="121" name="圆角矩形 120"/>
          <p:cNvSpPr/>
          <p:nvPr/>
        </p:nvSpPr>
        <p:spPr>
          <a:xfrm>
            <a:off x="6316870" y="2258094"/>
            <a:ext cx="2220640" cy="319147"/>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态势总览</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2" name="圆角矩形 121"/>
          <p:cNvSpPr/>
          <p:nvPr/>
        </p:nvSpPr>
        <p:spPr>
          <a:xfrm>
            <a:off x="6316870" y="2617392"/>
            <a:ext cx="2220640" cy="319146"/>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主机安全态势</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3" name="圆角矩形 122"/>
          <p:cNvSpPr/>
          <p:nvPr/>
        </p:nvSpPr>
        <p:spPr>
          <a:xfrm>
            <a:off x="6316870" y="2986020"/>
            <a:ext cx="2220640" cy="277064"/>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网络</a:t>
            </a:r>
            <a:r>
              <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安全态势</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4" name="矩形 123"/>
          <p:cNvSpPr/>
          <p:nvPr/>
        </p:nvSpPr>
        <p:spPr bwMode="auto">
          <a:xfrm>
            <a:off x="6232849" y="3595701"/>
            <a:ext cx="2369975" cy="977540"/>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6935688" y="3388921"/>
            <a:ext cx="892494" cy="290840"/>
          </a:xfrm>
          <a:prstGeom prst="rect">
            <a:avLst/>
          </a:prstGeom>
          <a:solidFill>
            <a:schemeClr val="bg1"/>
          </a:solid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cs typeface="微软雅黑" panose="020B0503020204020204" pitchFamily="34" charset="-122"/>
                <a:sym typeface="Calibri" panose="020F0502020204030204" pitchFamily="34" charset="0"/>
              </a:rPr>
              <a:t>风险感知</a:t>
            </a:r>
          </a:p>
        </p:txBody>
      </p:sp>
      <p:sp>
        <p:nvSpPr>
          <p:cNvPr id="126" name="圆角矩形 125"/>
          <p:cNvSpPr/>
          <p:nvPr/>
        </p:nvSpPr>
        <p:spPr>
          <a:xfrm>
            <a:off x="6316870" y="3679761"/>
            <a:ext cx="2220640" cy="319147"/>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实时告警</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7" name="圆角矩形 126"/>
          <p:cNvSpPr/>
          <p:nvPr/>
        </p:nvSpPr>
        <p:spPr>
          <a:xfrm>
            <a:off x="6316870" y="4132368"/>
            <a:ext cx="2220640" cy="332463"/>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安全预警</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9" name="矩形 128"/>
          <p:cNvSpPr/>
          <p:nvPr/>
        </p:nvSpPr>
        <p:spPr bwMode="auto">
          <a:xfrm>
            <a:off x="6232849" y="4823782"/>
            <a:ext cx="2369975" cy="1073166"/>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6985384" y="4696042"/>
            <a:ext cx="793102" cy="337293"/>
          </a:xfrm>
          <a:prstGeom prst="rect">
            <a:avLst/>
          </a:prstGeom>
          <a:solidFill>
            <a:schemeClr val="bg1"/>
          </a:solid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cs typeface="微软雅黑" panose="020B0503020204020204" pitchFamily="34" charset="-122"/>
                <a:sym typeface="Calibri" panose="020F0502020204030204" pitchFamily="34" charset="0"/>
              </a:rPr>
              <a:t>安全评级</a:t>
            </a:r>
          </a:p>
        </p:txBody>
      </p:sp>
      <p:sp>
        <p:nvSpPr>
          <p:cNvPr id="131" name="圆角矩形 130"/>
          <p:cNvSpPr/>
          <p:nvPr/>
        </p:nvSpPr>
        <p:spPr>
          <a:xfrm>
            <a:off x="6316870" y="5010482"/>
            <a:ext cx="2220640" cy="259630"/>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主机安全评分</a:t>
            </a:r>
          </a:p>
        </p:txBody>
      </p:sp>
      <p:sp>
        <p:nvSpPr>
          <p:cNvPr id="132" name="圆角矩形 131"/>
          <p:cNvSpPr/>
          <p:nvPr/>
        </p:nvSpPr>
        <p:spPr>
          <a:xfrm>
            <a:off x="6316870" y="5463089"/>
            <a:ext cx="2220640" cy="284566"/>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互联网安全态势</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4" name="矩形 33"/>
          <p:cNvSpPr/>
          <p:nvPr/>
        </p:nvSpPr>
        <p:spPr bwMode="auto">
          <a:xfrm>
            <a:off x="9212313" y="2118049"/>
            <a:ext cx="2369975" cy="1659803"/>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908863" y="1960869"/>
            <a:ext cx="793102" cy="337293"/>
          </a:xfrm>
          <a:prstGeom prst="rect">
            <a:avLst/>
          </a:prstGeom>
          <a:solidFill>
            <a:schemeClr val="bg1"/>
          </a:solid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lt"/>
                <a:ea typeface="+mn-ea"/>
                <a:cs typeface="微软雅黑" panose="020B0503020204020204" pitchFamily="34" charset="-122"/>
                <a:sym typeface="Calibri" panose="020F0502020204030204" pitchFamily="34" charset="0"/>
              </a:rPr>
              <a:t>数据可视</a:t>
            </a:r>
          </a:p>
        </p:txBody>
      </p:sp>
      <p:sp>
        <p:nvSpPr>
          <p:cNvPr id="36" name="圆角矩形 35"/>
          <p:cNvSpPr/>
          <p:nvPr/>
        </p:nvSpPr>
        <p:spPr>
          <a:xfrm>
            <a:off x="9296334" y="2258094"/>
            <a:ext cx="2220640" cy="319147"/>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lvl="0" algn="ctr">
              <a:defRPr/>
            </a:pPr>
            <a:r>
              <a:rPr kumimoji="0" lang="zh-CN" altLang="en-US"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用户</a:t>
            </a:r>
            <a:r>
              <a:rPr kumimoji="0" lang="en-US" altLang="zh-CN"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r>
              <a:rPr kumimoji="0" lang="zh-CN" altLang="en-US"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应用行为查询</a:t>
            </a:r>
            <a:endParaRPr kumimoji="0" lang="zh-CN" altLang="en-US" sz="1600" b="1"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7" name="圆角矩形 36"/>
          <p:cNvSpPr/>
          <p:nvPr/>
        </p:nvSpPr>
        <p:spPr>
          <a:xfrm>
            <a:off x="9296334" y="2656949"/>
            <a:ext cx="2220640" cy="319146"/>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集群监控</a:t>
            </a:r>
          </a:p>
        </p:txBody>
      </p:sp>
      <p:sp>
        <p:nvSpPr>
          <p:cNvPr id="38" name="圆角矩形 37"/>
          <p:cNvSpPr/>
          <p:nvPr/>
        </p:nvSpPr>
        <p:spPr>
          <a:xfrm>
            <a:off x="9296334" y="3055803"/>
            <a:ext cx="2220640" cy="27706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风险异常分布</a:t>
            </a:r>
          </a:p>
        </p:txBody>
      </p:sp>
      <p:sp>
        <p:nvSpPr>
          <p:cNvPr id="39" name="矩形 38"/>
          <p:cNvSpPr/>
          <p:nvPr/>
        </p:nvSpPr>
        <p:spPr bwMode="auto">
          <a:xfrm>
            <a:off x="9212313" y="4072380"/>
            <a:ext cx="2369975" cy="849405"/>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915152" y="3806978"/>
            <a:ext cx="892494" cy="290840"/>
          </a:xfrm>
          <a:prstGeom prst="rect">
            <a:avLst/>
          </a:prstGeom>
          <a:solidFill>
            <a:schemeClr val="bg1"/>
          </a:solid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cs typeface="微软雅黑" panose="020B0503020204020204" pitchFamily="34" charset="-122"/>
                <a:sym typeface="Calibri" panose="020F0502020204030204" pitchFamily="34" charset="0"/>
              </a:rPr>
              <a:t>风险感知</a:t>
            </a:r>
          </a:p>
        </p:txBody>
      </p:sp>
      <p:sp>
        <p:nvSpPr>
          <p:cNvPr id="41" name="圆角矩形 40"/>
          <p:cNvSpPr/>
          <p:nvPr/>
        </p:nvSpPr>
        <p:spPr>
          <a:xfrm>
            <a:off x="9296334" y="4156440"/>
            <a:ext cx="2220640" cy="319147"/>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实时告警</a:t>
            </a:r>
          </a:p>
        </p:txBody>
      </p:sp>
      <p:sp>
        <p:nvSpPr>
          <p:cNvPr id="42" name="圆角矩形 41"/>
          <p:cNvSpPr/>
          <p:nvPr/>
        </p:nvSpPr>
        <p:spPr>
          <a:xfrm>
            <a:off x="9296334" y="4530391"/>
            <a:ext cx="2220640" cy="332463"/>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安全预警</a:t>
            </a:r>
          </a:p>
        </p:txBody>
      </p:sp>
      <p:sp>
        <p:nvSpPr>
          <p:cNvPr id="43" name="矩形 42"/>
          <p:cNvSpPr/>
          <p:nvPr/>
        </p:nvSpPr>
        <p:spPr bwMode="auto">
          <a:xfrm>
            <a:off x="9212313" y="5099494"/>
            <a:ext cx="2369975" cy="797454"/>
          </a:xfrm>
          <a:prstGeom prst="rect">
            <a:avLst/>
          </a:prstGeom>
          <a:noFill/>
          <a:ln w="25400" algn="ctr">
            <a:solidFill>
              <a:srgbClr val="00B050"/>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964848" y="4971754"/>
            <a:ext cx="793102" cy="337293"/>
          </a:xfrm>
          <a:prstGeom prst="rect">
            <a:avLst/>
          </a:prstGeom>
          <a:solidFill>
            <a:schemeClr val="bg1"/>
          </a:solid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cs typeface="微软雅黑" panose="020B0503020204020204" pitchFamily="34" charset="-122"/>
                <a:sym typeface="Calibri" panose="020F0502020204030204" pitchFamily="34" charset="0"/>
              </a:rPr>
              <a:t>安全评级</a:t>
            </a:r>
          </a:p>
        </p:txBody>
      </p:sp>
      <p:sp>
        <p:nvSpPr>
          <p:cNvPr id="45" name="圆角矩形 44"/>
          <p:cNvSpPr/>
          <p:nvPr/>
        </p:nvSpPr>
        <p:spPr>
          <a:xfrm>
            <a:off x="9296334" y="5227858"/>
            <a:ext cx="2220640" cy="259630"/>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应用质量评分</a:t>
            </a:r>
            <a:endParaRPr lang="zh-CN" altLang="en-US" sz="1600" b="1" kern="0" dirty="0">
              <a:solidFill>
                <a:srgbClr val="FF0000"/>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9296334" y="3412575"/>
            <a:ext cx="2220640" cy="277064"/>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风险评估报告</a:t>
            </a:r>
          </a:p>
        </p:txBody>
      </p:sp>
      <p:sp>
        <p:nvSpPr>
          <p:cNvPr id="46" name="圆角矩形 45"/>
          <p:cNvSpPr/>
          <p:nvPr/>
        </p:nvSpPr>
        <p:spPr>
          <a:xfrm>
            <a:off x="9296334" y="5546380"/>
            <a:ext cx="2220640" cy="259630"/>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集群规范化评分</a:t>
            </a:r>
          </a:p>
        </p:txBody>
      </p:sp>
    </p:spTree>
    <p:extLst>
      <p:ext uri="{BB962C8B-B14F-4D97-AF65-F5344CB8AC3E}">
        <p14:creationId xmlns:p14="http://schemas.microsoft.com/office/powerpoint/2010/main" val="416376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180083" y="1157680"/>
            <a:ext cx="6470677" cy="4884099"/>
            <a:chOff x="577143" y="1173023"/>
            <a:chExt cx="5429834" cy="4066968"/>
          </a:xfrm>
        </p:grpSpPr>
        <p:grpSp>
          <p:nvGrpSpPr>
            <p:cNvPr id="4" name="Group 79"/>
            <p:cNvGrpSpPr/>
            <p:nvPr/>
          </p:nvGrpSpPr>
          <p:grpSpPr>
            <a:xfrm>
              <a:off x="2517702" y="2594475"/>
              <a:ext cx="3446977" cy="214051"/>
              <a:chOff x="2633940" y="3037217"/>
              <a:chExt cx="3446977" cy="214051"/>
            </a:xfrm>
          </p:grpSpPr>
          <p:sp>
            <p:nvSpPr>
              <p:cNvPr id="5" name="Freeform 5"/>
              <p:cNvSpPr>
                <a:spLocks/>
              </p:cNvSpPr>
              <p:nvPr/>
            </p:nvSpPr>
            <p:spPr bwMode="auto">
              <a:xfrm>
                <a:off x="2633940" y="3123093"/>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852767" y="3037217"/>
                <a:ext cx="228150" cy="214051"/>
              </a:xfrm>
              <a:custGeom>
                <a:avLst/>
                <a:gdLst>
                  <a:gd name="T0" fmla="*/ 8 w 16"/>
                  <a:gd name="T1" fmla="*/ 0 h 15"/>
                  <a:gd name="T2" fmla="*/ 0 w 16"/>
                  <a:gd name="T3" fmla="*/ 6 h 15"/>
                  <a:gd name="T4" fmla="*/ 0 w 16"/>
                  <a:gd name="T5" fmla="*/ 7 h 15"/>
                  <a:gd name="T6" fmla="*/ 0 w 16"/>
                  <a:gd name="T7" fmla="*/ 8 h 15"/>
                  <a:gd name="T8" fmla="*/ 8 w 16"/>
                  <a:gd name="T9" fmla="*/ 15 h 15"/>
                  <a:gd name="T10" fmla="*/ 16 w 16"/>
                  <a:gd name="T11" fmla="*/ 7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6"/>
                    </a:cubicBezTo>
                    <a:cubicBezTo>
                      <a:pt x="0" y="7"/>
                      <a:pt x="0" y="7"/>
                      <a:pt x="0" y="7"/>
                    </a:cubicBezTo>
                    <a:cubicBezTo>
                      <a:pt x="0" y="8"/>
                      <a:pt x="0" y="8"/>
                      <a:pt x="0" y="8"/>
                    </a:cubicBezTo>
                    <a:cubicBezTo>
                      <a:pt x="1" y="12"/>
                      <a:pt x="4" y="15"/>
                      <a:pt x="8" y="15"/>
                    </a:cubicBezTo>
                    <a:cubicBezTo>
                      <a:pt x="12" y="15"/>
                      <a:pt x="16" y="12"/>
                      <a:pt x="16" y="7"/>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78"/>
            <p:cNvGrpSpPr/>
            <p:nvPr/>
          </p:nvGrpSpPr>
          <p:grpSpPr>
            <a:xfrm>
              <a:off x="1675596" y="1656239"/>
              <a:ext cx="3446978" cy="228150"/>
              <a:chOff x="1791834" y="2098981"/>
              <a:chExt cx="3446978" cy="228150"/>
            </a:xfrm>
          </p:grpSpPr>
          <p:sp>
            <p:nvSpPr>
              <p:cNvPr id="8" name="Freeform 7"/>
              <p:cNvSpPr>
                <a:spLocks/>
              </p:cNvSpPr>
              <p:nvPr/>
            </p:nvSpPr>
            <p:spPr bwMode="auto">
              <a:xfrm>
                <a:off x="1791834" y="2198956"/>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1"/>
                      <a:pt x="0" y="1"/>
                    </a:cubicBezTo>
                    <a:cubicBezTo>
                      <a:pt x="0" y="2"/>
                      <a:pt x="1" y="2"/>
                      <a:pt x="1" y="2"/>
                    </a:cubicBezTo>
                    <a:cubicBezTo>
                      <a:pt x="86" y="2"/>
                      <a:pt x="86" y="2"/>
                      <a:pt x="86" y="2"/>
                    </a:cubicBezTo>
                    <a:cubicBezTo>
                      <a:pt x="86" y="2"/>
                      <a:pt x="86" y="1"/>
                      <a:pt x="86" y="1"/>
                    </a:cubicBezTo>
                    <a:cubicBezTo>
                      <a:pt x="86" y="1"/>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010662" y="2098981"/>
                <a:ext cx="228150" cy="228150"/>
              </a:xfrm>
              <a:custGeom>
                <a:avLst/>
                <a:gdLst>
                  <a:gd name="T0" fmla="*/ 8 w 16"/>
                  <a:gd name="T1" fmla="*/ 0 h 16"/>
                  <a:gd name="T2" fmla="*/ 0 w 16"/>
                  <a:gd name="T3" fmla="*/ 7 h 16"/>
                  <a:gd name="T4" fmla="*/ 0 w 16"/>
                  <a:gd name="T5" fmla="*/ 8 h 16"/>
                  <a:gd name="T6" fmla="*/ 0 w 16"/>
                  <a:gd name="T7" fmla="*/ 9 h 16"/>
                  <a:gd name="T8" fmla="*/ 8 w 16"/>
                  <a:gd name="T9" fmla="*/ 16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4" y="0"/>
                      <a:pt x="1" y="3"/>
                      <a:pt x="0" y="7"/>
                    </a:cubicBezTo>
                    <a:cubicBezTo>
                      <a:pt x="0" y="7"/>
                      <a:pt x="0" y="8"/>
                      <a:pt x="0" y="8"/>
                    </a:cubicBezTo>
                    <a:cubicBezTo>
                      <a:pt x="0" y="8"/>
                      <a:pt x="0" y="9"/>
                      <a:pt x="0" y="9"/>
                    </a:cubicBezTo>
                    <a:cubicBezTo>
                      <a:pt x="1" y="13"/>
                      <a:pt x="4" y="16"/>
                      <a:pt x="8" y="16"/>
                    </a:cubicBezTo>
                    <a:cubicBezTo>
                      <a:pt x="12" y="16"/>
                      <a:pt x="16" y="12"/>
                      <a:pt x="16" y="8"/>
                    </a:cubicBezTo>
                    <a:cubicBezTo>
                      <a:pt x="16" y="4"/>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81"/>
            <p:cNvGrpSpPr/>
            <p:nvPr/>
          </p:nvGrpSpPr>
          <p:grpSpPr>
            <a:xfrm>
              <a:off x="2574097" y="4500426"/>
              <a:ext cx="3432880" cy="214051"/>
              <a:chOff x="2690335" y="4943168"/>
              <a:chExt cx="3432880" cy="214051"/>
            </a:xfrm>
          </p:grpSpPr>
          <p:sp>
            <p:nvSpPr>
              <p:cNvPr id="11" name="Freeform 9"/>
              <p:cNvSpPr>
                <a:spLocks/>
              </p:cNvSpPr>
              <p:nvPr/>
            </p:nvSpPr>
            <p:spPr bwMode="auto">
              <a:xfrm>
                <a:off x="2690335" y="5029044"/>
                <a:ext cx="3330838"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910446" y="4943168"/>
                <a:ext cx="212769" cy="214051"/>
              </a:xfrm>
              <a:custGeom>
                <a:avLst/>
                <a:gdLst>
                  <a:gd name="T0" fmla="*/ 8 w 15"/>
                  <a:gd name="T1" fmla="*/ 0 h 15"/>
                  <a:gd name="T2" fmla="*/ 0 w 15"/>
                  <a:gd name="T3" fmla="*/ 6 h 15"/>
                  <a:gd name="T4" fmla="*/ 0 w 15"/>
                  <a:gd name="T5" fmla="*/ 7 h 15"/>
                  <a:gd name="T6" fmla="*/ 0 w 15"/>
                  <a:gd name="T7" fmla="*/ 8 h 15"/>
                  <a:gd name="T8" fmla="*/ 8 w 15"/>
                  <a:gd name="T9" fmla="*/ 15 h 15"/>
                  <a:gd name="T10" fmla="*/ 15 w 15"/>
                  <a:gd name="T11" fmla="*/ 7 h 15"/>
                  <a:gd name="T12" fmla="*/ 8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0"/>
                    </a:moveTo>
                    <a:cubicBezTo>
                      <a:pt x="4" y="0"/>
                      <a:pt x="1" y="2"/>
                      <a:pt x="0" y="6"/>
                    </a:cubicBezTo>
                    <a:cubicBezTo>
                      <a:pt x="0" y="7"/>
                      <a:pt x="0" y="7"/>
                      <a:pt x="0" y="7"/>
                    </a:cubicBezTo>
                    <a:cubicBezTo>
                      <a:pt x="0" y="8"/>
                      <a:pt x="0" y="8"/>
                      <a:pt x="0" y="8"/>
                    </a:cubicBezTo>
                    <a:cubicBezTo>
                      <a:pt x="1" y="12"/>
                      <a:pt x="4" y="15"/>
                      <a:pt x="8" y="15"/>
                    </a:cubicBezTo>
                    <a:cubicBezTo>
                      <a:pt x="12" y="15"/>
                      <a:pt x="15" y="11"/>
                      <a:pt x="15" y="7"/>
                    </a:cubicBezTo>
                    <a:cubicBezTo>
                      <a:pt x="15"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80"/>
            <p:cNvGrpSpPr/>
            <p:nvPr/>
          </p:nvGrpSpPr>
          <p:grpSpPr>
            <a:xfrm>
              <a:off x="1675596" y="3562191"/>
              <a:ext cx="3446977" cy="212769"/>
              <a:chOff x="1791834" y="4004933"/>
              <a:chExt cx="3446977" cy="212769"/>
            </a:xfrm>
          </p:grpSpPr>
          <p:sp>
            <p:nvSpPr>
              <p:cNvPr id="17" name="Freeform 13"/>
              <p:cNvSpPr>
                <a:spLocks/>
              </p:cNvSpPr>
              <p:nvPr/>
            </p:nvSpPr>
            <p:spPr bwMode="auto">
              <a:xfrm>
                <a:off x="1791834" y="4104909"/>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0"/>
                      <a:pt x="0" y="1"/>
                    </a:cubicBezTo>
                    <a:cubicBezTo>
                      <a:pt x="0" y="1"/>
                      <a:pt x="1" y="2"/>
                      <a:pt x="1" y="2"/>
                    </a:cubicBezTo>
                    <a:cubicBezTo>
                      <a:pt x="86" y="2"/>
                      <a:pt x="86" y="2"/>
                      <a:pt x="86" y="2"/>
                    </a:cubicBezTo>
                    <a:cubicBezTo>
                      <a:pt x="86" y="1"/>
                      <a:pt x="86" y="1"/>
                      <a:pt x="86" y="1"/>
                    </a:cubicBezTo>
                    <a:cubicBezTo>
                      <a:pt x="86" y="0"/>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010661" y="4004933"/>
                <a:ext cx="228150" cy="212769"/>
              </a:xfrm>
              <a:custGeom>
                <a:avLst/>
                <a:gdLst>
                  <a:gd name="T0" fmla="*/ 8 w 16"/>
                  <a:gd name="T1" fmla="*/ 0 h 15"/>
                  <a:gd name="T2" fmla="*/ 0 w 16"/>
                  <a:gd name="T3" fmla="*/ 7 h 15"/>
                  <a:gd name="T4" fmla="*/ 0 w 16"/>
                  <a:gd name="T5" fmla="*/ 8 h 15"/>
                  <a:gd name="T6" fmla="*/ 0 w 16"/>
                  <a:gd name="T7" fmla="*/ 9 h 15"/>
                  <a:gd name="T8" fmla="*/ 8 w 16"/>
                  <a:gd name="T9" fmla="*/ 15 h 15"/>
                  <a:gd name="T10" fmla="*/ 16 w 16"/>
                  <a:gd name="T11" fmla="*/ 8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7"/>
                    </a:cubicBezTo>
                    <a:cubicBezTo>
                      <a:pt x="0" y="7"/>
                      <a:pt x="0" y="7"/>
                      <a:pt x="0" y="8"/>
                    </a:cubicBezTo>
                    <a:cubicBezTo>
                      <a:pt x="0" y="8"/>
                      <a:pt x="0" y="8"/>
                      <a:pt x="0" y="9"/>
                    </a:cubicBezTo>
                    <a:cubicBezTo>
                      <a:pt x="1" y="12"/>
                      <a:pt x="4" y="15"/>
                      <a:pt x="8" y="15"/>
                    </a:cubicBezTo>
                    <a:cubicBezTo>
                      <a:pt x="12" y="15"/>
                      <a:pt x="16" y="12"/>
                      <a:pt x="16" y="8"/>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Freeform 16"/>
            <p:cNvSpPr>
              <a:spLocks/>
            </p:cNvSpPr>
            <p:nvPr/>
          </p:nvSpPr>
          <p:spPr bwMode="auto">
            <a:xfrm>
              <a:off x="1247494" y="3718564"/>
              <a:ext cx="742129" cy="711367"/>
            </a:xfrm>
            <a:custGeom>
              <a:avLst/>
              <a:gdLst>
                <a:gd name="T0" fmla="*/ 4 w 52"/>
                <a:gd name="T1" fmla="*/ 4 h 50"/>
                <a:gd name="T2" fmla="*/ 17 w 52"/>
                <a:gd name="T3" fmla="*/ 3 h 50"/>
                <a:gd name="T4" fmla="*/ 48 w 52"/>
                <a:gd name="T5" fmla="*/ 33 h 50"/>
                <a:gd name="T6" fmla="*/ 48 w 52"/>
                <a:gd name="T7" fmla="*/ 46 h 50"/>
                <a:gd name="T8" fmla="*/ 35 w 52"/>
                <a:gd name="T9" fmla="*/ 47 h 50"/>
                <a:gd name="T10" fmla="*/ 4 w 52"/>
                <a:gd name="T11" fmla="*/ 17 h 50"/>
                <a:gd name="T12" fmla="*/ 4 w 52"/>
                <a:gd name="T13" fmla="*/ 4 h 50"/>
              </a:gdLst>
              <a:ahLst/>
              <a:cxnLst>
                <a:cxn ang="0">
                  <a:pos x="T0" y="T1"/>
                </a:cxn>
                <a:cxn ang="0">
                  <a:pos x="T2" y="T3"/>
                </a:cxn>
                <a:cxn ang="0">
                  <a:pos x="T4" y="T5"/>
                </a:cxn>
                <a:cxn ang="0">
                  <a:pos x="T6" y="T7"/>
                </a:cxn>
                <a:cxn ang="0">
                  <a:pos x="T8" y="T9"/>
                </a:cxn>
                <a:cxn ang="0">
                  <a:pos x="T10" y="T11"/>
                </a:cxn>
                <a:cxn ang="0">
                  <a:pos x="T12" y="T13"/>
                </a:cxn>
              </a:cxnLst>
              <a:rect l="0" t="0" r="r" b="b"/>
              <a:pathLst>
                <a:path w="52" h="50">
                  <a:moveTo>
                    <a:pt x="4" y="4"/>
                  </a:moveTo>
                  <a:cubicBezTo>
                    <a:pt x="8" y="0"/>
                    <a:pt x="14" y="0"/>
                    <a:pt x="17" y="3"/>
                  </a:cubicBezTo>
                  <a:cubicBezTo>
                    <a:pt x="48" y="33"/>
                    <a:pt x="48" y="33"/>
                    <a:pt x="48" y="33"/>
                  </a:cubicBezTo>
                  <a:cubicBezTo>
                    <a:pt x="52" y="36"/>
                    <a:pt x="52" y="42"/>
                    <a:pt x="48" y="46"/>
                  </a:cubicBezTo>
                  <a:cubicBezTo>
                    <a:pt x="44" y="50"/>
                    <a:pt x="38" y="50"/>
                    <a:pt x="35" y="47"/>
                  </a:cubicBezTo>
                  <a:cubicBezTo>
                    <a:pt x="4" y="17"/>
                    <a:pt x="4" y="17"/>
                    <a:pt x="4" y="17"/>
                  </a:cubicBezTo>
                  <a:cubicBezTo>
                    <a:pt x="0" y="13"/>
                    <a:pt x="0" y="7"/>
                    <a:pt x="4" y="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1233396" y="1856191"/>
              <a:ext cx="742129" cy="724185"/>
            </a:xfrm>
            <a:custGeom>
              <a:avLst/>
              <a:gdLst>
                <a:gd name="T0" fmla="*/ 4 w 52"/>
                <a:gd name="T1" fmla="*/ 4 h 51"/>
                <a:gd name="T2" fmla="*/ 18 w 52"/>
                <a:gd name="T3" fmla="*/ 4 h 51"/>
                <a:gd name="T4" fmla="*/ 48 w 52"/>
                <a:gd name="T5" fmla="*/ 33 h 51"/>
                <a:gd name="T6" fmla="*/ 48 w 52"/>
                <a:gd name="T7" fmla="*/ 47 h 51"/>
                <a:gd name="T8" fmla="*/ 35 w 52"/>
                <a:gd name="T9" fmla="*/ 47 h 51"/>
                <a:gd name="T10" fmla="*/ 4 w 52"/>
                <a:gd name="T11" fmla="*/ 18 h 51"/>
                <a:gd name="T12" fmla="*/ 4 w 5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 y="4"/>
                  </a:moveTo>
                  <a:cubicBezTo>
                    <a:pt x="8" y="0"/>
                    <a:pt x="14" y="0"/>
                    <a:pt x="18" y="4"/>
                  </a:cubicBezTo>
                  <a:cubicBezTo>
                    <a:pt x="48" y="33"/>
                    <a:pt x="48" y="33"/>
                    <a:pt x="48" y="33"/>
                  </a:cubicBezTo>
                  <a:cubicBezTo>
                    <a:pt x="52" y="37"/>
                    <a:pt x="52" y="43"/>
                    <a:pt x="48" y="47"/>
                  </a:cubicBezTo>
                  <a:cubicBezTo>
                    <a:pt x="45" y="51"/>
                    <a:pt x="39" y="51"/>
                    <a:pt x="35" y="47"/>
                  </a:cubicBezTo>
                  <a:cubicBezTo>
                    <a:pt x="4" y="18"/>
                    <a:pt x="4" y="18"/>
                    <a:pt x="4" y="18"/>
                  </a:cubicBezTo>
                  <a:cubicBezTo>
                    <a:pt x="0" y="14"/>
                    <a:pt x="0" y="8"/>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361570" y="2780328"/>
              <a:ext cx="728030" cy="725466"/>
            </a:xfrm>
            <a:custGeom>
              <a:avLst/>
              <a:gdLst>
                <a:gd name="T0" fmla="*/ 47 w 51"/>
                <a:gd name="T1" fmla="*/ 3 h 51"/>
                <a:gd name="T2" fmla="*/ 47 w 51"/>
                <a:gd name="T3" fmla="*/ 17 h 51"/>
                <a:gd name="T4" fmla="*/ 18 w 51"/>
                <a:gd name="T5" fmla="*/ 47 h 51"/>
                <a:gd name="T6" fmla="*/ 4 w 51"/>
                <a:gd name="T7" fmla="*/ 48 h 51"/>
                <a:gd name="T8" fmla="*/ 4 w 51"/>
                <a:gd name="T9" fmla="*/ 34 h 51"/>
                <a:gd name="T10" fmla="*/ 33 w 51"/>
                <a:gd name="T11" fmla="*/ 4 h 51"/>
                <a:gd name="T12" fmla="*/ 47 w 51"/>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7" y="3"/>
                  </a:moveTo>
                  <a:cubicBezTo>
                    <a:pt x="51" y="7"/>
                    <a:pt x="51" y="13"/>
                    <a:pt x="47" y="17"/>
                  </a:cubicBezTo>
                  <a:cubicBezTo>
                    <a:pt x="18" y="47"/>
                    <a:pt x="18" y="47"/>
                    <a:pt x="18" y="47"/>
                  </a:cubicBezTo>
                  <a:cubicBezTo>
                    <a:pt x="14" y="51"/>
                    <a:pt x="8" y="51"/>
                    <a:pt x="4" y="48"/>
                  </a:cubicBezTo>
                  <a:cubicBezTo>
                    <a:pt x="0" y="44"/>
                    <a:pt x="0" y="38"/>
                    <a:pt x="4" y="34"/>
                  </a:cubicBezTo>
                  <a:cubicBezTo>
                    <a:pt x="33" y="4"/>
                    <a:pt x="33" y="4"/>
                    <a:pt x="33" y="4"/>
                  </a:cubicBezTo>
                  <a:cubicBezTo>
                    <a:pt x="37" y="0"/>
                    <a:pt x="43" y="0"/>
                    <a:pt x="47"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1"/>
            <p:cNvGrpSpPr/>
            <p:nvPr/>
          </p:nvGrpSpPr>
          <p:grpSpPr>
            <a:xfrm>
              <a:off x="577143" y="1173023"/>
              <a:ext cx="1283025" cy="1279179"/>
              <a:chOff x="693381" y="1615765"/>
              <a:chExt cx="1283025" cy="1279179"/>
            </a:xfrm>
          </p:grpSpPr>
          <p:sp>
            <p:nvSpPr>
              <p:cNvPr id="24" name="Freeform 23"/>
              <p:cNvSpPr>
                <a:spLocks/>
              </p:cNvSpPr>
              <p:nvPr/>
            </p:nvSpPr>
            <p:spPr bwMode="auto">
              <a:xfrm>
                <a:off x="693381" y="1615765"/>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01</a:t>
                </a:r>
              </a:p>
            </p:txBody>
          </p:sp>
          <p:sp>
            <p:nvSpPr>
              <p:cNvPr id="25" name="Freeform 23"/>
              <p:cNvSpPr>
                <a:spLocks/>
              </p:cNvSpPr>
              <p:nvPr/>
            </p:nvSpPr>
            <p:spPr bwMode="auto">
              <a:xfrm>
                <a:off x="794868" y="17169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en-US" sz="2400" b="1">
                  <a:solidFill>
                    <a:schemeClr val="bg1"/>
                  </a:solidFill>
                </a:endParaRPr>
              </a:p>
            </p:txBody>
          </p:sp>
        </p:grpSp>
        <p:grpSp>
          <p:nvGrpSpPr>
            <p:cNvPr id="26" name="Group 23"/>
            <p:cNvGrpSpPr/>
            <p:nvPr/>
          </p:nvGrpSpPr>
          <p:grpSpPr>
            <a:xfrm>
              <a:off x="1433348" y="2068961"/>
              <a:ext cx="1283025" cy="1279179"/>
              <a:chOff x="1549586" y="2511703"/>
              <a:chExt cx="1283025" cy="1279179"/>
            </a:xfrm>
          </p:grpSpPr>
          <p:sp>
            <p:nvSpPr>
              <p:cNvPr id="27" name="Freeform 25"/>
              <p:cNvSpPr>
                <a:spLocks/>
              </p:cNvSpPr>
              <p:nvPr/>
            </p:nvSpPr>
            <p:spPr bwMode="auto">
              <a:xfrm>
                <a:off x="1549586" y="2511703"/>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02</a:t>
                </a:r>
              </a:p>
            </p:txBody>
          </p:sp>
          <p:sp>
            <p:nvSpPr>
              <p:cNvPr id="28" name="Freeform 23"/>
              <p:cNvSpPr>
                <a:spLocks/>
              </p:cNvSpPr>
              <p:nvPr/>
            </p:nvSpPr>
            <p:spPr bwMode="auto">
              <a:xfrm>
                <a:off x="1651072" y="2610248"/>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29" name="Group 25"/>
            <p:cNvGrpSpPr/>
            <p:nvPr/>
          </p:nvGrpSpPr>
          <p:grpSpPr>
            <a:xfrm>
              <a:off x="591242" y="3035394"/>
              <a:ext cx="1284306" cy="1280461"/>
              <a:chOff x="707480" y="3478136"/>
              <a:chExt cx="1284306" cy="1280461"/>
            </a:xfrm>
          </p:grpSpPr>
          <p:sp>
            <p:nvSpPr>
              <p:cNvPr id="30" name="Freeform 27"/>
              <p:cNvSpPr>
                <a:spLocks/>
              </p:cNvSpPr>
              <p:nvPr/>
            </p:nvSpPr>
            <p:spPr bwMode="auto">
              <a:xfrm>
                <a:off x="707480" y="3478136"/>
                <a:ext cx="1284306" cy="1280461"/>
              </a:xfrm>
              <a:custGeom>
                <a:avLst/>
                <a:gdLst>
                  <a:gd name="T0" fmla="*/ 86 w 90"/>
                  <a:gd name="T1" fmla="*/ 38 h 90"/>
                  <a:gd name="T2" fmla="*/ 86 w 90"/>
                  <a:gd name="T3" fmla="*/ 51 h 90"/>
                  <a:gd name="T4" fmla="*/ 51 w 90"/>
                  <a:gd name="T5" fmla="*/ 86 h 90"/>
                  <a:gd name="T6" fmla="*/ 38 w 90"/>
                  <a:gd name="T7" fmla="*/ 86 h 90"/>
                  <a:gd name="T8" fmla="*/ 3 w 90"/>
                  <a:gd name="T9" fmla="*/ 51 h 90"/>
                  <a:gd name="T10" fmla="*/ 3 w 90"/>
                  <a:gd name="T11" fmla="*/ 38 h 90"/>
                  <a:gd name="T12" fmla="*/ 38 w 90"/>
                  <a:gd name="T13" fmla="*/ 3 h 90"/>
                  <a:gd name="T14" fmla="*/ 51 w 90"/>
                  <a:gd name="T15" fmla="*/ 3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1"/>
                    </a:cubicBezTo>
                    <a:cubicBezTo>
                      <a:pt x="51" y="86"/>
                      <a:pt x="51" y="86"/>
                      <a:pt x="51" y="86"/>
                    </a:cubicBezTo>
                    <a:cubicBezTo>
                      <a:pt x="48" y="90"/>
                      <a:pt x="42" y="90"/>
                      <a:pt x="38" y="86"/>
                    </a:cubicBezTo>
                    <a:cubicBezTo>
                      <a:pt x="3" y="51"/>
                      <a:pt x="3" y="51"/>
                      <a:pt x="3" y="51"/>
                    </a:cubicBezTo>
                    <a:cubicBezTo>
                      <a:pt x="0" y="48"/>
                      <a:pt x="0" y="42"/>
                      <a:pt x="3" y="38"/>
                    </a:cubicBezTo>
                    <a:cubicBezTo>
                      <a:pt x="38" y="3"/>
                      <a:pt x="38" y="3"/>
                      <a:pt x="38" y="3"/>
                    </a:cubicBezTo>
                    <a:cubicBezTo>
                      <a:pt x="42" y="0"/>
                      <a:pt x="48" y="0"/>
                      <a:pt x="51" y="3"/>
                    </a:cubicBezTo>
                    <a:lnTo>
                      <a:pt x="86" y="38"/>
                    </a:lnTo>
                    <a:close/>
                  </a:path>
                </a:pathLst>
              </a:custGeom>
              <a:solidFill>
                <a:schemeClr val="accent3"/>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03</a:t>
                </a:r>
              </a:p>
            </p:txBody>
          </p:sp>
          <p:sp>
            <p:nvSpPr>
              <p:cNvPr id="31" name="Freeform 23"/>
              <p:cNvSpPr>
                <a:spLocks/>
              </p:cNvSpPr>
              <p:nvPr/>
            </p:nvSpPr>
            <p:spPr bwMode="auto">
              <a:xfrm>
                <a:off x="809607" y="35844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32" name="Group 27"/>
            <p:cNvGrpSpPr/>
            <p:nvPr/>
          </p:nvGrpSpPr>
          <p:grpSpPr>
            <a:xfrm>
              <a:off x="1475645" y="3960812"/>
              <a:ext cx="1284306" cy="1279179"/>
              <a:chOff x="1591883" y="4403554"/>
              <a:chExt cx="1284306" cy="1279179"/>
            </a:xfrm>
          </p:grpSpPr>
          <p:sp>
            <p:nvSpPr>
              <p:cNvPr id="33" name="Freeform 21"/>
              <p:cNvSpPr>
                <a:spLocks/>
              </p:cNvSpPr>
              <p:nvPr/>
            </p:nvSpPr>
            <p:spPr bwMode="auto">
              <a:xfrm>
                <a:off x="1591883" y="4403554"/>
                <a:ext cx="1284306" cy="1279179"/>
              </a:xfrm>
              <a:custGeom>
                <a:avLst/>
                <a:gdLst>
                  <a:gd name="T0" fmla="*/ 86 w 90"/>
                  <a:gd name="T1" fmla="*/ 38 h 90"/>
                  <a:gd name="T2" fmla="*/ 86 w 90"/>
                  <a:gd name="T3" fmla="*/ 52 h 90"/>
                  <a:gd name="T4" fmla="*/ 51 w 90"/>
                  <a:gd name="T5" fmla="*/ 86 h 90"/>
                  <a:gd name="T6" fmla="*/ 38 w 90"/>
                  <a:gd name="T7" fmla="*/ 86 h 90"/>
                  <a:gd name="T8" fmla="*/ 3 w 90"/>
                  <a:gd name="T9" fmla="*/ 52 h 90"/>
                  <a:gd name="T10" fmla="*/ 3 w 90"/>
                  <a:gd name="T11" fmla="*/ 38 h 90"/>
                  <a:gd name="T12" fmla="*/ 38 w 90"/>
                  <a:gd name="T13" fmla="*/ 4 h 90"/>
                  <a:gd name="T14" fmla="*/ 51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1" y="86"/>
                      <a:pt x="51" y="86"/>
                      <a:pt x="51" y="86"/>
                    </a:cubicBezTo>
                    <a:cubicBezTo>
                      <a:pt x="48" y="90"/>
                      <a:pt x="42" y="90"/>
                      <a:pt x="38" y="86"/>
                    </a:cubicBezTo>
                    <a:cubicBezTo>
                      <a:pt x="3" y="52"/>
                      <a:pt x="3" y="52"/>
                      <a:pt x="3" y="52"/>
                    </a:cubicBezTo>
                    <a:cubicBezTo>
                      <a:pt x="0" y="48"/>
                      <a:pt x="0" y="42"/>
                      <a:pt x="3" y="38"/>
                    </a:cubicBezTo>
                    <a:cubicBezTo>
                      <a:pt x="38" y="4"/>
                      <a:pt x="38" y="4"/>
                      <a:pt x="38" y="4"/>
                    </a:cubicBezTo>
                    <a:cubicBezTo>
                      <a:pt x="42" y="0"/>
                      <a:pt x="48" y="0"/>
                      <a:pt x="51" y="4"/>
                    </a:cubicBezTo>
                    <a:lnTo>
                      <a:pt x="86" y="38"/>
                    </a:lnTo>
                    <a:close/>
                  </a:path>
                </a:pathLst>
              </a:cu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04</a:t>
                </a:r>
              </a:p>
            </p:txBody>
          </p:sp>
          <p:sp>
            <p:nvSpPr>
              <p:cNvPr id="34" name="Freeform 23"/>
              <p:cNvSpPr>
                <a:spLocks/>
              </p:cNvSpPr>
              <p:nvPr/>
            </p:nvSpPr>
            <p:spPr bwMode="auto">
              <a:xfrm>
                <a:off x="1694009" y="450473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sp>
        <p:nvSpPr>
          <p:cNvPr id="48" name="矩形 47"/>
          <p:cNvSpPr/>
          <p:nvPr/>
        </p:nvSpPr>
        <p:spPr>
          <a:xfrm>
            <a:off x="6911273" y="1246737"/>
            <a:ext cx="4944930" cy="4565352"/>
          </a:xfrm>
          <a:prstGeom prst="rect">
            <a:avLst/>
          </a:prstGeom>
        </p:spPr>
        <p:txBody>
          <a:bodyPr wrap="square">
            <a:spAutoFit/>
          </a:bodyPr>
          <a:lstStyle/>
          <a:p>
            <a:pPr marL="342900" indent="-342900" eaLnBrk="0" fontAlgn="base" hangingPunct="0">
              <a:lnSpc>
                <a:spcPts val="8000"/>
              </a:lnSpc>
              <a:spcBef>
                <a:spcPct val="20000"/>
              </a:spcBef>
              <a:spcAft>
                <a:spcPct val="0"/>
              </a:spcAft>
            </a:pPr>
            <a:r>
              <a:rPr kumimoji="1" lang="zh-CN" altLang="en-US" sz="4000" b="1" dirty="0">
                <a:solidFill>
                  <a:srgbClr val="FF0000"/>
                </a:solidFill>
                <a:latin typeface="+mj-lt"/>
                <a:cs typeface="微软雅黑" panose="020B0503020204020204" pitchFamily="34" charset="-122"/>
                <a:sym typeface="Calibri" panose="020F0502020204030204" pitchFamily="34" charset="0"/>
              </a:rPr>
              <a:t>对标</a:t>
            </a:r>
            <a:endParaRPr kumimoji="1" lang="en-US" altLang="zh-CN" sz="4000" b="1" dirty="0">
              <a:solidFill>
                <a:srgbClr val="FF000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建设驱动和目标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整体方案</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建设重点</a:t>
            </a:r>
          </a:p>
        </p:txBody>
      </p:sp>
    </p:spTree>
    <p:extLst>
      <p:ext uri="{BB962C8B-B14F-4D97-AF65-F5344CB8AC3E}">
        <p14:creationId xmlns:p14="http://schemas.microsoft.com/office/powerpoint/2010/main" val="4124628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整体技术架构</a:t>
            </a:r>
            <a:endParaRPr lang="zh-CN" altLang="en-US" dirty="0">
              <a:solidFill>
                <a:schemeClr val="tx2">
                  <a:lumMod val="60000"/>
                  <a:lumOff val="40000"/>
                </a:schemeClr>
              </a:solidFill>
            </a:endParaRPr>
          </a:p>
        </p:txBody>
      </p:sp>
      <p:sp>
        <p:nvSpPr>
          <p:cNvPr id="24" name="矩形 23"/>
          <p:cNvSpPr/>
          <p:nvPr/>
        </p:nvSpPr>
        <p:spPr bwMode="auto">
          <a:xfrm>
            <a:off x="10485395" y="6251255"/>
            <a:ext cx="1036045" cy="281625"/>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建设中</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9330726" y="6251255"/>
            <a:ext cx="1036045" cy="281625"/>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已具备</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grpSp>
        <p:nvGrpSpPr>
          <p:cNvPr id="160" name="组合 159"/>
          <p:cNvGrpSpPr/>
          <p:nvPr/>
        </p:nvGrpSpPr>
        <p:grpSpPr>
          <a:xfrm>
            <a:off x="680720" y="861942"/>
            <a:ext cx="10850880" cy="5291039"/>
            <a:chOff x="-10515476" y="906356"/>
            <a:chExt cx="10850880" cy="5291039"/>
          </a:xfrm>
        </p:grpSpPr>
        <p:sp>
          <p:nvSpPr>
            <p:cNvPr id="97" name="矩形 96"/>
            <p:cNvSpPr/>
            <p:nvPr/>
          </p:nvSpPr>
          <p:spPr bwMode="auto">
            <a:xfrm>
              <a:off x="-10515476" y="906356"/>
              <a:ext cx="10850880" cy="5291039"/>
            </a:xfrm>
            <a:prstGeom prst="rect">
              <a:avLst/>
            </a:prstGeom>
            <a:noFill/>
            <a:ln w="1905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0383398" y="5214103"/>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采集</a:t>
              </a:r>
            </a:p>
          </p:txBody>
        </p:sp>
        <p:sp>
          <p:nvSpPr>
            <p:cNvPr id="99" name="矩形 98"/>
            <p:cNvSpPr/>
            <p:nvPr/>
          </p:nvSpPr>
          <p:spPr bwMode="auto">
            <a:xfrm>
              <a:off x="-10383398" y="4184124"/>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处理加工</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383398" y="3154147"/>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存储</a:t>
              </a:r>
            </a:p>
          </p:txBody>
        </p:sp>
        <p:sp>
          <p:nvSpPr>
            <p:cNvPr id="101" name="矩形 100"/>
            <p:cNvSpPr/>
            <p:nvPr/>
          </p:nvSpPr>
          <p:spPr bwMode="auto">
            <a:xfrm>
              <a:off x="-10383398" y="2124170"/>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挖掘</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10383398" y="1094193"/>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能力开放</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6431548" y="5454396"/>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数据加密</a:t>
              </a:r>
              <a:r>
                <a:rPr lang="en-US" altLang="zh-CN" sz="1400" dirty="0">
                  <a:latin typeface="微软雅黑" panose="020B0503020204020204" pitchFamily="34" charset="-122"/>
                  <a:ea typeface="微软雅黑" panose="020B0503020204020204" pitchFamily="34" charset="-122"/>
                </a:rPr>
                <a:t>API</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9998207" y="4424417"/>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元数据安全</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8668874" y="4424417"/>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权限验证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339541" y="4424417"/>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数据定级</a:t>
              </a:r>
            </a:p>
          </p:txBody>
        </p:sp>
        <p:sp>
          <p:nvSpPr>
            <p:cNvPr id="109" name="矩形 108"/>
            <p:cNvSpPr/>
            <p:nvPr/>
          </p:nvSpPr>
          <p:spPr bwMode="auto">
            <a:xfrm>
              <a:off x="-9993266" y="2364463"/>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计算资源分配</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6010209" y="4424417"/>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作业调度票据</a:t>
              </a:r>
            </a:p>
          </p:txBody>
        </p:sp>
        <p:sp>
          <p:nvSpPr>
            <p:cNvPr id="111" name="矩形 110"/>
            <p:cNvSpPr/>
            <p:nvPr/>
          </p:nvSpPr>
          <p:spPr bwMode="auto">
            <a:xfrm>
              <a:off x="-8212407" y="2364463"/>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数据权限管控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6431548" y="2364463"/>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磁盘空间管控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9993265" y="3394440"/>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HDFS</a:t>
              </a:r>
              <a:r>
                <a:rPr lang="zh-CN" altLang="en-US" sz="1400" dirty="0">
                  <a:latin typeface="微软雅黑" panose="020B0503020204020204" pitchFamily="34" charset="-122"/>
                  <a:ea typeface="微软雅黑" panose="020B0503020204020204" pitchFamily="34" charset="-122"/>
                </a:rPr>
                <a:t>目录管控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8211091" y="3394440"/>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数据加解密</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6428916" y="3394440"/>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ACL</a:t>
              </a:r>
              <a:r>
                <a:rPr lang="zh-CN" altLang="en-US" sz="1400" dirty="0">
                  <a:latin typeface="微软雅黑" panose="020B0503020204020204" pitchFamily="34" charset="-122"/>
                  <a:ea typeface="微软雅黑" panose="020B0503020204020204" pitchFamily="34" charset="-122"/>
                </a:rPr>
                <a:t>权限体系</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9993266" y="1334486"/>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数据解密</a:t>
              </a:r>
              <a:r>
                <a:rPr lang="en-US" altLang="zh-CN" sz="1400" dirty="0">
                  <a:latin typeface="微软雅黑" panose="020B0503020204020204" pitchFamily="34" charset="-122"/>
                  <a:ea typeface="微软雅黑" panose="020B0503020204020204" pitchFamily="34" charset="-122"/>
                </a:rPr>
                <a:t>API</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9" name="矩形 118"/>
            <p:cNvSpPr/>
            <p:nvPr/>
          </p:nvSpPr>
          <p:spPr bwMode="auto">
            <a:xfrm>
              <a:off x="-6015540" y="1334486"/>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统一认证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20" name="矩形 119"/>
            <p:cNvSpPr/>
            <p:nvPr/>
          </p:nvSpPr>
          <p:spPr bwMode="auto">
            <a:xfrm>
              <a:off x="-4080003" y="1331781"/>
              <a:ext cx="838014" cy="4529014"/>
            </a:xfrm>
            <a:prstGeom prst="rect">
              <a:avLst/>
            </a:prstGeom>
            <a:noFill/>
            <a:ln w="19050" algn="ctr">
              <a:solidFill>
                <a:schemeClr val="tx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日志</a:t>
              </a:r>
              <a:endParaRPr lang="en-US" altLang="zh-CN" sz="1600" b="1"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审计</a:t>
              </a:r>
              <a:endParaRPr kumimoji="0" lang="zh-CN" altLang="en-US" sz="1600" b="1" dirty="0">
                <a:solidFill>
                  <a:schemeClr val="tx1"/>
                </a:solidFill>
                <a:latin typeface="微软雅黑" panose="020B0503020204020204" pitchFamily="34" charset="-122"/>
                <a:ea typeface="微软雅黑" panose="020B0503020204020204" pitchFamily="34" charset="-122"/>
              </a:endParaRPr>
            </a:p>
          </p:txBody>
        </p:sp>
        <p:cxnSp>
          <p:nvCxnSpPr>
            <p:cNvPr id="121" name="直接箭头连接符 120"/>
            <p:cNvCxnSpPr>
              <a:stCxn id="102" idx="3"/>
            </p:cNvCxnSpPr>
            <p:nvPr/>
          </p:nvCxnSpPr>
          <p:spPr bwMode="auto">
            <a:xfrm>
              <a:off x="-4475354" y="1537686"/>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22" name="直接箭头连接符 121"/>
            <p:cNvCxnSpPr/>
            <p:nvPr/>
          </p:nvCxnSpPr>
          <p:spPr bwMode="auto">
            <a:xfrm>
              <a:off x="-4475354" y="2567663"/>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23" name="直接箭头连接符 122"/>
            <p:cNvCxnSpPr/>
            <p:nvPr/>
          </p:nvCxnSpPr>
          <p:spPr bwMode="auto">
            <a:xfrm>
              <a:off x="-4475354" y="3597640"/>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24" name="直接箭头连接符 123"/>
            <p:cNvCxnSpPr/>
            <p:nvPr/>
          </p:nvCxnSpPr>
          <p:spPr bwMode="auto">
            <a:xfrm>
              <a:off x="-4475354" y="4627617"/>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25" name="直接箭头连接符 124"/>
            <p:cNvCxnSpPr/>
            <p:nvPr/>
          </p:nvCxnSpPr>
          <p:spPr bwMode="auto">
            <a:xfrm>
              <a:off x="-4475354" y="5657596"/>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26" name="矩形 125"/>
            <p:cNvSpPr/>
            <p:nvPr/>
          </p:nvSpPr>
          <p:spPr bwMode="auto">
            <a:xfrm>
              <a:off x="-4006378" y="1777979"/>
              <a:ext cx="690764"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离线审计</a:t>
              </a:r>
            </a:p>
          </p:txBody>
        </p:sp>
        <p:sp>
          <p:nvSpPr>
            <p:cNvPr id="127" name="矩形 126"/>
            <p:cNvSpPr/>
            <p:nvPr/>
          </p:nvSpPr>
          <p:spPr bwMode="auto">
            <a:xfrm>
              <a:off x="-4006378" y="4424417"/>
              <a:ext cx="690764"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预警</a:t>
              </a:r>
              <a:r>
                <a:rPr lang="zh-CN" altLang="en-US" sz="1400" dirty="0">
                  <a:latin typeface="微软雅黑" panose="020B0503020204020204" pitchFamily="34" charset="-122"/>
                  <a:ea typeface="微软雅黑" panose="020B0503020204020204" pitchFamily="34" charset="-122"/>
                </a:rPr>
                <a:t>告警</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grpSp>
      <p:grpSp>
        <p:nvGrpSpPr>
          <p:cNvPr id="185" name="组合 184"/>
          <p:cNvGrpSpPr/>
          <p:nvPr/>
        </p:nvGrpSpPr>
        <p:grpSpPr>
          <a:xfrm>
            <a:off x="681193" y="861944"/>
            <a:ext cx="10850880" cy="5291039"/>
            <a:chOff x="681193" y="861944"/>
            <a:chExt cx="10850880" cy="5291039"/>
          </a:xfrm>
        </p:grpSpPr>
        <p:sp>
          <p:nvSpPr>
            <p:cNvPr id="129" name="矩形 128"/>
            <p:cNvSpPr/>
            <p:nvPr/>
          </p:nvSpPr>
          <p:spPr bwMode="auto">
            <a:xfrm>
              <a:off x="681193" y="861944"/>
              <a:ext cx="10850880" cy="5291039"/>
            </a:xfrm>
            <a:prstGeom prst="rect">
              <a:avLst/>
            </a:prstGeom>
            <a:noFill/>
            <a:ln w="1905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813271" y="5169691"/>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采集</a:t>
              </a:r>
            </a:p>
          </p:txBody>
        </p:sp>
        <p:sp>
          <p:nvSpPr>
            <p:cNvPr id="131" name="矩形 130"/>
            <p:cNvSpPr/>
            <p:nvPr/>
          </p:nvSpPr>
          <p:spPr bwMode="auto">
            <a:xfrm>
              <a:off x="813271" y="4139712"/>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处理加工</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813271" y="3109735"/>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存储</a:t>
              </a:r>
            </a:p>
          </p:txBody>
        </p:sp>
        <p:sp>
          <p:nvSpPr>
            <p:cNvPr id="133" name="矩形 132"/>
            <p:cNvSpPr/>
            <p:nvPr/>
          </p:nvSpPr>
          <p:spPr bwMode="auto">
            <a:xfrm>
              <a:off x="813271" y="2079758"/>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挖掘</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813271" y="1049781"/>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能力开放</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1203405" y="5409984"/>
              <a:ext cx="170660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采集终端认证</a:t>
              </a:r>
            </a:p>
          </p:txBody>
        </p:sp>
        <p:sp>
          <p:nvSpPr>
            <p:cNvPr id="136" name="矩形 135"/>
            <p:cNvSpPr/>
            <p:nvPr/>
          </p:nvSpPr>
          <p:spPr bwMode="auto">
            <a:xfrm>
              <a:off x="2984263" y="5409984"/>
              <a:ext cx="170660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自动定级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4765121" y="5409984"/>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数据加密</a:t>
              </a:r>
              <a:r>
                <a:rPr lang="en-US" altLang="zh-CN" sz="1400" dirty="0">
                  <a:latin typeface="微软雅黑" panose="020B0503020204020204" pitchFamily="34" charset="-122"/>
                  <a:ea typeface="微软雅黑" panose="020B0503020204020204" pitchFamily="34" charset="-122"/>
                </a:rPr>
                <a:t>API</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198462" y="4380002"/>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元数据安全</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527795" y="4380005"/>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权限验证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857128" y="4380005"/>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数据定级</a:t>
              </a:r>
            </a:p>
          </p:txBody>
        </p:sp>
        <p:sp>
          <p:nvSpPr>
            <p:cNvPr id="141" name="矩形 140"/>
            <p:cNvSpPr/>
            <p:nvPr/>
          </p:nvSpPr>
          <p:spPr bwMode="auto">
            <a:xfrm>
              <a:off x="1203403" y="2320051"/>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计算资源分配</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5186460" y="4380005"/>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作业调度票据</a:t>
              </a:r>
            </a:p>
          </p:txBody>
        </p:sp>
        <p:sp>
          <p:nvSpPr>
            <p:cNvPr id="143" name="矩形 142"/>
            <p:cNvSpPr/>
            <p:nvPr/>
          </p:nvSpPr>
          <p:spPr bwMode="auto">
            <a:xfrm>
              <a:off x="2984262" y="2320051"/>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数据权限管控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4765121" y="2320051"/>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磁盘空间管控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1203404" y="3350028"/>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HDFS</a:t>
              </a:r>
              <a:r>
                <a:rPr lang="zh-CN" altLang="en-US" sz="1400" dirty="0">
                  <a:latin typeface="微软雅黑" panose="020B0503020204020204" pitchFamily="34" charset="-122"/>
                  <a:ea typeface="微软雅黑" panose="020B0503020204020204" pitchFamily="34" charset="-122"/>
                </a:rPr>
                <a:t>目录管控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2985578" y="3350028"/>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数据加解密</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4767753" y="3350028"/>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ACL</a:t>
              </a:r>
              <a:r>
                <a:rPr lang="zh-CN" altLang="en-US" sz="1400" dirty="0">
                  <a:latin typeface="微软雅黑" panose="020B0503020204020204" pitchFamily="34" charset="-122"/>
                  <a:ea typeface="微软雅黑" panose="020B0503020204020204" pitchFamily="34" charset="-122"/>
                </a:rPr>
                <a:t>权限体系</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8" name="矩形 147"/>
            <p:cNvSpPr/>
            <p:nvPr/>
          </p:nvSpPr>
          <p:spPr bwMode="auto">
            <a:xfrm>
              <a:off x="1203403" y="1290074"/>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数据解密</a:t>
              </a:r>
              <a:r>
                <a:rPr lang="en-US" altLang="zh-CN" sz="1400" dirty="0">
                  <a:latin typeface="微软雅黑" panose="020B0503020204020204" pitchFamily="34" charset="-122"/>
                  <a:ea typeface="微软雅黑" panose="020B0503020204020204" pitchFamily="34" charset="-122"/>
                </a:rPr>
                <a:t>API</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2525832" y="1290547"/>
              <a:ext cx="1290597"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输出管控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850769" y="1290547"/>
              <a:ext cx="1290597"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安全能力开放</a:t>
              </a:r>
            </a:p>
          </p:txBody>
        </p:sp>
        <p:sp>
          <p:nvSpPr>
            <p:cNvPr id="151" name="矩形 150"/>
            <p:cNvSpPr/>
            <p:nvPr/>
          </p:nvSpPr>
          <p:spPr bwMode="auto">
            <a:xfrm>
              <a:off x="5181129" y="1290074"/>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统一认证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52" name="矩形 151"/>
            <p:cNvSpPr/>
            <p:nvPr/>
          </p:nvSpPr>
          <p:spPr bwMode="auto">
            <a:xfrm>
              <a:off x="7116666" y="1287369"/>
              <a:ext cx="838014" cy="4529014"/>
            </a:xfrm>
            <a:prstGeom prst="rect">
              <a:avLst/>
            </a:prstGeom>
            <a:noFill/>
            <a:ln w="19050" algn="ctr">
              <a:solidFill>
                <a:schemeClr val="tx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日志</a:t>
              </a:r>
              <a:endParaRPr lang="en-US" altLang="zh-CN" sz="1600" b="1"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审计</a:t>
              </a:r>
              <a:endParaRPr kumimoji="0" lang="zh-CN" altLang="en-US" sz="1600" b="1" dirty="0">
                <a:solidFill>
                  <a:schemeClr val="tx1"/>
                </a:solidFill>
                <a:latin typeface="微软雅黑" panose="020B0503020204020204" pitchFamily="34" charset="-122"/>
                <a:ea typeface="微软雅黑" panose="020B0503020204020204" pitchFamily="34" charset="-122"/>
              </a:endParaRPr>
            </a:p>
          </p:txBody>
        </p:sp>
        <p:cxnSp>
          <p:nvCxnSpPr>
            <p:cNvPr id="153" name="直接箭头连接符 152"/>
            <p:cNvCxnSpPr>
              <a:stCxn id="134" idx="3"/>
            </p:cNvCxnSpPr>
            <p:nvPr/>
          </p:nvCxnSpPr>
          <p:spPr bwMode="auto">
            <a:xfrm>
              <a:off x="6721315" y="1493274"/>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54" name="直接箭头连接符 153"/>
            <p:cNvCxnSpPr/>
            <p:nvPr/>
          </p:nvCxnSpPr>
          <p:spPr bwMode="auto">
            <a:xfrm>
              <a:off x="6721315" y="2523251"/>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55" name="直接箭头连接符 154"/>
            <p:cNvCxnSpPr/>
            <p:nvPr/>
          </p:nvCxnSpPr>
          <p:spPr bwMode="auto">
            <a:xfrm>
              <a:off x="6721315" y="3553228"/>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56" name="直接箭头连接符 155"/>
            <p:cNvCxnSpPr/>
            <p:nvPr/>
          </p:nvCxnSpPr>
          <p:spPr bwMode="auto">
            <a:xfrm>
              <a:off x="6721315" y="4583205"/>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57" name="直接箭头连接符 156"/>
            <p:cNvCxnSpPr/>
            <p:nvPr/>
          </p:nvCxnSpPr>
          <p:spPr bwMode="auto">
            <a:xfrm>
              <a:off x="6721315" y="5613184"/>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58" name="矩形 157"/>
            <p:cNvSpPr/>
            <p:nvPr/>
          </p:nvSpPr>
          <p:spPr bwMode="auto">
            <a:xfrm>
              <a:off x="7190291" y="1733567"/>
              <a:ext cx="690764"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离线审计</a:t>
              </a:r>
            </a:p>
          </p:txBody>
        </p:sp>
        <p:sp>
          <p:nvSpPr>
            <p:cNvPr id="159" name="矩形 158"/>
            <p:cNvSpPr/>
            <p:nvPr/>
          </p:nvSpPr>
          <p:spPr bwMode="auto">
            <a:xfrm>
              <a:off x="7190291" y="4380005"/>
              <a:ext cx="690764"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预警</a:t>
              </a:r>
              <a:r>
                <a:rPr lang="zh-CN" altLang="en-US" sz="1400" dirty="0">
                  <a:latin typeface="微软雅黑" panose="020B0503020204020204" pitchFamily="34" charset="-122"/>
                  <a:ea typeface="微软雅黑" panose="020B0503020204020204" pitchFamily="34" charset="-122"/>
                </a:rPr>
                <a:t>告警</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5" name="上箭头 94"/>
            <p:cNvSpPr/>
            <p:nvPr/>
          </p:nvSpPr>
          <p:spPr bwMode="auto">
            <a:xfrm>
              <a:off x="6271442" y="1378118"/>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1" name="上箭头 160"/>
            <p:cNvSpPr/>
            <p:nvPr/>
          </p:nvSpPr>
          <p:spPr bwMode="auto">
            <a:xfrm>
              <a:off x="4440043" y="2408623"/>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2" name="上箭头 161"/>
            <p:cNvSpPr/>
            <p:nvPr/>
          </p:nvSpPr>
          <p:spPr bwMode="auto">
            <a:xfrm>
              <a:off x="4421572" y="3458513"/>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3" name="上箭头 162"/>
            <p:cNvSpPr/>
            <p:nvPr/>
          </p:nvSpPr>
          <p:spPr bwMode="auto">
            <a:xfrm>
              <a:off x="7708220" y="3414101"/>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4" name="上箭头 163"/>
            <p:cNvSpPr/>
            <p:nvPr/>
          </p:nvSpPr>
          <p:spPr bwMode="auto">
            <a:xfrm>
              <a:off x="3588275" y="4479210"/>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6" name="矩形 165"/>
            <p:cNvSpPr/>
            <p:nvPr/>
          </p:nvSpPr>
          <p:spPr bwMode="auto">
            <a:xfrm>
              <a:off x="8314660" y="1049781"/>
              <a:ext cx="3062177" cy="5006896"/>
            </a:xfrm>
            <a:prstGeom prst="rect">
              <a:avLst/>
            </a:prstGeom>
            <a:noFill/>
            <a:ln w="19050" algn="ctr">
              <a:solidFill>
                <a:srgbClr val="32A5DD"/>
              </a:solidFill>
              <a:prstDash val="solid"/>
              <a:miter lim="800000"/>
            </a:ln>
          </p:spPr>
          <p:txBody>
            <a:bodyPr lIns="85693" tIns="42846" rIns="85693" bIns="42846" rtlCol="0" anchor="t"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安全视图</a:t>
              </a:r>
              <a:endParaRPr kumimoji="0"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65" name="右箭头 164"/>
            <p:cNvSpPr/>
            <p:nvPr/>
          </p:nvSpPr>
          <p:spPr bwMode="auto">
            <a:xfrm>
              <a:off x="8045288" y="3359858"/>
              <a:ext cx="255181" cy="295209"/>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8" name="矩形 167"/>
            <p:cNvSpPr/>
            <p:nvPr/>
          </p:nvSpPr>
          <p:spPr bwMode="auto">
            <a:xfrm>
              <a:off x="8452883" y="5409983"/>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流式技术架构</a:t>
              </a:r>
            </a:p>
          </p:txBody>
        </p:sp>
        <p:sp>
          <p:nvSpPr>
            <p:cNvPr id="169" name="矩形 168"/>
            <p:cNvSpPr/>
            <p:nvPr/>
          </p:nvSpPr>
          <p:spPr bwMode="auto">
            <a:xfrm>
              <a:off x="8452883" y="4732405"/>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流式日志汇聚</a:t>
              </a:r>
            </a:p>
          </p:txBody>
        </p:sp>
        <p:sp>
          <p:nvSpPr>
            <p:cNvPr id="175" name="矩形 174"/>
            <p:cNvSpPr/>
            <p:nvPr/>
          </p:nvSpPr>
          <p:spPr bwMode="auto">
            <a:xfrm>
              <a:off x="10071862" y="1431257"/>
              <a:ext cx="1095152" cy="2032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日志审计</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6" name="上箭头 175"/>
            <p:cNvSpPr/>
            <p:nvPr/>
          </p:nvSpPr>
          <p:spPr bwMode="auto">
            <a:xfrm>
              <a:off x="10975096" y="1442969"/>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9" name="矩形 178"/>
            <p:cNvSpPr/>
            <p:nvPr/>
          </p:nvSpPr>
          <p:spPr bwMode="auto">
            <a:xfrm>
              <a:off x="8452883" y="4054826"/>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知识图谱挖掘建模</a:t>
              </a:r>
            </a:p>
          </p:txBody>
        </p:sp>
        <p:sp>
          <p:nvSpPr>
            <p:cNvPr id="180" name="矩形 179"/>
            <p:cNvSpPr/>
            <p:nvPr/>
          </p:nvSpPr>
          <p:spPr bwMode="auto">
            <a:xfrm>
              <a:off x="8452883" y="1344510"/>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实时风险总览</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         </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1" name="矩形 180"/>
            <p:cNvSpPr/>
            <p:nvPr/>
          </p:nvSpPr>
          <p:spPr bwMode="auto">
            <a:xfrm>
              <a:off x="8452883" y="2022089"/>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安全评分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质量评分</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2" name="矩形 181"/>
            <p:cNvSpPr/>
            <p:nvPr/>
          </p:nvSpPr>
          <p:spPr bwMode="auto">
            <a:xfrm>
              <a:off x="8452883" y="2699668"/>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安全专题报告</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3" name="矩形 182"/>
            <p:cNvSpPr/>
            <p:nvPr/>
          </p:nvSpPr>
          <p:spPr bwMode="auto">
            <a:xfrm>
              <a:off x="8452883" y="3377247"/>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生产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沙箱集群信息总览</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grpSp>
      <p:grpSp>
        <p:nvGrpSpPr>
          <p:cNvPr id="240" name="组合 239"/>
          <p:cNvGrpSpPr/>
          <p:nvPr/>
        </p:nvGrpSpPr>
        <p:grpSpPr>
          <a:xfrm>
            <a:off x="680720" y="862769"/>
            <a:ext cx="10850880" cy="5291039"/>
            <a:chOff x="-11051213" y="1351199"/>
            <a:chExt cx="10850880" cy="5291039"/>
          </a:xfrm>
        </p:grpSpPr>
        <p:sp>
          <p:nvSpPr>
            <p:cNvPr id="188" name="矩形 187"/>
            <p:cNvSpPr/>
            <p:nvPr/>
          </p:nvSpPr>
          <p:spPr bwMode="auto">
            <a:xfrm>
              <a:off x="-11051213" y="1351199"/>
              <a:ext cx="10850880" cy="5291039"/>
            </a:xfrm>
            <a:prstGeom prst="rect">
              <a:avLst/>
            </a:prstGeom>
            <a:noFill/>
            <a:ln w="1905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9" name="矩形 188"/>
            <p:cNvSpPr/>
            <p:nvPr/>
          </p:nvSpPr>
          <p:spPr bwMode="auto">
            <a:xfrm>
              <a:off x="-10919135" y="5658946"/>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采集</a:t>
              </a:r>
            </a:p>
          </p:txBody>
        </p:sp>
        <p:sp>
          <p:nvSpPr>
            <p:cNvPr id="190" name="矩形 189"/>
            <p:cNvSpPr/>
            <p:nvPr/>
          </p:nvSpPr>
          <p:spPr bwMode="auto">
            <a:xfrm>
              <a:off x="-10919135" y="4628967"/>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处理加工</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91" name="矩形 190"/>
            <p:cNvSpPr/>
            <p:nvPr/>
          </p:nvSpPr>
          <p:spPr bwMode="auto">
            <a:xfrm>
              <a:off x="-10919135" y="3598990"/>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存储</a:t>
              </a:r>
            </a:p>
          </p:txBody>
        </p:sp>
        <p:sp>
          <p:nvSpPr>
            <p:cNvPr id="192" name="矩形 191"/>
            <p:cNvSpPr/>
            <p:nvPr/>
          </p:nvSpPr>
          <p:spPr bwMode="auto">
            <a:xfrm>
              <a:off x="-10919135" y="2569013"/>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挖掘</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93" name="矩形 192"/>
            <p:cNvSpPr/>
            <p:nvPr/>
          </p:nvSpPr>
          <p:spPr bwMode="auto">
            <a:xfrm>
              <a:off x="-10919135" y="1539036"/>
              <a:ext cx="5908044" cy="886986"/>
            </a:xfrm>
            <a:prstGeom prst="rect">
              <a:avLst/>
            </a:prstGeom>
            <a:noFill/>
            <a:ln w="19050" algn="ctr">
              <a:solidFill>
                <a:schemeClr val="tx1"/>
              </a:solidFill>
              <a:prstDash val="sysDash"/>
              <a:miter lim="800000"/>
            </a:ln>
          </p:spPr>
          <p:txBody>
            <a:bodyPr vert="eaVert" lIns="85693" tIns="42846" rIns="85693" bIns="42846" rtlCol="0" anchor="b" anchorCtr="1"/>
            <a:lstStyle/>
            <a:p>
              <a:pP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能力开放</a:t>
              </a: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a:off x="-10529001" y="5899239"/>
              <a:ext cx="170660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采集终端认证</a:t>
              </a:r>
            </a:p>
          </p:txBody>
        </p:sp>
        <p:sp>
          <p:nvSpPr>
            <p:cNvPr id="195" name="矩形 194"/>
            <p:cNvSpPr/>
            <p:nvPr/>
          </p:nvSpPr>
          <p:spPr bwMode="auto">
            <a:xfrm>
              <a:off x="-8748143" y="5899239"/>
              <a:ext cx="170660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自动定级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98" name="矩形 197"/>
            <p:cNvSpPr/>
            <p:nvPr/>
          </p:nvSpPr>
          <p:spPr bwMode="auto">
            <a:xfrm>
              <a:off x="-9204611" y="4869260"/>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权限验证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8748144" y="2809306"/>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数据权限管控</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8746828" y="3839283"/>
              <a:ext cx="1706605" cy="406400"/>
            </a:xfrm>
            <a:prstGeom prst="rect">
              <a:avLst/>
            </a:prstGeom>
            <a:noFill/>
            <a:ln w="12700" algn="ctr">
              <a:solidFill>
                <a:schemeClr val="tx1"/>
              </a:solidFill>
              <a:prstDash val="solid"/>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r>
                <a:rPr lang="zh-CN" altLang="en-US" sz="1400" b="1" dirty="0">
                  <a:solidFill>
                    <a:srgbClr val="FF0000"/>
                  </a:solidFill>
                  <a:latin typeface="微软雅黑" panose="020B0503020204020204" pitchFamily="34" charset="-122"/>
                  <a:ea typeface="微软雅黑" panose="020B0503020204020204" pitchFamily="34" charset="-122"/>
                </a:rPr>
                <a:t>区块链密钥管理</a:t>
              </a:r>
              <a:endParaRPr kumimoji="0"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08" name="矩形 207"/>
            <p:cNvSpPr/>
            <p:nvPr/>
          </p:nvSpPr>
          <p:spPr bwMode="auto">
            <a:xfrm>
              <a:off x="-9206574" y="1779802"/>
              <a:ext cx="1290597"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200" dirty="0">
                  <a:solidFill>
                    <a:srgbClr val="FF0000"/>
                  </a:solidFill>
                  <a:latin typeface="微软雅黑" panose="020B0503020204020204" pitchFamily="34" charset="-122"/>
                  <a:ea typeface="微软雅黑" panose="020B0503020204020204" pitchFamily="34" charset="-122"/>
                </a:rPr>
                <a:t>区块链数据追踪</a:t>
              </a:r>
              <a:endParaRPr kumimoji="0" lang="zh-CN" altLang="en-US" sz="1200" b="0" dirty="0">
                <a:solidFill>
                  <a:srgbClr val="FF0000"/>
                </a:solidFill>
                <a:latin typeface="微软雅黑" panose="020B0503020204020204" pitchFamily="34" charset="-122"/>
                <a:ea typeface="微软雅黑" panose="020B0503020204020204" pitchFamily="34" charset="-122"/>
              </a:endParaRPr>
            </a:p>
          </p:txBody>
        </p:sp>
        <p:sp>
          <p:nvSpPr>
            <p:cNvPr id="209" name="矩形 208"/>
            <p:cNvSpPr/>
            <p:nvPr/>
          </p:nvSpPr>
          <p:spPr bwMode="auto">
            <a:xfrm>
              <a:off x="-7881637" y="1779802"/>
              <a:ext cx="1290597"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安全能力开放</a:t>
              </a:r>
            </a:p>
          </p:txBody>
        </p:sp>
        <p:sp>
          <p:nvSpPr>
            <p:cNvPr id="210" name="矩形 209"/>
            <p:cNvSpPr/>
            <p:nvPr/>
          </p:nvSpPr>
          <p:spPr bwMode="auto">
            <a:xfrm>
              <a:off x="-6551277" y="1779329"/>
              <a:ext cx="1290597" cy="4064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统一认证</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11" name="矩形 210"/>
            <p:cNvSpPr/>
            <p:nvPr/>
          </p:nvSpPr>
          <p:spPr bwMode="auto">
            <a:xfrm>
              <a:off x="-4615740" y="1776624"/>
              <a:ext cx="838014" cy="4529014"/>
            </a:xfrm>
            <a:prstGeom prst="rect">
              <a:avLst/>
            </a:prstGeom>
            <a:noFill/>
            <a:ln w="19050" algn="ctr">
              <a:solidFill>
                <a:schemeClr val="tx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日志</a:t>
              </a:r>
              <a:endParaRPr lang="en-US" altLang="zh-CN" sz="1600" b="1"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审计</a:t>
              </a:r>
              <a:endParaRPr kumimoji="0" lang="zh-CN" altLang="en-US" sz="1600" b="1" dirty="0">
                <a:solidFill>
                  <a:schemeClr val="tx1"/>
                </a:solidFill>
                <a:latin typeface="微软雅黑" panose="020B0503020204020204" pitchFamily="34" charset="-122"/>
                <a:ea typeface="微软雅黑" panose="020B0503020204020204" pitchFamily="34" charset="-122"/>
              </a:endParaRPr>
            </a:p>
          </p:txBody>
        </p:sp>
        <p:cxnSp>
          <p:nvCxnSpPr>
            <p:cNvPr id="212" name="直接箭头连接符 211"/>
            <p:cNvCxnSpPr>
              <a:stCxn id="193" idx="3"/>
            </p:cNvCxnSpPr>
            <p:nvPr/>
          </p:nvCxnSpPr>
          <p:spPr bwMode="auto">
            <a:xfrm>
              <a:off x="-5011091" y="1982529"/>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3" name="直接箭头连接符 212"/>
            <p:cNvCxnSpPr/>
            <p:nvPr/>
          </p:nvCxnSpPr>
          <p:spPr bwMode="auto">
            <a:xfrm>
              <a:off x="-5011091" y="3012506"/>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4" name="直接箭头连接符 213"/>
            <p:cNvCxnSpPr/>
            <p:nvPr/>
          </p:nvCxnSpPr>
          <p:spPr bwMode="auto">
            <a:xfrm>
              <a:off x="-5011091" y="4042483"/>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5" name="直接箭头连接符 214"/>
            <p:cNvCxnSpPr/>
            <p:nvPr/>
          </p:nvCxnSpPr>
          <p:spPr bwMode="auto">
            <a:xfrm>
              <a:off x="-5011091" y="5072460"/>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6" name="直接箭头连接符 215"/>
            <p:cNvCxnSpPr/>
            <p:nvPr/>
          </p:nvCxnSpPr>
          <p:spPr bwMode="auto">
            <a:xfrm>
              <a:off x="-5011091" y="6102439"/>
              <a:ext cx="390132"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19" name="上箭头 218"/>
            <p:cNvSpPr/>
            <p:nvPr/>
          </p:nvSpPr>
          <p:spPr bwMode="auto">
            <a:xfrm>
              <a:off x="-5460964" y="1867373"/>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0" name="上箭头 219"/>
            <p:cNvSpPr/>
            <p:nvPr/>
          </p:nvSpPr>
          <p:spPr bwMode="auto">
            <a:xfrm>
              <a:off x="-7292363" y="2897878"/>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1" name="上箭头 220"/>
            <p:cNvSpPr/>
            <p:nvPr/>
          </p:nvSpPr>
          <p:spPr bwMode="auto">
            <a:xfrm>
              <a:off x="-7310834" y="3947768"/>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2" name="上箭头 221"/>
            <p:cNvSpPr/>
            <p:nvPr/>
          </p:nvSpPr>
          <p:spPr bwMode="auto">
            <a:xfrm>
              <a:off x="-4024186" y="3903356"/>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3" name="上箭头 222"/>
            <p:cNvSpPr/>
            <p:nvPr/>
          </p:nvSpPr>
          <p:spPr bwMode="auto">
            <a:xfrm>
              <a:off x="-8144131" y="4968465"/>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4" name="矩形 223"/>
            <p:cNvSpPr/>
            <p:nvPr/>
          </p:nvSpPr>
          <p:spPr bwMode="auto">
            <a:xfrm>
              <a:off x="-3417746" y="1539036"/>
              <a:ext cx="3062177" cy="5006896"/>
            </a:xfrm>
            <a:prstGeom prst="rect">
              <a:avLst/>
            </a:prstGeom>
            <a:noFill/>
            <a:ln w="19050" algn="ctr">
              <a:solidFill>
                <a:srgbClr val="32A5DD"/>
              </a:solidFill>
              <a:prstDash val="solid"/>
              <a:miter lim="800000"/>
            </a:ln>
          </p:spPr>
          <p:txBody>
            <a:bodyPr lIns="85693" tIns="42846" rIns="85693" bIns="42846" rtlCol="0" anchor="t"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solidFill>
                    <a:srgbClr val="FF0000"/>
                  </a:solidFill>
                  <a:latin typeface="微软雅黑" panose="020B0503020204020204" pitchFamily="34" charset="-122"/>
                  <a:ea typeface="微软雅黑" panose="020B0503020204020204" pitchFamily="34" charset="-122"/>
                </a:rPr>
                <a:t>安全视图</a:t>
              </a:r>
              <a:endParaRPr kumimoji="0"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25" name="右箭头 224"/>
            <p:cNvSpPr/>
            <p:nvPr/>
          </p:nvSpPr>
          <p:spPr bwMode="auto">
            <a:xfrm>
              <a:off x="-3687118" y="3849113"/>
              <a:ext cx="255181" cy="295209"/>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6" name="矩形 225"/>
            <p:cNvSpPr/>
            <p:nvPr/>
          </p:nvSpPr>
          <p:spPr bwMode="auto">
            <a:xfrm>
              <a:off x="-3279523" y="5899238"/>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流式技术架构</a:t>
              </a:r>
            </a:p>
          </p:txBody>
        </p:sp>
        <p:sp>
          <p:nvSpPr>
            <p:cNvPr id="227" name="矩形 226"/>
            <p:cNvSpPr/>
            <p:nvPr/>
          </p:nvSpPr>
          <p:spPr bwMode="auto">
            <a:xfrm>
              <a:off x="-3279523" y="5200395"/>
              <a:ext cx="1356434"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流式日志汇聚</a:t>
              </a:r>
            </a:p>
          </p:txBody>
        </p:sp>
        <p:sp>
          <p:nvSpPr>
            <p:cNvPr id="228" name="矩形 227"/>
            <p:cNvSpPr/>
            <p:nvPr/>
          </p:nvSpPr>
          <p:spPr bwMode="auto">
            <a:xfrm>
              <a:off x="-1660544" y="1920512"/>
              <a:ext cx="1095152" cy="203200"/>
            </a:xfrm>
            <a:prstGeom prst="rect">
              <a:avLst/>
            </a:prstGeom>
            <a:noFill/>
            <a:ln w="12700" algn="ctr">
              <a:solidFill>
                <a:schemeClr val="tx1"/>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日志审计</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9" name="上箭头 228"/>
            <p:cNvSpPr/>
            <p:nvPr/>
          </p:nvSpPr>
          <p:spPr bwMode="auto">
            <a:xfrm>
              <a:off x="-757310" y="1932224"/>
              <a:ext cx="200284" cy="186724"/>
            </a:xfrm>
            <a:prstGeom prst="up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0" name="矩形 229"/>
            <p:cNvSpPr/>
            <p:nvPr/>
          </p:nvSpPr>
          <p:spPr bwMode="auto">
            <a:xfrm>
              <a:off x="-3279523" y="4544081"/>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知识图谱的运用</a:t>
              </a:r>
            </a:p>
          </p:txBody>
        </p:sp>
        <p:sp>
          <p:nvSpPr>
            <p:cNvPr id="231" name="矩形 230"/>
            <p:cNvSpPr/>
            <p:nvPr/>
          </p:nvSpPr>
          <p:spPr bwMode="auto">
            <a:xfrm>
              <a:off x="-3279523" y="1833765"/>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实时风险总览</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         </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2" name="矩形 231"/>
            <p:cNvSpPr/>
            <p:nvPr/>
          </p:nvSpPr>
          <p:spPr bwMode="auto">
            <a:xfrm>
              <a:off x="-3279523" y="2511344"/>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安全评分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质量评分</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3" name="矩形 232"/>
            <p:cNvSpPr/>
            <p:nvPr/>
          </p:nvSpPr>
          <p:spPr bwMode="auto">
            <a:xfrm>
              <a:off x="-3279523" y="3188923"/>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安全专题报告</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4" name="矩形 233"/>
            <p:cNvSpPr/>
            <p:nvPr/>
          </p:nvSpPr>
          <p:spPr bwMode="auto">
            <a:xfrm>
              <a:off x="-3279523" y="3866502"/>
              <a:ext cx="2764465"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生产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沙箱集群信息总览</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5" name="矩形 234"/>
            <p:cNvSpPr/>
            <p:nvPr/>
          </p:nvSpPr>
          <p:spPr bwMode="auto">
            <a:xfrm>
              <a:off x="-1871492" y="5207855"/>
              <a:ext cx="1356434" cy="406400"/>
            </a:xfrm>
            <a:prstGeom prst="rect">
              <a:avLst/>
            </a:prstGeom>
            <a:noFill/>
            <a:ln w="19050" algn="ctr">
              <a:solidFill>
                <a:srgbClr val="32A5DD"/>
              </a:solidFill>
              <a:prstDash val="solid"/>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b="1" dirty="0">
                  <a:solidFill>
                    <a:srgbClr val="FF0000"/>
                  </a:solidFill>
                  <a:latin typeface="微软雅黑" panose="020B0503020204020204" pitchFamily="34" charset="-122"/>
                  <a:ea typeface="微软雅黑" panose="020B0503020204020204" pitchFamily="34" charset="-122"/>
                </a:rPr>
                <a:t>区块链记录</a:t>
              </a:r>
            </a:p>
          </p:txBody>
        </p:sp>
        <p:sp>
          <p:nvSpPr>
            <p:cNvPr id="186" name="文本框 185"/>
            <p:cNvSpPr txBox="1"/>
            <p:nvPr/>
          </p:nvSpPr>
          <p:spPr>
            <a:xfrm>
              <a:off x="-9538547" y="1773375"/>
              <a:ext cx="450499" cy="36659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b="1" dirty="0">
                  <a:solidFill>
                    <a:srgbClr val="FF0000"/>
                  </a:solidFill>
                  <a:cs typeface="微软雅黑" panose="020B0503020204020204" pitchFamily="34" charset="-122"/>
                  <a:sym typeface="Calibri" panose="020F0502020204030204" pitchFamily="34" charset="0"/>
                </a:rPr>
                <a:t>④</a:t>
              </a:r>
              <a:endParaRPr kumimoji="1" lang="zh-CN" altLang="en-US"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237" name="文本框 236"/>
            <p:cNvSpPr txBox="1"/>
            <p:nvPr/>
          </p:nvSpPr>
          <p:spPr>
            <a:xfrm>
              <a:off x="-8848983" y="3813422"/>
              <a:ext cx="450499" cy="36659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b="1" dirty="0">
                  <a:solidFill>
                    <a:srgbClr val="FF0000"/>
                  </a:solidFill>
                  <a:latin typeface="+mn-lt"/>
                  <a:ea typeface="+mn-ea"/>
                  <a:cs typeface="微软雅黑" panose="020B0503020204020204" pitchFamily="34" charset="-122"/>
                  <a:sym typeface="Calibri" panose="020F0502020204030204" pitchFamily="34" charset="0"/>
                </a:rPr>
                <a:t>③</a:t>
              </a:r>
            </a:p>
          </p:txBody>
        </p:sp>
        <p:sp>
          <p:nvSpPr>
            <p:cNvPr id="238" name="文本框 237"/>
            <p:cNvSpPr txBox="1"/>
            <p:nvPr/>
          </p:nvSpPr>
          <p:spPr>
            <a:xfrm>
              <a:off x="-2690318" y="1471480"/>
              <a:ext cx="450499" cy="36659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b="1" dirty="0">
                  <a:solidFill>
                    <a:srgbClr val="FF0000"/>
                  </a:solidFill>
                  <a:latin typeface="+mn-lt"/>
                  <a:ea typeface="+mn-ea"/>
                  <a:cs typeface="微软雅黑" panose="020B0503020204020204" pitchFamily="34" charset="-122"/>
                  <a:sym typeface="Calibri" panose="020F0502020204030204" pitchFamily="34" charset="0"/>
                </a:rPr>
                <a:t>①</a:t>
              </a:r>
            </a:p>
          </p:txBody>
        </p:sp>
        <p:sp>
          <p:nvSpPr>
            <p:cNvPr id="239" name="文本框 238"/>
            <p:cNvSpPr txBox="1"/>
            <p:nvPr/>
          </p:nvSpPr>
          <p:spPr>
            <a:xfrm>
              <a:off x="-1953509" y="5191192"/>
              <a:ext cx="450499" cy="36659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b="1" dirty="0">
                  <a:solidFill>
                    <a:srgbClr val="FF0000"/>
                  </a:solidFill>
                  <a:cs typeface="微软雅黑" panose="020B0503020204020204" pitchFamily="34" charset="-122"/>
                  <a:sym typeface="Calibri" panose="020F0502020204030204" pitchFamily="34" charset="0"/>
                </a:rPr>
                <a:t>②</a:t>
              </a:r>
              <a:endParaRPr kumimoji="1" lang="zh-CN" altLang="en-US" b="1" dirty="0">
                <a:solidFill>
                  <a:srgbClr val="FF0000"/>
                </a:solidFill>
                <a:latin typeface="+mn-lt"/>
                <a:ea typeface="+mn-ea"/>
                <a:cs typeface="微软雅黑" panose="020B0503020204020204" pitchFamily="34" charset="-122"/>
                <a:sym typeface="Calibri" panose="020F0502020204030204" pitchFamily="34" charset="0"/>
              </a:endParaRPr>
            </a:p>
          </p:txBody>
        </p:sp>
        <p:sp>
          <p:nvSpPr>
            <p:cNvPr id="241" name="文本框 240"/>
            <p:cNvSpPr txBox="1"/>
            <p:nvPr/>
          </p:nvSpPr>
          <p:spPr>
            <a:xfrm>
              <a:off x="-2915568" y="4537900"/>
              <a:ext cx="450499" cy="366590"/>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b="1" dirty="0">
                  <a:solidFill>
                    <a:srgbClr val="FF0000"/>
                  </a:solidFill>
                  <a:cs typeface="微软雅黑" panose="020B0503020204020204" pitchFamily="34" charset="-122"/>
                  <a:sym typeface="Calibri" panose="020F0502020204030204" pitchFamily="34" charset="0"/>
                </a:rPr>
                <a:t>⑤</a:t>
              </a:r>
              <a:endParaRPr kumimoji="1" lang="zh-CN" altLang="en-US" b="1" dirty="0">
                <a:solidFill>
                  <a:srgbClr val="FF0000"/>
                </a:solidFill>
                <a:latin typeface="+mn-lt"/>
                <a:ea typeface="+mn-ea"/>
                <a:cs typeface="微软雅黑" panose="020B0503020204020204" pitchFamily="34" charset="-122"/>
                <a:sym typeface="Calibri" panose="020F0502020204030204" pitchFamily="34" charset="0"/>
              </a:endParaRPr>
            </a:p>
          </p:txBody>
        </p:sp>
      </p:grpSp>
    </p:spTree>
    <p:extLst>
      <p:ext uri="{BB962C8B-B14F-4D97-AF65-F5344CB8AC3E}">
        <p14:creationId xmlns:p14="http://schemas.microsoft.com/office/powerpoint/2010/main" val="12716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animEffect transition="in" filter="fade">
                                      <p:cBhvr>
                                        <p:cTn id="11" dur="500"/>
                                        <p:tgtEl>
                                          <p:spTgt spid="185"/>
                                        </p:tgtEl>
                                      </p:cBhvr>
                                    </p:animEffec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40"/>
                                        </p:tgtEl>
                                        <p:attrNameLst>
                                          <p:attrName>style.visibility</p:attrName>
                                        </p:attrNameLst>
                                      </p:cBhvr>
                                      <p:to>
                                        <p:strVal val="visible"/>
                                      </p:to>
                                    </p:set>
                                    <p:anim calcmode="lin" valueType="num">
                                      <p:cBhvr additive="base">
                                        <p:cTn id="16" dur="500" fill="hold"/>
                                        <p:tgtEl>
                                          <p:spTgt spid="240"/>
                                        </p:tgtEl>
                                        <p:attrNameLst>
                                          <p:attrName>ppt_x</p:attrName>
                                        </p:attrNameLst>
                                      </p:cBhvr>
                                      <p:tavLst>
                                        <p:tav tm="0">
                                          <p:val>
                                            <p:strVal val="#ppt_x"/>
                                          </p:val>
                                        </p:tav>
                                        <p:tav tm="100000">
                                          <p:val>
                                            <p:strVal val="#ppt_x"/>
                                          </p:val>
                                        </p:tav>
                                      </p:tavLst>
                                    </p:anim>
                                    <p:anim calcmode="lin" valueType="num">
                                      <p:cBhvr additive="base">
                                        <p:cTn id="17"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rPr>
              <a:t>业务场景穿越</a:t>
            </a:r>
            <a:endParaRPr lang="zh-CN" altLang="en-US" dirty="0">
              <a:solidFill>
                <a:schemeClr val="tx2">
                  <a:lumMod val="60000"/>
                  <a:lumOff val="40000"/>
                </a:schemeClr>
              </a:solidFill>
            </a:endParaRPr>
          </a:p>
        </p:txBody>
      </p:sp>
      <p:sp>
        <p:nvSpPr>
          <p:cNvPr id="5" name="矩形 4"/>
          <p:cNvSpPr/>
          <p:nvPr/>
        </p:nvSpPr>
        <p:spPr>
          <a:xfrm>
            <a:off x="1651573"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门户注册</a:t>
            </a:r>
          </a:p>
        </p:txBody>
      </p:sp>
      <p:sp>
        <p:nvSpPr>
          <p:cNvPr id="7" name="矩形 6"/>
          <p:cNvSpPr/>
          <p:nvPr/>
        </p:nvSpPr>
        <p:spPr>
          <a:xfrm>
            <a:off x="3120430"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加入项目</a:t>
            </a:r>
          </a:p>
        </p:txBody>
      </p:sp>
      <p:sp>
        <p:nvSpPr>
          <p:cNvPr id="8" name="矩形 7"/>
          <p:cNvSpPr/>
          <p:nvPr/>
        </p:nvSpPr>
        <p:spPr>
          <a:xfrm>
            <a:off x="4589287"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访问数据</a:t>
            </a:r>
          </a:p>
        </p:txBody>
      </p:sp>
      <p:sp>
        <p:nvSpPr>
          <p:cNvPr id="9" name="矩形 8"/>
          <p:cNvSpPr/>
          <p:nvPr/>
        </p:nvSpPr>
        <p:spPr>
          <a:xfrm>
            <a:off x="6058144"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挖掘建模</a:t>
            </a:r>
          </a:p>
        </p:txBody>
      </p:sp>
      <p:sp>
        <p:nvSpPr>
          <p:cNvPr id="10" name="矩形 9"/>
          <p:cNvSpPr/>
          <p:nvPr/>
        </p:nvSpPr>
        <p:spPr>
          <a:xfrm>
            <a:off x="7527001"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服务封装</a:t>
            </a:r>
          </a:p>
        </p:txBody>
      </p:sp>
      <p:sp>
        <p:nvSpPr>
          <p:cNvPr id="11" name="矩形 10"/>
          <p:cNvSpPr/>
          <p:nvPr/>
        </p:nvSpPr>
        <p:spPr>
          <a:xfrm>
            <a:off x="8995858"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服务发布</a:t>
            </a:r>
          </a:p>
        </p:txBody>
      </p:sp>
      <p:sp>
        <p:nvSpPr>
          <p:cNvPr id="12" name="矩形 11"/>
          <p:cNvSpPr/>
          <p:nvPr/>
        </p:nvSpPr>
        <p:spPr>
          <a:xfrm>
            <a:off x="3120429" y="2105648"/>
            <a:ext cx="863601"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权限管理</a:t>
            </a:r>
          </a:p>
        </p:txBody>
      </p:sp>
      <p:sp>
        <p:nvSpPr>
          <p:cNvPr id="14" name="矩形 13"/>
          <p:cNvSpPr/>
          <p:nvPr/>
        </p:nvSpPr>
        <p:spPr>
          <a:xfrm>
            <a:off x="6058144" y="2105648"/>
            <a:ext cx="863600"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鉴权授权</a:t>
            </a:r>
          </a:p>
        </p:txBody>
      </p:sp>
      <p:sp>
        <p:nvSpPr>
          <p:cNvPr id="16" name="矩形 15"/>
          <p:cNvSpPr/>
          <p:nvPr/>
        </p:nvSpPr>
        <p:spPr>
          <a:xfrm>
            <a:off x="7527000" y="2105648"/>
            <a:ext cx="2332457"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日志审计</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901" y="1083801"/>
            <a:ext cx="593445" cy="638298"/>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867" y="2259684"/>
            <a:ext cx="503515" cy="591224"/>
          </a:xfrm>
          <a:prstGeom prst="rect">
            <a:avLst/>
          </a:prstGeom>
        </p:spPr>
      </p:pic>
      <p:sp>
        <p:nvSpPr>
          <p:cNvPr id="19" name="矩形 18"/>
          <p:cNvSpPr/>
          <p:nvPr/>
        </p:nvSpPr>
        <p:spPr>
          <a:xfrm>
            <a:off x="10464715" y="1269268"/>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服务订阅</a:t>
            </a: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2639" y="2162253"/>
            <a:ext cx="587752" cy="577066"/>
          </a:xfrm>
          <a:prstGeom prst="rect">
            <a:avLst/>
          </a:prstGeom>
        </p:spPr>
      </p:pic>
      <p:sp>
        <p:nvSpPr>
          <p:cNvPr id="20" name="右箭头 19"/>
          <p:cNvSpPr/>
          <p:nvPr/>
        </p:nvSpPr>
        <p:spPr bwMode="auto">
          <a:xfrm>
            <a:off x="1231640" y="130985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 name="右箭头 21"/>
          <p:cNvSpPr/>
          <p:nvPr/>
        </p:nvSpPr>
        <p:spPr bwMode="auto">
          <a:xfrm>
            <a:off x="2617166" y="130985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3" name="右箭头 22"/>
          <p:cNvSpPr/>
          <p:nvPr/>
        </p:nvSpPr>
        <p:spPr bwMode="auto">
          <a:xfrm>
            <a:off x="4117291" y="130985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4" name="右箭头 23"/>
          <p:cNvSpPr/>
          <p:nvPr/>
        </p:nvSpPr>
        <p:spPr bwMode="auto">
          <a:xfrm>
            <a:off x="5512134" y="1293200"/>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5" name="右箭头 24"/>
          <p:cNvSpPr/>
          <p:nvPr/>
        </p:nvSpPr>
        <p:spPr bwMode="auto">
          <a:xfrm>
            <a:off x="7023737" y="1293200"/>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6" name="右箭头 25"/>
          <p:cNvSpPr/>
          <p:nvPr/>
        </p:nvSpPr>
        <p:spPr bwMode="auto">
          <a:xfrm>
            <a:off x="8492594" y="130985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7" name="右箭头 26"/>
          <p:cNvSpPr/>
          <p:nvPr/>
        </p:nvSpPr>
        <p:spPr bwMode="auto">
          <a:xfrm>
            <a:off x="9961451" y="1276549"/>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8" name="右箭头 27"/>
          <p:cNvSpPr/>
          <p:nvPr/>
        </p:nvSpPr>
        <p:spPr bwMode="auto">
          <a:xfrm>
            <a:off x="1841354" y="2154397"/>
            <a:ext cx="401271" cy="314119"/>
          </a:xfrm>
          <a:prstGeom prst="right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9" name="右箭头 28"/>
          <p:cNvSpPr/>
          <p:nvPr/>
        </p:nvSpPr>
        <p:spPr bwMode="auto">
          <a:xfrm>
            <a:off x="5554879" y="2141077"/>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0" name="右箭头 29"/>
          <p:cNvSpPr/>
          <p:nvPr/>
        </p:nvSpPr>
        <p:spPr bwMode="auto">
          <a:xfrm>
            <a:off x="7036246" y="2141077"/>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1" name="圆角矩形 30"/>
          <p:cNvSpPr/>
          <p:nvPr/>
        </p:nvSpPr>
        <p:spPr bwMode="auto">
          <a:xfrm>
            <a:off x="102637" y="891488"/>
            <a:ext cx="11691257" cy="1021916"/>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2" name="右箭头 31"/>
          <p:cNvSpPr/>
          <p:nvPr/>
        </p:nvSpPr>
        <p:spPr bwMode="auto">
          <a:xfrm rot="16200000">
            <a:off x="10695879" y="1765675"/>
            <a:ext cx="401271"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3" name="圆角矩形 32"/>
          <p:cNvSpPr/>
          <p:nvPr/>
        </p:nvSpPr>
        <p:spPr bwMode="auto">
          <a:xfrm>
            <a:off x="113704" y="2025682"/>
            <a:ext cx="11691257" cy="1021916"/>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4" name="圆角矩形 33"/>
          <p:cNvSpPr/>
          <p:nvPr/>
        </p:nvSpPr>
        <p:spPr bwMode="auto">
          <a:xfrm>
            <a:off x="10362722" y="966846"/>
            <a:ext cx="1076346" cy="2009613"/>
          </a:xfrm>
          <a:prstGeom prst="roundRect">
            <a:avLst>
              <a:gd name="adj" fmla="val 7271"/>
            </a:avLst>
          </a:prstGeom>
          <a:noFill/>
          <a:ln w="25400" algn="ctr">
            <a:solidFill>
              <a:srgbClr val="00B05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68634" y="1009710"/>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开</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发</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者</a:t>
            </a:r>
          </a:p>
        </p:txBody>
      </p:sp>
      <p:sp>
        <p:nvSpPr>
          <p:cNvPr id="36" name="文本框 35"/>
          <p:cNvSpPr txBox="1"/>
          <p:nvPr/>
        </p:nvSpPr>
        <p:spPr>
          <a:xfrm>
            <a:off x="142373" y="2079440"/>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管</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理</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者</a:t>
            </a:r>
          </a:p>
        </p:txBody>
      </p:sp>
      <p:sp>
        <p:nvSpPr>
          <p:cNvPr id="37" name="文本框 36"/>
          <p:cNvSpPr txBox="1"/>
          <p:nvPr/>
        </p:nvSpPr>
        <p:spPr>
          <a:xfrm>
            <a:off x="10527406" y="2693963"/>
            <a:ext cx="702177" cy="327852"/>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消费者</a:t>
            </a:r>
          </a:p>
        </p:txBody>
      </p:sp>
      <p:sp>
        <p:nvSpPr>
          <p:cNvPr id="38" name="矩形 37"/>
          <p:cNvSpPr/>
          <p:nvPr/>
        </p:nvSpPr>
        <p:spPr bwMode="auto">
          <a:xfrm>
            <a:off x="205799" y="3425837"/>
            <a:ext cx="11500701" cy="113122"/>
          </a:xfrm>
          <a:prstGeom prst="rect">
            <a:avLst/>
          </a:prstGeom>
          <a:solidFill>
            <a:schemeClr val="accent5">
              <a:lumMod val="90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35" name="矩形 34"/>
          <p:cNvSpPr/>
          <p:nvPr/>
        </p:nvSpPr>
        <p:spPr>
          <a:xfrm>
            <a:off x="205799" y="3096934"/>
            <a:ext cx="1107996"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一期建设</a:t>
            </a:r>
          </a:p>
        </p:txBody>
      </p:sp>
      <p:sp>
        <p:nvSpPr>
          <p:cNvPr id="39" name="等腰三角形 38"/>
          <p:cNvSpPr/>
          <p:nvPr/>
        </p:nvSpPr>
        <p:spPr bwMode="auto">
          <a:xfrm>
            <a:off x="1213006" y="3107229"/>
            <a:ext cx="335956" cy="308314"/>
          </a:xfrm>
          <a:prstGeom prst="triangl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1" name="等腰三角形 40"/>
          <p:cNvSpPr/>
          <p:nvPr/>
        </p:nvSpPr>
        <p:spPr bwMode="auto">
          <a:xfrm rot="10800000">
            <a:off x="11271090" y="3547056"/>
            <a:ext cx="335956" cy="308314"/>
          </a:xfrm>
          <a:prstGeom prst="triangle">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10220319" y="3482398"/>
            <a:ext cx="1109599"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二期建设</a:t>
            </a:r>
          </a:p>
        </p:txBody>
      </p:sp>
      <p:sp>
        <p:nvSpPr>
          <p:cNvPr id="43" name="矩形 42"/>
          <p:cNvSpPr/>
          <p:nvPr/>
        </p:nvSpPr>
        <p:spPr bwMode="auto">
          <a:xfrm>
            <a:off x="5554879" y="3429025"/>
            <a:ext cx="6196115" cy="118030"/>
          </a:xfrm>
          <a:prstGeom prst="rect">
            <a:avLst/>
          </a:prstGeom>
          <a:solidFill>
            <a:srgbClr val="FF0000"/>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44" name="矩形 43"/>
          <p:cNvSpPr/>
          <p:nvPr/>
        </p:nvSpPr>
        <p:spPr>
          <a:xfrm>
            <a:off x="4589284" y="2095156"/>
            <a:ext cx="863601"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加解密</a:t>
            </a:r>
          </a:p>
        </p:txBody>
      </p:sp>
      <p:sp>
        <p:nvSpPr>
          <p:cNvPr id="45" name="右箭头 44"/>
          <p:cNvSpPr/>
          <p:nvPr/>
        </p:nvSpPr>
        <p:spPr bwMode="auto">
          <a:xfrm>
            <a:off x="4117291" y="2172871"/>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6" name="右箭头 45"/>
          <p:cNvSpPr/>
          <p:nvPr/>
        </p:nvSpPr>
        <p:spPr bwMode="auto">
          <a:xfrm>
            <a:off x="1856384" y="2141077"/>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8" name="矩形 47"/>
          <p:cNvSpPr/>
          <p:nvPr/>
        </p:nvSpPr>
        <p:spPr>
          <a:xfrm>
            <a:off x="1668552"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门户注册</a:t>
            </a:r>
          </a:p>
        </p:txBody>
      </p:sp>
      <p:sp>
        <p:nvSpPr>
          <p:cNvPr id="49" name="矩形 48"/>
          <p:cNvSpPr/>
          <p:nvPr/>
        </p:nvSpPr>
        <p:spPr>
          <a:xfrm>
            <a:off x="3137409"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加入项目</a:t>
            </a:r>
          </a:p>
        </p:txBody>
      </p:sp>
      <p:sp>
        <p:nvSpPr>
          <p:cNvPr id="50" name="矩形 49"/>
          <p:cNvSpPr/>
          <p:nvPr/>
        </p:nvSpPr>
        <p:spPr>
          <a:xfrm>
            <a:off x="4606266"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访问数据</a:t>
            </a:r>
          </a:p>
        </p:txBody>
      </p:sp>
      <p:sp>
        <p:nvSpPr>
          <p:cNvPr id="51" name="矩形 50"/>
          <p:cNvSpPr/>
          <p:nvPr/>
        </p:nvSpPr>
        <p:spPr>
          <a:xfrm>
            <a:off x="6075123"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挖掘建模</a:t>
            </a:r>
          </a:p>
        </p:txBody>
      </p:sp>
      <p:sp>
        <p:nvSpPr>
          <p:cNvPr id="52" name="矩形 51"/>
          <p:cNvSpPr/>
          <p:nvPr/>
        </p:nvSpPr>
        <p:spPr>
          <a:xfrm>
            <a:off x="7543980"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服务封装</a:t>
            </a:r>
          </a:p>
        </p:txBody>
      </p:sp>
      <p:sp>
        <p:nvSpPr>
          <p:cNvPr id="53" name="矩形 52"/>
          <p:cNvSpPr/>
          <p:nvPr/>
        </p:nvSpPr>
        <p:spPr>
          <a:xfrm>
            <a:off x="9012837"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服务发布</a:t>
            </a:r>
          </a:p>
        </p:txBody>
      </p:sp>
      <p:sp>
        <p:nvSpPr>
          <p:cNvPr id="54" name="矩形 53"/>
          <p:cNvSpPr/>
          <p:nvPr/>
        </p:nvSpPr>
        <p:spPr>
          <a:xfrm>
            <a:off x="3137408" y="4822533"/>
            <a:ext cx="863601"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权限管理</a:t>
            </a:r>
          </a:p>
        </p:txBody>
      </p:sp>
      <p:sp>
        <p:nvSpPr>
          <p:cNvPr id="55" name="矩形 54"/>
          <p:cNvSpPr/>
          <p:nvPr/>
        </p:nvSpPr>
        <p:spPr>
          <a:xfrm>
            <a:off x="6075123" y="4822533"/>
            <a:ext cx="863600"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鉴权授权</a:t>
            </a:r>
          </a:p>
        </p:txBody>
      </p:sp>
      <p:sp>
        <p:nvSpPr>
          <p:cNvPr id="56" name="矩形 55"/>
          <p:cNvSpPr/>
          <p:nvPr/>
        </p:nvSpPr>
        <p:spPr>
          <a:xfrm>
            <a:off x="7543980" y="4822533"/>
            <a:ext cx="1212835"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日志审计</a:t>
            </a: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0" y="3856584"/>
            <a:ext cx="593445" cy="638298"/>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46" y="4743221"/>
            <a:ext cx="503515" cy="591224"/>
          </a:xfrm>
          <a:prstGeom prst="rect">
            <a:avLst/>
          </a:prstGeom>
        </p:spPr>
      </p:pic>
      <p:sp>
        <p:nvSpPr>
          <p:cNvPr id="59" name="矩形 58"/>
          <p:cNvSpPr/>
          <p:nvPr/>
        </p:nvSpPr>
        <p:spPr>
          <a:xfrm>
            <a:off x="10481694" y="4042051"/>
            <a:ext cx="863600" cy="395287"/>
          </a:xfrm>
          <a:prstGeom prst="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服务订阅</a:t>
            </a:r>
          </a:p>
        </p:txBody>
      </p:sp>
      <p:pic>
        <p:nvPicPr>
          <p:cNvPr id="60" name="图片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673" y="4824733"/>
            <a:ext cx="587752" cy="577066"/>
          </a:xfrm>
          <a:prstGeom prst="rect">
            <a:avLst/>
          </a:prstGeom>
        </p:spPr>
      </p:pic>
      <p:sp>
        <p:nvSpPr>
          <p:cNvPr id="61" name="右箭头 60"/>
          <p:cNvSpPr/>
          <p:nvPr/>
        </p:nvSpPr>
        <p:spPr bwMode="auto">
          <a:xfrm>
            <a:off x="1248619" y="408263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2" name="右箭头 61"/>
          <p:cNvSpPr/>
          <p:nvPr/>
        </p:nvSpPr>
        <p:spPr bwMode="auto">
          <a:xfrm>
            <a:off x="2634145" y="408263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3" name="右箭头 62"/>
          <p:cNvSpPr/>
          <p:nvPr/>
        </p:nvSpPr>
        <p:spPr bwMode="auto">
          <a:xfrm>
            <a:off x="4134270" y="408263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4" name="右箭头 63"/>
          <p:cNvSpPr/>
          <p:nvPr/>
        </p:nvSpPr>
        <p:spPr bwMode="auto">
          <a:xfrm>
            <a:off x="5529113" y="4065983"/>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5" name="右箭头 64"/>
          <p:cNvSpPr/>
          <p:nvPr/>
        </p:nvSpPr>
        <p:spPr bwMode="auto">
          <a:xfrm>
            <a:off x="7040716" y="4065983"/>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6" name="右箭头 65"/>
          <p:cNvSpPr/>
          <p:nvPr/>
        </p:nvSpPr>
        <p:spPr bwMode="auto">
          <a:xfrm>
            <a:off x="8509573" y="408263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7" name="右箭头 66"/>
          <p:cNvSpPr/>
          <p:nvPr/>
        </p:nvSpPr>
        <p:spPr bwMode="auto">
          <a:xfrm>
            <a:off x="9978430" y="4049332"/>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8" name="右箭头 67"/>
          <p:cNvSpPr/>
          <p:nvPr/>
        </p:nvSpPr>
        <p:spPr bwMode="auto">
          <a:xfrm>
            <a:off x="1858333" y="4881774"/>
            <a:ext cx="401271" cy="314119"/>
          </a:xfrm>
          <a:prstGeom prst="rightArrow">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9" name="右箭头 68"/>
          <p:cNvSpPr/>
          <p:nvPr/>
        </p:nvSpPr>
        <p:spPr bwMode="auto">
          <a:xfrm>
            <a:off x="5571858" y="486845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0" name="右箭头 69"/>
          <p:cNvSpPr/>
          <p:nvPr/>
        </p:nvSpPr>
        <p:spPr bwMode="auto">
          <a:xfrm>
            <a:off x="7053225" y="486845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bwMode="auto">
          <a:xfrm>
            <a:off x="119616" y="3825950"/>
            <a:ext cx="11691257" cy="723450"/>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2" name="右箭头 71"/>
          <p:cNvSpPr/>
          <p:nvPr/>
        </p:nvSpPr>
        <p:spPr bwMode="auto">
          <a:xfrm rot="16200000">
            <a:off x="10731542" y="4473022"/>
            <a:ext cx="401271"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3" name="圆角矩形 72"/>
          <p:cNvSpPr/>
          <p:nvPr/>
        </p:nvSpPr>
        <p:spPr bwMode="auto">
          <a:xfrm>
            <a:off x="130683" y="4676352"/>
            <a:ext cx="11691257" cy="1761770"/>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4" name="圆角矩形 73"/>
          <p:cNvSpPr/>
          <p:nvPr/>
        </p:nvSpPr>
        <p:spPr bwMode="auto">
          <a:xfrm>
            <a:off x="10379701" y="3867862"/>
            <a:ext cx="1076346" cy="2504946"/>
          </a:xfrm>
          <a:prstGeom prst="roundRect">
            <a:avLst>
              <a:gd name="adj" fmla="val 7271"/>
            </a:avLst>
          </a:prstGeom>
          <a:noFill/>
          <a:ln w="25400" algn="ctr">
            <a:solidFill>
              <a:srgbClr val="00B05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185613" y="3782493"/>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开</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发</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者</a:t>
            </a:r>
          </a:p>
        </p:txBody>
      </p:sp>
      <p:sp>
        <p:nvSpPr>
          <p:cNvPr id="76" name="文本框 75"/>
          <p:cNvSpPr txBox="1"/>
          <p:nvPr/>
        </p:nvSpPr>
        <p:spPr>
          <a:xfrm>
            <a:off x="178036" y="4663135"/>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管</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理</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者</a:t>
            </a:r>
          </a:p>
        </p:txBody>
      </p:sp>
      <p:sp>
        <p:nvSpPr>
          <p:cNvPr id="77" name="文本框 76"/>
          <p:cNvSpPr txBox="1"/>
          <p:nvPr/>
        </p:nvSpPr>
        <p:spPr>
          <a:xfrm>
            <a:off x="10585345" y="5429196"/>
            <a:ext cx="702177" cy="327852"/>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消费者</a:t>
            </a:r>
          </a:p>
        </p:txBody>
      </p:sp>
      <p:sp>
        <p:nvSpPr>
          <p:cNvPr id="78" name="矩形 77"/>
          <p:cNvSpPr/>
          <p:nvPr/>
        </p:nvSpPr>
        <p:spPr>
          <a:xfrm>
            <a:off x="4606263" y="4822533"/>
            <a:ext cx="863601" cy="395287"/>
          </a:xfrm>
          <a:prstGeom prst="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加解密</a:t>
            </a:r>
          </a:p>
        </p:txBody>
      </p:sp>
      <p:sp>
        <p:nvSpPr>
          <p:cNvPr id="79" name="右箭头 78"/>
          <p:cNvSpPr/>
          <p:nvPr/>
        </p:nvSpPr>
        <p:spPr bwMode="auto">
          <a:xfrm>
            <a:off x="4134270" y="4900248"/>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0" name="右箭头 79"/>
          <p:cNvSpPr/>
          <p:nvPr/>
        </p:nvSpPr>
        <p:spPr bwMode="auto">
          <a:xfrm>
            <a:off x="1873363" y="486845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2" name="圆角矩形 81"/>
          <p:cNvSpPr/>
          <p:nvPr/>
        </p:nvSpPr>
        <p:spPr>
          <a:xfrm>
            <a:off x="3116101" y="5736088"/>
            <a:ext cx="906213" cy="227513"/>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权限一键开关</a:t>
            </a:r>
          </a:p>
        </p:txBody>
      </p:sp>
      <p:sp>
        <p:nvSpPr>
          <p:cNvPr id="83" name="圆角矩形 82"/>
          <p:cNvSpPr/>
          <p:nvPr/>
        </p:nvSpPr>
        <p:spPr>
          <a:xfrm>
            <a:off x="3123294" y="5271818"/>
            <a:ext cx="906213" cy="25568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动态资源分配</a:t>
            </a:r>
          </a:p>
        </p:txBody>
      </p:sp>
      <p:sp>
        <p:nvSpPr>
          <p:cNvPr id="84" name="圆角矩形 83"/>
          <p:cNvSpPr/>
          <p:nvPr/>
        </p:nvSpPr>
        <p:spPr>
          <a:xfrm>
            <a:off x="1675761" y="5301091"/>
            <a:ext cx="906213" cy="255682"/>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rPr>
              <a:t>临时授权</a:t>
            </a:r>
          </a:p>
        </p:txBody>
      </p:sp>
      <p:sp>
        <p:nvSpPr>
          <p:cNvPr id="85" name="圆角矩形 84"/>
          <p:cNvSpPr/>
          <p:nvPr/>
        </p:nvSpPr>
        <p:spPr>
          <a:xfrm>
            <a:off x="1675761" y="5814334"/>
            <a:ext cx="906213" cy="258034"/>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b="1" dirty="0">
                <a:solidFill>
                  <a:schemeClr val="bg1"/>
                </a:solidFill>
              </a:rPr>
              <a:t>多终端认证</a:t>
            </a:r>
          </a:p>
        </p:txBody>
      </p:sp>
      <p:sp>
        <p:nvSpPr>
          <p:cNvPr id="86" name="圆角矩形 85"/>
          <p:cNvSpPr/>
          <p:nvPr/>
        </p:nvSpPr>
        <p:spPr>
          <a:xfrm>
            <a:off x="6075123" y="5301091"/>
            <a:ext cx="906213" cy="270392"/>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封装</a:t>
            </a:r>
            <a:r>
              <a:rPr lang="en-US" altLang="zh-CN" sz="1200" b="1" dirty="0">
                <a:solidFill>
                  <a:schemeClr val="bg1"/>
                </a:solidFill>
              </a:rPr>
              <a:t>SDK</a:t>
            </a:r>
            <a:endParaRPr lang="zh-CN" altLang="en-US" sz="1200" b="1" dirty="0">
              <a:solidFill>
                <a:schemeClr val="bg1"/>
              </a:solidFill>
            </a:endParaRPr>
          </a:p>
        </p:txBody>
      </p:sp>
      <p:sp>
        <p:nvSpPr>
          <p:cNvPr id="87" name="圆角矩形 86"/>
          <p:cNvSpPr/>
          <p:nvPr/>
        </p:nvSpPr>
        <p:spPr>
          <a:xfrm>
            <a:off x="4587502" y="5271818"/>
            <a:ext cx="906213" cy="25568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升级密钥管理</a:t>
            </a:r>
          </a:p>
        </p:txBody>
      </p:sp>
      <p:sp>
        <p:nvSpPr>
          <p:cNvPr id="88" name="圆角矩形 87"/>
          <p:cNvSpPr/>
          <p:nvPr/>
        </p:nvSpPr>
        <p:spPr>
          <a:xfrm>
            <a:off x="4587502" y="5562553"/>
            <a:ext cx="906213" cy="25568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多重加密</a:t>
            </a:r>
          </a:p>
        </p:txBody>
      </p:sp>
      <p:sp>
        <p:nvSpPr>
          <p:cNvPr id="89" name="圆角矩形 88"/>
          <p:cNvSpPr/>
          <p:nvPr/>
        </p:nvSpPr>
        <p:spPr>
          <a:xfrm>
            <a:off x="4587502" y="5853288"/>
            <a:ext cx="906213" cy="25568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敏感自动识别</a:t>
            </a:r>
          </a:p>
        </p:txBody>
      </p:sp>
      <p:sp>
        <p:nvSpPr>
          <p:cNvPr id="90" name="圆角矩形 89"/>
          <p:cNvSpPr/>
          <p:nvPr/>
        </p:nvSpPr>
        <p:spPr>
          <a:xfrm>
            <a:off x="4587502" y="6144023"/>
            <a:ext cx="906213" cy="25568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自动定级</a:t>
            </a:r>
          </a:p>
        </p:txBody>
      </p:sp>
      <p:sp>
        <p:nvSpPr>
          <p:cNvPr id="91" name="圆角矩形 90"/>
          <p:cNvSpPr/>
          <p:nvPr/>
        </p:nvSpPr>
        <p:spPr>
          <a:xfrm>
            <a:off x="6075123" y="5601546"/>
            <a:ext cx="906213" cy="24971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策略配置</a:t>
            </a:r>
          </a:p>
        </p:txBody>
      </p:sp>
      <p:sp>
        <p:nvSpPr>
          <p:cNvPr id="92" name="圆角矩形 91"/>
          <p:cNvSpPr/>
          <p:nvPr/>
        </p:nvSpPr>
        <p:spPr>
          <a:xfrm>
            <a:off x="6075123" y="5881320"/>
            <a:ext cx="906213" cy="24971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多方式多主体</a:t>
            </a:r>
          </a:p>
        </p:txBody>
      </p:sp>
      <p:sp>
        <p:nvSpPr>
          <p:cNvPr id="93" name="圆角矩形 92"/>
          <p:cNvSpPr/>
          <p:nvPr/>
        </p:nvSpPr>
        <p:spPr>
          <a:xfrm>
            <a:off x="313206" y="5485743"/>
            <a:ext cx="1082406" cy="248388"/>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b="1" dirty="0">
                <a:solidFill>
                  <a:schemeClr val="bg1"/>
                </a:solidFill>
              </a:rPr>
              <a:t>安全门户</a:t>
            </a:r>
          </a:p>
        </p:txBody>
      </p:sp>
      <p:sp>
        <p:nvSpPr>
          <p:cNvPr id="95" name="圆角矩形 94"/>
          <p:cNvSpPr/>
          <p:nvPr/>
        </p:nvSpPr>
        <p:spPr>
          <a:xfrm>
            <a:off x="313206" y="5836367"/>
            <a:ext cx="1082406" cy="248388"/>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b="1" dirty="0">
                <a:solidFill>
                  <a:schemeClr val="bg1"/>
                </a:solidFill>
              </a:rPr>
              <a:t>专区安全支撑</a:t>
            </a:r>
          </a:p>
        </p:txBody>
      </p:sp>
      <p:sp>
        <p:nvSpPr>
          <p:cNvPr id="96" name="圆角矩形 95"/>
          <p:cNvSpPr/>
          <p:nvPr/>
        </p:nvSpPr>
        <p:spPr>
          <a:xfrm>
            <a:off x="7539331" y="5301091"/>
            <a:ext cx="1217483" cy="226408"/>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区块链审计</a:t>
            </a:r>
          </a:p>
        </p:txBody>
      </p:sp>
      <p:sp>
        <p:nvSpPr>
          <p:cNvPr id="97" name="圆角矩形 96"/>
          <p:cNvSpPr/>
          <p:nvPr/>
        </p:nvSpPr>
        <p:spPr>
          <a:xfrm>
            <a:off x="7539331" y="5837963"/>
            <a:ext cx="1217483" cy="22812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用户</a:t>
            </a:r>
            <a:r>
              <a:rPr lang="en-US" altLang="zh-CN" sz="900" b="1" dirty="0">
                <a:solidFill>
                  <a:schemeClr val="bg1"/>
                </a:solidFill>
              </a:rPr>
              <a:t>/</a:t>
            </a:r>
            <a:r>
              <a:rPr lang="zh-CN" altLang="en-US" sz="900" b="1" dirty="0">
                <a:solidFill>
                  <a:schemeClr val="bg1"/>
                </a:solidFill>
              </a:rPr>
              <a:t>应用行为查询</a:t>
            </a:r>
          </a:p>
        </p:txBody>
      </p:sp>
      <p:sp>
        <p:nvSpPr>
          <p:cNvPr id="98" name="圆角矩形 97"/>
          <p:cNvSpPr/>
          <p:nvPr/>
        </p:nvSpPr>
        <p:spPr>
          <a:xfrm>
            <a:off x="6075123" y="6161093"/>
            <a:ext cx="906213" cy="249711"/>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优化鉴权接口</a:t>
            </a:r>
          </a:p>
        </p:txBody>
      </p:sp>
      <p:sp>
        <p:nvSpPr>
          <p:cNvPr id="99" name="圆角矩形 98"/>
          <p:cNvSpPr/>
          <p:nvPr/>
        </p:nvSpPr>
        <p:spPr>
          <a:xfrm>
            <a:off x="10358460" y="5851660"/>
            <a:ext cx="1110068" cy="249410"/>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安全能力封装</a:t>
            </a:r>
          </a:p>
        </p:txBody>
      </p:sp>
      <p:sp>
        <p:nvSpPr>
          <p:cNvPr id="100" name="圆角矩形 99"/>
          <p:cNvSpPr/>
          <p:nvPr/>
        </p:nvSpPr>
        <p:spPr>
          <a:xfrm>
            <a:off x="7539331" y="5584152"/>
            <a:ext cx="1217483" cy="218527"/>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实时审计告警</a:t>
            </a:r>
          </a:p>
        </p:txBody>
      </p:sp>
      <p:sp>
        <p:nvSpPr>
          <p:cNvPr id="101" name="圆角矩形 100"/>
          <p:cNvSpPr/>
          <p:nvPr/>
        </p:nvSpPr>
        <p:spPr>
          <a:xfrm>
            <a:off x="9397882" y="5301091"/>
            <a:ext cx="834788" cy="25642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共享追踪</a:t>
            </a:r>
          </a:p>
        </p:txBody>
      </p:sp>
      <p:sp>
        <p:nvSpPr>
          <p:cNvPr id="102" name="圆角矩形 101"/>
          <p:cNvSpPr/>
          <p:nvPr/>
        </p:nvSpPr>
        <p:spPr>
          <a:xfrm>
            <a:off x="9397882" y="5722183"/>
            <a:ext cx="834788" cy="25642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脱敏配置</a:t>
            </a:r>
          </a:p>
        </p:txBody>
      </p:sp>
      <p:sp>
        <p:nvSpPr>
          <p:cNvPr id="103" name="圆角矩形 102"/>
          <p:cNvSpPr/>
          <p:nvPr/>
        </p:nvSpPr>
        <p:spPr>
          <a:xfrm>
            <a:off x="9397882" y="6143275"/>
            <a:ext cx="834788" cy="25642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rPr>
              <a:t>敏感识别</a:t>
            </a:r>
          </a:p>
        </p:txBody>
      </p:sp>
      <p:sp>
        <p:nvSpPr>
          <p:cNvPr id="104" name="矩形 103"/>
          <p:cNvSpPr/>
          <p:nvPr/>
        </p:nvSpPr>
        <p:spPr>
          <a:xfrm>
            <a:off x="9385531" y="4822533"/>
            <a:ext cx="847139" cy="397595"/>
          </a:xfrm>
          <a:prstGeom prst="rect">
            <a:avLst/>
          </a:prstGeom>
          <a:solidFill>
            <a:srgbClr val="FFFF00"/>
          </a:solidFill>
          <a:ln>
            <a:prstDash val="dash"/>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输出管控</a:t>
            </a:r>
          </a:p>
        </p:txBody>
      </p:sp>
      <p:sp>
        <p:nvSpPr>
          <p:cNvPr id="105" name="右箭头 104"/>
          <p:cNvSpPr/>
          <p:nvPr/>
        </p:nvSpPr>
        <p:spPr bwMode="auto">
          <a:xfrm>
            <a:off x="8903846" y="4899955"/>
            <a:ext cx="401271" cy="314119"/>
          </a:xfrm>
          <a:prstGeom prst="rightArrow">
            <a:avLst/>
          </a:prstGeom>
          <a:solidFill>
            <a:srgbClr val="FFFF00"/>
          </a:solidFill>
          <a:ln w="25400" algn="ctr">
            <a:solidFill>
              <a:srgbClr val="FFFFFF"/>
            </a:solidFill>
            <a:prstDash val="sysDot"/>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6" name="圆角矩形 105"/>
          <p:cNvSpPr/>
          <p:nvPr/>
        </p:nvSpPr>
        <p:spPr>
          <a:xfrm>
            <a:off x="7539331" y="6101376"/>
            <a:ext cx="1217483" cy="298328"/>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rPr>
              <a:t>安全视图</a:t>
            </a:r>
          </a:p>
        </p:txBody>
      </p:sp>
      <p:sp>
        <p:nvSpPr>
          <p:cNvPr id="107" name="圆角矩形 106"/>
          <p:cNvSpPr/>
          <p:nvPr/>
        </p:nvSpPr>
        <p:spPr>
          <a:xfrm>
            <a:off x="3116101" y="6172191"/>
            <a:ext cx="906213" cy="227513"/>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集群管理</a:t>
            </a:r>
            <a:endParaRPr lang="en-US" altLang="zh-CN" sz="900" b="1" dirty="0">
              <a:solidFill>
                <a:schemeClr val="bg1"/>
              </a:solidFill>
            </a:endParaRPr>
          </a:p>
          <a:p>
            <a:pPr algn="ctr">
              <a:defRPr/>
            </a:pPr>
            <a:r>
              <a:rPr lang="zh-CN" altLang="en-US" sz="900" b="1" dirty="0">
                <a:solidFill>
                  <a:schemeClr val="bg1"/>
                </a:solidFill>
              </a:rPr>
              <a:t>能力评分</a:t>
            </a:r>
          </a:p>
        </p:txBody>
      </p:sp>
      <p:sp>
        <p:nvSpPr>
          <p:cNvPr id="108" name="圆角矩形 107"/>
          <p:cNvSpPr/>
          <p:nvPr/>
        </p:nvSpPr>
        <p:spPr>
          <a:xfrm>
            <a:off x="3116101" y="2631701"/>
            <a:ext cx="867929" cy="298273"/>
          </a:xfrm>
          <a:prstGeom prst="roundRect">
            <a:avLst>
              <a:gd name="adj" fmla="val 0"/>
            </a:avLst>
          </a:prstGeom>
          <a:solidFill>
            <a:schemeClr val="bg1">
              <a:lumMod val="6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分权分域</a:t>
            </a:r>
          </a:p>
        </p:txBody>
      </p:sp>
      <p:sp>
        <p:nvSpPr>
          <p:cNvPr id="109" name="圆角矩形 108"/>
          <p:cNvSpPr/>
          <p:nvPr/>
        </p:nvSpPr>
        <p:spPr>
          <a:xfrm>
            <a:off x="4580832" y="2631701"/>
            <a:ext cx="867929" cy="298273"/>
          </a:xfrm>
          <a:prstGeom prst="roundRect">
            <a:avLst>
              <a:gd name="adj" fmla="val 0"/>
            </a:avLst>
          </a:prstGeom>
          <a:solidFill>
            <a:schemeClr val="bg1">
              <a:lumMod val="6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加解密授权</a:t>
            </a:r>
          </a:p>
        </p:txBody>
      </p:sp>
      <p:sp>
        <p:nvSpPr>
          <p:cNvPr id="110" name="圆角矩形 109"/>
          <p:cNvSpPr/>
          <p:nvPr/>
        </p:nvSpPr>
        <p:spPr>
          <a:xfrm>
            <a:off x="6045563" y="2631701"/>
            <a:ext cx="867929" cy="298273"/>
          </a:xfrm>
          <a:prstGeom prst="roundRect">
            <a:avLst>
              <a:gd name="adj" fmla="val 0"/>
            </a:avLst>
          </a:prstGeom>
          <a:solidFill>
            <a:schemeClr val="bg1">
              <a:lumMod val="6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工具授权</a:t>
            </a:r>
            <a:endParaRPr lang="en-US" altLang="zh-CN" sz="900" b="1" dirty="0">
              <a:solidFill>
                <a:schemeClr val="bg1"/>
              </a:solidFill>
            </a:endParaRPr>
          </a:p>
          <a:p>
            <a:pPr algn="ctr">
              <a:defRPr/>
            </a:pPr>
            <a:r>
              <a:rPr lang="zh-CN" altLang="en-US" sz="900" b="1" dirty="0">
                <a:solidFill>
                  <a:schemeClr val="bg1"/>
                </a:solidFill>
              </a:rPr>
              <a:t>用户授权</a:t>
            </a:r>
          </a:p>
        </p:txBody>
      </p:sp>
      <p:sp>
        <p:nvSpPr>
          <p:cNvPr id="111" name="圆角矩形 110"/>
          <p:cNvSpPr/>
          <p:nvPr/>
        </p:nvSpPr>
        <p:spPr>
          <a:xfrm>
            <a:off x="7522672" y="2631701"/>
            <a:ext cx="867929" cy="298273"/>
          </a:xfrm>
          <a:prstGeom prst="roundRect">
            <a:avLst>
              <a:gd name="adj" fmla="val 0"/>
            </a:avLst>
          </a:prstGeom>
          <a:solidFill>
            <a:schemeClr val="bg1">
              <a:lumMod val="6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事后审计</a:t>
            </a:r>
          </a:p>
        </p:txBody>
      </p:sp>
      <p:sp>
        <p:nvSpPr>
          <p:cNvPr id="112" name="圆角矩形 111"/>
          <p:cNvSpPr/>
          <p:nvPr/>
        </p:nvSpPr>
        <p:spPr>
          <a:xfrm>
            <a:off x="8987403" y="2631701"/>
            <a:ext cx="867929" cy="298273"/>
          </a:xfrm>
          <a:prstGeom prst="roundRect">
            <a:avLst>
              <a:gd name="adj" fmla="val 0"/>
            </a:avLst>
          </a:prstGeom>
          <a:solidFill>
            <a:schemeClr val="bg1">
              <a:lumMod val="6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bg1"/>
                </a:solidFill>
              </a:rPr>
              <a:t>风险告警</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6408626" y="3689219"/>
            <a:ext cx="1553968" cy="637870"/>
          </a:xfrm>
          <a:prstGeom prst="rect">
            <a:avLst/>
          </a:prstGeom>
          <a:solidFill>
            <a:schemeClr val="accent4">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lIns="85693" tIns="42846" rIns="85693" bIns="42846" anchor="t" anchorCtr="1"/>
          <a:lstStyle/>
          <a:p>
            <a:pPr algn="ctr" defTabSz="857250">
              <a:lnSpc>
                <a:spcPct val="90000"/>
              </a:lnSpc>
              <a:spcBef>
                <a:spcPct val="50000"/>
              </a:spcBef>
              <a:buClr>
                <a:srgbClr val="FF0000"/>
              </a:buClr>
              <a:defRPr/>
            </a:pPr>
            <a:r>
              <a:rPr lang="zh-CN" altLang="en-US" sz="1600" b="1" dirty="0"/>
              <a:t>计算资源映射</a:t>
            </a:r>
          </a:p>
        </p:txBody>
      </p:sp>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多集群统管建设方案</a:t>
            </a:r>
            <a:endParaRPr lang="zh-CN" altLang="en-US" dirty="0">
              <a:solidFill>
                <a:schemeClr val="tx2">
                  <a:lumMod val="60000"/>
                  <a:lumOff val="40000"/>
                </a:schemeClr>
              </a:solidFill>
            </a:endParaRPr>
          </a:p>
        </p:txBody>
      </p:sp>
      <p:sp>
        <p:nvSpPr>
          <p:cNvPr id="51" name="矩形 50"/>
          <p:cNvSpPr/>
          <p:nvPr/>
        </p:nvSpPr>
        <p:spPr bwMode="auto">
          <a:xfrm>
            <a:off x="676712" y="832652"/>
            <a:ext cx="11126511" cy="877607"/>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zh-CN" altLang="en-US" sz="1400" b="1" dirty="0">
                <a:latin typeface="+mn-ea"/>
                <a:cs typeface="+mn-ea"/>
                <a:sym typeface="+mn-lt"/>
              </a:rPr>
              <a:t>大数据集群现状：</a:t>
            </a:r>
            <a:r>
              <a:rPr lang="en-US" altLang="zh-CN" sz="1400" dirty="0">
                <a:latin typeface="+mn-ea"/>
                <a:cs typeface="+mn-ea"/>
                <a:sym typeface="+mn-lt"/>
              </a:rPr>
              <a:t>31</a:t>
            </a:r>
            <a:r>
              <a:rPr lang="zh-CN" altLang="en-US" sz="1400" dirty="0">
                <a:latin typeface="+mn-ea"/>
                <a:cs typeface="+mn-ea"/>
                <a:sym typeface="+mn-lt"/>
              </a:rPr>
              <a:t>省内各部门基于生产经营需要，已建、筹建的大数据平台若干，受制各地</a:t>
            </a:r>
            <a:r>
              <a:rPr lang="en-US" altLang="zh-CN" sz="1400" dirty="0">
                <a:latin typeface="+mn-ea"/>
                <a:cs typeface="+mn-ea"/>
                <a:sym typeface="+mn-lt"/>
              </a:rPr>
              <a:t>IT</a:t>
            </a:r>
            <a:r>
              <a:rPr lang="zh-CN" altLang="en-US" sz="1400" dirty="0">
                <a:latin typeface="+mn-ea"/>
                <a:cs typeface="+mn-ea"/>
                <a:sym typeface="+mn-lt"/>
              </a:rPr>
              <a:t>信息化水平及厂商技术能力，集群数据安全管控能力参差不齐，亟待集团电信通过技术手段统筹统管，降低安全风险</a:t>
            </a:r>
            <a:endParaRPr lang="en-US" altLang="zh-CN" sz="1400" dirty="0">
              <a:latin typeface="+mn-ea"/>
              <a:cs typeface="+mn-ea"/>
              <a:sym typeface="+mn-lt"/>
            </a:endParaRPr>
          </a:p>
          <a:p>
            <a:pPr marL="285750" indent="-285750">
              <a:buFont typeface="Wingdings" panose="05000000000000000000" pitchFamily="2" charset="2"/>
              <a:buChar char="ü"/>
            </a:pPr>
            <a:r>
              <a:rPr lang="zh-CN" altLang="en-US" sz="1400" b="1" dirty="0">
                <a:latin typeface="+mn-ea"/>
                <a:cs typeface="+mn-ea"/>
                <a:sym typeface="+mn-lt"/>
              </a:rPr>
              <a:t>多集群统管优势：</a:t>
            </a:r>
            <a:r>
              <a:rPr lang="en-US" altLang="zh-CN" sz="1400" dirty="0">
                <a:latin typeface="+mn-ea"/>
                <a:cs typeface="+mn-ea"/>
                <a:sym typeface="+mn-lt"/>
              </a:rPr>
              <a:t>1.</a:t>
            </a:r>
            <a:r>
              <a:rPr lang="zh-CN" altLang="en-US" sz="1400" dirty="0">
                <a:latin typeface="+mn-ea"/>
                <a:cs typeface="+mn-ea"/>
                <a:sym typeface="+mn-lt"/>
              </a:rPr>
              <a:t>结合</a:t>
            </a:r>
            <a:r>
              <a:rPr lang="en-US" altLang="zh-CN" sz="1400" dirty="0">
                <a:latin typeface="+mn-ea"/>
                <a:cs typeface="+mn-ea"/>
                <a:sym typeface="+mn-lt"/>
              </a:rPr>
              <a:t>MSS/OA</a:t>
            </a:r>
            <a:r>
              <a:rPr lang="zh-CN" altLang="en-US" sz="1400" dirty="0">
                <a:latin typeface="+mn-ea"/>
                <a:cs typeface="+mn-ea"/>
                <a:sym typeface="+mn-lt"/>
              </a:rPr>
              <a:t>人力数据，进行三要素统一认证，五级信任授权等级。保障</a:t>
            </a:r>
            <a:r>
              <a:rPr lang="en-US" altLang="zh-CN" sz="1400" dirty="0">
                <a:latin typeface="+mn-ea"/>
                <a:cs typeface="+mn-ea"/>
                <a:sym typeface="+mn-lt"/>
              </a:rPr>
              <a:t>1+N</a:t>
            </a:r>
            <a:r>
              <a:rPr lang="zh-CN" altLang="en-US" sz="1400" dirty="0">
                <a:latin typeface="+mn-ea"/>
                <a:cs typeface="+mn-ea"/>
                <a:sym typeface="+mn-lt"/>
              </a:rPr>
              <a:t>内部用户</a:t>
            </a:r>
            <a:r>
              <a:rPr lang="en-US" altLang="zh-CN" sz="1400" dirty="0">
                <a:latin typeface="+mn-ea"/>
                <a:cs typeface="+mn-ea"/>
                <a:sym typeface="+mn-lt"/>
              </a:rPr>
              <a:t>/</a:t>
            </a:r>
            <a:r>
              <a:rPr lang="zh-CN" altLang="en-US" sz="1400" dirty="0">
                <a:latin typeface="+mn-ea"/>
                <a:cs typeface="+mn-ea"/>
                <a:sym typeface="+mn-lt"/>
              </a:rPr>
              <a:t>合作厂商用户正确区隔</a:t>
            </a:r>
            <a:endParaRPr lang="en-US" altLang="zh-CN" sz="1400" dirty="0">
              <a:latin typeface="+mn-ea"/>
              <a:cs typeface="+mn-ea"/>
              <a:sym typeface="+mn-lt"/>
            </a:endParaRPr>
          </a:p>
          <a:p>
            <a:r>
              <a:rPr lang="en-US" altLang="zh-CN" sz="1400" dirty="0">
                <a:latin typeface="+mn-ea"/>
                <a:cs typeface="+mn-ea"/>
                <a:sym typeface="+mn-lt"/>
              </a:rPr>
              <a:t>                                 2.</a:t>
            </a:r>
            <a:r>
              <a:rPr lang="zh-CN" altLang="en-US" sz="1400" dirty="0">
                <a:latin typeface="+mn-ea"/>
                <a:cs typeface="+mn-ea"/>
                <a:sym typeface="+mn-lt"/>
              </a:rPr>
              <a:t>保障各省独立集群自主管理、全集团总计算能力可知可控、集群管理相应的规范从技术层面保障落实</a:t>
            </a:r>
            <a:r>
              <a:rPr lang="en-US" altLang="zh-CN" sz="1400" dirty="0">
                <a:latin typeface="+mn-ea"/>
                <a:cs typeface="+mn-ea"/>
                <a:sym typeface="+mn-lt"/>
              </a:rPr>
              <a:t>           </a:t>
            </a:r>
            <a:endParaRPr lang="zh-CN" altLang="en-US" sz="1400" dirty="0"/>
          </a:p>
        </p:txBody>
      </p:sp>
      <p:sp>
        <p:nvSpPr>
          <p:cNvPr id="52" name="Rectangle 149"/>
          <p:cNvSpPr>
            <a:spLocks noChangeArrowheads="1"/>
          </p:cNvSpPr>
          <p:nvPr/>
        </p:nvSpPr>
        <p:spPr bwMode="auto">
          <a:xfrm>
            <a:off x="573227" y="848401"/>
            <a:ext cx="103485" cy="853733"/>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US" b="1"/>
          </a:p>
        </p:txBody>
      </p:sp>
      <p:sp>
        <p:nvSpPr>
          <p:cNvPr id="53" name="内容占位符 3"/>
          <p:cNvSpPr>
            <a:spLocks noGrp="1"/>
          </p:cNvSpPr>
          <p:nvPr>
            <p:ph idx="1"/>
          </p:nvPr>
        </p:nvSpPr>
        <p:spPr>
          <a:xfrm>
            <a:off x="8267556" y="2078665"/>
            <a:ext cx="3582571" cy="4351632"/>
          </a:xfrm>
        </p:spPr>
        <p:txBody>
          <a:bodyPr/>
          <a:lstStyle/>
          <a:p>
            <a:pPr marL="0" indent="0" algn="ctr">
              <a:buNone/>
            </a:pPr>
            <a:r>
              <a:rPr lang="zh-CN" altLang="en-US" sz="1600" b="1" dirty="0"/>
              <a:t>多集群统管方案简介</a:t>
            </a:r>
            <a:endParaRPr lang="en-US" altLang="zh-CN" sz="1600" b="1" dirty="0"/>
          </a:p>
          <a:p>
            <a:pPr>
              <a:buFont typeface="Wingdings" panose="05000000000000000000" pitchFamily="2" charset="2"/>
              <a:buChar char="u"/>
            </a:pPr>
            <a:endParaRPr lang="en-US" altLang="zh-CN" sz="1600" b="1" dirty="0"/>
          </a:p>
          <a:p>
            <a:pPr>
              <a:buFont typeface="Wingdings" panose="05000000000000000000" pitchFamily="2" charset="2"/>
              <a:buChar char="ü"/>
            </a:pPr>
            <a:r>
              <a:rPr lang="zh-CN" altLang="en-US" sz="1600" b="1" dirty="0"/>
              <a:t>一点集中，分布式联邦自治集群</a:t>
            </a:r>
            <a:endParaRPr lang="en-US" altLang="zh-CN" sz="1600" b="1" dirty="0"/>
          </a:p>
          <a:p>
            <a:pPr marL="800100" lvl="1" indent="-342900">
              <a:buFont typeface="Arial" panose="020B0604020202020204" pitchFamily="34" charset="0"/>
              <a:buChar char="•"/>
            </a:pPr>
            <a:r>
              <a:rPr lang="zh-CN" altLang="en-US" sz="1200" b="1" dirty="0"/>
              <a:t>集团为中央集中总控，总揽全局情况，总控关键操作</a:t>
            </a:r>
            <a:endParaRPr lang="en-US" altLang="zh-CN" sz="1200" b="1" dirty="0"/>
          </a:p>
          <a:p>
            <a:pPr marL="800100" lvl="1" indent="-342900">
              <a:buFont typeface="Arial" panose="020B0604020202020204" pitchFamily="34" charset="0"/>
              <a:buChar char="•"/>
            </a:pPr>
            <a:r>
              <a:rPr lang="en-US" altLang="zh-CN" sz="1200" b="1" dirty="0"/>
              <a:t>N</a:t>
            </a:r>
            <a:r>
              <a:rPr lang="zh-CN" altLang="en-US" sz="1200" b="1" dirty="0"/>
              <a:t>省子集群技术层面保障规范化</a:t>
            </a:r>
            <a:endParaRPr lang="en-US" altLang="zh-CN" sz="1200" b="1" dirty="0"/>
          </a:p>
          <a:p>
            <a:pPr marL="800100" lvl="1" indent="-342900">
              <a:buFont typeface="Arial" panose="020B0604020202020204" pitchFamily="34" charset="0"/>
              <a:buChar char="•"/>
            </a:pPr>
            <a:r>
              <a:rPr lang="en-US" altLang="zh-CN" sz="1200" b="1" dirty="0"/>
              <a:t>Web</a:t>
            </a:r>
            <a:r>
              <a:rPr lang="zh-CN" altLang="en-US" sz="1200" b="1" dirty="0"/>
              <a:t>门户账户集团统一集中管理</a:t>
            </a:r>
            <a:endParaRPr lang="en-US" altLang="zh-CN" sz="1200" b="1" dirty="0"/>
          </a:p>
          <a:p>
            <a:pPr>
              <a:buFont typeface="Wingdings" panose="05000000000000000000" pitchFamily="2" charset="2"/>
              <a:buChar char="ü"/>
            </a:pPr>
            <a:r>
              <a:rPr lang="en-US" altLang="zh-CN" sz="1600" b="1" dirty="0"/>
              <a:t>N</a:t>
            </a:r>
            <a:r>
              <a:rPr lang="zh-CN" altLang="en-US" sz="1600" b="1" dirty="0"/>
              <a:t>省独立自治</a:t>
            </a:r>
            <a:endParaRPr lang="en-US" altLang="zh-CN" sz="1600" b="1" dirty="0"/>
          </a:p>
          <a:p>
            <a:pPr marL="800100" lvl="1" indent="-342900">
              <a:buFont typeface="Arial" panose="020B0604020202020204" pitchFamily="34" charset="0"/>
              <a:buChar char="•"/>
            </a:pPr>
            <a:r>
              <a:rPr lang="zh-CN" altLang="en-US" sz="1200" b="1" dirty="0"/>
              <a:t>省级管理员集群权限自管</a:t>
            </a:r>
            <a:endParaRPr lang="en-US" altLang="zh-CN" sz="1200" b="1" dirty="0"/>
          </a:p>
          <a:p>
            <a:pPr marL="800100" lvl="1" indent="-342900">
              <a:buFont typeface="Arial" panose="020B0604020202020204" pitchFamily="34" charset="0"/>
              <a:buChar char="•"/>
            </a:pPr>
            <a:r>
              <a:rPr lang="zh-CN" altLang="en-US" sz="1200" b="1" dirty="0"/>
              <a:t>自主管理数据权限分配、计算资源分配</a:t>
            </a:r>
            <a:endParaRPr lang="en-US" altLang="zh-CN" sz="1200" b="1" dirty="0"/>
          </a:p>
          <a:p>
            <a:pPr>
              <a:buFont typeface="Wingdings" panose="05000000000000000000" pitchFamily="2" charset="2"/>
              <a:buChar char="ü"/>
            </a:pPr>
            <a:r>
              <a:rPr lang="zh-CN" altLang="en-US" sz="1600" b="1" dirty="0"/>
              <a:t>跨集群数据访问能力</a:t>
            </a:r>
            <a:endParaRPr lang="en-US" altLang="zh-CN" sz="1600" b="1" dirty="0"/>
          </a:p>
          <a:p>
            <a:pPr marL="800100" lvl="1" indent="-342900">
              <a:buFont typeface="Arial" panose="020B0604020202020204" pitchFamily="34" charset="0"/>
              <a:buChar char="•"/>
            </a:pPr>
            <a:r>
              <a:rPr lang="zh-CN" altLang="en-US" sz="1200" b="1" dirty="0"/>
              <a:t>省个性化独有数据，项目组可跨集群访问，有效整合数据孤岛</a:t>
            </a:r>
            <a:endParaRPr lang="en-US" altLang="zh-CN" sz="1200" b="1" dirty="0"/>
          </a:p>
          <a:p>
            <a:pPr>
              <a:buFont typeface="Wingdings" panose="05000000000000000000" pitchFamily="2" charset="2"/>
              <a:buChar char="ü"/>
            </a:pPr>
            <a:r>
              <a:rPr lang="zh-CN" altLang="en-US" sz="1600" b="1" dirty="0"/>
              <a:t>数据共享安全管理能力</a:t>
            </a:r>
            <a:endParaRPr lang="en-US" altLang="zh-CN" sz="1600" b="1" dirty="0"/>
          </a:p>
          <a:p>
            <a:pPr marL="800100" lvl="1" indent="-342900">
              <a:buFont typeface="Arial" panose="020B0604020202020204" pitchFamily="34" charset="0"/>
              <a:buChar char="•"/>
            </a:pPr>
            <a:r>
              <a:rPr lang="zh-CN" altLang="en-US" sz="1200" b="1" dirty="0"/>
              <a:t>数据不出平台：省内数据共享自主管理</a:t>
            </a:r>
            <a:endParaRPr lang="en-US" altLang="zh-CN" sz="1200" b="1" dirty="0"/>
          </a:p>
          <a:p>
            <a:pPr marL="800100" lvl="1" indent="-342900">
              <a:buFont typeface="Arial" panose="020B0604020202020204" pitchFamily="34" charset="0"/>
              <a:buChar char="•"/>
            </a:pPr>
            <a:r>
              <a:rPr lang="zh-CN" altLang="en-US" sz="1200" b="1" dirty="0"/>
              <a:t>数据出平台：需上报审批，可追踪审计</a:t>
            </a:r>
          </a:p>
        </p:txBody>
      </p:sp>
      <p:sp>
        <p:nvSpPr>
          <p:cNvPr id="54" name="圆角矩形 53"/>
          <p:cNvSpPr/>
          <p:nvPr/>
        </p:nvSpPr>
        <p:spPr bwMode="auto">
          <a:xfrm>
            <a:off x="8220652" y="1889930"/>
            <a:ext cx="3676380" cy="4619025"/>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758437" y="3888431"/>
            <a:ext cx="1262956" cy="342353"/>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项目</a:t>
            </a:r>
            <a:r>
              <a:rPr lang="en-US" altLang="zh-CN" sz="1600" b="1" kern="0" dirty="0">
                <a:solidFill>
                  <a:schemeClr val="bg1"/>
                </a:solidFill>
                <a:latin typeface="微软雅黑" panose="020B0503020204020204" pitchFamily="34" charset="-122"/>
                <a:ea typeface="微软雅黑" panose="020B0503020204020204" pitchFamily="34" charset="-122"/>
              </a:rPr>
              <a:t>1</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758437" y="4782300"/>
            <a:ext cx="1262956" cy="342353"/>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项目</a:t>
            </a:r>
            <a:r>
              <a:rPr lang="en-US" altLang="zh-CN" sz="1600" b="1" kern="0" dirty="0">
                <a:solidFill>
                  <a:schemeClr val="bg1"/>
                </a:solidFill>
                <a:latin typeface="微软雅黑" panose="020B0503020204020204" pitchFamily="34" charset="-122"/>
                <a:ea typeface="微软雅黑" panose="020B0503020204020204" pitchFamily="34" charset="-122"/>
              </a:rPr>
              <a:t>n</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758437" y="4327090"/>
            <a:ext cx="1262956" cy="342353"/>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项目</a:t>
            </a:r>
            <a:r>
              <a:rPr lang="en-US" altLang="zh-CN" sz="1600" b="1" kern="0" dirty="0">
                <a:solidFill>
                  <a:schemeClr val="bg1"/>
                </a:solidFill>
                <a:latin typeface="微软雅黑" panose="020B0503020204020204" pitchFamily="34" charset="-122"/>
                <a:ea typeface="微软雅黑" panose="020B0503020204020204" pitchFamily="34" charset="-122"/>
              </a:rPr>
              <a:t>… …</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4361098" y="3669629"/>
            <a:ext cx="1553968" cy="916390"/>
          </a:xfrm>
          <a:prstGeom prst="roundRect">
            <a:avLst>
              <a:gd name="adj" fmla="val 0"/>
            </a:avLst>
          </a:prstGeom>
          <a:solidFill>
            <a:schemeClr val="bg1">
              <a:lumMod val="75000"/>
            </a:schemeClr>
          </a:solidFill>
          <a:ln w="9525" cap="flat" cmpd="sng" algn="ctr">
            <a:solidFill>
              <a:schemeClr val="bg1">
                <a:lumMod val="50000"/>
              </a:schemeClr>
            </a:solidFill>
            <a:prstDash val="solid"/>
            <a:miter lim="800000"/>
          </a:ln>
          <a:effectLst/>
        </p:spPr>
        <p:txBody>
          <a:bodyPr anchor="t"/>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用户组</a:t>
            </a:r>
            <a:r>
              <a:rPr lang="en-US" altLang="zh-CN" sz="1600" b="1" kern="0" dirty="0">
                <a:solidFill>
                  <a:schemeClr val="bg1"/>
                </a:solidFill>
                <a:latin typeface="微软雅黑" panose="020B0503020204020204" pitchFamily="34" charset="-122"/>
                <a:ea typeface="微软雅黑" panose="020B0503020204020204" pitchFamily="34" charset="-122"/>
              </a:rPr>
              <a:t>A</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a:off x="4580536" y="3948548"/>
            <a:ext cx="1198220" cy="198997"/>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lang="en-US" altLang="zh-CN" sz="1400" b="1" kern="0" dirty="0">
                <a:solidFill>
                  <a:schemeClr val="bg1"/>
                </a:solidFill>
                <a:latin typeface="微软雅黑"/>
                <a:ea typeface="微软雅黑"/>
              </a:rPr>
              <a:t>Web</a:t>
            </a:r>
            <a:r>
              <a:rPr lang="zh-CN" altLang="en-US" sz="1400" b="1" kern="0" dirty="0">
                <a:solidFill>
                  <a:schemeClr val="bg1"/>
                </a:solidFill>
                <a:latin typeface="微软雅黑"/>
                <a:ea typeface="微软雅黑"/>
              </a:rPr>
              <a:t>账号</a:t>
            </a:r>
            <a:endParaRPr kumimoji="0" lang="zh-CN" altLang="en-US" sz="1400" b="1" i="0" u="none" strike="noStrike" kern="0" cap="none" spc="0" normalizeH="0" baseline="0" noProof="0" dirty="0">
              <a:ln>
                <a:noFill/>
              </a:ln>
              <a:solidFill>
                <a:schemeClr val="bg1"/>
              </a:solidFill>
              <a:effectLst/>
              <a:uLnTx/>
              <a:uFillTx/>
              <a:latin typeface="微软雅黑"/>
              <a:ea typeface="微软雅黑"/>
            </a:endParaRPr>
          </a:p>
        </p:txBody>
      </p:sp>
      <p:sp>
        <p:nvSpPr>
          <p:cNvPr id="13" name="矩形 12"/>
          <p:cNvSpPr/>
          <p:nvPr/>
        </p:nvSpPr>
        <p:spPr bwMode="auto">
          <a:xfrm>
            <a:off x="1533835" y="3888431"/>
            <a:ext cx="878048" cy="817201"/>
          </a:xfrm>
          <a:prstGeom prst="rect">
            <a:avLst/>
          </a:prstGeom>
          <a:noFill/>
          <a:ln w="25400" algn="ctr">
            <a:solidFill>
              <a:schemeClr val="tx1"/>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b="1" dirty="0">
                <a:solidFill>
                  <a:schemeClr val="tx1"/>
                </a:solidFill>
                <a:latin typeface="微软雅黑" panose="020B0503020204020204" pitchFamily="34" charset="-122"/>
                <a:ea typeface="微软雅黑" panose="020B0503020204020204" pitchFamily="34" charset="-122"/>
              </a:rPr>
              <a:t>租户</a:t>
            </a:r>
          </a:p>
        </p:txBody>
      </p:sp>
      <p:sp>
        <p:nvSpPr>
          <p:cNvPr id="15" name="圆角矩形 71"/>
          <p:cNvSpPr/>
          <p:nvPr/>
        </p:nvSpPr>
        <p:spPr>
          <a:xfrm>
            <a:off x="6442726" y="3991899"/>
            <a:ext cx="1500203" cy="269506"/>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dirty="0">
                <a:solidFill>
                  <a:schemeClr val="tx1"/>
                </a:solidFill>
                <a:latin typeface="+mn-ea"/>
              </a:rPr>
              <a:t>内存、</a:t>
            </a:r>
            <a:r>
              <a:rPr lang="en-US" altLang="zh-CN" sz="1000" b="1" dirty="0">
                <a:solidFill>
                  <a:schemeClr val="tx1"/>
                </a:solidFill>
                <a:latin typeface="+mn-ea"/>
              </a:rPr>
              <a:t>CPU</a:t>
            </a:r>
            <a:r>
              <a:rPr lang="zh-CN" altLang="en-US" sz="1000" b="1" dirty="0">
                <a:solidFill>
                  <a:schemeClr val="tx1"/>
                </a:solidFill>
                <a:latin typeface="+mn-ea"/>
              </a:rPr>
              <a:t>、存储空间</a:t>
            </a:r>
            <a:endParaRPr lang="en-US" altLang="zh-CN" sz="1000" b="1" dirty="0">
              <a:solidFill>
                <a:schemeClr val="tx1"/>
              </a:solidFill>
              <a:latin typeface="+mn-ea"/>
            </a:endParaRPr>
          </a:p>
        </p:txBody>
      </p:sp>
      <p:sp>
        <p:nvSpPr>
          <p:cNvPr id="22" name="圆角矩形 21"/>
          <p:cNvSpPr/>
          <p:nvPr/>
        </p:nvSpPr>
        <p:spPr>
          <a:xfrm>
            <a:off x="4580536" y="4278297"/>
            <a:ext cx="1198220" cy="226824"/>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lang="en-US" altLang="zh-CN" sz="1400" b="1" kern="0" dirty="0">
                <a:solidFill>
                  <a:schemeClr val="bg1"/>
                </a:solidFill>
                <a:latin typeface="微软雅黑"/>
                <a:ea typeface="微软雅黑"/>
              </a:rPr>
              <a:t>Web</a:t>
            </a:r>
            <a:r>
              <a:rPr lang="zh-CN" altLang="en-US" sz="1400" b="1" kern="0" dirty="0">
                <a:solidFill>
                  <a:schemeClr val="bg1"/>
                </a:solidFill>
                <a:latin typeface="微软雅黑"/>
                <a:ea typeface="微软雅黑"/>
              </a:rPr>
              <a:t>账号</a:t>
            </a:r>
            <a:r>
              <a:rPr lang="en-US" altLang="zh-CN" sz="1400" b="1" kern="0" dirty="0">
                <a:solidFill>
                  <a:schemeClr val="bg1"/>
                </a:solidFill>
                <a:latin typeface="微软雅黑"/>
                <a:ea typeface="微软雅黑"/>
              </a:rPr>
              <a:t>n</a:t>
            </a:r>
            <a:endParaRPr kumimoji="0" lang="zh-CN" altLang="en-US" sz="1400" b="1" i="0" u="none" strike="noStrike" kern="0" cap="none" spc="0" normalizeH="0" baseline="0" noProof="0" dirty="0">
              <a:ln>
                <a:noFill/>
              </a:ln>
              <a:solidFill>
                <a:schemeClr val="bg1"/>
              </a:solidFill>
              <a:effectLst/>
              <a:uLnTx/>
              <a:uFillTx/>
              <a:latin typeface="微软雅黑"/>
              <a:ea typeface="微软雅黑"/>
            </a:endParaRPr>
          </a:p>
        </p:txBody>
      </p:sp>
      <p:sp>
        <p:nvSpPr>
          <p:cNvPr id="23" name="圆角矩形 22"/>
          <p:cNvSpPr/>
          <p:nvPr/>
        </p:nvSpPr>
        <p:spPr>
          <a:xfrm>
            <a:off x="4361098" y="4765563"/>
            <a:ext cx="1553968" cy="359090"/>
          </a:xfrm>
          <a:prstGeom prst="roundRect">
            <a:avLst>
              <a:gd name="adj" fmla="val 0"/>
            </a:avLst>
          </a:prstGeom>
          <a:solidFill>
            <a:schemeClr val="bg1">
              <a:lumMod val="75000"/>
            </a:schemeClr>
          </a:solidFill>
          <a:ln w="9525" cap="flat" cmpd="sng" algn="ctr">
            <a:solidFill>
              <a:schemeClr val="bg1">
                <a:lumMod val="50000"/>
              </a:schemeClr>
            </a:solidFill>
            <a:prstDash val="solid"/>
            <a:miter lim="800000"/>
          </a:ln>
          <a:effectLst/>
        </p:spPr>
        <p:txBody>
          <a:bodyPr anchor="t"/>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用户组</a:t>
            </a:r>
            <a:r>
              <a:rPr lang="en-US" altLang="zh-CN" sz="1600" b="1" kern="0" dirty="0">
                <a:solidFill>
                  <a:schemeClr val="bg1"/>
                </a:solidFill>
                <a:latin typeface="微软雅黑" panose="020B0503020204020204" pitchFamily="34" charset="-122"/>
                <a:ea typeface="微软雅黑" panose="020B0503020204020204" pitchFamily="34" charset="-122"/>
              </a:rPr>
              <a:t>B</a:t>
            </a:r>
            <a:endParaRPr kumimoji="0" lang="zh-CN" altLang="en-US" sz="1600" b="1" i="1"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4" name="矩形 23"/>
          <p:cNvSpPr/>
          <p:nvPr/>
        </p:nvSpPr>
        <p:spPr bwMode="auto">
          <a:xfrm>
            <a:off x="6408626" y="4486783"/>
            <a:ext cx="1553968" cy="637870"/>
          </a:xfrm>
          <a:prstGeom prst="rect">
            <a:avLst/>
          </a:prstGeom>
          <a:solidFill>
            <a:schemeClr val="accent4">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lIns="85693" tIns="42846" rIns="85693" bIns="42846" anchor="t" anchorCtr="1"/>
          <a:lstStyle/>
          <a:p>
            <a:pPr algn="ctr" defTabSz="857250">
              <a:lnSpc>
                <a:spcPct val="90000"/>
              </a:lnSpc>
              <a:spcBef>
                <a:spcPct val="50000"/>
              </a:spcBef>
              <a:buClr>
                <a:srgbClr val="FF0000"/>
              </a:buClr>
              <a:defRPr/>
            </a:pPr>
            <a:r>
              <a:rPr lang="zh-CN" altLang="en-US" sz="1600" b="1" dirty="0"/>
              <a:t>数据权限分配</a:t>
            </a:r>
          </a:p>
        </p:txBody>
      </p:sp>
      <p:sp>
        <p:nvSpPr>
          <p:cNvPr id="25" name="圆角矩形 71"/>
          <p:cNvSpPr/>
          <p:nvPr/>
        </p:nvSpPr>
        <p:spPr>
          <a:xfrm>
            <a:off x="6432895" y="4829417"/>
            <a:ext cx="498848" cy="22839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tx1"/>
                </a:solidFill>
                <a:latin typeface="+mn-ea"/>
              </a:rPr>
              <a:t>数据</a:t>
            </a:r>
            <a:r>
              <a:rPr lang="en-US" altLang="zh-CN" sz="900" b="1" dirty="0">
                <a:solidFill>
                  <a:schemeClr val="tx1"/>
                </a:solidFill>
                <a:latin typeface="+mn-ea"/>
              </a:rPr>
              <a:t>1</a:t>
            </a:r>
          </a:p>
        </p:txBody>
      </p:sp>
      <p:sp>
        <p:nvSpPr>
          <p:cNvPr id="28" name="圆角矩形 71"/>
          <p:cNvSpPr/>
          <p:nvPr/>
        </p:nvSpPr>
        <p:spPr>
          <a:xfrm>
            <a:off x="6936186" y="4829417"/>
            <a:ext cx="498848" cy="22839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tx1"/>
                </a:solidFill>
                <a:latin typeface="+mn-ea"/>
              </a:rPr>
              <a:t>数据</a:t>
            </a:r>
            <a:r>
              <a:rPr lang="en-US" altLang="zh-CN" sz="900" b="1" dirty="0">
                <a:solidFill>
                  <a:schemeClr val="tx1"/>
                </a:solidFill>
                <a:latin typeface="+mn-ea"/>
              </a:rPr>
              <a:t>2</a:t>
            </a:r>
          </a:p>
        </p:txBody>
      </p:sp>
      <p:sp>
        <p:nvSpPr>
          <p:cNvPr id="29" name="圆角矩形 71"/>
          <p:cNvSpPr/>
          <p:nvPr/>
        </p:nvSpPr>
        <p:spPr>
          <a:xfrm>
            <a:off x="7439477" y="4829417"/>
            <a:ext cx="498848" cy="228399"/>
          </a:xfrm>
          <a:prstGeom prst="roundRect">
            <a:avLst>
              <a:gd name="adj" fmla="val 0"/>
            </a:avLst>
          </a:prstGeom>
          <a:solidFill>
            <a:srgbClr val="00B0F0"/>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b="1" dirty="0">
                <a:solidFill>
                  <a:schemeClr val="tx1"/>
                </a:solidFill>
                <a:latin typeface="+mn-ea"/>
              </a:rPr>
              <a:t>数据</a:t>
            </a:r>
            <a:r>
              <a:rPr lang="en-US" altLang="zh-CN" sz="900" b="1" dirty="0">
                <a:solidFill>
                  <a:schemeClr val="tx1"/>
                </a:solidFill>
                <a:latin typeface="+mn-ea"/>
              </a:rPr>
              <a:t>3</a:t>
            </a:r>
          </a:p>
        </p:txBody>
      </p:sp>
      <p:cxnSp>
        <p:nvCxnSpPr>
          <p:cNvPr id="3" name="直接箭头连接符 2"/>
          <p:cNvCxnSpPr>
            <a:stCxn id="7" idx="3"/>
            <a:endCxn id="11" idx="1"/>
          </p:cNvCxnSpPr>
          <p:nvPr/>
        </p:nvCxnSpPr>
        <p:spPr bwMode="auto">
          <a:xfrm>
            <a:off x="4021393" y="4059608"/>
            <a:ext cx="339705" cy="68216"/>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6" name="直接箭头连接符 35"/>
          <p:cNvCxnSpPr>
            <a:stCxn id="11" idx="3"/>
            <a:endCxn id="15" idx="1"/>
          </p:cNvCxnSpPr>
          <p:nvPr/>
        </p:nvCxnSpPr>
        <p:spPr bwMode="auto">
          <a:xfrm flipV="1">
            <a:off x="5915066" y="4126652"/>
            <a:ext cx="527660" cy="1172"/>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9" name="直接箭头连接符 38"/>
          <p:cNvCxnSpPr>
            <a:stCxn id="11" idx="3"/>
            <a:endCxn id="24" idx="1"/>
          </p:cNvCxnSpPr>
          <p:nvPr/>
        </p:nvCxnSpPr>
        <p:spPr bwMode="auto">
          <a:xfrm>
            <a:off x="5915066" y="4127824"/>
            <a:ext cx="493560" cy="67789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46" name="矩形 45"/>
          <p:cNvSpPr/>
          <p:nvPr/>
        </p:nvSpPr>
        <p:spPr bwMode="auto">
          <a:xfrm>
            <a:off x="1562973" y="5377185"/>
            <a:ext cx="856890" cy="359152"/>
          </a:xfrm>
          <a:prstGeom prst="rect">
            <a:avLst/>
          </a:prstGeom>
          <a:solidFill>
            <a:schemeClr val="bg1"/>
          </a:solidFill>
          <a:ln w="28575">
            <a:solidFill>
              <a:srgbClr val="FFC000"/>
            </a:solidFill>
            <a:prstDash val="sysDash"/>
          </a:ln>
        </p:spPr>
        <p:style>
          <a:lnRef idx="2">
            <a:schemeClr val="dk1"/>
          </a:lnRef>
          <a:fillRef idx="1">
            <a:schemeClr val="lt1"/>
          </a:fillRef>
          <a:effectRef idx="0">
            <a:schemeClr val="dk1"/>
          </a:effectRef>
          <a:fontRef idx="minor">
            <a:schemeClr val="dk1"/>
          </a:fontRef>
        </p:style>
        <p:txBody>
          <a:bodyPr lIns="36000" rIns="36000" anchor="b"/>
          <a:lstStyle/>
          <a:p>
            <a:pPr algn="ctr" eaLnBrk="1" fontAlgn="auto" hangingPunct="1">
              <a:lnSpc>
                <a:spcPct val="150000"/>
              </a:lnSpc>
              <a:spcBef>
                <a:spcPts val="0"/>
              </a:spcBef>
              <a:spcAft>
                <a:spcPts val="0"/>
              </a:spcAft>
              <a:defRPr/>
            </a:pPr>
            <a:r>
              <a:rPr lang="zh-CN" altLang="en-US" sz="1600" b="1" kern="0" dirty="0">
                <a:solidFill>
                  <a:schemeClr val="tx1"/>
                </a:solidFill>
              </a:rPr>
              <a:t>租户</a:t>
            </a:r>
          </a:p>
        </p:txBody>
      </p:sp>
      <p:sp>
        <p:nvSpPr>
          <p:cNvPr id="47" name="矩形 46"/>
          <p:cNvSpPr/>
          <p:nvPr/>
        </p:nvSpPr>
        <p:spPr bwMode="auto">
          <a:xfrm>
            <a:off x="4360884" y="5377185"/>
            <a:ext cx="1554182" cy="359152"/>
          </a:xfrm>
          <a:prstGeom prst="rect">
            <a:avLst/>
          </a:prstGeom>
          <a:solidFill>
            <a:schemeClr val="bg1"/>
          </a:solidFill>
          <a:ln w="28575">
            <a:solidFill>
              <a:srgbClr val="FFC000"/>
            </a:solidFill>
            <a:prstDash val="sysDash"/>
          </a:ln>
        </p:spPr>
        <p:style>
          <a:lnRef idx="2">
            <a:schemeClr val="dk1"/>
          </a:lnRef>
          <a:fillRef idx="1">
            <a:schemeClr val="lt1"/>
          </a:fillRef>
          <a:effectRef idx="0">
            <a:schemeClr val="dk1"/>
          </a:effectRef>
          <a:fontRef idx="minor">
            <a:schemeClr val="dk1"/>
          </a:fontRef>
        </p:style>
        <p:txBody>
          <a:bodyPr lIns="36000" rIns="36000" anchor="b"/>
          <a:lstStyle/>
          <a:p>
            <a:pPr algn="ctr" eaLnBrk="1" fontAlgn="auto" hangingPunct="1">
              <a:lnSpc>
                <a:spcPct val="150000"/>
              </a:lnSpc>
              <a:spcBef>
                <a:spcPts val="0"/>
              </a:spcBef>
              <a:spcAft>
                <a:spcPts val="0"/>
              </a:spcAft>
              <a:defRPr/>
            </a:pPr>
            <a:r>
              <a:rPr lang="zh-CN" altLang="en-US" sz="1600" b="1" kern="0" dirty="0">
                <a:solidFill>
                  <a:schemeClr val="tx1"/>
                </a:solidFill>
              </a:rPr>
              <a:t>用户组</a:t>
            </a:r>
          </a:p>
        </p:txBody>
      </p:sp>
      <p:sp>
        <p:nvSpPr>
          <p:cNvPr id="48" name="矩形 47"/>
          <p:cNvSpPr/>
          <p:nvPr/>
        </p:nvSpPr>
        <p:spPr bwMode="auto">
          <a:xfrm>
            <a:off x="6416688" y="5377185"/>
            <a:ext cx="1554182" cy="359152"/>
          </a:xfrm>
          <a:prstGeom prst="rect">
            <a:avLst/>
          </a:prstGeom>
          <a:solidFill>
            <a:schemeClr val="accent4">
              <a:lumMod val="60000"/>
              <a:lumOff val="40000"/>
            </a:schemeClr>
          </a:solidFill>
          <a:ln w="28575">
            <a:solidFill>
              <a:srgbClr val="FFC000"/>
            </a:solidFill>
            <a:prstDash val="sysDash"/>
          </a:ln>
        </p:spPr>
        <p:style>
          <a:lnRef idx="2">
            <a:schemeClr val="dk1"/>
          </a:lnRef>
          <a:fillRef idx="1">
            <a:schemeClr val="lt1"/>
          </a:fillRef>
          <a:effectRef idx="0">
            <a:schemeClr val="dk1"/>
          </a:effectRef>
          <a:fontRef idx="minor">
            <a:schemeClr val="dk1"/>
          </a:fontRef>
        </p:style>
        <p:txBody>
          <a:bodyPr lIns="36000" rIns="36000" anchor="b"/>
          <a:lstStyle/>
          <a:p>
            <a:pPr algn="ctr" eaLnBrk="1" fontAlgn="auto" hangingPunct="1">
              <a:lnSpc>
                <a:spcPct val="150000"/>
              </a:lnSpc>
              <a:spcBef>
                <a:spcPts val="0"/>
              </a:spcBef>
              <a:spcAft>
                <a:spcPts val="0"/>
              </a:spcAft>
              <a:defRPr/>
            </a:pPr>
            <a:r>
              <a:rPr lang="zh-CN" altLang="en-US" sz="1200" b="1" kern="0" dirty="0">
                <a:solidFill>
                  <a:schemeClr val="tx1"/>
                </a:solidFill>
                <a:latin typeface="+mn-ea"/>
              </a:rPr>
              <a:t>资源隔离</a:t>
            </a:r>
            <a:r>
              <a:rPr lang="en-US" altLang="zh-CN" sz="1200" b="1" kern="0" dirty="0">
                <a:solidFill>
                  <a:schemeClr val="tx1"/>
                </a:solidFill>
                <a:latin typeface="+mn-ea"/>
              </a:rPr>
              <a:t>|</a:t>
            </a:r>
            <a:r>
              <a:rPr lang="zh-CN" altLang="en-US" sz="1200" b="1" kern="0" dirty="0">
                <a:solidFill>
                  <a:schemeClr val="tx1"/>
                </a:solidFill>
                <a:latin typeface="+mn-ea"/>
              </a:rPr>
              <a:t>权限隔离</a:t>
            </a:r>
          </a:p>
        </p:txBody>
      </p:sp>
      <p:sp>
        <p:nvSpPr>
          <p:cNvPr id="41" name="右箭头 40"/>
          <p:cNvSpPr/>
          <p:nvPr/>
        </p:nvSpPr>
        <p:spPr bwMode="auto">
          <a:xfrm>
            <a:off x="3820023" y="5416768"/>
            <a:ext cx="412955" cy="306374"/>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0" name="右箭头 49"/>
          <p:cNvSpPr/>
          <p:nvPr/>
        </p:nvSpPr>
        <p:spPr bwMode="auto">
          <a:xfrm>
            <a:off x="5997000" y="5416768"/>
            <a:ext cx="412955" cy="306374"/>
          </a:xfrm>
          <a:prstGeom prst="rightArrow">
            <a:avLst/>
          </a:prstGeom>
          <a:solidFill>
            <a:schemeClr val="bg1">
              <a:lumMod val="5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cxnSp>
        <p:nvCxnSpPr>
          <p:cNvPr id="55" name="直接箭头连接符 54"/>
          <p:cNvCxnSpPr>
            <a:stCxn id="13" idx="3"/>
            <a:endCxn id="7" idx="1"/>
          </p:cNvCxnSpPr>
          <p:nvPr/>
        </p:nvCxnSpPr>
        <p:spPr bwMode="auto">
          <a:xfrm flipV="1">
            <a:off x="2411883" y="4059608"/>
            <a:ext cx="346554" cy="237424"/>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6" name="直接箭头连接符 55"/>
          <p:cNvCxnSpPr>
            <a:stCxn id="13" idx="3"/>
            <a:endCxn id="10" idx="1"/>
          </p:cNvCxnSpPr>
          <p:nvPr/>
        </p:nvCxnSpPr>
        <p:spPr bwMode="auto">
          <a:xfrm>
            <a:off x="2411883" y="4297032"/>
            <a:ext cx="346554" cy="201235"/>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1" name="矩形 60"/>
          <p:cNvSpPr/>
          <p:nvPr/>
        </p:nvSpPr>
        <p:spPr bwMode="auto">
          <a:xfrm>
            <a:off x="2921486" y="5377185"/>
            <a:ext cx="810464" cy="359152"/>
          </a:xfrm>
          <a:prstGeom prst="rect">
            <a:avLst/>
          </a:prstGeom>
          <a:solidFill>
            <a:schemeClr val="bg1"/>
          </a:solidFill>
          <a:ln w="28575">
            <a:solidFill>
              <a:srgbClr val="FFC000"/>
            </a:solidFill>
            <a:prstDash val="sysDash"/>
          </a:ln>
        </p:spPr>
        <p:style>
          <a:lnRef idx="2">
            <a:schemeClr val="dk1"/>
          </a:lnRef>
          <a:fillRef idx="1">
            <a:schemeClr val="lt1"/>
          </a:fillRef>
          <a:effectRef idx="0">
            <a:schemeClr val="dk1"/>
          </a:effectRef>
          <a:fontRef idx="minor">
            <a:schemeClr val="dk1"/>
          </a:fontRef>
        </p:style>
        <p:txBody>
          <a:bodyPr lIns="36000" rIns="36000" anchor="b"/>
          <a:lstStyle/>
          <a:p>
            <a:pPr algn="ctr" eaLnBrk="1" fontAlgn="auto" hangingPunct="1">
              <a:lnSpc>
                <a:spcPct val="150000"/>
              </a:lnSpc>
              <a:spcBef>
                <a:spcPts val="0"/>
              </a:spcBef>
              <a:spcAft>
                <a:spcPts val="0"/>
              </a:spcAft>
              <a:defRPr/>
            </a:pPr>
            <a:r>
              <a:rPr lang="zh-CN" altLang="en-US" sz="1600" b="1" kern="0" dirty="0">
                <a:solidFill>
                  <a:schemeClr val="tx1"/>
                </a:solidFill>
              </a:rPr>
              <a:t>项目</a:t>
            </a:r>
          </a:p>
        </p:txBody>
      </p:sp>
      <p:sp>
        <p:nvSpPr>
          <p:cNvPr id="62" name="右箭头 61"/>
          <p:cNvSpPr/>
          <p:nvPr/>
        </p:nvSpPr>
        <p:spPr bwMode="auto">
          <a:xfrm>
            <a:off x="2492148" y="5416768"/>
            <a:ext cx="412955" cy="306374"/>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277811" y="2135735"/>
            <a:ext cx="400319" cy="3724288"/>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统一</a:t>
            </a:r>
            <a:endParaRPr lang="en-US" altLang="zh-CN" sz="1600" b="1" kern="0" dirty="0">
              <a:solidFill>
                <a:schemeClr val="bg1"/>
              </a:solidFill>
              <a:latin typeface="微软雅黑"/>
              <a:ea typeface="微软雅黑"/>
            </a:endParaRPr>
          </a:p>
          <a:p>
            <a:pPr lvl="0" algn="ctr">
              <a:defRPr/>
            </a:pPr>
            <a:r>
              <a:rPr lang="zh-CN" altLang="en-US" sz="1600" b="1" kern="0" dirty="0">
                <a:solidFill>
                  <a:schemeClr val="bg1"/>
                </a:solidFill>
                <a:latin typeface="微软雅黑"/>
                <a:ea typeface="微软雅黑"/>
              </a:rPr>
              <a:t>门户</a:t>
            </a:r>
            <a:endParaRPr lang="en-US" altLang="zh-CN" sz="1600" b="1" kern="0" dirty="0">
              <a:solidFill>
                <a:schemeClr val="bg1"/>
              </a:solidFill>
              <a:latin typeface="微软雅黑"/>
              <a:ea typeface="微软雅黑"/>
            </a:endParaRPr>
          </a:p>
          <a:p>
            <a:pPr lvl="0" algn="ctr">
              <a:defRPr/>
            </a:pPr>
            <a:r>
              <a:rPr lang="en-US" altLang="zh-CN" sz="1600" b="1" kern="0" dirty="0">
                <a:solidFill>
                  <a:schemeClr val="bg1"/>
                </a:solidFill>
                <a:latin typeface="微软雅黑"/>
                <a:ea typeface="微软雅黑"/>
              </a:rPr>
              <a:t>Web</a:t>
            </a:r>
            <a:r>
              <a:rPr lang="zh-CN" altLang="en-US" sz="1600" b="1" kern="0" dirty="0">
                <a:solidFill>
                  <a:schemeClr val="bg1"/>
                </a:solidFill>
                <a:latin typeface="微软雅黑"/>
                <a:ea typeface="微软雅黑"/>
              </a:rPr>
              <a:t>账号</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cxnSp>
        <p:nvCxnSpPr>
          <p:cNvPr id="64" name="直接箭头连接符 63"/>
          <p:cNvCxnSpPr/>
          <p:nvPr/>
        </p:nvCxnSpPr>
        <p:spPr bwMode="auto">
          <a:xfrm>
            <a:off x="676712" y="3749459"/>
            <a:ext cx="3684172" cy="0"/>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p:spPr>
      </p:cxnSp>
      <p:sp>
        <p:nvSpPr>
          <p:cNvPr id="76" name="矩形 75"/>
          <p:cNvSpPr/>
          <p:nvPr/>
        </p:nvSpPr>
        <p:spPr bwMode="auto">
          <a:xfrm>
            <a:off x="1533834" y="4765563"/>
            <a:ext cx="878048" cy="359090"/>
          </a:xfrm>
          <a:prstGeom prst="rect">
            <a:avLst/>
          </a:prstGeom>
          <a:noFill/>
          <a:ln w="25400" algn="ctr">
            <a:solidFill>
              <a:schemeClr val="tx1"/>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b="1" dirty="0">
                <a:solidFill>
                  <a:schemeClr val="tx1"/>
                </a:solidFill>
                <a:latin typeface="微软雅黑" panose="020B0503020204020204" pitchFamily="34" charset="-122"/>
                <a:ea typeface="微软雅黑" panose="020B0503020204020204" pitchFamily="34" charset="-122"/>
              </a:rPr>
              <a:t>租户</a:t>
            </a:r>
            <a:r>
              <a:rPr kumimoji="0" lang="en-US" altLang="zh-CN" b="1" dirty="0">
                <a:solidFill>
                  <a:schemeClr val="tx1"/>
                </a:solidFill>
                <a:latin typeface="微软雅黑" panose="020B0503020204020204" pitchFamily="34" charset="-122"/>
                <a:ea typeface="微软雅黑" panose="020B0503020204020204" pitchFamily="34" charset="-122"/>
              </a:rPr>
              <a:t>n</a:t>
            </a:r>
            <a:endParaRPr kumimoji="0" lang="zh-CN" altLang="en-US" b="1" dirty="0">
              <a:solidFill>
                <a:schemeClr val="tx1"/>
              </a:solidFill>
              <a:latin typeface="微软雅黑" panose="020B0503020204020204" pitchFamily="34" charset="-122"/>
              <a:ea typeface="微软雅黑" panose="020B0503020204020204" pitchFamily="34" charset="-122"/>
            </a:endParaRPr>
          </a:p>
        </p:txBody>
      </p:sp>
      <p:sp>
        <p:nvSpPr>
          <p:cNvPr id="98" name="矩形 97"/>
          <p:cNvSpPr/>
          <p:nvPr/>
        </p:nvSpPr>
        <p:spPr>
          <a:xfrm>
            <a:off x="1077030" y="3578942"/>
            <a:ext cx="7014917" cy="2261419"/>
          </a:xfrm>
          <a:prstGeom prst="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dirty="0">
                <a:solidFill>
                  <a:srgbClr val="FFC000"/>
                </a:solidFill>
                <a:latin typeface="微软雅黑" panose="020B0503020204020204" pitchFamily="34" charset="-122"/>
                <a:ea typeface="微软雅黑" panose="020B0503020204020204" pitchFamily="34" charset="-122"/>
              </a:rPr>
              <a:t>集</a:t>
            </a:r>
            <a:endParaRPr lang="en-US" altLang="zh-CN" sz="2000" b="1" dirty="0">
              <a:solidFill>
                <a:srgbClr val="FFC000"/>
              </a:solidFill>
              <a:latin typeface="微软雅黑" panose="020B0503020204020204" pitchFamily="34" charset="-122"/>
              <a:ea typeface="微软雅黑" panose="020B0503020204020204" pitchFamily="34" charset="-122"/>
            </a:endParaRPr>
          </a:p>
          <a:p>
            <a:r>
              <a:rPr lang="zh-CN" altLang="en-US" sz="2000" b="1" dirty="0">
                <a:solidFill>
                  <a:srgbClr val="FFC000"/>
                </a:solidFill>
                <a:latin typeface="微软雅黑" panose="020B0503020204020204" pitchFamily="34" charset="-122"/>
                <a:ea typeface="微软雅黑" panose="020B0503020204020204" pitchFamily="34" charset="-122"/>
              </a:rPr>
              <a:t>群</a:t>
            </a:r>
            <a:endParaRPr lang="en-US" altLang="zh-CN" sz="2000" b="1" dirty="0">
              <a:solidFill>
                <a:srgbClr val="FFC000"/>
              </a:solidFill>
              <a:latin typeface="微软雅黑" panose="020B0503020204020204" pitchFamily="34" charset="-122"/>
              <a:ea typeface="微软雅黑" panose="020B0503020204020204" pitchFamily="34" charset="-122"/>
            </a:endParaRPr>
          </a:p>
        </p:txBody>
      </p:sp>
      <p:sp>
        <p:nvSpPr>
          <p:cNvPr id="100" name="矩形 99"/>
          <p:cNvSpPr/>
          <p:nvPr/>
        </p:nvSpPr>
        <p:spPr>
          <a:xfrm>
            <a:off x="1077031" y="3114645"/>
            <a:ext cx="3283854" cy="401204"/>
          </a:xfrm>
          <a:prstGeom prst="rect">
            <a:avLst/>
          </a:prstGeom>
          <a:noFill/>
          <a:ln w="1905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chemeClr val="tx1"/>
                </a:solidFill>
                <a:latin typeface="微软雅黑" panose="020B0503020204020204" pitchFamily="34" charset="-122"/>
                <a:ea typeface="微软雅黑" panose="020B0503020204020204" pitchFamily="34" charset="-122"/>
              </a:rPr>
              <a:t>C</a:t>
            </a:r>
            <a:r>
              <a:rPr lang="zh-CN" altLang="en-US" sz="2000" b="1" dirty="0">
                <a:solidFill>
                  <a:schemeClr val="tx1"/>
                </a:solidFill>
                <a:latin typeface="微软雅黑" panose="020B0503020204020204" pitchFamily="34" charset="-122"/>
                <a:ea typeface="微软雅黑" panose="020B0503020204020204" pitchFamily="34" charset="-122"/>
              </a:rPr>
              <a:t>省集群</a:t>
            </a:r>
          </a:p>
        </p:txBody>
      </p:sp>
      <p:sp>
        <p:nvSpPr>
          <p:cNvPr id="101" name="矩形 100"/>
          <p:cNvSpPr/>
          <p:nvPr/>
        </p:nvSpPr>
        <p:spPr>
          <a:xfrm>
            <a:off x="1077031" y="2626853"/>
            <a:ext cx="3283854" cy="40413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chemeClr val="tx1"/>
                </a:solidFill>
                <a:latin typeface="微软雅黑" panose="020B0503020204020204" pitchFamily="34" charset="-122"/>
                <a:ea typeface="微软雅黑" panose="020B0503020204020204" pitchFamily="34" charset="-122"/>
              </a:rPr>
              <a:t>B</a:t>
            </a:r>
            <a:r>
              <a:rPr lang="zh-CN" altLang="en-US" sz="2000" b="1" dirty="0">
                <a:solidFill>
                  <a:schemeClr val="tx1"/>
                </a:solidFill>
                <a:latin typeface="微软雅黑" panose="020B0503020204020204" pitchFamily="34" charset="-122"/>
                <a:ea typeface="微软雅黑" panose="020B0503020204020204" pitchFamily="34" charset="-122"/>
              </a:rPr>
              <a:t>省集群</a:t>
            </a:r>
          </a:p>
        </p:txBody>
      </p:sp>
      <p:sp>
        <p:nvSpPr>
          <p:cNvPr id="102" name="矩形 101"/>
          <p:cNvSpPr/>
          <p:nvPr/>
        </p:nvSpPr>
        <p:spPr>
          <a:xfrm>
            <a:off x="1077031" y="2155883"/>
            <a:ext cx="3283854" cy="404133"/>
          </a:xfrm>
          <a:prstGeom prst="rect">
            <a:avLst/>
          </a:prstGeom>
          <a:noFill/>
          <a:ln w="1905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b="1" dirty="0">
                <a:solidFill>
                  <a:schemeClr val="tx1"/>
                </a:solidFill>
                <a:latin typeface="微软雅黑" panose="020B0503020204020204" pitchFamily="34" charset="-122"/>
                <a:ea typeface="微软雅黑" panose="020B0503020204020204" pitchFamily="34" charset="-122"/>
              </a:rPr>
              <a:t>A</a:t>
            </a:r>
            <a:r>
              <a:rPr lang="zh-CN" altLang="en-US" sz="2000" b="1" dirty="0">
                <a:solidFill>
                  <a:schemeClr val="tx1"/>
                </a:solidFill>
                <a:latin typeface="微软雅黑" panose="020B0503020204020204" pitchFamily="34" charset="-122"/>
                <a:ea typeface="微软雅黑" panose="020B0503020204020204" pitchFamily="34" charset="-122"/>
              </a:rPr>
              <a:t>省集群</a:t>
            </a:r>
          </a:p>
        </p:txBody>
      </p:sp>
      <p:sp>
        <p:nvSpPr>
          <p:cNvPr id="99" name="右箭头 98"/>
          <p:cNvSpPr/>
          <p:nvPr/>
        </p:nvSpPr>
        <p:spPr bwMode="auto">
          <a:xfrm>
            <a:off x="727588" y="2271250"/>
            <a:ext cx="329778" cy="271058"/>
          </a:xfrm>
          <a:prstGeom prst="rightArrow">
            <a:avLst/>
          </a:prstGeom>
          <a:noFill/>
          <a:ln w="25400" algn="ctr">
            <a:solidFill>
              <a:schemeClr val="bg1">
                <a:lumMod val="50000"/>
              </a:schemeClr>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4" name="右箭头 103"/>
          <p:cNvSpPr/>
          <p:nvPr/>
        </p:nvSpPr>
        <p:spPr bwMode="auto">
          <a:xfrm>
            <a:off x="727588" y="2712824"/>
            <a:ext cx="329778" cy="271058"/>
          </a:xfrm>
          <a:prstGeom prst="rightArrow">
            <a:avLst/>
          </a:prstGeom>
          <a:noFill/>
          <a:ln w="25400" algn="ctr">
            <a:solidFill>
              <a:schemeClr val="bg1">
                <a:lumMod val="50000"/>
              </a:schemeClr>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5" name="右箭头 104"/>
          <p:cNvSpPr/>
          <p:nvPr/>
        </p:nvSpPr>
        <p:spPr bwMode="auto">
          <a:xfrm>
            <a:off x="727588" y="3205985"/>
            <a:ext cx="329778" cy="271058"/>
          </a:xfrm>
          <a:prstGeom prst="rightArrow">
            <a:avLst/>
          </a:prstGeom>
          <a:noFill/>
          <a:ln w="25400" algn="ctr">
            <a:solidFill>
              <a:schemeClr val="bg1">
                <a:lumMod val="50000"/>
              </a:schemeClr>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6" name="右箭头 105"/>
          <p:cNvSpPr/>
          <p:nvPr/>
        </p:nvSpPr>
        <p:spPr bwMode="auto">
          <a:xfrm>
            <a:off x="727588" y="4314961"/>
            <a:ext cx="329778" cy="271058"/>
          </a:xfrm>
          <a:prstGeom prst="rightArrow">
            <a:avLst/>
          </a:prstGeom>
          <a:noFill/>
          <a:ln w="25400" algn="ctr">
            <a:solidFill>
              <a:schemeClr val="bg1">
                <a:lumMod val="50000"/>
              </a:schemeClr>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1091711" y="5326905"/>
            <a:ext cx="515594" cy="361574"/>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200" b="1" dirty="0">
                <a:solidFill>
                  <a:schemeClr val="bg1">
                    <a:lumMod val="50000"/>
                  </a:schemeClr>
                </a:solidFill>
                <a:latin typeface="+mn-ea"/>
                <a:cs typeface="微软雅黑" panose="020B0503020204020204" pitchFamily="34" charset="-122"/>
                <a:sym typeface="Calibri" panose="020F0502020204030204" pitchFamily="34" charset="0"/>
              </a:rPr>
              <a:t>从属</a:t>
            </a:r>
            <a:endParaRPr kumimoji="1" lang="en-US" altLang="zh-CN" sz="1200" b="1" dirty="0">
              <a:solidFill>
                <a:schemeClr val="bg1">
                  <a:lumMod val="50000"/>
                </a:schemeClr>
              </a:solidFill>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200" b="1" dirty="0">
                <a:solidFill>
                  <a:schemeClr val="bg1">
                    <a:lumMod val="50000"/>
                  </a:schemeClr>
                </a:solidFill>
                <a:latin typeface="+mn-ea"/>
                <a:cs typeface="微软雅黑" panose="020B0503020204020204" pitchFamily="34" charset="-122"/>
                <a:sym typeface="Calibri" panose="020F0502020204030204" pitchFamily="34" charset="0"/>
              </a:rPr>
              <a:t>关系</a:t>
            </a:r>
          </a:p>
        </p:txBody>
      </p:sp>
      <p:sp>
        <p:nvSpPr>
          <p:cNvPr id="108" name="矩形 107"/>
          <p:cNvSpPr/>
          <p:nvPr/>
        </p:nvSpPr>
        <p:spPr bwMode="auto">
          <a:xfrm>
            <a:off x="4759786" y="2135608"/>
            <a:ext cx="3332161" cy="1367987"/>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t"/>
          <a:lstStyle/>
          <a:p>
            <a:pPr algn="ctr" eaLnBrk="1" fontAlgn="auto" hangingPunct="1">
              <a:lnSpc>
                <a:spcPct val="150000"/>
              </a:lnSpc>
              <a:spcBef>
                <a:spcPts val="0"/>
              </a:spcBef>
              <a:spcAft>
                <a:spcPts val="0"/>
              </a:spcAft>
              <a:defRPr/>
            </a:pPr>
            <a:r>
              <a:rPr lang="zh-CN" altLang="en-US" sz="2000" b="1" kern="0" dirty="0">
                <a:solidFill>
                  <a:schemeClr val="tx1"/>
                </a:solidFill>
              </a:rPr>
              <a:t>集团总控视图</a:t>
            </a:r>
          </a:p>
        </p:txBody>
      </p:sp>
      <p:sp>
        <p:nvSpPr>
          <p:cNvPr id="109" name="矩形 108"/>
          <p:cNvSpPr/>
          <p:nvPr/>
        </p:nvSpPr>
        <p:spPr>
          <a:xfrm>
            <a:off x="4887608" y="2585627"/>
            <a:ext cx="1521018" cy="356262"/>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全集群账号情况</a:t>
            </a:r>
          </a:p>
        </p:txBody>
      </p:sp>
      <p:sp>
        <p:nvSpPr>
          <p:cNvPr id="110" name="矩形 109"/>
          <p:cNvSpPr/>
          <p:nvPr/>
        </p:nvSpPr>
        <p:spPr>
          <a:xfrm>
            <a:off x="6489777" y="2585627"/>
            <a:ext cx="1521018" cy="356262"/>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全集群数据情况</a:t>
            </a:r>
          </a:p>
        </p:txBody>
      </p:sp>
      <p:sp>
        <p:nvSpPr>
          <p:cNvPr id="111" name="文本框 110"/>
          <p:cNvSpPr txBox="1"/>
          <p:nvPr/>
        </p:nvSpPr>
        <p:spPr>
          <a:xfrm>
            <a:off x="2748605" y="2582501"/>
            <a:ext cx="1474541" cy="535680"/>
          </a:xfrm>
          <a:prstGeom prst="rect">
            <a:avLst/>
          </a:prstGeom>
          <a:noFill/>
        </p:spPr>
        <p:txBody>
          <a:bodyPr wrap="none" rtlCol="0">
            <a:noAutofit/>
          </a:bodyPr>
          <a:lstStyle/>
          <a:p>
            <a:pPr marR="0" algn="ctr" defTabSz="914400" rtl="0" eaLnBrk="0" fontAlgn="base" latinLnBrk="0" hangingPunct="0">
              <a:lnSpc>
                <a:spcPct val="100000"/>
              </a:lnSpc>
              <a:spcBef>
                <a:spcPct val="20000"/>
              </a:spcBef>
              <a:spcAft>
                <a:spcPct val="0"/>
              </a:spcAft>
              <a:buClrTx/>
              <a:buSzTx/>
            </a:pPr>
            <a:r>
              <a:rPr kumimoji="1" lang="zh-CN" altLang="en-US" sz="1200" b="1" dirty="0">
                <a:solidFill>
                  <a:srgbClr val="FF0000"/>
                </a:solidFill>
                <a:latin typeface="+mn-ea"/>
                <a:cs typeface="微软雅黑" panose="020B0503020204020204" pitchFamily="34" charset="-122"/>
                <a:sym typeface="Calibri" panose="020F0502020204030204" pitchFamily="34" charset="0"/>
              </a:rPr>
              <a:t>租户、项目、用户组</a:t>
            </a:r>
            <a:endParaRPr kumimoji="1" lang="en-US" altLang="zh-CN" sz="1200" b="1" dirty="0">
              <a:solidFill>
                <a:srgbClr val="FF0000"/>
              </a:solidFill>
              <a:latin typeface="+mn-ea"/>
              <a:cs typeface="微软雅黑" panose="020B0503020204020204" pitchFamily="34" charset="-122"/>
              <a:sym typeface="Calibri" panose="020F0502020204030204" pitchFamily="34" charset="0"/>
            </a:endParaRPr>
          </a:p>
          <a:p>
            <a:pPr marR="0" algn="ctr" defTabSz="914400" rtl="0" eaLnBrk="0" fontAlgn="base" latinLnBrk="0" hangingPunct="0">
              <a:lnSpc>
                <a:spcPct val="100000"/>
              </a:lnSpc>
              <a:spcBef>
                <a:spcPct val="20000"/>
              </a:spcBef>
              <a:spcAft>
                <a:spcPct val="0"/>
              </a:spcAft>
              <a:buClrTx/>
              <a:buSzTx/>
            </a:pPr>
            <a:r>
              <a:rPr kumimoji="1" lang="zh-CN" altLang="en-US" sz="1200" b="1" dirty="0">
                <a:solidFill>
                  <a:srgbClr val="FF0000"/>
                </a:solidFill>
                <a:latin typeface="+mn-ea"/>
                <a:cs typeface="微软雅黑" panose="020B0503020204020204" pitchFamily="34" charset="-122"/>
                <a:sym typeface="Calibri" panose="020F0502020204030204" pitchFamily="34" charset="0"/>
              </a:rPr>
              <a:t>权限分配、资源分配</a:t>
            </a:r>
            <a:endParaRPr kumimoji="1" lang="en-US" altLang="zh-CN" sz="1200" b="1" dirty="0">
              <a:solidFill>
                <a:srgbClr val="FF0000"/>
              </a:solidFill>
              <a:latin typeface="+mn-ea"/>
              <a:cs typeface="微软雅黑" panose="020B0503020204020204" pitchFamily="34" charset="-122"/>
              <a:sym typeface="Calibri" panose="020F0502020204030204" pitchFamily="34" charset="0"/>
            </a:endParaRPr>
          </a:p>
        </p:txBody>
      </p:sp>
      <p:sp>
        <p:nvSpPr>
          <p:cNvPr id="112" name="文本框 111"/>
          <p:cNvSpPr txBox="1"/>
          <p:nvPr/>
        </p:nvSpPr>
        <p:spPr>
          <a:xfrm>
            <a:off x="2032172" y="2553005"/>
            <a:ext cx="646606" cy="535680"/>
          </a:xfrm>
          <a:prstGeom prst="rect">
            <a:avLst/>
          </a:prstGeom>
          <a:noFill/>
        </p:spPr>
        <p:txBody>
          <a:bodyPr wrap="none" rtlCol="0">
            <a:noAutofit/>
          </a:bodyPr>
          <a:lstStyle/>
          <a:p>
            <a:pPr marR="0" algn="ctr" defTabSz="914400" rtl="0" eaLnBrk="0" fontAlgn="base" latinLnBrk="0" hangingPunct="0">
              <a:lnSpc>
                <a:spcPct val="100000"/>
              </a:lnSpc>
              <a:spcBef>
                <a:spcPct val="20000"/>
              </a:spcBef>
              <a:spcAft>
                <a:spcPct val="0"/>
              </a:spcAft>
              <a:buClrTx/>
              <a:buSzTx/>
            </a:pPr>
            <a:r>
              <a:rPr kumimoji="1" lang="zh-CN" altLang="en-US" sz="1400" b="1" dirty="0">
                <a:solidFill>
                  <a:schemeClr val="bg1">
                    <a:lumMod val="50000"/>
                  </a:schemeClr>
                </a:solidFill>
                <a:latin typeface="+mn-ea"/>
                <a:cs typeface="微软雅黑" panose="020B0503020204020204" pitchFamily="34" charset="-122"/>
                <a:sym typeface="Calibri" panose="020F0502020204030204" pitchFamily="34" charset="0"/>
              </a:rPr>
              <a:t>自管</a:t>
            </a:r>
            <a:endParaRPr kumimoji="1" lang="en-US" altLang="zh-CN" sz="1400" b="1" dirty="0">
              <a:solidFill>
                <a:schemeClr val="bg1">
                  <a:lumMod val="50000"/>
                </a:schemeClr>
              </a:solidFill>
              <a:latin typeface="+mn-ea"/>
              <a:cs typeface="微软雅黑" panose="020B0503020204020204" pitchFamily="34" charset="-122"/>
              <a:sym typeface="Calibri" panose="020F0502020204030204" pitchFamily="34" charset="0"/>
            </a:endParaRPr>
          </a:p>
          <a:p>
            <a:pPr marR="0" algn="ctr" defTabSz="914400" rtl="0" eaLnBrk="0" fontAlgn="base" latinLnBrk="0" hangingPunct="0">
              <a:lnSpc>
                <a:spcPct val="100000"/>
              </a:lnSpc>
              <a:spcBef>
                <a:spcPct val="20000"/>
              </a:spcBef>
              <a:spcAft>
                <a:spcPct val="0"/>
              </a:spcAft>
              <a:buClrTx/>
              <a:buSzTx/>
            </a:pPr>
            <a:r>
              <a:rPr kumimoji="1" lang="zh-CN" altLang="en-US" sz="1400" b="1" dirty="0">
                <a:solidFill>
                  <a:schemeClr val="bg1">
                    <a:lumMod val="50000"/>
                  </a:schemeClr>
                </a:solidFill>
                <a:latin typeface="+mn-ea"/>
                <a:cs typeface="微软雅黑" panose="020B0503020204020204" pitchFamily="34" charset="-122"/>
                <a:sym typeface="Calibri" panose="020F0502020204030204" pitchFamily="34" charset="0"/>
              </a:rPr>
              <a:t>范围</a:t>
            </a:r>
            <a:endParaRPr kumimoji="1" lang="en-US" altLang="zh-CN" sz="1400" b="1" dirty="0">
              <a:solidFill>
                <a:schemeClr val="bg1">
                  <a:lumMod val="50000"/>
                </a:schemeClr>
              </a:solidFill>
              <a:latin typeface="+mn-ea"/>
              <a:cs typeface="微软雅黑" panose="020B0503020204020204" pitchFamily="34" charset="-122"/>
              <a:sym typeface="Calibri" panose="020F0502020204030204" pitchFamily="34" charset="0"/>
            </a:endParaRPr>
          </a:p>
        </p:txBody>
      </p:sp>
      <p:grpSp>
        <p:nvGrpSpPr>
          <p:cNvPr id="113" name="淘宝网chenying0907出品 27"/>
          <p:cNvGrpSpPr/>
          <p:nvPr/>
        </p:nvGrpSpPr>
        <p:grpSpPr>
          <a:xfrm>
            <a:off x="2599209" y="2730533"/>
            <a:ext cx="139473" cy="148984"/>
            <a:chOff x="12039600" y="6800849"/>
            <a:chExt cx="104775" cy="111920"/>
          </a:xfrm>
        </p:grpSpPr>
        <p:sp>
          <p:nvSpPr>
            <p:cNvPr id="114"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115"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sp>
        <p:nvSpPr>
          <p:cNvPr id="116" name="矩形 115"/>
          <p:cNvSpPr/>
          <p:nvPr/>
        </p:nvSpPr>
        <p:spPr>
          <a:xfrm>
            <a:off x="4921708" y="3018632"/>
            <a:ext cx="1521018" cy="356262"/>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跨集群数据访问</a:t>
            </a:r>
          </a:p>
        </p:txBody>
      </p:sp>
      <p:sp>
        <p:nvSpPr>
          <p:cNvPr id="117" name="矩形 116"/>
          <p:cNvSpPr/>
          <p:nvPr/>
        </p:nvSpPr>
        <p:spPr>
          <a:xfrm>
            <a:off x="6489777" y="3018632"/>
            <a:ext cx="1521018" cy="356262"/>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数据共享管控</a:t>
            </a:r>
          </a:p>
        </p:txBody>
      </p:sp>
      <p:cxnSp>
        <p:nvCxnSpPr>
          <p:cNvPr id="118" name="直接箭头连接符 117"/>
          <p:cNvCxnSpPr>
            <a:stCxn id="108" idx="1"/>
            <a:endCxn id="102" idx="3"/>
          </p:cNvCxnSpPr>
          <p:nvPr/>
        </p:nvCxnSpPr>
        <p:spPr bwMode="auto">
          <a:xfrm flipH="1" flipV="1">
            <a:off x="4360885" y="2357950"/>
            <a:ext cx="398901" cy="461652"/>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21" name="直接箭头连接符 120"/>
          <p:cNvCxnSpPr>
            <a:stCxn id="108" idx="1"/>
            <a:endCxn id="101" idx="3"/>
          </p:cNvCxnSpPr>
          <p:nvPr/>
        </p:nvCxnSpPr>
        <p:spPr bwMode="auto">
          <a:xfrm flipH="1">
            <a:off x="4360885" y="2819602"/>
            <a:ext cx="398901" cy="93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22" name="直接箭头连接符 121"/>
          <p:cNvCxnSpPr>
            <a:stCxn id="108" idx="1"/>
            <a:endCxn id="100" idx="3"/>
          </p:cNvCxnSpPr>
          <p:nvPr/>
        </p:nvCxnSpPr>
        <p:spPr bwMode="auto">
          <a:xfrm flipH="1">
            <a:off x="4360885" y="2819602"/>
            <a:ext cx="398901" cy="495645"/>
          </a:xfrm>
          <a:prstGeom prst="straightConnector1">
            <a:avLst/>
          </a:prstGeom>
          <a:solidFill>
            <a:schemeClr val="accent1"/>
          </a:solidFill>
          <a:ln w="2857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94624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bwMode="auto">
          <a:xfrm>
            <a:off x="6638544" y="993986"/>
            <a:ext cx="4864608" cy="5342806"/>
          </a:xfrm>
          <a:prstGeom prst="rect">
            <a:avLst/>
          </a:prstGeom>
          <a:ln>
            <a:solidFill>
              <a:schemeClr val="accent2">
                <a:lumMod val="75000"/>
              </a:schemeClr>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nchor="ctr"/>
          <a:lstStyle/>
          <a:p>
            <a:pPr fontAlgn="auto">
              <a:defRPr/>
            </a:pPr>
            <a:r>
              <a:rPr lang="zh-CN" altLang="en-US" sz="1400"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  </a:t>
            </a:r>
            <a:endParaRPr lang="en-US" altLang="zh-CN" sz="1400"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p:txBody>
      </p:sp>
      <p:sp>
        <p:nvSpPr>
          <p:cNvPr id="51" name="矩形 50"/>
          <p:cNvSpPr/>
          <p:nvPr/>
        </p:nvSpPr>
        <p:spPr>
          <a:xfrm>
            <a:off x="6766560" y="1143000"/>
            <a:ext cx="4572000" cy="50292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36000" rIns="36000" anchor="t"/>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集团对多集群管控要素</a:t>
            </a:r>
          </a:p>
        </p:txBody>
      </p:sp>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多集群管理规范和管控点</a:t>
            </a:r>
            <a:endParaRPr lang="zh-CN" altLang="en-US" dirty="0">
              <a:solidFill>
                <a:schemeClr val="tx2">
                  <a:lumMod val="60000"/>
                  <a:lumOff val="40000"/>
                </a:schemeClr>
              </a:solidFill>
            </a:endParaRPr>
          </a:p>
        </p:txBody>
      </p:sp>
      <p:graphicFrame>
        <p:nvGraphicFramePr>
          <p:cNvPr id="2" name="表格 1"/>
          <p:cNvGraphicFramePr>
            <a:graphicFrameLocks noGrp="1"/>
          </p:cNvGraphicFramePr>
          <p:nvPr>
            <p:extLst/>
          </p:nvPr>
        </p:nvGraphicFramePr>
        <p:xfrm>
          <a:off x="573226" y="949164"/>
          <a:ext cx="5418276" cy="5323452"/>
        </p:xfrm>
        <a:graphic>
          <a:graphicData uri="http://schemas.openxmlformats.org/drawingml/2006/table">
            <a:tbl>
              <a:tblPr firstRow="1" bandRow="1">
                <a:tableStyleId>{5C22544A-7EE6-4342-B048-85BDC9FD1C3A}</a:tableStyleId>
              </a:tblPr>
              <a:tblGrid>
                <a:gridCol w="990152">
                  <a:extLst>
                    <a:ext uri="{9D8B030D-6E8A-4147-A177-3AD203B41FA5}">
                      <a16:colId xmlns="" xmlns:a16="http://schemas.microsoft.com/office/drawing/2014/main" val="20000"/>
                    </a:ext>
                  </a:extLst>
                </a:gridCol>
                <a:gridCol w="4428124">
                  <a:extLst>
                    <a:ext uri="{9D8B030D-6E8A-4147-A177-3AD203B41FA5}">
                      <a16:colId xmlns="" xmlns:a16="http://schemas.microsoft.com/office/drawing/2014/main" val="20001"/>
                    </a:ext>
                  </a:extLst>
                </a:gridCol>
              </a:tblGrid>
              <a:tr h="434880">
                <a:tc>
                  <a:txBody>
                    <a:bodyPr/>
                    <a:lstStyle/>
                    <a:p>
                      <a:r>
                        <a:rPr lang="zh-CN" altLang="en-US" dirty="0"/>
                        <a:t>名称</a:t>
                      </a:r>
                    </a:p>
                  </a:txBody>
                  <a:tcPr/>
                </a:tc>
                <a:tc>
                  <a:txBody>
                    <a:bodyPr/>
                    <a:lstStyle/>
                    <a:p>
                      <a:r>
                        <a:rPr lang="zh-CN" altLang="en-US" dirty="0"/>
                        <a:t>描述</a:t>
                      </a:r>
                    </a:p>
                  </a:txBody>
                  <a:tcPr/>
                </a:tc>
                <a:extLst>
                  <a:ext uri="{0D108BD9-81ED-4DB2-BD59-A6C34878D82A}">
                    <a16:rowId xmlns="" xmlns:a16="http://schemas.microsoft.com/office/drawing/2014/main" val="10000"/>
                  </a:ext>
                </a:extLst>
              </a:tr>
              <a:tr h="857364">
                <a:tc>
                  <a:txBody>
                    <a:bodyPr/>
                    <a:lstStyle/>
                    <a:p>
                      <a:r>
                        <a:rPr lang="en-US" altLang="zh-CN" sz="1400" dirty="0"/>
                        <a:t>HDFS</a:t>
                      </a:r>
                      <a:r>
                        <a:rPr lang="zh-CN" altLang="en-US" sz="1400" dirty="0"/>
                        <a:t>目录规范</a:t>
                      </a:r>
                    </a:p>
                  </a:txBody>
                  <a:tcPr/>
                </a:tc>
                <a:tc>
                  <a:txBody>
                    <a:bodyPr/>
                    <a:lstStyle/>
                    <a:p>
                      <a:pPr marL="285750" indent="-285750">
                        <a:buFont typeface="Arial" panose="020B0604020202020204" pitchFamily="34" charset="0"/>
                        <a:buChar char="•"/>
                      </a:pPr>
                      <a:r>
                        <a:rPr lang="zh-CN" altLang="en-US" sz="1400" dirty="0"/>
                        <a:t>平台开放空间</a:t>
                      </a:r>
                      <a:r>
                        <a:rPr kumimoji="1" lang="zh-CN" altLang="en-US" sz="1400" dirty="0">
                          <a:latin typeface="微软雅黑" panose="020B0503020204020204" charset="-122"/>
                          <a:ea typeface="微软雅黑" panose="020B0503020204020204" charset="-122"/>
                          <a:cs typeface="宋体" panose="02010600030101010101" pitchFamily="2" charset="-122"/>
                        </a:rPr>
                        <a:t>，存放开放、共享的数据</a:t>
                      </a:r>
                      <a:endParaRPr kumimoji="1" lang="en-US" altLang="zh-CN" sz="1400" dirty="0">
                        <a:latin typeface="微软雅黑" panose="020B0503020204020204" charset="-122"/>
                        <a:ea typeface="微软雅黑" panose="020B0503020204020204" charset="-122"/>
                        <a:cs typeface="宋体" panose="02010600030101010101" pitchFamily="2" charset="-122"/>
                      </a:endParaRPr>
                    </a:p>
                    <a:p>
                      <a:pPr marL="285750" indent="-285750">
                        <a:buFont typeface="Arial" panose="020B0604020202020204" pitchFamily="34" charset="0"/>
                        <a:buChar char="•"/>
                      </a:pPr>
                      <a:r>
                        <a:rPr lang="zh-CN" altLang="en-US" sz="1400" dirty="0"/>
                        <a:t>租户共享空间</a:t>
                      </a:r>
                      <a:r>
                        <a:rPr kumimoji="1" lang="zh-CN" altLang="en-US" sz="1400" dirty="0">
                          <a:latin typeface="微软雅黑" panose="020B0503020204020204" charset="-122"/>
                          <a:ea typeface="微软雅黑" panose="020B0503020204020204" charset="-122"/>
                          <a:cs typeface="宋体" panose="02010600030101010101" pitchFamily="2" charset="-122"/>
                        </a:rPr>
                        <a:t>，存放租户内共享的数据</a:t>
                      </a:r>
                      <a:endParaRPr kumimoji="0" lang="en-US" altLang="zh-CN" sz="1400" dirty="0">
                        <a:latin typeface="+mn-lt"/>
                        <a:ea typeface="+mn-ea"/>
                        <a:cs typeface="+mn-cs"/>
                      </a:endParaRPr>
                    </a:p>
                    <a:p>
                      <a:pPr marL="285750" indent="-285750">
                        <a:buFont typeface="Arial" panose="020B0604020202020204" pitchFamily="34" charset="0"/>
                        <a:buChar char="•"/>
                      </a:pPr>
                      <a:r>
                        <a:rPr lang="zh-CN" altLang="en-US" sz="1400" dirty="0"/>
                        <a:t>用户组私有空间</a:t>
                      </a:r>
                      <a:r>
                        <a:rPr kumimoji="1" lang="zh-CN" altLang="en-US" sz="1400" dirty="0">
                          <a:latin typeface="微软雅黑" panose="020B0503020204020204" charset="-122"/>
                          <a:ea typeface="微软雅黑" panose="020B0503020204020204" charset="-122"/>
                          <a:cs typeface="宋体" panose="02010600030101010101" pitchFamily="2" charset="-122"/>
                        </a:rPr>
                        <a:t>，存放私有的中间数据和临时数据</a:t>
                      </a:r>
                      <a:endParaRPr lang="zh-CN" altLang="en-US" sz="1400" dirty="0"/>
                    </a:p>
                  </a:txBody>
                  <a:tcPr/>
                </a:tc>
                <a:extLst>
                  <a:ext uri="{0D108BD9-81ED-4DB2-BD59-A6C34878D82A}">
                    <a16:rowId xmlns="" xmlns:a16="http://schemas.microsoft.com/office/drawing/2014/main" val="10001"/>
                  </a:ext>
                </a:extLst>
              </a:tr>
              <a:tr h="857364">
                <a:tc>
                  <a:txBody>
                    <a:bodyPr/>
                    <a:lstStyle/>
                    <a:p>
                      <a:r>
                        <a:rPr lang="en-US" altLang="zh-CN" sz="1400" dirty="0"/>
                        <a:t>ACL</a:t>
                      </a:r>
                      <a:r>
                        <a:rPr lang="zh-CN" altLang="en-US" sz="1400" dirty="0"/>
                        <a:t>权限控制规范</a:t>
                      </a:r>
                    </a:p>
                  </a:txBody>
                  <a:tcPr/>
                </a:tc>
                <a:tc>
                  <a:txBody>
                    <a:bodyPr/>
                    <a:lstStyle/>
                    <a:p>
                      <a:pPr marL="0" indent="0">
                        <a:buFont typeface="Arial" panose="020B0604020202020204" pitchFamily="34" charset="0"/>
                        <a:buNone/>
                      </a:pPr>
                      <a:r>
                        <a:rPr lang="zh-CN" altLang="en-US" sz="1400" dirty="0"/>
                        <a:t>将不同空间不同层级的目录及文件，按照</a:t>
                      </a:r>
                      <a:r>
                        <a:rPr lang="en-US" altLang="zh-CN" sz="1400" dirty="0"/>
                        <a:t>ACL</a:t>
                      </a:r>
                      <a:r>
                        <a:rPr lang="zh-CN" altLang="en-US" sz="1400" dirty="0"/>
                        <a:t>权限规范进行控制，权限粒度</a:t>
                      </a:r>
                      <a:r>
                        <a:rPr lang="zh-CN" altLang="en-US" sz="1400"/>
                        <a:t>控制在字段级</a:t>
                      </a:r>
                      <a:endParaRPr lang="en-US" altLang="zh-CN" sz="1400" dirty="0"/>
                    </a:p>
                  </a:txBody>
                  <a:tcPr/>
                </a:tc>
                <a:extLst>
                  <a:ext uri="{0D108BD9-81ED-4DB2-BD59-A6C34878D82A}">
                    <a16:rowId xmlns="" xmlns:a16="http://schemas.microsoft.com/office/drawing/2014/main" val="10002"/>
                  </a:ext>
                </a:extLst>
              </a:tr>
              <a:tr h="1350660">
                <a:tc>
                  <a:txBody>
                    <a:bodyPr/>
                    <a:lstStyle/>
                    <a:p>
                      <a:r>
                        <a:rPr lang="zh-CN" altLang="en-US" sz="1400" dirty="0"/>
                        <a:t>数据安全定级规范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以合规性、可用性和保密性为原则，按照数据资产的敏感度将数据进行分级，从低到高分为一级、二级、三级，具体分级标准如下：</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t>一级明文</a:t>
                      </a:r>
                      <a:endParaRPr lang="en-US" altLang="zh-CN" sz="1400" dirty="0"/>
                    </a:p>
                    <a:p>
                      <a:pPr marL="285750" indent="-285750">
                        <a:buFont typeface="Arial" panose="020B0604020202020204" pitchFamily="34" charset="0"/>
                        <a:buChar char="•"/>
                      </a:pPr>
                      <a:r>
                        <a:rPr lang="zh-CN" altLang="en-US" sz="1400" dirty="0"/>
                        <a:t>二级加密</a:t>
                      </a:r>
                    </a:p>
                    <a:p>
                      <a:pPr marL="285750" indent="-285750">
                        <a:buFont typeface="Arial" panose="020B0604020202020204" pitchFamily="34" charset="0"/>
                        <a:buChar char="•"/>
                      </a:pPr>
                      <a:r>
                        <a:rPr lang="zh-CN" altLang="en-US" sz="1400" dirty="0"/>
                        <a:t>三级脱敏</a:t>
                      </a:r>
                    </a:p>
                  </a:txBody>
                  <a:tcPr/>
                </a:tc>
                <a:extLst>
                  <a:ext uri="{0D108BD9-81ED-4DB2-BD59-A6C34878D82A}">
                    <a16:rowId xmlns="" xmlns:a16="http://schemas.microsoft.com/office/drawing/2014/main" val="10003"/>
                  </a:ext>
                </a:extLst>
              </a:tr>
              <a:tr h="857364">
                <a:tc>
                  <a:txBody>
                    <a:bodyPr/>
                    <a:lstStyle/>
                    <a:p>
                      <a:r>
                        <a:rPr lang="zh-CN" altLang="en-US" sz="1400" dirty="0"/>
                        <a:t>应用日志规范</a:t>
                      </a:r>
                    </a:p>
                  </a:txBody>
                  <a:tcPr/>
                </a:tc>
                <a:tc>
                  <a:txBody>
                    <a:bodyPr/>
                    <a:lstStyle/>
                    <a:p>
                      <a:r>
                        <a:rPr lang="zh-CN" altLang="en-US" sz="1400" dirty="0"/>
                        <a:t>从日志的命名、格式、编码、存放路径、内容规范等方面进行应用日志规范</a:t>
                      </a:r>
                    </a:p>
                  </a:txBody>
                  <a:tcPr/>
                </a:tc>
                <a:extLst>
                  <a:ext uri="{0D108BD9-81ED-4DB2-BD59-A6C34878D82A}">
                    <a16:rowId xmlns="" xmlns:a16="http://schemas.microsoft.com/office/drawing/2014/main" val="10004"/>
                  </a:ext>
                </a:extLst>
              </a:tr>
              <a:tr h="930455">
                <a:tc>
                  <a:txBody>
                    <a:bodyPr/>
                    <a:lstStyle/>
                    <a:p>
                      <a:r>
                        <a:rPr lang="zh-CN" altLang="en-US" sz="1400" dirty="0"/>
                        <a:t>数据导入导出规范</a:t>
                      </a:r>
                    </a:p>
                  </a:txBody>
                  <a:tcPr/>
                </a:tc>
                <a:tc>
                  <a:txBody>
                    <a:bodyPr/>
                    <a:lstStyle/>
                    <a:p>
                      <a:pPr marL="285750" indent="-285750">
                        <a:buFont typeface="Arial" panose="020B0604020202020204" pitchFamily="34" charset="0"/>
                        <a:buChar char="•"/>
                      </a:pPr>
                      <a:r>
                        <a:rPr lang="zh-CN" altLang="en-US" sz="1400" dirty="0"/>
                        <a:t>导入数据要求内容过滤，导入过程可监控；</a:t>
                      </a:r>
                      <a:endParaRPr lang="en-US" altLang="zh-CN" sz="1400" dirty="0"/>
                    </a:p>
                    <a:p>
                      <a:pPr marL="285750" indent="-285750">
                        <a:buFont typeface="Arial" panose="020B0604020202020204" pitchFamily="34" charset="0"/>
                        <a:buChar char="•"/>
                      </a:pPr>
                      <a:r>
                        <a:rPr lang="zh-CN" altLang="en-US" sz="1400" dirty="0"/>
                        <a:t>导出数据的存储要求专区隔离，敏感数据加密脱敏，要求导出过程具备系统干预、人工干预等可控措施，可监控</a:t>
                      </a:r>
                    </a:p>
                  </a:txBody>
                  <a:tcPr/>
                </a:tc>
                <a:extLst>
                  <a:ext uri="{0D108BD9-81ED-4DB2-BD59-A6C34878D82A}">
                    <a16:rowId xmlns="" xmlns:a16="http://schemas.microsoft.com/office/drawing/2014/main" val="10005"/>
                  </a:ext>
                </a:extLst>
              </a:tr>
            </a:tbl>
          </a:graphicData>
        </a:graphic>
      </p:graphicFrame>
      <p:sp>
        <p:nvSpPr>
          <p:cNvPr id="42" name="矩形 41"/>
          <p:cNvSpPr/>
          <p:nvPr/>
        </p:nvSpPr>
        <p:spPr>
          <a:xfrm>
            <a:off x="9107421" y="1865376"/>
            <a:ext cx="2107980" cy="636374"/>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租户总量明细</a:t>
            </a:r>
          </a:p>
        </p:txBody>
      </p:sp>
      <p:sp>
        <p:nvSpPr>
          <p:cNvPr id="43" name="矩形 42"/>
          <p:cNvSpPr/>
          <p:nvPr/>
        </p:nvSpPr>
        <p:spPr>
          <a:xfrm>
            <a:off x="6923689" y="4594516"/>
            <a:ext cx="4291712" cy="1166203"/>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计算资源总量</a:t>
            </a:r>
            <a:endParaRPr lang="en-US" altLang="zh-CN" sz="1400" b="1" kern="0" dirty="0">
              <a:solidFill>
                <a:prstClr val="black"/>
              </a:solidFill>
              <a:latin typeface="微软雅黑" pitchFamily="34" charset="-122"/>
              <a:ea typeface="微软雅黑" pitchFamily="34" charset="-122"/>
            </a:endParaRPr>
          </a:p>
          <a:p>
            <a:pPr algn="ctr">
              <a:lnSpc>
                <a:spcPct val="150000"/>
              </a:lnSpc>
              <a:defRPr/>
            </a:pPr>
            <a:r>
              <a:rPr lang="zh-CN" altLang="en-US" sz="1400" b="1" kern="0" dirty="0">
                <a:solidFill>
                  <a:prstClr val="black"/>
                </a:solidFill>
                <a:latin typeface="微软雅黑" pitchFamily="34" charset="-122"/>
                <a:ea typeface="微软雅黑" pitchFamily="34" charset="-122"/>
              </a:rPr>
              <a:t>（内存、</a:t>
            </a:r>
            <a:r>
              <a:rPr lang="en-US" altLang="zh-CN" sz="1400" b="1" kern="0" dirty="0">
                <a:solidFill>
                  <a:prstClr val="black"/>
                </a:solidFill>
                <a:latin typeface="微软雅黑" pitchFamily="34" charset="-122"/>
                <a:ea typeface="微软雅黑" pitchFamily="34" charset="-122"/>
              </a:rPr>
              <a:t>CPU</a:t>
            </a:r>
            <a:r>
              <a:rPr lang="zh-CN" altLang="en-US" sz="1400" b="1" kern="0" dirty="0">
                <a:solidFill>
                  <a:prstClr val="black"/>
                </a:solidFill>
                <a:latin typeface="微软雅黑" pitchFamily="34" charset="-122"/>
                <a:ea typeface="微软雅黑" pitchFamily="34" charset="-122"/>
              </a:rPr>
              <a:t>、存储空间）</a:t>
            </a:r>
          </a:p>
        </p:txBody>
      </p:sp>
      <p:sp>
        <p:nvSpPr>
          <p:cNvPr id="44" name="矩形 43"/>
          <p:cNvSpPr/>
          <p:nvPr/>
        </p:nvSpPr>
        <p:spPr>
          <a:xfrm>
            <a:off x="6923690" y="3220966"/>
            <a:ext cx="2128869" cy="624359"/>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200" b="1" kern="0" dirty="0">
                <a:solidFill>
                  <a:prstClr val="black"/>
                </a:solidFill>
                <a:latin typeface="微软雅黑" pitchFamily="34" charset="-122"/>
                <a:ea typeface="微软雅黑" pitchFamily="34" charset="-122"/>
              </a:rPr>
              <a:t>实时集群作业调度数量情况</a:t>
            </a:r>
          </a:p>
        </p:txBody>
      </p:sp>
      <p:sp>
        <p:nvSpPr>
          <p:cNvPr id="45" name="矩形 44"/>
          <p:cNvSpPr/>
          <p:nvPr/>
        </p:nvSpPr>
        <p:spPr>
          <a:xfrm>
            <a:off x="6923689" y="3873854"/>
            <a:ext cx="4291712" cy="671481"/>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实时集群资源消耗情况</a:t>
            </a:r>
          </a:p>
        </p:txBody>
      </p:sp>
      <p:sp>
        <p:nvSpPr>
          <p:cNvPr id="46" name="矩形 45"/>
          <p:cNvSpPr/>
          <p:nvPr/>
        </p:nvSpPr>
        <p:spPr>
          <a:xfrm>
            <a:off x="6923691" y="2541769"/>
            <a:ext cx="2128869" cy="636374"/>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用户组总量明细</a:t>
            </a:r>
          </a:p>
        </p:txBody>
      </p:sp>
      <p:sp>
        <p:nvSpPr>
          <p:cNvPr id="47" name="矩形 46"/>
          <p:cNvSpPr/>
          <p:nvPr/>
        </p:nvSpPr>
        <p:spPr>
          <a:xfrm>
            <a:off x="9107421" y="3208951"/>
            <a:ext cx="2107980" cy="636374"/>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数据节点数量</a:t>
            </a:r>
          </a:p>
        </p:txBody>
      </p:sp>
      <p:sp>
        <p:nvSpPr>
          <p:cNvPr id="48" name="矩形 47"/>
          <p:cNvSpPr/>
          <p:nvPr/>
        </p:nvSpPr>
        <p:spPr>
          <a:xfrm>
            <a:off x="9107421" y="2541769"/>
            <a:ext cx="2107980" cy="636374"/>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项目总量明细</a:t>
            </a:r>
          </a:p>
        </p:txBody>
      </p:sp>
      <p:sp>
        <p:nvSpPr>
          <p:cNvPr id="50" name="矩形 49"/>
          <p:cNvSpPr/>
          <p:nvPr/>
        </p:nvSpPr>
        <p:spPr>
          <a:xfrm>
            <a:off x="6923692" y="1865376"/>
            <a:ext cx="2128869" cy="636374"/>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defRPr/>
            </a:pPr>
            <a:r>
              <a:rPr lang="zh-CN" altLang="en-US" sz="1400" b="1" kern="0" dirty="0">
                <a:solidFill>
                  <a:prstClr val="black"/>
                </a:solidFill>
                <a:latin typeface="微软雅黑" pitchFamily="34" charset="-122"/>
                <a:ea typeface="微软雅黑" pitchFamily="34" charset="-122"/>
              </a:rPr>
              <a:t>省公司用户数量</a:t>
            </a:r>
          </a:p>
        </p:txBody>
      </p:sp>
      <p:sp>
        <p:nvSpPr>
          <p:cNvPr id="55" name="矩形 54"/>
          <p:cNvSpPr/>
          <p:nvPr/>
        </p:nvSpPr>
        <p:spPr bwMode="auto">
          <a:xfrm rot="16200000" flipV="1">
            <a:off x="4923417" y="2385645"/>
            <a:ext cx="2889323" cy="87093"/>
          </a:xfrm>
          <a:prstGeom prst="rect">
            <a:avLst/>
          </a:prstGeom>
          <a:solidFill>
            <a:schemeClr val="accent5">
              <a:lumMod val="90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56" name="矩形 55"/>
          <p:cNvSpPr/>
          <p:nvPr/>
        </p:nvSpPr>
        <p:spPr bwMode="auto">
          <a:xfrm rot="16200000" flipV="1">
            <a:off x="4856522" y="4725134"/>
            <a:ext cx="3020131" cy="74832"/>
          </a:xfrm>
          <a:prstGeom prst="rect">
            <a:avLst/>
          </a:prstGeom>
          <a:solidFill>
            <a:srgbClr val="FF0000"/>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57" name="等腰三角形 56"/>
          <p:cNvSpPr/>
          <p:nvPr/>
        </p:nvSpPr>
        <p:spPr bwMode="auto">
          <a:xfrm rot="16200000">
            <a:off x="6074560" y="1283242"/>
            <a:ext cx="291923" cy="194317"/>
          </a:xfrm>
          <a:prstGeom prst="triangl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bwMode="auto">
          <a:xfrm rot="5400000">
            <a:off x="6400399" y="5601666"/>
            <a:ext cx="237283" cy="227127"/>
          </a:xfrm>
          <a:prstGeom prst="triangle">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1" name="矩形 60"/>
          <p:cNvSpPr/>
          <p:nvPr/>
        </p:nvSpPr>
        <p:spPr>
          <a:xfrm>
            <a:off x="6000646" y="1574923"/>
            <a:ext cx="415498" cy="1366528"/>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管</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理</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规</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范</a:t>
            </a:r>
          </a:p>
        </p:txBody>
      </p:sp>
      <p:sp>
        <p:nvSpPr>
          <p:cNvPr id="62" name="矩形 61"/>
          <p:cNvSpPr/>
          <p:nvPr/>
        </p:nvSpPr>
        <p:spPr>
          <a:xfrm>
            <a:off x="6329043" y="4585831"/>
            <a:ext cx="415498" cy="1034129"/>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管</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控</a:t>
            </a:r>
            <a:endParaRPr kumimoji="1" lang="en-US" altLang="zh-CN" b="1" dirty="0">
              <a:latin typeface="+mn-ea"/>
              <a:cs typeface="微软雅黑" panose="020B0503020204020204" pitchFamily="34" charset="-122"/>
              <a:sym typeface="Calibri" panose="020F0502020204030204" pitchFamily="34" charset="0"/>
            </a:endParaRPr>
          </a:p>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点</a:t>
            </a:r>
          </a:p>
        </p:txBody>
      </p:sp>
    </p:spTree>
    <p:extLst>
      <p:ext uri="{BB962C8B-B14F-4D97-AF65-F5344CB8AC3E}">
        <p14:creationId xmlns:p14="http://schemas.microsoft.com/office/powerpoint/2010/main" val="303210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日志审计升级</a:t>
            </a:r>
            <a:r>
              <a:rPr lang="en-US" altLang="zh-CN" dirty="0">
                <a:solidFill>
                  <a:srgbClr val="3773AC"/>
                </a:solidFill>
              </a:rPr>
              <a:t>—</a:t>
            </a:r>
            <a:r>
              <a:rPr lang="zh-CN" altLang="en-US" dirty="0">
                <a:solidFill>
                  <a:srgbClr val="3773AC"/>
                </a:solidFill>
              </a:rPr>
              <a:t>实时审计架构</a:t>
            </a:r>
            <a:endParaRPr lang="zh-CN" altLang="en-US" dirty="0"/>
          </a:p>
        </p:txBody>
      </p:sp>
      <p:sp>
        <p:nvSpPr>
          <p:cNvPr id="43" name="矩形 42"/>
          <p:cNvSpPr/>
          <p:nvPr/>
        </p:nvSpPr>
        <p:spPr bwMode="auto">
          <a:xfrm>
            <a:off x="1053699" y="825599"/>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endParaRPr lang="zh-CN" altLang="en-US" sz="1400" dirty="0"/>
          </a:p>
          <a:p>
            <a:pPr marL="285750" indent="-285750">
              <a:buFont typeface="Wingdings" panose="05000000000000000000" pitchFamily="2" charset="2"/>
              <a:buChar char="p"/>
            </a:pPr>
            <a:r>
              <a:rPr lang="zh-CN" altLang="en-US" sz="1400" b="1" dirty="0"/>
              <a:t>实时审计的目的：</a:t>
            </a:r>
            <a:r>
              <a:rPr lang="zh-CN" altLang="en-US" sz="1400" dirty="0"/>
              <a:t>实时抽取、汇聚各类日志。非法操作实施后，可以立即被识别，并主动采取对应的封堵措施、关闭权限</a:t>
            </a:r>
            <a:endParaRPr lang="en-US" altLang="zh-CN" sz="1400" dirty="0"/>
          </a:p>
          <a:p>
            <a:pPr marL="285750" indent="-285750">
              <a:buFont typeface="Wingdings" panose="05000000000000000000" pitchFamily="2" charset="2"/>
              <a:buChar char="p"/>
            </a:pPr>
            <a:endParaRPr lang="zh-CN" altLang="en-US" sz="1400" dirty="0"/>
          </a:p>
          <a:p>
            <a:pPr marL="285750" indent="-285750">
              <a:buFont typeface="Wingdings" panose="05000000000000000000" pitchFamily="2" charset="2"/>
              <a:buChar char="p"/>
            </a:pPr>
            <a:r>
              <a:rPr lang="zh-CN" altLang="en-US" sz="1400" b="1" dirty="0"/>
              <a:t>实时计算框架：   </a:t>
            </a:r>
            <a:r>
              <a:rPr lang="zh-CN" altLang="en-US" sz="1400" dirty="0"/>
              <a:t>采用经典的流式计算框架Flume+Kafka+Spark来解决数据的收集、分发以及处理</a:t>
            </a:r>
          </a:p>
          <a:p>
            <a:endParaRPr lang="zh-CN" altLang="en-US" sz="1400" dirty="0"/>
          </a:p>
        </p:txBody>
      </p:sp>
      <p:sp>
        <p:nvSpPr>
          <p:cNvPr id="44" name="Rectangle 149"/>
          <p:cNvSpPr>
            <a:spLocks noChangeArrowheads="1"/>
          </p:cNvSpPr>
          <p:nvPr/>
        </p:nvSpPr>
        <p:spPr bwMode="auto">
          <a:xfrm>
            <a:off x="949302" y="831988"/>
            <a:ext cx="112785" cy="899621"/>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b="1"/>
          </a:p>
        </p:txBody>
      </p:sp>
      <p:sp>
        <p:nvSpPr>
          <p:cNvPr id="45" name="Rectangle 151"/>
          <p:cNvSpPr>
            <a:spLocks noChangeArrowheads="1"/>
          </p:cNvSpPr>
          <p:nvPr/>
        </p:nvSpPr>
        <p:spPr bwMode="auto">
          <a:xfrm>
            <a:off x="1028319" y="831989"/>
            <a:ext cx="1835732" cy="28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pic>
        <p:nvPicPr>
          <p:cNvPr id="47" name="图片 8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8391" y="4326230"/>
            <a:ext cx="735552" cy="48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直接箭头连接符 47"/>
          <p:cNvCxnSpPr/>
          <p:nvPr/>
        </p:nvCxnSpPr>
        <p:spPr>
          <a:xfrm>
            <a:off x="5406332" y="4508644"/>
            <a:ext cx="4102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6"/>
          <p:cNvSpPr txBox="1">
            <a:spLocks noChangeArrowheads="1"/>
          </p:cNvSpPr>
          <p:nvPr/>
        </p:nvSpPr>
        <p:spPr bwMode="auto">
          <a:xfrm>
            <a:off x="444501" y="6191438"/>
            <a:ext cx="869146"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数据源</a:t>
            </a:r>
          </a:p>
        </p:txBody>
      </p:sp>
      <p:sp>
        <p:nvSpPr>
          <p:cNvPr id="51" name="文本框 58"/>
          <p:cNvSpPr txBox="1">
            <a:spLocks noChangeArrowheads="1"/>
          </p:cNvSpPr>
          <p:nvPr/>
        </p:nvSpPr>
        <p:spPr bwMode="auto">
          <a:xfrm>
            <a:off x="3249971" y="6191438"/>
            <a:ext cx="867574"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采集层</a:t>
            </a:r>
          </a:p>
        </p:txBody>
      </p:sp>
      <p:sp>
        <p:nvSpPr>
          <p:cNvPr id="52" name="文本框 59"/>
          <p:cNvSpPr txBox="1">
            <a:spLocks noChangeArrowheads="1"/>
          </p:cNvSpPr>
          <p:nvPr/>
        </p:nvSpPr>
        <p:spPr bwMode="auto">
          <a:xfrm>
            <a:off x="5466056" y="6210767"/>
            <a:ext cx="867574"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存储层</a:t>
            </a:r>
          </a:p>
        </p:txBody>
      </p:sp>
      <p:sp>
        <p:nvSpPr>
          <p:cNvPr id="53" name="文本框 60"/>
          <p:cNvSpPr txBox="1">
            <a:spLocks noChangeArrowheads="1"/>
          </p:cNvSpPr>
          <p:nvPr/>
        </p:nvSpPr>
        <p:spPr bwMode="auto">
          <a:xfrm>
            <a:off x="7991764" y="6230698"/>
            <a:ext cx="867574"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分析层</a:t>
            </a:r>
          </a:p>
        </p:txBody>
      </p:sp>
      <p:sp>
        <p:nvSpPr>
          <p:cNvPr id="54" name="文本框 61"/>
          <p:cNvSpPr txBox="1">
            <a:spLocks noChangeArrowheads="1"/>
          </p:cNvSpPr>
          <p:nvPr/>
        </p:nvSpPr>
        <p:spPr bwMode="auto">
          <a:xfrm>
            <a:off x="9939091" y="6191438"/>
            <a:ext cx="869145"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功能层</a:t>
            </a:r>
          </a:p>
        </p:txBody>
      </p:sp>
      <p:sp>
        <p:nvSpPr>
          <p:cNvPr id="55" name="文本框 62"/>
          <p:cNvSpPr txBox="1">
            <a:spLocks noChangeArrowheads="1"/>
          </p:cNvSpPr>
          <p:nvPr/>
        </p:nvSpPr>
        <p:spPr bwMode="auto">
          <a:xfrm>
            <a:off x="10932400" y="6191438"/>
            <a:ext cx="1097041"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可视化层</a:t>
            </a:r>
          </a:p>
        </p:txBody>
      </p:sp>
      <p:sp>
        <p:nvSpPr>
          <p:cNvPr id="56" name="矩形 55"/>
          <p:cNvSpPr/>
          <p:nvPr/>
        </p:nvSpPr>
        <p:spPr>
          <a:xfrm>
            <a:off x="444501" y="3034839"/>
            <a:ext cx="869146" cy="3151767"/>
          </a:xfrm>
          <a:prstGeom prst="rect">
            <a:avLst/>
          </a:prstGeom>
          <a:ln w="28575"/>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3807921" y="3043295"/>
            <a:ext cx="663254" cy="120803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批量</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采集</a:t>
            </a: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文本框 54"/>
          <p:cNvSpPr txBox="1">
            <a:spLocks noChangeArrowheads="1"/>
          </p:cNvSpPr>
          <p:nvPr/>
        </p:nvSpPr>
        <p:spPr bwMode="auto">
          <a:xfrm>
            <a:off x="3783403" y="3586307"/>
            <a:ext cx="729265" cy="56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FTP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prstClr val="white"/>
                </a:solidFill>
                <a:effectLst/>
                <a:uLnTx/>
                <a:uFillTx/>
                <a:latin typeface="Arial" panose="020B0604020202020204" pitchFamily="34" charset="0"/>
                <a:ea typeface="宋体" panose="02010600030101010101" pitchFamily="2" charset="-122"/>
                <a:cs typeface="+mn-cs"/>
              </a:rPr>
              <a:t>Py</a:t>
            </a:r>
            <a:r>
              <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脚本</a:t>
            </a:r>
            <a:endParaRPr kumimoji="0" lang="en-US" altLang="zh-CN" sz="14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prstClr val="white"/>
                </a:solidFill>
                <a:effectLst/>
                <a:uLnTx/>
                <a:uFillTx/>
                <a:latin typeface="Arial" panose="020B0604020202020204" pitchFamily="34" charset="0"/>
                <a:ea typeface="宋体" panose="02010600030101010101" pitchFamily="2" charset="-122"/>
                <a:cs typeface="+mn-cs"/>
              </a:rPr>
              <a:t>Sh</a:t>
            </a:r>
            <a:r>
              <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rPr>
              <a:t>脚本</a:t>
            </a:r>
          </a:p>
        </p:txBody>
      </p:sp>
      <p:sp>
        <p:nvSpPr>
          <p:cNvPr id="62" name="矩形 61"/>
          <p:cNvSpPr/>
          <p:nvPr/>
        </p:nvSpPr>
        <p:spPr>
          <a:xfrm>
            <a:off x="3820495" y="4904880"/>
            <a:ext cx="663254" cy="120803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实时</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采集</a:t>
            </a: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7"/>
          <p:cNvSpPr txBox="1">
            <a:spLocks noChangeArrowheads="1"/>
          </p:cNvSpPr>
          <p:nvPr/>
        </p:nvSpPr>
        <p:spPr bwMode="auto">
          <a:xfrm>
            <a:off x="3834640" y="5528227"/>
            <a:ext cx="645965" cy="39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rPr>
              <a:t>Flume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rPr>
              <a:t>Kafka</a:t>
            </a:r>
          </a:p>
        </p:txBody>
      </p:sp>
      <p:sp>
        <p:nvSpPr>
          <p:cNvPr id="64" name="矩形 63"/>
          <p:cNvSpPr/>
          <p:nvPr/>
        </p:nvSpPr>
        <p:spPr>
          <a:xfrm>
            <a:off x="1873955" y="3051751"/>
            <a:ext cx="828281"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A1</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门户</a:t>
            </a:r>
            <a:r>
              <a:rPr kumimoji="0" lang="en-US" altLang="zh-CN"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web</a:t>
            </a: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日志</a:t>
            </a:r>
          </a:p>
        </p:txBody>
      </p:sp>
      <p:sp>
        <p:nvSpPr>
          <p:cNvPr id="65" name="矩形 64"/>
          <p:cNvSpPr/>
          <p:nvPr/>
        </p:nvSpPr>
        <p:spPr>
          <a:xfrm>
            <a:off x="1873955" y="3354431"/>
            <a:ext cx="837712"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A2</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产品</a:t>
            </a:r>
            <a:r>
              <a:rPr kumimoji="0" lang="en-US" altLang="zh-CN"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web</a:t>
            </a: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日志</a:t>
            </a:r>
          </a:p>
        </p:txBody>
      </p:sp>
      <p:sp>
        <p:nvSpPr>
          <p:cNvPr id="66" name="矩形 65"/>
          <p:cNvSpPr/>
          <p:nvPr/>
        </p:nvSpPr>
        <p:spPr>
          <a:xfrm>
            <a:off x="1873955" y="3657111"/>
            <a:ext cx="834569" cy="237984"/>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A3</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其他</a:t>
            </a:r>
            <a:r>
              <a:rPr kumimoji="0" lang="en-US" altLang="zh-CN"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web</a:t>
            </a: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日志</a:t>
            </a:r>
          </a:p>
        </p:txBody>
      </p:sp>
      <p:sp>
        <p:nvSpPr>
          <p:cNvPr id="67" name="矩形 66"/>
          <p:cNvSpPr/>
          <p:nvPr/>
        </p:nvSpPr>
        <p:spPr>
          <a:xfrm>
            <a:off x="1873955" y="3958584"/>
            <a:ext cx="826710"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A4</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服务发布日志</a:t>
            </a:r>
          </a:p>
        </p:txBody>
      </p:sp>
      <p:sp>
        <p:nvSpPr>
          <p:cNvPr id="68" name="矩形 67"/>
          <p:cNvSpPr/>
          <p:nvPr/>
        </p:nvSpPr>
        <p:spPr>
          <a:xfrm>
            <a:off x="1873955" y="4261264"/>
            <a:ext cx="826710" cy="237984"/>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A5</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服务调用日志</a:t>
            </a:r>
          </a:p>
        </p:txBody>
      </p:sp>
      <p:sp>
        <p:nvSpPr>
          <p:cNvPr id="69" name="矩形 68"/>
          <p:cNvSpPr/>
          <p:nvPr/>
        </p:nvSpPr>
        <p:spPr>
          <a:xfrm>
            <a:off x="1873955" y="4562737"/>
            <a:ext cx="821994" cy="237983"/>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B1</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系统接口日志</a:t>
            </a:r>
          </a:p>
        </p:txBody>
      </p:sp>
      <p:sp>
        <p:nvSpPr>
          <p:cNvPr id="70" name="矩形 69"/>
          <p:cNvSpPr/>
          <p:nvPr/>
        </p:nvSpPr>
        <p:spPr>
          <a:xfrm>
            <a:off x="1873955" y="4864209"/>
            <a:ext cx="825139" cy="237984"/>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B2</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任务调度日志</a:t>
            </a:r>
          </a:p>
        </p:txBody>
      </p:sp>
      <p:sp>
        <p:nvSpPr>
          <p:cNvPr id="71" name="矩形 70"/>
          <p:cNvSpPr/>
          <p:nvPr/>
        </p:nvSpPr>
        <p:spPr>
          <a:xfrm>
            <a:off x="1873955" y="5165682"/>
            <a:ext cx="826710"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集群日志</a:t>
            </a:r>
          </a:p>
        </p:txBody>
      </p:sp>
      <p:sp>
        <p:nvSpPr>
          <p:cNvPr id="72" name="矩形 71"/>
          <p:cNvSpPr/>
          <p:nvPr/>
        </p:nvSpPr>
        <p:spPr>
          <a:xfrm>
            <a:off x="1873955" y="5468362"/>
            <a:ext cx="826710"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堡垒机日志</a:t>
            </a:r>
          </a:p>
        </p:txBody>
      </p:sp>
      <p:sp>
        <p:nvSpPr>
          <p:cNvPr id="73" name="矩形 72"/>
          <p:cNvSpPr/>
          <p:nvPr/>
        </p:nvSpPr>
        <p:spPr>
          <a:xfrm>
            <a:off x="1873955" y="5771042"/>
            <a:ext cx="823566" cy="239191"/>
          </a:xfrm>
          <a:prstGeom prst="rect">
            <a:avLst/>
          </a:prstGeom>
          <a:ln w="19050"/>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endPar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数据输出日志</a:t>
            </a:r>
          </a:p>
        </p:txBody>
      </p:sp>
      <p:sp>
        <p:nvSpPr>
          <p:cNvPr id="74" name="矩形 73"/>
          <p:cNvSpPr/>
          <p:nvPr/>
        </p:nvSpPr>
        <p:spPr>
          <a:xfrm>
            <a:off x="2707737" y="2994973"/>
            <a:ext cx="402353" cy="3179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分类</a:t>
            </a:r>
            <a:r>
              <a:rPr kumimoji="0" lang="en-US" altLang="zh-CN"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r>
              <a:rPr kumimoji="0" lang="zh-CN" altLang="en-US"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规范</a:t>
            </a:r>
            <a:r>
              <a:rPr kumimoji="0" lang="en-US" altLang="zh-CN"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r>
              <a:rPr kumimoji="0" lang="zh-CN" altLang="en-US"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过滤</a:t>
            </a:r>
            <a:r>
              <a:rPr kumimoji="0" lang="en-US" altLang="zh-CN"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r>
              <a:rPr kumimoji="0" lang="zh-CN" altLang="en-US" sz="1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归并</a:t>
            </a:r>
          </a:p>
        </p:txBody>
      </p:sp>
      <p:cxnSp>
        <p:nvCxnSpPr>
          <p:cNvPr id="75" name="直接箭头连接符 74"/>
          <p:cNvCxnSpPr>
            <a:endCxn id="57" idx="1"/>
          </p:cNvCxnSpPr>
          <p:nvPr/>
        </p:nvCxnSpPr>
        <p:spPr>
          <a:xfrm>
            <a:off x="3122664" y="3647313"/>
            <a:ext cx="6852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p:cNvCxnSpPr>
            <a:endCxn id="62" idx="1"/>
          </p:cNvCxnSpPr>
          <p:nvPr/>
        </p:nvCxnSpPr>
        <p:spPr>
          <a:xfrm>
            <a:off x="3122664" y="5507690"/>
            <a:ext cx="697831" cy="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7" name="图片 8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0671" y="3426243"/>
            <a:ext cx="735552" cy="44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8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3649" y="3483020"/>
            <a:ext cx="427500" cy="35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图片 8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3649" y="4331062"/>
            <a:ext cx="427500" cy="36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8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2509" y="5344605"/>
            <a:ext cx="427500" cy="35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9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3832" y="5310780"/>
            <a:ext cx="595671" cy="44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矩形 81"/>
          <p:cNvSpPr/>
          <p:nvPr/>
        </p:nvSpPr>
        <p:spPr>
          <a:xfrm>
            <a:off x="5846172" y="5669787"/>
            <a:ext cx="560543" cy="398154"/>
          </a:xfrm>
          <a:prstGeom prst="rect">
            <a:avLst/>
          </a:prstGeom>
          <a:no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uLnTx/>
                <a:uFillTx/>
                <a:latin typeface="Arial" panose="020B0604020202020204" pitchFamily="34" charset="0"/>
                <a:ea typeface="宋体" panose="02010600030101010101" pitchFamily="2" charset="-122"/>
                <a:cs typeface="+mn-cs"/>
              </a:rPr>
              <a:t>ES</a:t>
            </a:r>
            <a:endParaRPr kumimoji="0" lang="zh-CN" altLang="en-US" sz="2800" b="1" i="0" u="none" strike="noStrike" kern="1200" cap="none" spc="0" normalizeH="0" baseline="0" noProof="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uLnTx/>
              <a:uFillTx/>
              <a:latin typeface="Arial" panose="020B0604020202020204" pitchFamily="34" charset="0"/>
              <a:ea typeface="宋体" panose="02010600030101010101" pitchFamily="2" charset="-122"/>
              <a:cs typeface="+mn-cs"/>
            </a:endParaRPr>
          </a:p>
        </p:txBody>
      </p:sp>
      <p:cxnSp>
        <p:nvCxnSpPr>
          <p:cNvPr id="83" name="直接箭头连接符 82"/>
          <p:cNvCxnSpPr/>
          <p:nvPr/>
        </p:nvCxnSpPr>
        <p:spPr>
          <a:xfrm>
            <a:off x="5370183" y="3647313"/>
            <a:ext cx="410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endCxn id="81" idx="1"/>
          </p:cNvCxnSpPr>
          <p:nvPr/>
        </p:nvCxnSpPr>
        <p:spPr>
          <a:xfrm>
            <a:off x="5381185" y="5534267"/>
            <a:ext cx="4526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矩形 84"/>
          <p:cNvSpPr/>
          <p:nvPr/>
        </p:nvSpPr>
        <p:spPr>
          <a:xfrm>
            <a:off x="5057417" y="2994973"/>
            <a:ext cx="402353" cy="3179553"/>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清洗</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入库</a:t>
            </a: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6" name="文本框 109"/>
          <p:cNvSpPr txBox="1">
            <a:spLocks noChangeArrowheads="1"/>
          </p:cNvSpPr>
          <p:nvPr/>
        </p:nvSpPr>
        <p:spPr bwMode="auto">
          <a:xfrm>
            <a:off x="5054273" y="4678977"/>
            <a:ext cx="455791" cy="143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rPr>
              <a:t>(Sparkstreaming)</a:t>
            </a:r>
            <a:endParaRPr kumimoji="0" lang="zh-CN" altLang="en-US" sz="1800" b="1"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cxnSp>
        <p:nvCxnSpPr>
          <p:cNvPr id="87" name="直接箭头连接符 86"/>
          <p:cNvCxnSpPr>
            <a:stCxn id="57" idx="3"/>
          </p:cNvCxnSpPr>
          <p:nvPr/>
        </p:nvCxnSpPr>
        <p:spPr>
          <a:xfrm>
            <a:off x="4471175" y="3647313"/>
            <a:ext cx="5830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2" idx="3"/>
          </p:cNvCxnSpPr>
          <p:nvPr/>
        </p:nvCxnSpPr>
        <p:spPr>
          <a:xfrm flipV="1">
            <a:off x="4483749" y="5504066"/>
            <a:ext cx="570525" cy="4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圆柱形 88"/>
          <p:cNvSpPr/>
          <p:nvPr/>
        </p:nvSpPr>
        <p:spPr>
          <a:xfrm>
            <a:off x="5868410" y="1980223"/>
            <a:ext cx="958732" cy="640259"/>
          </a:xfrm>
          <a:prstGeom prst="can">
            <a:avLst>
              <a:gd name="adj" fmla="val 12588"/>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规则库</a:t>
            </a:r>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专家库</a:t>
            </a:r>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情景库</a:t>
            </a:r>
          </a:p>
        </p:txBody>
      </p:sp>
      <p:sp>
        <p:nvSpPr>
          <p:cNvPr id="90" name="矩形 89"/>
          <p:cNvSpPr/>
          <p:nvPr/>
        </p:nvSpPr>
        <p:spPr>
          <a:xfrm>
            <a:off x="3807921" y="1830426"/>
            <a:ext cx="663254" cy="95193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采集</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1" name="矩形 90"/>
          <p:cNvSpPr/>
          <p:nvPr/>
        </p:nvSpPr>
        <p:spPr>
          <a:xfrm>
            <a:off x="444501" y="1850963"/>
            <a:ext cx="869146" cy="910860"/>
          </a:xfrm>
          <a:prstGeom prst="rect">
            <a:avLst/>
          </a:prstGeom>
          <a:ln w="28575"/>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规则配置</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专家系统</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情景数据</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92" name="直接箭头连接符 91"/>
          <p:cNvCxnSpPr>
            <a:stCxn id="91" idx="3"/>
            <a:endCxn id="90" idx="1"/>
          </p:cNvCxnSpPr>
          <p:nvPr/>
        </p:nvCxnSpPr>
        <p:spPr>
          <a:xfrm flipV="1">
            <a:off x="1313647" y="2306392"/>
            <a:ext cx="2494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90" idx="3"/>
          </p:cNvCxnSpPr>
          <p:nvPr/>
        </p:nvCxnSpPr>
        <p:spPr>
          <a:xfrm>
            <a:off x="4471175" y="2306392"/>
            <a:ext cx="14145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矩形 93"/>
          <p:cNvSpPr/>
          <p:nvPr/>
        </p:nvSpPr>
        <p:spPr>
          <a:xfrm>
            <a:off x="7155625" y="5385678"/>
            <a:ext cx="1043603" cy="29476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检索引擎</a:t>
            </a:r>
          </a:p>
        </p:txBody>
      </p:sp>
      <p:sp>
        <p:nvSpPr>
          <p:cNvPr id="95" name="矩形 94"/>
          <p:cNvSpPr/>
          <p:nvPr/>
        </p:nvSpPr>
        <p:spPr>
          <a:xfrm>
            <a:off x="8438125" y="5351853"/>
            <a:ext cx="1255782"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全文检索</a:t>
            </a:r>
          </a:p>
        </p:txBody>
      </p:sp>
      <p:sp>
        <p:nvSpPr>
          <p:cNvPr id="96" name="矩形 95"/>
          <p:cNvSpPr/>
          <p:nvPr/>
        </p:nvSpPr>
        <p:spPr>
          <a:xfrm>
            <a:off x="8427123" y="4932664"/>
            <a:ext cx="1266784"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明细查询</a:t>
            </a:r>
          </a:p>
        </p:txBody>
      </p:sp>
      <p:sp>
        <p:nvSpPr>
          <p:cNvPr id="97" name="矩形 96"/>
          <p:cNvSpPr/>
          <p:nvPr/>
        </p:nvSpPr>
        <p:spPr>
          <a:xfrm>
            <a:off x="7117904" y="4366095"/>
            <a:ext cx="1081324" cy="29476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流式分析引擎</a:t>
            </a:r>
          </a:p>
        </p:txBody>
      </p:sp>
      <p:sp>
        <p:nvSpPr>
          <p:cNvPr id="98" name="矩形 97"/>
          <p:cNvSpPr/>
          <p:nvPr/>
        </p:nvSpPr>
        <p:spPr>
          <a:xfrm>
            <a:off x="8438125" y="5771042"/>
            <a:ext cx="1255782"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关键搜索</a:t>
            </a:r>
          </a:p>
        </p:txBody>
      </p:sp>
      <p:sp>
        <p:nvSpPr>
          <p:cNvPr id="99" name="矩形 98"/>
          <p:cNvSpPr/>
          <p:nvPr/>
        </p:nvSpPr>
        <p:spPr>
          <a:xfrm>
            <a:off x="8425551" y="3260744"/>
            <a:ext cx="1266784" cy="3841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知识图谱</a:t>
            </a:r>
          </a:p>
        </p:txBody>
      </p:sp>
      <p:sp>
        <p:nvSpPr>
          <p:cNvPr id="100" name="矩形 99"/>
          <p:cNvSpPr/>
          <p:nvPr/>
        </p:nvSpPr>
        <p:spPr>
          <a:xfrm>
            <a:off x="8425551" y="3675702"/>
            <a:ext cx="1266784"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统计结果标签</a:t>
            </a:r>
          </a:p>
        </p:txBody>
      </p:sp>
      <p:sp>
        <p:nvSpPr>
          <p:cNvPr id="101" name="矩形 100"/>
          <p:cNvSpPr/>
          <p:nvPr/>
        </p:nvSpPr>
        <p:spPr>
          <a:xfrm>
            <a:off x="8425551" y="4087039"/>
            <a:ext cx="1266784"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准实时监控</a:t>
            </a:r>
          </a:p>
        </p:txBody>
      </p:sp>
      <p:sp>
        <p:nvSpPr>
          <p:cNvPr id="102" name="矩形 101"/>
          <p:cNvSpPr/>
          <p:nvPr/>
        </p:nvSpPr>
        <p:spPr>
          <a:xfrm>
            <a:off x="8425551" y="4501396"/>
            <a:ext cx="1266784" cy="3865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实时分析</a:t>
            </a:r>
          </a:p>
        </p:txBody>
      </p:sp>
      <p:cxnSp>
        <p:nvCxnSpPr>
          <p:cNvPr id="103" name="直接箭头连接符 102"/>
          <p:cNvCxnSpPr>
            <a:stCxn id="89" idx="4"/>
          </p:cNvCxnSpPr>
          <p:nvPr/>
        </p:nvCxnSpPr>
        <p:spPr>
          <a:xfrm flipV="1">
            <a:off x="6827142" y="2295520"/>
            <a:ext cx="1598409" cy="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矩形 103"/>
          <p:cNvSpPr/>
          <p:nvPr/>
        </p:nvSpPr>
        <p:spPr>
          <a:xfrm>
            <a:off x="8438125" y="2175923"/>
            <a:ext cx="1254210" cy="8190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关联分析</a:t>
            </a:r>
          </a:p>
        </p:txBody>
      </p:sp>
      <p:cxnSp>
        <p:nvCxnSpPr>
          <p:cNvPr id="105" name="直接箭头连接符 104"/>
          <p:cNvCxnSpPr>
            <a:stCxn id="79" idx="3"/>
            <a:endCxn id="97" idx="1"/>
          </p:cNvCxnSpPr>
          <p:nvPr/>
        </p:nvCxnSpPr>
        <p:spPr>
          <a:xfrm>
            <a:off x="6871149" y="4511060"/>
            <a:ext cx="246755" cy="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直接箭头连接符 105"/>
          <p:cNvCxnSpPr/>
          <p:nvPr/>
        </p:nvCxnSpPr>
        <p:spPr>
          <a:xfrm>
            <a:off x="6871149" y="3661810"/>
            <a:ext cx="246755" cy="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p:cNvCxnSpPr/>
          <p:nvPr/>
        </p:nvCxnSpPr>
        <p:spPr>
          <a:xfrm>
            <a:off x="6896296" y="5533059"/>
            <a:ext cx="246755" cy="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17" idx="3"/>
            <a:endCxn id="99" idx="1"/>
          </p:cNvCxnSpPr>
          <p:nvPr/>
        </p:nvCxnSpPr>
        <p:spPr>
          <a:xfrm flipV="1">
            <a:off x="8199228" y="3452821"/>
            <a:ext cx="226323" cy="212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117" idx="3"/>
            <a:endCxn id="100" idx="1"/>
          </p:cNvCxnSpPr>
          <p:nvPr/>
        </p:nvCxnSpPr>
        <p:spPr>
          <a:xfrm>
            <a:off x="8199228" y="3664831"/>
            <a:ext cx="226323" cy="20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97" idx="3"/>
            <a:endCxn id="101" idx="1"/>
          </p:cNvCxnSpPr>
          <p:nvPr/>
        </p:nvCxnSpPr>
        <p:spPr>
          <a:xfrm flipV="1">
            <a:off x="8199228" y="4280324"/>
            <a:ext cx="226324" cy="233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p:cNvCxnSpPr>
            <a:stCxn id="97" idx="3"/>
            <a:endCxn id="102" idx="1"/>
          </p:cNvCxnSpPr>
          <p:nvPr/>
        </p:nvCxnSpPr>
        <p:spPr>
          <a:xfrm>
            <a:off x="8199228" y="4513476"/>
            <a:ext cx="226324" cy="181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94" idx="3"/>
            <a:endCxn id="98" idx="1"/>
          </p:cNvCxnSpPr>
          <p:nvPr/>
        </p:nvCxnSpPr>
        <p:spPr>
          <a:xfrm>
            <a:off x="8199228" y="5533059"/>
            <a:ext cx="238897" cy="431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94" idx="3"/>
            <a:endCxn id="95" idx="1"/>
          </p:cNvCxnSpPr>
          <p:nvPr/>
        </p:nvCxnSpPr>
        <p:spPr>
          <a:xfrm>
            <a:off x="8199228" y="5533059"/>
            <a:ext cx="238897" cy="12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94" idx="3"/>
            <a:endCxn id="96" idx="1"/>
          </p:cNvCxnSpPr>
          <p:nvPr/>
        </p:nvCxnSpPr>
        <p:spPr>
          <a:xfrm flipV="1">
            <a:off x="8199228" y="5125950"/>
            <a:ext cx="227895" cy="407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肘形连接符 114"/>
          <p:cNvCxnSpPr>
            <a:stCxn id="117" idx="0"/>
            <a:endCxn id="104" idx="1"/>
          </p:cNvCxnSpPr>
          <p:nvPr/>
        </p:nvCxnSpPr>
        <p:spPr>
          <a:xfrm rot="5400000" flipH="1" flipV="1">
            <a:off x="7582042" y="2661972"/>
            <a:ext cx="932606" cy="7795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肘形连接符 115"/>
          <p:cNvCxnSpPr/>
          <p:nvPr/>
        </p:nvCxnSpPr>
        <p:spPr>
          <a:xfrm rot="5400000" flipH="1" flipV="1">
            <a:off x="7264749" y="3239883"/>
            <a:ext cx="1711788" cy="509228"/>
          </a:xfrm>
          <a:prstGeom prst="bentConnector3">
            <a:avLst>
              <a:gd name="adj1" fmla="val 999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7117904" y="3518054"/>
            <a:ext cx="1081324" cy="29355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统计分析引擎</a:t>
            </a:r>
          </a:p>
        </p:txBody>
      </p:sp>
      <p:sp>
        <p:nvSpPr>
          <p:cNvPr id="118" name="矩形 117"/>
          <p:cNvSpPr/>
          <p:nvPr/>
        </p:nvSpPr>
        <p:spPr>
          <a:xfrm>
            <a:off x="10153514" y="2175554"/>
            <a:ext cx="526202" cy="58091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告</a:t>
            </a:r>
            <a:endParaRPr kumimoji="0" lang="en-US" altLang="zh-CN" sz="18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警</a:t>
            </a:r>
          </a:p>
        </p:txBody>
      </p:sp>
      <p:sp>
        <p:nvSpPr>
          <p:cNvPr id="119" name="矩形 118"/>
          <p:cNvSpPr/>
          <p:nvPr/>
        </p:nvSpPr>
        <p:spPr>
          <a:xfrm>
            <a:off x="10153155" y="3267717"/>
            <a:ext cx="526202" cy="288943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安全事件分析</a:t>
            </a:r>
            <a:endParaRPr kumimoji="0" lang="en-US" altLang="zh-CN" sz="18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120" name="矩形 119"/>
          <p:cNvSpPr/>
          <p:nvPr/>
        </p:nvSpPr>
        <p:spPr>
          <a:xfrm>
            <a:off x="11158724" y="1830426"/>
            <a:ext cx="526516" cy="43271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可视化展示</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控制</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响应</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cxnSp>
        <p:nvCxnSpPr>
          <p:cNvPr id="121" name="直接箭头连接符 120"/>
          <p:cNvCxnSpPr/>
          <p:nvPr/>
        </p:nvCxnSpPr>
        <p:spPr>
          <a:xfrm>
            <a:off x="9704908" y="2465853"/>
            <a:ext cx="447933"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2" name="直接箭头连接符 121"/>
          <p:cNvCxnSpPr/>
          <p:nvPr/>
        </p:nvCxnSpPr>
        <p:spPr>
          <a:xfrm>
            <a:off x="9682905" y="3463692"/>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3" name="直接箭头连接符 122"/>
          <p:cNvCxnSpPr/>
          <p:nvPr/>
        </p:nvCxnSpPr>
        <p:spPr>
          <a:xfrm>
            <a:off x="9682905" y="3874424"/>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4" name="直接箭头连接符 123"/>
          <p:cNvCxnSpPr/>
          <p:nvPr/>
        </p:nvCxnSpPr>
        <p:spPr>
          <a:xfrm>
            <a:off x="9670331" y="4277908"/>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a:off x="9682905" y="4697097"/>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6" name="直接箭头连接符 125"/>
          <p:cNvCxnSpPr/>
          <p:nvPr/>
        </p:nvCxnSpPr>
        <p:spPr>
          <a:xfrm>
            <a:off x="9682905" y="5112662"/>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7" name="直接箭头连接符 126"/>
          <p:cNvCxnSpPr/>
          <p:nvPr/>
        </p:nvCxnSpPr>
        <p:spPr>
          <a:xfrm>
            <a:off x="9682905" y="5528227"/>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8" name="直接箭头连接符 127"/>
          <p:cNvCxnSpPr/>
          <p:nvPr/>
        </p:nvCxnSpPr>
        <p:spPr>
          <a:xfrm>
            <a:off x="9670331" y="5964328"/>
            <a:ext cx="46993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9" name="直接箭头连接符 128"/>
          <p:cNvCxnSpPr/>
          <p:nvPr/>
        </p:nvCxnSpPr>
        <p:spPr>
          <a:xfrm>
            <a:off x="10671499" y="4727298"/>
            <a:ext cx="471508"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0" name="直接箭头连接符 129"/>
          <p:cNvCxnSpPr/>
          <p:nvPr/>
        </p:nvCxnSpPr>
        <p:spPr>
          <a:xfrm>
            <a:off x="10666784" y="2452565"/>
            <a:ext cx="471508"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1" name="直接箭头连接符 130"/>
          <p:cNvCxnSpPr/>
          <p:nvPr/>
        </p:nvCxnSpPr>
        <p:spPr>
          <a:xfrm flipV="1">
            <a:off x="10416885" y="2756991"/>
            <a:ext cx="0" cy="510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圆角矩形 131"/>
          <p:cNvSpPr/>
          <p:nvPr/>
        </p:nvSpPr>
        <p:spPr>
          <a:xfrm>
            <a:off x="480650" y="3202756"/>
            <a:ext cx="763842" cy="422813"/>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Hadoop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组件</a:t>
            </a:r>
          </a:p>
        </p:txBody>
      </p:sp>
      <p:sp>
        <p:nvSpPr>
          <p:cNvPr id="133" name="圆角矩形 132"/>
          <p:cNvSpPr/>
          <p:nvPr/>
        </p:nvSpPr>
        <p:spPr>
          <a:xfrm>
            <a:off x="480650" y="4944745"/>
            <a:ext cx="763842" cy="422813"/>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endParaRPr kumimoji="0" lang="en-US" altLang="zh-CN"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系统</a:t>
            </a:r>
          </a:p>
        </p:txBody>
      </p:sp>
      <p:sp>
        <p:nvSpPr>
          <p:cNvPr id="134" name="圆角矩形 133"/>
          <p:cNvSpPr/>
          <p:nvPr/>
        </p:nvSpPr>
        <p:spPr>
          <a:xfrm>
            <a:off x="480650" y="5549971"/>
            <a:ext cx="763842" cy="422813"/>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网络</a:t>
            </a:r>
            <a:endParaRPr kumimoji="0" lang="en-US" altLang="zh-CN"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设备</a:t>
            </a:r>
          </a:p>
        </p:txBody>
      </p:sp>
      <p:pic>
        <p:nvPicPr>
          <p:cNvPr id="135" name="图片 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7801" y="3741540"/>
            <a:ext cx="650680" cy="16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图片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806" y="4018181"/>
            <a:ext cx="650680" cy="16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图片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1082" y="4327438"/>
            <a:ext cx="740267" cy="16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图片 2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9942" y="4575085"/>
            <a:ext cx="641250" cy="16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文本框 1"/>
          <p:cNvSpPr txBox="1">
            <a:spLocks noChangeArrowheads="1"/>
          </p:cNvSpPr>
          <p:nvPr/>
        </p:nvSpPr>
        <p:spPr bwMode="auto">
          <a:xfrm>
            <a:off x="1583978" y="2061161"/>
            <a:ext cx="2091921" cy="23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人员信息、配置信息</a:t>
            </a:r>
            <a:r>
              <a:rPr kumimoji="0" lang="en-US" altLang="zh-CN"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0" name="文本框 90"/>
          <p:cNvSpPr txBox="1">
            <a:spLocks noChangeArrowheads="1"/>
          </p:cNvSpPr>
          <p:nvPr/>
        </p:nvSpPr>
        <p:spPr bwMode="auto">
          <a:xfrm>
            <a:off x="1583978" y="2335385"/>
            <a:ext cx="2091921" cy="23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资产信息、漏洞信息</a:t>
            </a:r>
            <a:r>
              <a:rPr kumimoji="0" lang="en-US" altLang="zh-CN"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41" name="直接箭头连接符 140"/>
          <p:cNvCxnSpPr>
            <a:stCxn id="56" idx="3"/>
          </p:cNvCxnSpPr>
          <p:nvPr/>
        </p:nvCxnSpPr>
        <p:spPr>
          <a:xfrm flipV="1">
            <a:off x="1313647" y="4610722"/>
            <a:ext cx="4485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550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文本框 118"/>
          <p:cNvSpPr txBox="1"/>
          <p:nvPr/>
        </p:nvSpPr>
        <p:spPr>
          <a:xfrm>
            <a:off x="7928264" y="4918360"/>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事后干预</a:t>
            </a:r>
          </a:p>
        </p:txBody>
      </p:sp>
      <p:sp>
        <p:nvSpPr>
          <p:cNvPr id="117" name="文本框 116"/>
          <p:cNvSpPr txBox="1"/>
          <p:nvPr/>
        </p:nvSpPr>
        <p:spPr>
          <a:xfrm>
            <a:off x="2287708" y="4863112"/>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实时获取</a:t>
            </a:r>
          </a:p>
        </p:txBody>
      </p:sp>
      <p:sp>
        <p:nvSpPr>
          <p:cNvPr id="116" name="文本框 115"/>
          <p:cNvSpPr txBox="1"/>
          <p:nvPr/>
        </p:nvSpPr>
        <p:spPr>
          <a:xfrm>
            <a:off x="6759423" y="4898060"/>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实时决策</a:t>
            </a:r>
          </a:p>
        </p:txBody>
      </p:sp>
      <p:sp>
        <p:nvSpPr>
          <p:cNvPr id="3" name="文本框 2"/>
          <p:cNvSpPr txBox="1"/>
          <p:nvPr/>
        </p:nvSpPr>
        <p:spPr>
          <a:xfrm>
            <a:off x="2349471" y="1801320"/>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日志记录</a:t>
            </a:r>
          </a:p>
        </p:txBody>
      </p:sp>
      <p:sp>
        <p:nvSpPr>
          <p:cNvPr id="110" name="文本框 109"/>
          <p:cNvSpPr txBox="1"/>
          <p:nvPr/>
        </p:nvSpPr>
        <p:spPr>
          <a:xfrm>
            <a:off x="6760638" y="1827042"/>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审计决策</a:t>
            </a:r>
          </a:p>
        </p:txBody>
      </p:sp>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rPr>
              <a:t>日志审计升级</a:t>
            </a:r>
            <a:r>
              <a:rPr lang="en-US" altLang="zh-CN" dirty="0">
                <a:solidFill>
                  <a:srgbClr val="3773AC"/>
                </a:solidFill>
              </a:rPr>
              <a:t>—</a:t>
            </a:r>
            <a:r>
              <a:rPr lang="zh-CN" altLang="en-US" dirty="0">
                <a:solidFill>
                  <a:srgbClr val="3773AC"/>
                </a:solidFill>
              </a:rPr>
              <a:t>实时审计业务场景</a:t>
            </a:r>
            <a:endParaRPr lang="zh-CN" altLang="en-US" dirty="0">
              <a:solidFill>
                <a:schemeClr val="tx2">
                  <a:lumMod val="60000"/>
                  <a:lumOff val="40000"/>
                </a:schemeClr>
              </a:solidFill>
            </a:endParaRPr>
          </a:p>
        </p:txBody>
      </p:sp>
      <p:sp>
        <p:nvSpPr>
          <p:cNvPr id="29" name="矩形 28"/>
          <p:cNvSpPr/>
          <p:nvPr/>
        </p:nvSpPr>
        <p:spPr>
          <a:xfrm>
            <a:off x="1754734" y="1318604"/>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用户登录</a:t>
            </a:r>
          </a:p>
        </p:txBody>
      </p:sp>
      <p:sp>
        <p:nvSpPr>
          <p:cNvPr id="33" name="矩形 32"/>
          <p:cNvSpPr/>
          <p:nvPr/>
        </p:nvSpPr>
        <p:spPr>
          <a:xfrm>
            <a:off x="3208712" y="1318604"/>
            <a:ext cx="2315196"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用户访问</a:t>
            </a:r>
          </a:p>
        </p:txBody>
      </p:sp>
      <p:sp>
        <p:nvSpPr>
          <p:cNvPr id="35" name="矩形 34"/>
          <p:cNvSpPr/>
          <p:nvPr/>
        </p:nvSpPr>
        <p:spPr>
          <a:xfrm>
            <a:off x="6164257" y="1318604"/>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事后预警</a:t>
            </a:r>
          </a:p>
        </p:txBody>
      </p:sp>
      <p:sp>
        <p:nvSpPr>
          <p:cNvPr id="37" name="矩形 36"/>
          <p:cNvSpPr/>
          <p:nvPr/>
        </p:nvSpPr>
        <p:spPr>
          <a:xfrm>
            <a:off x="1722593" y="2356152"/>
            <a:ext cx="863601"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日志记录</a:t>
            </a:r>
          </a:p>
        </p:txBody>
      </p:sp>
      <p:sp>
        <p:nvSpPr>
          <p:cNvPr id="38" name="矩形 37"/>
          <p:cNvSpPr/>
          <p:nvPr/>
        </p:nvSpPr>
        <p:spPr>
          <a:xfrm>
            <a:off x="4660308" y="2356152"/>
            <a:ext cx="86360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日志分析</a:t>
            </a:r>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62" y="1133137"/>
            <a:ext cx="593445" cy="638298"/>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5076" y="2261854"/>
            <a:ext cx="503515" cy="591224"/>
          </a:xfrm>
          <a:prstGeom prst="rect">
            <a:avLst/>
          </a:prstGeom>
        </p:spPr>
      </p:pic>
      <p:sp>
        <p:nvSpPr>
          <p:cNvPr id="44" name="右箭头 43"/>
          <p:cNvSpPr/>
          <p:nvPr/>
        </p:nvSpPr>
        <p:spPr bwMode="auto">
          <a:xfrm>
            <a:off x="1334801" y="131860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5" name="右箭头 44"/>
          <p:cNvSpPr/>
          <p:nvPr/>
        </p:nvSpPr>
        <p:spPr bwMode="auto">
          <a:xfrm>
            <a:off x="2720327" y="131860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7" name="右箭头 46"/>
          <p:cNvSpPr/>
          <p:nvPr/>
        </p:nvSpPr>
        <p:spPr bwMode="auto">
          <a:xfrm>
            <a:off x="5632273" y="131860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2" name="右箭头 51"/>
          <p:cNvSpPr/>
          <p:nvPr/>
        </p:nvSpPr>
        <p:spPr bwMode="auto">
          <a:xfrm>
            <a:off x="4157043" y="2356152"/>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3" name="右箭头 52"/>
          <p:cNvSpPr/>
          <p:nvPr/>
        </p:nvSpPr>
        <p:spPr bwMode="auto">
          <a:xfrm>
            <a:off x="5638410" y="2356152"/>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4" name="圆角矩形 53"/>
          <p:cNvSpPr/>
          <p:nvPr/>
        </p:nvSpPr>
        <p:spPr bwMode="auto">
          <a:xfrm>
            <a:off x="205799" y="940824"/>
            <a:ext cx="8454646" cy="1120154"/>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圆角矩形 55"/>
          <p:cNvSpPr/>
          <p:nvPr/>
        </p:nvSpPr>
        <p:spPr bwMode="auto">
          <a:xfrm>
            <a:off x="216866" y="2131962"/>
            <a:ext cx="8443579" cy="964972"/>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65717" y="922103"/>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登</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录</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行</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为</a:t>
            </a:r>
          </a:p>
        </p:txBody>
      </p:sp>
      <p:sp>
        <p:nvSpPr>
          <p:cNvPr id="59" name="文本框 58"/>
          <p:cNvSpPr txBox="1"/>
          <p:nvPr/>
        </p:nvSpPr>
        <p:spPr>
          <a:xfrm>
            <a:off x="245534" y="2092074"/>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人</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为</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审</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计</a:t>
            </a:r>
          </a:p>
        </p:txBody>
      </p:sp>
      <p:sp>
        <p:nvSpPr>
          <p:cNvPr id="61" name="矩形 60"/>
          <p:cNvSpPr/>
          <p:nvPr/>
        </p:nvSpPr>
        <p:spPr bwMode="auto">
          <a:xfrm>
            <a:off x="205799" y="3425837"/>
            <a:ext cx="11500701" cy="113122"/>
          </a:xfrm>
          <a:prstGeom prst="rect">
            <a:avLst/>
          </a:prstGeom>
          <a:solidFill>
            <a:schemeClr val="accent5">
              <a:lumMod val="90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62" name="矩形 61"/>
          <p:cNvSpPr/>
          <p:nvPr/>
        </p:nvSpPr>
        <p:spPr>
          <a:xfrm>
            <a:off x="205799" y="3096934"/>
            <a:ext cx="1107996"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一期建设</a:t>
            </a:r>
          </a:p>
        </p:txBody>
      </p:sp>
      <p:sp>
        <p:nvSpPr>
          <p:cNvPr id="63" name="等腰三角形 62"/>
          <p:cNvSpPr/>
          <p:nvPr/>
        </p:nvSpPr>
        <p:spPr bwMode="auto">
          <a:xfrm>
            <a:off x="1213006" y="3107229"/>
            <a:ext cx="335956" cy="308314"/>
          </a:xfrm>
          <a:prstGeom prst="triangl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4" name="等腰三角形 63"/>
          <p:cNvSpPr/>
          <p:nvPr/>
        </p:nvSpPr>
        <p:spPr bwMode="auto">
          <a:xfrm rot="10800000">
            <a:off x="11271090" y="3547056"/>
            <a:ext cx="335956" cy="308314"/>
          </a:xfrm>
          <a:prstGeom prst="triangle">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10220319" y="3482398"/>
            <a:ext cx="1109599"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二期建设</a:t>
            </a:r>
          </a:p>
        </p:txBody>
      </p:sp>
      <p:sp>
        <p:nvSpPr>
          <p:cNvPr id="66" name="矩形 65"/>
          <p:cNvSpPr/>
          <p:nvPr/>
        </p:nvSpPr>
        <p:spPr bwMode="auto">
          <a:xfrm>
            <a:off x="5554879" y="3429025"/>
            <a:ext cx="6196115" cy="118030"/>
          </a:xfrm>
          <a:prstGeom prst="rect">
            <a:avLst/>
          </a:prstGeom>
          <a:solidFill>
            <a:srgbClr val="FF0000"/>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67" name="矩形 66"/>
          <p:cNvSpPr/>
          <p:nvPr/>
        </p:nvSpPr>
        <p:spPr>
          <a:xfrm>
            <a:off x="3191448" y="2356152"/>
            <a:ext cx="863601"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日志汇聚</a:t>
            </a:r>
          </a:p>
        </p:txBody>
      </p:sp>
      <p:sp>
        <p:nvSpPr>
          <p:cNvPr id="68" name="右箭头 67"/>
          <p:cNvSpPr/>
          <p:nvPr/>
        </p:nvSpPr>
        <p:spPr bwMode="auto">
          <a:xfrm>
            <a:off x="2719455" y="2356152"/>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9" name="右箭头 68"/>
          <p:cNvSpPr/>
          <p:nvPr/>
        </p:nvSpPr>
        <p:spPr bwMode="auto">
          <a:xfrm rot="10800000">
            <a:off x="7156386" y="2356152"/>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0" name="矩形 69"/>
          <p:cNvSpPr/>
          <p:nvPr/>
        </p:nvSpPr>
        <p:spPr>
          <a:xfrm>
            <a:off x="1754735" y="4359319"/>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用户登录</a:t>
            </a:r>
          </a:p>
        </p:txBody>
      </p:sp>
      <p:sp>
        <p:nvSpPr>
          <p:cNvPr id="72" name="矩形 71"/>
          <p:cNvSpPr/>
          <p:nvPr/>
        </p:nvSpPr>
        <p:spPr>
          <a:xfrm>
            <a:off x="3191734" y="4359319"/>
            <a:ext cx="2385893"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实时异常侦测</a:t>
            </a:r>
          </a:p>
        </p:txBody>
      </p:sp>
      <p:sp>
        <p:nvSpPr>
          <p:cNvPr id="76" name="矩形 75"/>
          <p:cNvSpPr/>
          <p:nvPr/>
        </p:nvSpPr>
        <p:spPr>
          <a:xfrm>
            <a:off x="1705345" y="5402187"/>
            <a:ext cx="863601"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日志记录</a:t>
            </a:r>
          </a:p>
        </p:txBody>
      </p:sp>
      <p:sp>
        <p:nvSpPr>
          <p:cNvPr id="78" name="矩形 77"/>
          <p:cNvSpPr/>
          <p:nvPr/>
        </p:nvSpPr>
        <p:spPr>
          <a:xfrm>
            <a:off x="6137242" y="5402187"/>
            <a:ext cx="1195315"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系统自动决策</a:t>
            </a:r>
          </a:p>
        </p:txBody>
      </p: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63" y="4173852"/>
            <a:ext cx="593445" cy="638298"/>
          </a:xfrm>
          <a:prstGeom prst="rect">
            <a:avLst/>
          </a:prstGeom>
        </p:spPr>
      </p:pic>
      <p:pic>
        <p:nvPicPr>
          <p:cNvPr id="82" name="图片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1022" y="5220408"/>
            <a:ext cx="587752" cy="577066"/>
          </a:xfrm>
          <a:prstGeom prst="rect">
            <a:avLst/>
          </a:prstGeom>
        </p:spPr>
      </p:pic>
      <p:sp>
        <p:nvSpPr>
          <p:cNvPr id="83" name="右箭头 82"/>
          <p:cNvSpPr/>
          <p:nvPr/>
        </p:nvSpPr>
        <p:spPr bwMode="auto">
          <a:xfrm>
            <a:off x="1334802" y="4359319"/>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4" name="右箭头 83"/>
          <p:cNvSpPr/>
          <p:nvPr/>
        </p:nvSpPr>
        <p:spPr bwMode="auto">
          <a:xfrm>
            <a:off x="2720328" y="4359319"/>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1" name="右箭头 90"/>
          <p:cNvSpPr/>
          <p:nvPr/>
        </p:nvSpPr>
        <p:spPr bwMode="auto">
          <a:xfrm>
            <a:off x="5658041" y="5444639"/>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2" name="右箭头 91"/>
          <p:cNvSpPr/>
          <p:nvPr/>
        </p:nvSpPr>
        <p:spPr bwMode="auto">
          <a:xfrm>
            <a:off x="7364446" y="5444639"/>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3" name="圆角矩形 92"/>
          <p:cNvSpPr/>
          <p:nvPr/>
        </p:nvSpPr>
        <p:spPr bwMode="auto">
          <a:xfrm>
            <a:off x="205799" y="3996570"/>
            <a:ext cx="9702811" cy="1121186"/>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270984" y="3982589"/>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登</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录</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行</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为</a:t>
            </a:r>
          </a:p>
        </p:txBody>
      </p:sp>
      <p:sp>
        <p:nvSpPr>
          <p:cNvPr id="96" name="文本框 95"/>
          <p:cNvSpPr txBox="1"/>
          <p:nvPr/>
        </p:nvSpPr>
        <p:spPr>
          <a:xfrm>
            <a:off x="264219" y="5170181"/>
            <a:ext cx="410493" cy="1118585"/>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系</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统</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审</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计</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400" b="1" dirty="0">
              <a:latin typeface="+mn-ea"/>
              <a:cs typeface="微软雅黑" panose="020B0503020204020204" pitchFamily="34" charset="-122"/>
              <a:sym typeface="Calibri" panose="020F0502020204030204" pitchFamily="34" charset="0"/>
            </a:endParaRPr>
          </a:p>
        </p:txBody>
      </p:sp>
      <p:sp>
        <p:nvSpPr>
          <p:cNvPr id="97" name="矩形 96"/>
          <p:cNvSpPr/>
          <p:nvPr/>
        </p:nvSpPr>
        <p:spPr>
          <a:xfrm>
            <a:off x="3191734" y="5402187"/>
            <a:ext cx="2385893"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告警预警模型</a:t>
            </a:r>
          </a:p>
        </p:txBody>
      </p:sp>
      <p:sp>
        <p:nvSpPr>
          <p:cNvPr id="98" name="右箭头 97"/>
          <p:cNvSpPr/>
          <p:nvPr/>
        </p:nvSpPr>
        <p:spPr bwMode="auto">
          <a:xfrm>
            <a:off x="2702207" y="5444639"/>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8" name="矩形 107"/>
          <p:cNvSpPr/>
          <p:nvPr/>
        </p:nvSpPr>
        <p:spPr>
          <a:xfrm>
            <a:off x="6132873" y="2356152"/>
            <a:ext cx="86360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审计结果</a:t>
            </a:r>
          </a:p>
        </p:txBody>
      </p:sp>
      <p:sp>
        <p:nvSpPr>
          <p:cNvPr id="109" name="右箭头 108"/>
          <p:cNvSpPr/>
          <p:nvPr/>
        </p:nvSpPr>
        <p:spPr bwMode="auto">
          <a:xfrm rot="5400000">
            <a:off x="1898187" y="1882724"/>
            <a:ext cx="489443" cy="314119"/>
          </a:xfrm>
          <a:prstGeom prst="rightArrow">
            <a:avLst/>
          </a:prstGeom>
          <a:solidFill>
            <a:srgbClr val="FFC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1" name="矩形 110"/>
          <p:cNvSpPr/>
          <p:nvPr/>
        </p:nvSpPr>
        <p:spPr>
          <a:xfrm>
            <a:off x="7674548" y="1318604"/>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访问受控</a:t>
            </a:r>
          </a:p>
        </p:txBody>
      </p:sp>
      <p:sp>
        <p:nvSpPr>
          <p:cNvPr id="112" name="右箭头 111"/>
          <p:cNvSpPr/>
          <p:nvPr/>
        </p:nvSpPr>
        <p:spPr bwMode="auto">
          <a:xfrm>
            <a:off x="7160377" y="1318604"/>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4" name="矩形 113"/>
          <p:cNvSpPr/>
          <p:nvPr/>
        </p:nvSpPr>
        <p:spPr>
          <a:xfrm>
            <a:off x="7778595" y="5387466"/>
            <a:ext cx="797985"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人工干预</a:t>
            </a:r>
          </a:p>
        </p:txBody>
      </p:sp>
      <p:sp>
        <p:nvSpPr>
          <p:cNvPr id="121" name="圆角矩形 120"/>
          <p:cNvSpPr/>
          <p:nvPr/>
        </p:nvSpPr>
        <p:spPr bwMode="auto">
          <a:xfrm>
            <a:off x="205799" y="5197864"/>
            <a:ext cx="9702812" cy="987391"/>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22" name="右箭头 121"/>
          <p:cNvSpPr/>
          <p:nvPr/>
        </p:nvSpPr>
        <p:spPr bwMode="auto">
          <a:xfrm rot="10800000">
            <a:off x="8660445" y="5444638"/>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5" name="右箭头 54"/>
          <p:cNvSpPr/>
          <p:nvPr/>
        </p:nvSpPr>
        <p:spPr bwMode="auto">
          <a:xfrm rot="16200000">
            <a:off x="6308138" y="1870910"/>
            <a:ext cx="513070" cy="314119"/>
          </a:xfrm>
          <a:prstGeom prst="rightArrow">
            <a:avLst/>
          </a:prstGeom>
          <a:solidFill>
            <a:srgbClr val="FFC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3" name="右箭头 112"/>
          <p:cNvSpPr/>
          <p:nvPr/>
        </p:nvSpPr>
        <p:spPr bwMode="auto">
          <a:xfrm rot="16200000">
            <a:off x="6441151" y="4923385"/>
            <a:ext cx="527206"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5" name="右箭头 114"/>
          <p:cNvSpPr/>
          <p:nvPr/>
        </p:nvSpPr>
        <p:spPr bwMode="auto">
          <a:xfrm rot="16200000">
            <a:off x="7574077" y="4929466"/>
            <a:ext cx="539367"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8" name="右箭头 117"/>
          <p:cNvSpPr/>
          <p:nvPr/>
        </p:nvSpPr>
        <p:spPr bwMode="auto">
          <a:xfrm rot="5400000">
            <a:off x="1819742" y="4921186"/>
            <a:ext cx="522808"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1" name="矩形 70"/>
          <p:cNvSpPr/>
          <p:nvPr/>
        </p:nvSpPr>
        <p:spPr>
          <a:xfrm>
            <a:off x="6135277" y="4359319"/>
            <a:ext cx="2385893"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权限阻断</a:t>
            </a:r>
          </a:p>
        </p:txBody>
      </p:sp>
      <p:sp>
        <p:nvSpPr>
          <p:cNvPr id="73" name="右箭头 72"/>
          <p:cNvSpPr/>
          <p:nvPr/>
        </p:nvSpPr>
        <p:spPr bwMode="auto">
          <a:xfrm>
            <a:off x="5641061" y="4399902"/>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4" name="圆角矩形 73"/>
          <p:cNvSpPr/>
          <p:nvPr/>
        </p:nvSpPr>
        <p:spPr bwMode="auto">
          <a:xfrm>
            <a:off x="10079294" y="3984299"/>
            <a:ext cx="1671699" cy="2200956"/>
          </a:xfrm>
          <a:prstGeom prst="roundRect">
            <a:avLst>
              <a:gd name="adj" fmla="val 7271"/>
            </a:avLst>
          </a:prstGeom>
          <a:noFill/>
          <a:ln w="25400" algn="ctr">
            <a:solidFill>
              <a:srgbClr val="FF0000"/>
            </a:solidFill>
            <a:prstDash val="sysDash"/>
            <a:miter lim="800000"/>
          </a:ln>
        </p:spPr>
        <p:txBody>
          <a:bodyPr lIns="85693" tIns="42846" rIns="85693" bIns="42846" rtlCol="0" anchor="b" anchorCtr="1"/>
          <a:lstStyle/>
          <a:p>
            <a:pPr algn="ctr" defTabSz="857250">
              <a:lnSpc>
                <a:spcPct val="90000"/>
              </a:lnSpc>
              <a:spcBef>
                <a:spcPct val="50000"/>
              </a:spcBef>
              <a:buClr>
                <a:srgbClr val="FF0000"/>
              </a:buClr>
              <a:buFont typeface="Wingdings" panose="05000000000000000000" pitchFamily="2" charset="2"/>
              <a:buNone/>
            </a:pPr>
            <a:r>
              <a:rPr lang="zh-CN" altLang="en-US" b="1" dirty="0">
                <a:solidFill>
                  <a:srgbClr val="FF0000"/>
                </a:solidFill>
                <a:latin typeface="微软雅黑" panose="020B0503020204020204" pitchFamily="34" charset="-122"/>
                <a:ea typeface="微软雅黑" panose="020B0503020204020204" pitchFamily="34" charset="-122"/>
              </a:rPr>
              <a:t>实时</a:t>
            </a:r>
            <a:r>
              <a:rPr kumimoji="0" lang="zh-CN" altLang="en-US" b="1" dirty="0">
                <a:solidFill>
                  <a:srgbClr val="FF0000"/>
                </a:solidFill>
                <a:latin typeface="微软雅黑" panose="020B0503020204020204" pitchFamily="34" charset="-122"/>
                <a:ea typeface="微软雅黑" panose="020B0503020204020204" pitchFamily="34" charset="-122"/>
              </a:rPr>
              <a:t>风险总览</a:t>
            </a:r>
          </a:p>
        </p:txBody>
      </p:sp>
      <p:sp>
        <p:nvSpPr>
          <p:cNvPr id="75" name="圆角矩形 74"/>
          <p:cNvSpPr/>
          <p:nvPr/>
        </p:nvSpPr>
        <p:spPr>
          <a:xfrm>
            <a:off x="10171917" y="5364754"/>
            <a:ext cx="1515159"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最新风险通报</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77" name="圆角矩形 76"/>
          <p:cNvSpPr/>
          <p:nvPr/>
        </p:nvSpPr>
        <p:spPr>
          <a:xfrm>
            <a:off x="10171917" y="4796096"/>
            <a:ext cx="1515159"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风险归属占比</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80" name="圆角矩形 79"/>
          <p:cNvSpPr/>
          <p:nvPr/>
        </p:nvSpPr>
        <p:spPr>
          <a:xfrm>
            <a:off x="10171917" y="4227439"/>
            <a:ext cx="1515159" cy="47015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noProof="0" dirty="0">
                <a:solidFill>
                  <a:schemeClr val="bg1"/>
                </a:solidFill>
                <a:latin typeface="微软雅黑"/>
                <a:ea typeface="微软雅黑"/>
              </a:rPr>
              <a:t>应用异常通报</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3298" y="935191"/>
            <a:ext cx="3419037" cy="1509449"/>
          </a:xfrm>
          <a:prstGeom prst="rect">
            <a:avLst/>
          </a:prstGeom>
        </p:spPr>
      </p:pic>
      <p:sp>
        <p:nvSpPr>
          <p:cNvPr id="85" name="矩形 84"/>
          <p:cNvSpPr/>
          <p:nvPr/>
        </p:nvSpPr>
        <p:spPr>
          <a:xfrm>
            <a:off x="8970829" y="2435149"/>
            <a:ext cx="2916713" cy="369332"/>
          </a:xfrm>
          <a:prstGeom prst="rect">
            <a:avLst/>
          </a:prstGeom>
        </p:spPr>
        <p:txBody>
          <a:bodyPr wrap="square">
            <a:spAutoFit/>
          </a:bodyPr>
          <a:lstStyle/>
          <a:p>
            <a:pPr lvl="0" defTabSz="457200"/>
            <a:r>
              <a:rPr lang="zh-CN" altLang="en-US" b="1" kern="0" spc="600" dirty="0">
                <a:solidFill>
                  <a:srgbClr val="232323"/>
                </a:solidFill>
                <a:latin typeface="+mn-ea"/>
              </a:rPr>
              <a:t>痛点</a:t>
            </a:r>
            <a:r>
              <a:rPr lang="en-US" altLang="zh-CN" b="1" kern="0" spc="600" dirty="0">
                <a:solidFill>
                  <a:srgbClr val="232323"/>
                </a:solidFill>
                <a:latin typeface="+mn-ea"/>
              </a:rPr>
              <a:t>1</a:t>
            </a:r>
            <a:r>
              <a:rPr lang="zh-CN" altLang="en-US" b="1" kern="0" spc="600" dirty="0">
                <a:solidFill>
                  <a:srgbClr val="232323"/>
                </a:solidFill>
                <a:latin typeface="+mn-ea"/>
              </a:rPr>
              <a:t>：报表式查询</a:t>
            </a:r>
            <a:endParaRPr kumimoji="0" lang="zh-CN" altLang="en-US" b="1" i="0" u="none" strike="noStrike" kern="0" cap="none" spc="0" normalizeH="0" baseline="0" noProof="0" dirty="0">
              <a:ln>
                <a:noFill/>
              </a:ln>
              <a:effectLst/>
              <a:uLnTx/>
              <a:uFillTx/>
              <a:latin typeface="+mn-ea"/>
            </a:endParaRPr>
          </a:p>
        </p:txBody>
      </p:sp>
      <p:grpSp>
        <p:nvGrpSpPr>
          <p:cNvPr id="86" name="淘宝网chenying0907出品 27"/>
          <p:cNvGrpSpPr/>
          <p:nvPr/>
        </p:nvGrpSpPr>
        <p:grpSpPr>
          <a:xfrm>
            <a:off x="8761620" y="2545323"/>
            <a:ext cx="139473" cy="148984"/>
            <a:chOff x="12039600" y="6800849"/>
            <a:chExt cx="104775" cy="111920"/>
          </a:xfrm>
        </p:grpSpPr>
        <p:sp>
          <p:nvSpPr>
            <p:cNvPr id="87"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89"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sp>
        <p:nvSpPr>
          <p:cNvPr id="90" name="矩形 89"/>
          <p:cNvSpPr/>
          <p:nvPr/>
        </p:nvSpPr>
        <p:spPr>
          <a:xfrm>
            <a:off x="8970829" y="2805316"/>
            <a:ext cx="3201506" cy="369332"/>
          </a:xfrm>
          <a:prstGeom prst="rect">
            <a:avLst/>
          </a:prstGeom>
        </p:spPr>
        <p:txBody>
          <a:bodyPr wrap="square">
            <a:spAutoFit/>
          </a:bodyPr>
          <a:lstStyle/>
          <a:p>
            <a:pPr lvl="0" defTabSz="457200"/>
            <a:r>
              <a:rPr lang="zh-CN" altLang="en-US" b="1" kern="0" spc="600" dirty="0">
                <a:solidFill>
                  <a:srgbClr val="232323"/>
                </a:solidFill>
                <a:latin typeface="+mn-ea"/>
              </a:rPr>
              <a:t>痛点</a:t>
            </a:r>
            <a:r>
              <a:rPr lang="en-US" altLang="zh-CN" b="1" kern="0" spc="600" dirty="0">
                <a:solidFill>
                  <a:srgbClr val="232323"/>
                </a:solidFill>
                <a:latin typeface="+mn-ea"/>
              </a:rPr>
              <a:t>2</a:t>
            </a:r>
            <a:r>
              <a:rPr lang="zh-CN" altLang="en-US" b="1" kern="0" spc="600" dirty="0">
                <a:solidFill>
                  <a:srgbClr val="232323"/>
                </a:solidFill>
                <a:latin typeface="+mn-ea"/>
              </a:rPr>
              <a:t>：离线事后审计</a:t>
            </a:r>
            <a:endParaRPr kumimoji="0" lang="zh-CN" altLang="en-US" b="1" i="0" u="none" strike="noStrike" kern="0" cap="none" spc="0" normalizeH="0" baseline="0" noProof="0" dirty="0">
              <a:ln>
                <a:noFill/>
              </a:ln>
              <a:effectLst/>
              <a:uLnTx/>
              <a:uFillTx/>
              <a:latin typeface="+mn-ea"/>
            </a:endParaRPr>
          </a:p>
        </p:txBody>
      </p:sp>
      <p:grpSp>
        <p:nvGrpSpPr>
          <p:cNvPr id="94" name="淘宝网chenying0907出品 27"/>
          <p:cNvGrpSpPr/>
          <p:nvPr/>
        </p:nvGrpSpPr>
        <p:grpSpPr>
          <a:xfrm>
            <a:off x="8761620" y="2915490"/>
            <a:ext cx="139473" cy="148984"/>
            <a:chOff x="12039600" y="6800849"/>
            <a:chExt cx="104775" cy="111920"/>
          </a:xfrm>
        </p:grpSpPr>
        <p:sp>
          <p:nvSpPr>
            <p:cNvPr id="99"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100"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spTree>
    <p:extLst>
      <p:ext uri="{BB962C8B-B14F-4D97-AF65-F5344CB8AC3E}">
        <p14:creationId xmlns:p14="http://schemas.microsoft.com/office/powerpoint/2010/main" val="315093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panose="020B0503020204020204" charset="-122"/>
              </a:rPr>
              <a:t>区块链业务场景</a:t>
            </a:r>
            <a:endParaRPr lang="en-US" altLang="zh-CN" dirty="0">
              <a:solidFill>
                <a:srgbClr val="3773AC"/>
              </a:solidFill>
              <a:cs typeface="微软雅黑" panose="020B0503020204020204" charset="-122"/>
            </a:endParaRPr>
          </a:p>
        </p:txBody>
      </p:sp>
      <p:sp>
        <p:nvSpPr>
          <p:cNvPr id="2050" name=" 2050"/>
          <p:cNvSpPr/>
          <p:nvPr/>
        </p:nvSpPr>
        <p:spPr bwMode="auto">
          <a:xfrm>
            <a:off x="2226945" y="1885950"/>
            <a:ext cx="821055" cy="97155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3" name=" 3"/>
          <p:cNvSpPr/>
          <p:nvPr/>
        </p:nvSpPr>
        <p:spPr bwMode="auto">
          <a:xfrm>
            <a:off x="6517005" y="1886585"/>
            <a:ext cx="869315" cy="97155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
        <p:nvSpPr>
          <p:cNvPr id="20" name="圆角矩形 19"/>
          <p:cNvSpPr/>
          <p:nvPr/>
        </p:nvSpPr>
        <p:spPr bwMode="auto">
          <a:xfrm>
            <a:off x="573405" y="1213485"/>
            <a:ext cx="849630" cy="2104390"/>
          </a:xfrm>
          <a:prstGeom prst="roundRect">
            <a:avLst>
              <a:gd name="adj" fmla="val 9290"/>
            </a:avLst>
          </a:prstGeom>
          <a:solidFill>
            <a:schemeClr val="accent6">
              <a:lumMod val="40000"/>
              <a:lumOff val="60000"/>
            </a:schemeClr>
          </a:solidFill>
          <a:ln w="25400" algn="ctr">
            <a:solidFill>
              <a:srgbClr val="00B0F0"/>
            </a:solidFill>
            <a:miter lim="800000"/>
          </a:ln>
        </p:spPr>
        <p:txBody>
          <a:bodyPr lIns="85693" tIns="42846" rIns="85693" bIns="42846"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原始的数据共享流程</a:t>
            </a:r>
          </a:p>
        </p:txBody>
      </p:sp>
      <p:sp>
        <p:nvSpPr>
          <p:cNvPr id="21" name="文本框 20"/>
          <p:cNvSpPr txBox="1"/>
          <p:nvPr/>
        </p:nvSpPr>
        <p:spPr>
          <a:xfrm>
            <a:off x="1849755" y="1519555"/>
            <a:ext cx="1648460" cy="367030"/>
          </a:xfrm>
          <a:prstGeom prst="rect">
            <a:avLst/>
          </a:prstGeom>
          <a:solidFill>
            <a:srgbClr val="FFFF99"/>
          </a:solidFill>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2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集团数据服务器</a:t>
            </a:r>
          </a:p>
        </p:txBody>
      </p:sp>
      <p:sp>
        <p:nvSpPr>
          <p:cNvPr id="22" name="文本框 21"/>
          <p:cNvSpPr txBox="1"/>
          <p:nvPr/>
        </p:nvSpPr>
        <p:spPr>
          <a:xfrm>
            <a:off x="6102350" y="1519555"/>
            <a:ext cx="1515110" cy="367030"/>
          </a:xfrm>
          <a:prstGeom prst="rect">
            <a:avLst/>
          </a:prstGeom>
          <a:solidFill>
            <a:srgbClr val="FFFF99"/>
          </a:solidFill>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2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省公司及部门</a:t>
            </a:r>
          </a:p>
        </p:txBody>
      </p:sp>
      <p:sp>
        <p:nvSpPr>
          <p:cNvPr id="25" name=" 25"/>
          <p:cNvSpPr/>
          <p:nvPr/>
        </p:nvSpPr>
        <p:spPr>
          <a:xfrm>
            <a:off x="3135630" y="2134870"/>
            <a:ext cx="3268345" cy="1974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 25"/>
          <p:cNvSpPr/>
          <p:nvPr/>
        </p:nvSpPr>
        <p:spPr>
          <a:xfrm rot="10800000">
            <a:off x="3134995" y="2579370"/>
            <a:ext cx="3382010" cy="14605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文本框 28"/>
          <p:cNvSpPr txBox="1"/>
          <p:nvPr/>
        </p:nvSpPr>
        <p:spPr>
          <a:xfrm>
            <a:off x="5416550" y="2725420"/>
            <a:ext cx="1100455" cy="445770"/>
          </a:xfrm>
          <a:prstGeom prst="rect">
            <a:avLst/>
          </a:prstGeom>
          <a:solidFill>
            <a:schemeClr val="bg1"/>
          </a:solidFill>
        </p:spPr>
        <p:txBody>
          <a:bodyPr>
            <a:norm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客户端数据申请</a:t>
            </a:r>
          </a:p>
        </p:txBody>
      </p:sp>
      <p:sp>
        <p:nvSpPr>
          <p:cNvPr id="30" name="文本框 29"/>
          <p:cNvSpPr txBox="1"/>
          <p:nvPr/>
        </p:nvSpPr>
        <p:spPr>
          <a:xfrm>
            <a:off x="3498215" y="1886585"/>
            <a:ext cx="1639570" cy="445770"/>
          </a:xfrm>
          <a:prstGeom prst="rect">
            <a:avLst/>
          </a:prstGeom>
          <a:noFill/>
          <a:extLst>
            <a:ext uri="{909E8E84-426E-40DD-AFC4-6F175D3DCCD1}">
              <a14:hiddenFill xmlns:a14="http://schemas.microsoft.com/office/drawing/2010/main">
                <a:solidFill>
                  <a:schemeClr val="bg1"/>
                </a:solidFill>
              </a14:hiddenFill>
            </a:ext>
          </a:extLst>
        </p:spPr>
        <p:txBody>
          <a:bodyPr>
            <a:norm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同意申请，开放数据</a:t>
            </a:r>
          </a:p>
        </p:txBody>
      </p:sp>
      <p:sp>
        <p:nvSpPr>
          <p:cNvPr id="210" name=" 210"/>
          <p:cNvSpPr/>
          <p:nvPr/>
        </p:nvSpPr>
        <p:spPr>
          <a:xfrm>
            <a:off x="3805555" y="2332990"/>
            <a:ext cx="1954530" cy="24638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1" name="文本框 30"/>
          <p:cNvSpPr txBox="1"/>
          <p:nvPr/>
        </p:nvSpPr>
        <p:spPr>
          <a:xfrm>
            <a:off x="4324350" y="2332990"/>
            <a:ext cx="1197610" cy="273050"/>
          </a:xfrm>
          <a:prstGeom prst="rect">
            <a:avLst/>
          </a:prstGeom>
          <a:noFill/>
          <a:extLst>
            <a:ext uri="{909E8E84-426E-40DD-AFC4-6F175D3DCCD1}">
              <a14:hiddenFill xmlns:a14="http://schemas.microsoft.com/office/drawing/2010/main">
                <a:solidFill>
                  <a:srgbClr val="FFFF99"/>
                </a:solidFill>
              </a14:hiddenFill>
            </a:ext>
          </a:extLst>
        </p:spPr>
        <p:txBody>
          <a:bodyPr>
            <a:normAutofit fontScale="65000" lnSpcReduction="20000"/>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FTP/HDFS</a:t>
            </a:r>
          </a:p>
        </p:txBody>
      </p:sp>
      <p:sp>
        <p:nvSpPr>
          <p:cNvPr id="33" name=" 2050"/>
          <p:cNvSpPr/>
          <p:nvPr/>
        </p:nvSpPr>
        <p:spPr bwMode="auto">
          <a:xfrm>
            <a:off x="2139315" y="5146040"/>
            <a:ext cx="821055" cy="97155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35" name=" 3"/>
          <p:cNvSpPr/>
          <p:nvPr/>
        </p:nvSpPr>
        <p:spPr bwMode="auto">
          <a:xfrm>
            <a:off x="7512050" y="5147310"/>
            <a:ext cx="869315" cy="97155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
        <p:nvSpPr>
          <p:cNvPr id="36" name="文本框 35"/>
          <p:cNvSpPr txBox="1"/>
          <p:nvPr/>
        </p:nvSpPr>
        <p:spPr>
          <a:xfrm>
            <a:off x="1762125" y="4779645"/>
            <a:ext cx="1648460" cy="367030"/>
          </a:xfrm>
          <a:prstGeom prst="rect">
            <a:avLst/>
          </a:prstGeom>
          <a:solidFill>
            <a:srgbClr val="FFFF99"/>
          </a:solidFill>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2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集团数据服务器</a:t>
            </a:r>
          </a:p>
        </p:txBody>
      </p:sp>
      <p:sp>
        <p:nvSpPr>
          <p:cNvPr id="38" name="文本框 37"/>
          <p:cNvSpPr txBox="1"/>
          <p:nvPr/>
        </p:nvSpPr>
        <p:spPr>
          <a:xfrm>
            <a:off x="7097395" y="4780280"/>
            <a:ext cx="1515110" cy="367030"/>
          </a:xfrm>
          <a:prstGeom prst="rect">
            <a:avLst/>
          </a:prstGeom>
          <a:solidFill>
            <a:srgbClr val="FFFF99"/>
          </a:solidFill>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2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省公司及部门</a:t>
            </a:r>
          </a:p>
        </p:txBody>
      </p:sp>
      <p:sp>
        <p:nvSpPr>
          <p:cNvPr id="40" name=" 25"/>
          <p:cNvSpPr/>
          <p:nvPr/>
        </p:nvSpPr>
        <p:spPr>
          <a:xfrm rot="10800000">
            <a:off x="3048000" y="5394960"/>
            <a:ext cx="3268345" cy="1974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7" name=" 25"/>
          <p:cNvSpPr/>
          <p:nvPr/>
        </p:nvSpPr>
        <p:spPr>
          <a:xfrm>
            <a:off x="3047365" y="5839460"/>
            <a:ext cx="3750945" cy="14605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8" name="文本框 67"/>
          <p:cNvSpPr txBox="1"/>
          <p:nvPr/>
        </p:nvSpPr>
        <p:spPr>
          <a:xfrm>
            <a:off x="5560060" y="4780280"/>
            <a:ext cx="318135" cy="1117600"/>
          </a:xfrm>
          <a:prstGeom prst="rect">
            <a:avLst/>
          </a:prstGeom>
          <a:noFill/>
          <a:extLst>
            <a:ext uri="{909E8E84-426E-40DD-AFC4-6F175D3DCCD1}">
              <a14:hiddenFill xmlns:a14="http://schemas.microsoft.com/office/drawing/2010/main">
                <a:solidFill>
                  <a:schemeClr val="bg1"/>
                </a:solidFill>
              </a14:hiddenFill>
            </a:ext>
          </a:extLst>
        </p:spPr>
        <p:txBody>
          <a:bodyPr>
            <a:norm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界面申请</a:t>
            </a:r>
          </a:p>
        </p:txBody>
      </p:sp>
      <p:sp>
        <p:nvSpPr>
          <p:cNvPr id="69" name="文本框 68"/>
          <p:cNvSpPr txBox="1"/>
          <p:nvPr/>
        </p:nvSpPr>
        <p:spPr>
          <a:xfrm>
            <a:off x="3263265" y="5998845"/>
            <a:ext cx="1639570" cy="445770"/>
          </a:xfrm>
          <a:prstGeom prst="rect">
            <a:avLst/>
          </a:prstGeom>
          <a:noFill/>
          <a:extLst>
            <a:ext uri="{909E8E84-426E-40DD-AFC4-6F175D3DCCD1}">
              <a14:hiddenFill xmlns:a14="http://schemas.microsoft.com/office/drawing/2010/main">
                <a:solidFill>
                  <a:schemeClr val="bg1"/>
                </a:solidFill>
              </a14:hiddenFill>
            </a:ext>
          </a:extLst>
        </p:spPr>
        <p:txBody>
          <a:bodyPr>
            <a:norm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同意申请，开放数据</a:t>
            </a:r>
          </a:p>
        </p:txBody>
      </p:sp>
      <p:sp>
        <p:nvSpPr>
          <p:cNvPr id="70" name=" 210"/>
          <p:cNvSpPr/>
          <p:nvPr/>
        </p:nvSpPr>
        <p:spPr>
          <a:xfrm>
            <a:off x="3717925" y="5593080"/>
            <a:ext cx="1954530" cy="24638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1" name="文本框 70"/>
          <p:cNvSpPr txBox="1"/>
          <p:nvPr/>
        </p:nvSpPr>
        <p:spPr>
          <a:xfrm>
            <a:off x="4324350" y="5593080"/>
            <a:ext cx="1197610" cy="273050"/>
          </a:xfrm>
          <a:prstGeom prst="rect">
            <a:avLst/>
          </a:prstGeom>
          <a:noFill/>
          <a:extLst>
            <a:ext uri="{909E8E84-426E-40DD-AFC4-6F175D3DCCD1}">
              <a14:hiddenFill xmlns:a14="http://schemas.microsoft.com/office/drawing/2010/main">
                <a:solidFill>
                  <a:srgbClr val="FFFF99"/>
                </a:solidFill>
              </a14:hiddenFill>
            </a:ext>
          </a:extLst>
        </p:spPr>
        <p:txBody>
          <a:bodyPr>
            <a:normAutofit fontScale="65000" lnSpcReduction="20000"/>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FTP/HDFS</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endParaRPr kumimoji="1"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endParaRPr>
          </a:p>
        </p:txBody>
      </p:sp>
      <p:sp>
        <p:nvSpPr>
          <p:cNvPr id="72" name="圆角矩形 71"/>
          <p:cNvSpPr/>
          <p:nvPr/>
        </p:nvSpPr>
        <p:spPr bwMode="auto">
          <a:xfrm>
            <a:off x="573405" y="4120515"/>
            <a:ext cx="849630" cy="2010410"/>
          </a:xfrm>
          <a:prstGeom prst="roundRect">
            <a:avLst>
              <a:gd name="adj" fmla="val 9290"/>
            </a:avLst>
          </a:prstGeom>
          <a:solidFill>
            <a:srgbClr val="00B0F0"/>
          </a:solidFill>
          <a:ln w="25400" algn="ctr">
            <a:solidFill>
              <a:schemeClr val="accent6">
                <a:lumMod val="40000"/>
                <a:lumOff val="60000"/>
              </a:schemeClr>
            </a:solidFill>
            <a:miter lim="800000"/>
          </a:ln>
        </p:spPr>
        <p:txBody>
          <a:bodyPr lIns="85693" tIns="42846" rIns="85693" bIns="42846"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应用区块链技术的共享流程</a:t>
            </a:r>
          </a:p>
        </p:txBody>
      </p:sp>
      <p:sp>
        <p:nvSpPr>
          <p:cNvPr id="73" name=" 73"/>
          <p:cNvSpPr/>
          <p:nvPr/>
        </p:nvSpPr>
        <p:spPr bwMode="auto">
          <a:xfrm>
            <a:off x="3365500" y="3593465"/>
            <a:ext cx="2632710" cy="513715"/>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74" name="文本框 73"/>
          <p:cNvSpPr txBox="1"/>
          <p:nvPr/>
        </p:nvSpPr>
        <p:spPr>
          <a:xfrm>
            <a:off x="4168775" y="3698875"/>
            <a:ext cx="1829435" cy="302895"/>
          </a:xfrm>
          <a:prstGeom prst="rect">
            <a:avLst/>
          </a:prstGeom>
          <a:noFill/>
          <a:extLst>
            <a:ext uri="{909E8E84-426E-40DD-AFC4-6F175D3DCCD1}">
              <a14:hiddenFill xmlns:a14="http://schemas.microsoft.com/office/drawing/2010/main">
                <a:solidFill>
                  <a:srgbClr val="FFFF99"/>
                </a:solidFill>
              </a14:hiddenFill>
            </a:ext>
          </a:extLst>
        </p:spPr>
        <p:txBody>
          <a:bodyPr>
            <a:normAutofit fontScale="75000" lnSpcReduction="20000"/>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日志文件存储系统</a:t>
            </a:r>
          </a:p>
        </p:txBody>
      </p:sp>
      <p:sp>
        <p:nvSpPr>
          <p:cNvPr id="141" name=" 141"/>
          <p:cNvSpPr/>
          <p:nvPr/>
        </p:nvSpPr>
        <p:spPr>
          <a:xfrm rot="5580000">
            <a:off x="4293870" y="3112770"/>
            <a:ext cx="978535" cy="18542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5" name=" 141"/>
          <p:cNvSpPr/>
          <p:nvPr/>
        </p:nvSpPr>
        <p:spPr>
          <a:xfrm rot="16200000">
            <a:off x="4094480" y="4645660"/>
            <a:ext cx="1287780" cy="21082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6" name="文本框 75"/>
          <p:cNvSpPr txBox="1"/>
          <p:nvPr/>
        </p:nvSpPr>
        <p:spPr>
          <a:xfrm>
            <a:off x="5878195" y="4777740"/>
            <a:ext cx="1105535" cy="1000125"/>
          </a:xfrm>
          <a:prstGeom prst="rect">
            <a:avLst/>
          </a:prstGeom>
          <a:solidFill>
            <a:srgbClr val="FFFF99"/>
          </a:solidFill>
        </p:spPr>
        <p:txBody>
          <a:bodyPr>
            <a:normAutofit fontScale="90000"/>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数据大小</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数据请求路径</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文件</a:t>
            </a:r>
            <a:r>
              <a:rPr kumimoji="1" lang="en-US" altLang="zh-CN"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hash</a:t>
            </a:r>
            <a:r>
              <a:rPr kumimoji="1" lang="zh-CN" altLang="en-US"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值</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en-US" altLang="zh-CN" sz="1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a:t>
            </a:r>
          </a:p>
        </p:txBody>
      </p:sp>
      <p:sp>
        <p:nvSpPr>
          <p:cNvPr id="160" name=" 160"/>
          <p:cNvSpPr/>
          <p:nvPr/>
        </p:nvSpPr>
        <p:spPr>
          <a:xfrm>
            <a:off x="6417945" y="4250690"/>
            <a:ext cx="723900" cy="5003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80" name=" 180"/>
          <p:cNvSpPr/>
          <p:nvPr/>
        </p:nvSpPr>
        <p:spPr>
          <a:xfrm>
            <a:off x="7141845" y="4001770"/>
            <a:ext cx="3041015" cy="513715"/>
          </a:xfrm>
          <a:prstGeom prst="snip2DiagRect">
            <a:avLst>
              <a:gd name="adj1" fmla="val 0"/>
              <a:gd name="adj2" fmla="val 2322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7" name="文本框 76"/>
          <p:cNvSpPr txBox="1"/>
          <p:nvPr/>
        </p:nvSpPr>
        <p:spPr>
          <a:xfrm>
            <a:off x="7512050" y="4001770"/>
            <a:ext cx="2209800" cy="603250"/>
          </a:xfrm>
          <a:prstGeom prst="rect">
            <a:avLst/>
          </a:prstGeom>
          <a:noFill/>
          <a:extLst>
            <a:ext uri="{909E8E84-426E-40DD-AFC4-6F175D3DCCD1}">
              <a14:hiddenFill xmlns:a14="http://schemas.microsoft.com/office/drawing/2010/main">
                <a:solidFill>
                  <a:srgbClr val="FFFF99"/>
                </a:solidFill>
              </a14:hiddenFill>
            </a:ext>
          </a:extLst>
        </p:spPr>
        <p:txBody>
          <a:bodyPr>
            <a:normAutofit fontScale="55000" lnSpcReduction="20000"/>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调用链码接口，数据上链</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数据流向可查</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交易可查</a:t>
            </a:r>
          </a:p>
        </p:txBody>
      </p:sp>
      <p:sp>
        <p:nvSpPr>
          <p:cNvPr id="84" name="圆角矩形 83"/>
          <p:cNvSpPr/>
          <p:nvPr/>
        </p:nvSpPr>
        <p:spPr bwMode="auto">
          <a:xfrm>
            <a:off x="8090535" y="1126489"/>
            <a:ext cx="3360420" cy="2572385"/>
          </a:xfrm>
          <a:prstGeom prst="roundRect">
            <a:avLst>
              <a:gd name="adj" fmla="val 9188"/>
            </a:avLst>
          </a:prstGeom>
          <a:noFill/>
          <a:ln w="9525" cap="flat" cmpd="sng" algn="ctr">
            <a:solidFill>
              <a:srgbClr val="FF0000"/>
            </a:solidFill>
            <a:prstDash val="solid"/>
            <a:round/>
            <a:headEnd type="none" w="med" len="med"/>
            <a:tailEnd type="none" w="med" len="med"/>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1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微软雅黑" panose="020B0503020204020204" charset="-122"/>
              <a:sym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85" name="文本框 84"/>
          <p:cNvSpPr txBox="1"/>
          <p:nvPr/>
        </p:nvSpPr>
        <p:spPr>
          <a:xfrm>
            <a:off x="8169275" y="1317625"/>
            <a:ext cx="3202940" cy="2381250"/>
          </a:xfrm>
          <a:prstGeom prst="rect">
            <a:avLst/>
          </a:prstGeom>
          <a:solidFill>
            <a:srgbClr val="000000">
              <a:alpha val="0"/>
            </a:srgbClr>
          </a:solidFill>
        </p:spPr>
        <p:txBody>
          <a:bodyPr>
            <a:normAutofit fontScale="57500" lnSpcReduction="20000"/>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原始数据共享流程需要数据请求方通过文件存储客户端发起请求，数据持有端开放数据，交易记录由文件系统服务器产生，无法拦截数据入链，有数据篡改可能性。</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应用区块链技术，数据申请方通过既定界面申请数据，有效的把控数据流向主动权，通过接口方式调用链码，实现数据上链，数据流向可查，交易可查。</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界面实现大小文件区分调用脚本</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rPr>
              <a:t>自定义数据申请，查看文件系统日志和区块链数据以及前端服务日志的统一性</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微软雅黑" panose="020B0503020204020204" charset="-122"/>
              <a:sym typeface="Calibri" panose="020F0502020204030204" charset="0"/>
            </a:endParaRPr>
          </a:p>
        </p:txBody>
      </p:sp>
    </p:spTree>
    <p:extLst>
      <p:ext uri="{BB962C8B-B14F-4D97-AF65-F5344CB8AC3E}">
        <p14:creationId xmlns:p14="http://schemas.microsoft.com/office/powerpoint/2010/main" val="775500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p:cNvSpPr/>
          <p:nvPr/>
        </p:nvSpPr>
        <p:spPr bwMode="auto">
          <a:xfrm>
            <a:off x="3366226" y="2378871"/>
            <a:ext cx="6976654" cy="3757980"/>
          </a:xfrm>
          <a:prstGeom prst="rect">
            <a:avLst/>
          </a:prstGeom>
          <a:ln>
            <a:solidFill>
              <a:srgbClr val="FF00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lstStyle/>
          <a:p>
            <a:pPr algn="r" fontAlgn="auto">
              <a:defRPr/>
            </a:pPr>
            <a:endParaRPr lang="zh-CN" altLang="en-US" sz="105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503488" y="2368501"/>
            <a:ext cx="2817759" cy="3757980"/>
          </a:xfrm>
          <a:prstGeom prst="rect">
            <a:avLst/>
          </a:prstGeom>
          <a:ln>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lstStyle/>
          <a:p>
            <a:pPr algn="r" fontAlgn="auto">
              <a:defRPr/>
            </a:pPr>
            <a:endParaRPr lang="zh-CN" altLang="en-US" sz="105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solidFill>
                  <a:srgbClr val="3773AC"/>
                </a:solidFill>
              </a:rPr>
              <a:t>日志审计升级</a:t>
            </a:r>
            <a:r>
              <a:rPr lang="en-US" altLang="zh-CN" dirty="0">
                <a:solidFill>
                  <a:srgbClr val="3773AC"/>
                </a:solidFill>
              </a:rPr>
              <a:t>—</a:t>
            </a:r>
            <a:r>
              <a:rPr lang="zh-CN" altLang="en-US" dirty="0">
                <a:solidFill>
                  <a:srgbClr val="3773AC"/>
                </a:solidFill>
              </a:rPr>
              <a:t>区块链日志审计，应用场景</a:t>
            </a:r>
            <a:endParaRPr lang="zh-CN" altLang="en-US" dirty="0">
              <a:sym typeface="+mn-ea"/>
            </a:endParaRPr>
          </a:p>
        </p:txBody>
      </p:sp>
      <p:sp>
        <p:nvSpPr>
          <p:cNvPr id="9" name="Freeform 156"/>
          <p:cNvSpPr>
            <a:spLocks/>
          </p:cNvSpPr>
          <p:nvPr/>
        </p:nvSpPr>
        <p:spPr bwMode="auto">
          <a:xfrm>
            <a:off x="393886" y="728085"/>
            <a:ext cx="2028676" cy="717420"/>
          </a:xfrm>
          <a:custGeom>
            <a:avLst/>
            <a:gdLst>
              <a:gd name="T0" fmla="*/ 1042 w 1104"/>
              <a:gd name="T1" fmla="*/ 0 h 434"/>
              <a:gd name="T2" fmla="*/ 0 w 1104"/>
              <a:gd name="T3" fmla="*/ 0 h 434"/>
              <a:gd name="T4" fmla="*/ 0 w 1104"/>
              <a:gd name="T5" fmla="*/ 434 h 434"/>
              <a:gd name="T6" fmla="*/ 1042 w 1104"/>
              <a:gd name="T7" fmla="*/ 434 h 434"/>
              <a:gd name="T8" fmla="*/ 1042 w 1104"/>
              <a:gd name="T9" fmla="*/ 364 h 434"/>
              <a:gd name="T10" fmla="*/ 1104 w 1104"/>
              <a:gd name="T11" fmla="*/ 310 h 434"/>
              <a:gd name="T12" fmla="*/ 1042 w 1104"/>
              <a:gd name="T13" fmla="*/ 256 h 434"/>
              <a:gd name="T14" fmla="*/ 1042 w 1104"/>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434">
                <a:moveTo>
                  <a:pt x="1042" y="0"/>
                </a:moveTo>
                <a:lnTo>
                  <a:pt x="0" y="0"/>
                </a:lnTo>
                <a:lnTo>
                  <a:pt x="0" y="434"/>
                </a:lnTo>
                <a:lnTo>
                  <a:pt x="1042" y="434"/>
                </a:lnTo>
                <a:lnTo>
                  <a:pt x="1042" y="364"/>
                </a:lnTo>
                <a:lnTo>
                  <a:pt x="1104" y="310"/>
                </a:lnTo>
                <a:lnTo>
                  <a:pt x="1042" y="256"/>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sp>
        <p:nvSpPr>
          <p:cNvPr id="10" name="矩形 9"/>
          <p:cNvSpPr/>
          <p:nvPr/>
        </p:nvSpPr>
        <p:spPr bwMode="auto">
          <a:xfrm>
            <a:off x="608222" y="1131232"/>
            <a:ext cx="9734658" cy="1113666"/>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en-US" altLang="zh-CN" sz="1400" b="1" dirty="0">
                <a:latin typeface="+mn-ea"/>
                <a:cs typeface="+mn-ea"/>
                <a:sym typeface="+mn-lt"/>
              </a:rPr>
              <a:t>C</a:t>
            </a:r>
            <a:r>
              <a:rPr lang="zh-CN" altLang="en-US" sz="1400" b="1" dirty="0">
                <a:latin typeface="+mn-ea"/>
                <a:cs typeface="+mn-ea"/>
                <a:sym typeface="+mn-lt"/>
              </a:rPr>
              <a:t>lient：</a:t>
            </a:r>
            <a:r>
              <a:rPr lang="zh-CN" altLang="en-US" sz="1400" dirty="0">
                <a:latin typeface="+mn-ea"/>
                <a:cs typeface="+mn-ea"/>
                <a:sym typeface="+mn-lt"/>
              </a:rPr>
              <a:t>数据解析和处理，选择背书策略和背书节点</a:t>
            </a:r>
            <a:endParaRPr lang="en-US" altLang="zh-CN" sz="1400" dirty="0">
              <a:latin typeface="+mn-ea"/>
              <a:cs typeface="+mn-ea"/>
              <a:sym typeface="+mn-lt"/>
            </a:endParaRPr>
          </a:p>
          <a:p>
            <a:pPr marL="285750" indent="-285750">
              <a:buFont typeface="Wingdings" panose="05000000000000000000" pitchFamily="2" charset="2"/>
              <a:buChar char="ü"/>
            </a:pPr>
            <a:r>
              <a:rPr lang="zh-CN" altLang="en-US" sz="1400" b="1" dirty="0">
                <a:latin typeface="+mn-ea"/>
                <a:cs typeface="+mn-ea"/>
                <a:sym typeface="+mn-lt"/>
              </a:rPr>
              <a:t>业务写入：</a:t>
            </a:r>
            <a:r>
              <a:rPr lang="zh-CN" altLang="en-US" sz="1400" dirty="0">
                <a:latin typeface="+mn-ea"/>
                <a:cs typeface="+mn-ea"/>
                <a:sym typeface="+mn-lt"/>
              </a:rPr>
              <a:t>生成channel，调用链码，写入数据</a:t>
            </a:r>
            <a:endParaRPr lang="en-US" altLang="zh-CN" sz="1400" b="1" dirty="0">
              <a:latin typeface="+mn-ea"/>
              <a:cs typeface="+mn-ea"/>
              <a:sym typeface="+mn-lt"/>
            </a:endParaRPr>
          </a:p>
          <a:p>
            <a:pPr marL="285750" indent="-285750">
              <a:buFont typeface="Wingdings" panose="05000000000000000000" pitchFamily="2" charset="2"/>
              <a:buChar char="ü"/>
            </a:pPr>
            <a:r>
              <a:rPr lang="zh-CN" altLang="en-US" sz="1400" b="1" dirty="0">
                <a:latin typeface="+mn-ea"/>
                <a:cs typeface="+mn-ea"/>
                <a:sym typeface="+mn-ea"/>
              </a:rPr>
              <a:t>共识服务</a:t>
            </a:r>
            <a:r>
              <a:rPr lang="zh-CN" altLang="en-US" sz="1400" b="1" dirty="0"/>
              <a:t>:</a:t>
            </a:r>
            <a:r>
              <a:rPr lang="zh-CN" altLang="en-US" sz="1400" dirty="0">
                <a:latin typeface="+mn-ea"/>
                <a:cs typeface="+mn-ea"/>
                <a:sym typeface="+mn-ea"/>
              </a:rPr>
              <a:t> channel是由共识服务（ordering）提供的一种通讯机制，类似于消息系统中的发布-订阅（PUB/SUB)中的topic。基于这种发布-订阅关系，将peer和orderer连接在一起，形成一个个具有保密性的通讯链路（虚拟），实现了业务隔离的要求，也使得我们的业务扩展性高了很多</a:t>
            </a:r>
            <a:endParaRPr lang="zh-CN" altLang="en-US" sz="1400" dirty="0"/>
          </a:p>
        </p:txBody>
      </p:sp>
      <p:sp>
        <p:nvSpPr>
          <p:cNvPr id="11" name="Rectangle 149"/>
          <p:cNvSpPr>
            <a:spLocks noChangeArrowheads="1"/>
          </p:cNvSpPr>
          <p:nvPr/>
        </p:nvSpPr>
        <p:spPr bwMode="auto">
          <a:xfrm>
            <a:off x="504736" y="1146981"/>
            <a:ext cx="104397" cy="1107277"/>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US" b="1"/>
          </a:p>
        </p:txBody>
      </p:sp>
      <p:sp>
        <p:nvSpPr>
          <p:cNvPr id="48" name="椭圆 47"/>
          <p:cNvSpPr/>
          <p:nvPr/>
        </p:nvSpPr>
        <p:spPr>
          <a:xfrm>
            <a:off x="10719962" y="3983853"/>
            <a:ext cx="1417955" cy="711200"/>
          </a:xfrm>
          <a:prstGeom prst="ellipse">
            <a:avLst/>
          </a:prstGeom>
          <a:solidFill>
            <a:srgbClr val="5B9BD5"/>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Tx/>
              <a:buNone/>
              <a:tabLst/>
              <a:defRPr/>
            </a:pPr>
            <a:r>
              <a:rPr kumimoji="0" lang="zh-CN" altLang="en-US" sz="1400" b="0" i="0" u="none" strike="noStrike" kern="0" cap="none" spc="0" normalizeH="0" baseline="0" noProof="0" dirty="0">
                <a:ln>
                  <a:noFill/>
                </a:ln>
                <a:solidFill>
                  <a:prstClr val="white"/>
                </a:solidFill>
                <a:effectLst/>
                <a:uLnTx/>
                <a:uFillTx/>
              </a:rPr>
              <a:t>查询</a:t>
            </a:r>
            <a:r>
              <a:rPr kumimoji="0" lang="en-US" altLang="zh-CN" sz="1400" b="0" i="0" u="none" strike="noStrike" kern="0" cap="none" spc="0" normalizeH="0" baseline="0" noProof="0" dirty="0">
                <a:ln>
                  <a:noFill/>
                </a:ln>
                <a:solidFill>
                  <a:prstClr val="white"/>
                </a:solidFill>
                <a:effectLst/>
                <a:uLnTx/>
                <a:uFillTx/>
              </a:rPr>
              <a:t>API</a:t>
            </a:r>
          </a:p>
        </p:txBody>
      </p:sp>
      <p:sp>
        <p:nvSpPr>
          <p:cNvPr id="49" name="矩形 48"/>
          <p:cNvSpPr/>
          <p:nvPr/>
        </p:nvSpPr>
        <p:spPr>
          <a:xfrm>
            <a:off x="567582" y="3676090"/>
            <a:ext cx="2173605"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endParaRPr kumimoji="0" lang="zh-CN" altLang="en-US" sz="1400" b="0" i="0" u="none" strike="noStrike" kern="0" cap="none" spc="0" normalizeH="0" baseline="0" noProof="0" dirty="0">
              <a:ln>
                <a:noFill/>
              </a:ln>
              <a:solidFill>
                <a:prstClr val="white"/>
              </a:solidFill>
              <a:effectLst/>
              <a:uLnTx/>
              <a:uFillTx/>
            </a:endParaRPr>
          </a:p>
        </p:txBody>
      </p:sp>
      <p:sp>
        <p:nvSpPr>
          <p:cNvPr id="50" name="矩形 49"/>
          <p:cNvSpPr/>
          <p:nvPr/>
        </p:nvSpPr>
        <p:spPr>
          <a:xfrm>
            <a:off x="572027" y="2940548"/>
            <a:ext cx="2169795"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endParaRPr kumimoji="0" lang="zh-CN" altLang="en-US" sz="1400" b="0" i="0" u="none" strike="noStrike" kern="0" cap="none" spc="0" normalizeH="0" baseline="0" noProof="0" dirty="0">
              <a:ln>
                <a:noFill/>
              </a:ln>
              <a:solidFill>
                <a:prstClr val="white"/>
              </a:solidFill>
              <a:effectLst/>
              <a:uLnTx/>
              <a:uFillTx/>
            </a:endParaRPr>
          </a:p>
        </p:txBody>
      </p:sp>
      <p:sp>
        <p:nvSpPr>
          <p:cNvPr id="51" name="文本框 50"/>
          <p:cNvSpPr txBox="1"/>
          <p:nvPr/>
        </p:nvSpPr>
        <p:spPr>
          <a:xfrm>
            <a:off x="1389272" y="3077708"/>
            <a:ext cx="1350010" cy="288925"/>
          </a:xfrm>
          <a:prstGeom prst="rect">
            <a:avLst/>
          </a:prstGeom>
          <a:noFill/>
        </p:spPr>
        <p:txBody>
          <a:bodyPr>
            <a:normAutofit/>
          </a:bodyPr>
          <a:lstStyle/>
          <a:p>
            <a:pPr eaLnBrk="0" fontAlgn="base" hangingPunct="0">
              <a:spcBef>
                <a:spcPct val="20000"/>
              </a:spcBef>
              <a:spcAft>
                <a:spcPct val="0"/>
              </a:spcAft>
              <a:buFont typeface="Arial" panose="020B0604020202020204" pitchFamily="34" charset="0"/>
              <a:buNone/>
            </a:pPr>
            <a:r>
              <a:rPr kumimoji="1" lang="zh-CN" altLang="en-US" sz="1200" b="1" dirty="0">
                <a:solidFill>
                  <a:prstClr val="white"/>
                </a:solidFill>
                <a:cs typeface="微软雅黑" panose="020B0503020204020204" charset="-122"/>
                <a:sym typeface="Calibri" panose="020F0502020204030204" charset="0"/>
              </a:rPr>
              <a:t>登录认证服务器</a:t>
            </a:r>
          </a:p>
        </p:txBody>
      </p:sp>
      <p:sp>
        <p:nvSpPr>
          <p:cNvPr id="52" name="显示器"/>
          <p:cNvSpPr/>
          <p:nvPr/>
        </p:nvSpPr>
        <p:spPr bwMode="auto">
          <a:xfrm>
            <a:off x="698392" y="3021193"/>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3" name="文本框 52"/>
          <p:cNvSpPr txBox="1"/>
          <p:nvPr/>
        </p:nvSpPr>
        <p:spPr>
          <a:xfrm>
            <a:off x="1389272" y="3860028"/>
            <a:ext cx="1350010" cy="288925"/>
          </a:xfrm>
          <a:prstGeom prst="rect">
            <a:avLst/>
          </a:prstGeom>
          <a:noFill/>
        </p:spPr>
        <p:txBody>
          <a:bodyPr>
            <a:normAutofit/>
          </a:bodyPr>
          <a:lstStyle/>
          <a:p>
            <a:pPr eaLnBrk="0" fontAlgn="base" hangingPunct="0">
              <a:spcBef>
                <a:spcPct val="20000"/>
              </a:spcBef>
              <a:spcAft>
                <a:spcPct val="0"/>
              </a:spcAft>
              <a:buFont typeface="Arial" panose="020B0604020202020204" pitchFamily="34" charset="0"/>
              <a:buNone/>
            </a:pPr>
            <a:r>
              <a:rPr kumimoji="1" lang="zh-CN" altLang="en-US" sz="1200" b="1" dirty="0">
                <a:solidFill>
                  <a:prstClr val="white"/>
                </a:solidFill>
                <a:cs typeface="微软雅黑" panose="020B0503020204020204" charset="-122"/>
                <a:sym typeface="Calibri" panose="020F0502020204030204" charset="0"/>
              </a:rPr>
              <a:t>权限管理服务器</a:t>
            </a:r>
          </a:p>
        </p:txBody>
      </p:sp>
      <p:sp>
        <p:nvSpPr>
          <p:cNvPr id="54" name="文本框 53"/>
          <p:cNvSpPr txBox="1"/>
          <p:nvPr/>
        </p:nvSpPr>
        <p:spPr>
          <a:xfrm>
            <a:off x="1389907" y="4606153"/>
            <a:ext cx="930910" cy="288925"/>
          </a:xfrm>
          <a:prstGeom prst="rect">
            <a:avLst/>
          </a:prstGeom>
          <a:noFill/>
        </p:spPr>
        <p:txBody>
          <a:bodyPr>
            <a:normAutofit/>
          </a:bodyPr>
          <a:lstStyle/>
          <a:p>
            <a:pPr eaLnBrk="0" fontAlgn="base" hangingPunct="0">
              <a:spcBef>
                <a:spcPct val="20000"/>
              </a:spcBef>
              <a:spcAft>
                <a:spcPct val="0"/>
              </a:spcAft>
              <a:buFont typeface="Arial" panose="020B0604020202020204" pitchFamily="34" charset="0"/>
              <a:buNone/>
            </a:pPr>
            <a:r>
              <a:rPr kumimoji="1" lang="zh-CN" altLang="en-US" sz="900" b="1" dirty="0">
                <a:solidFill>
                  <a:prstClr val="black"/>
                </a:solidFill>
                <a:cs typeface="微软雅黑" panose="020B0503020204020204" charset="-122"/>
                <a:sym typeface="Calibri" panose="020F0502020204030204" charset="0"/>
              </a:rPr>
              <a:t>短信验证码</a:t>
            </a:r>
          </a:p>
        </p:txBody>
      </p:sp>
      <p:sp>
        <p:nvSpPr>
          <p:cNvPr id="55" name="矩形 54"/>
          <p:cNvSpPr/>
          <p:nvPr/>
        </p:nvSpPr>
        <p:spPr>
          <a:xfrm>
            <a:off x="584092" y="4411632"/>
            <a:ext cx="2157095"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endParaRPr kumimoji="0" lang="zh-CN" altLang="en-US" sz="1400" b="0" i="0" u="none" strike="noStrike" kern="0" cap="none" spc="0" normalizeH="0" baseline="0" noProof="0" dirty="0">
              <a:ln>
                <a:noFill/>
              </a:ln>
              <a:solidFill>
                <a:prstClr val="white"/>
              </a:solidFill>
              <a:effectLst/>
              <a:uLnTx/>
              <a:uFillTx/>
            </a:endParaRPr>
          </a:p>
        </p:txBody>
      </p:sp>
      <p:sp>
        <p:nvSpPr>
          <p:cNvPr id="57" name="矩形 56"/>
          <p:cNvSpPr/>
          <p:nvPr/>
        </p:nvSpPr>
        <p:spPr>
          <a:xfrm>
            <a:off x="600602" y="5147173"/>
            <a:ext cx="2139950"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endParaRPr kumimoji="0" lang="zh-CN" altLang="en-US" sz="1400" b="0" i="0" u="none" strike="noStrike" kern="0" cap="none" spc="0" normalizeH="0" baseline="0" noProof="0" dirty="0">
              <a:ln>
                <a:noFill/>
              </a:ln>
              <a:solidFill>
                <a:prstClr val="white"/>
              </a:solidFill>
              <a:effectLst/>
              <a:uLnTx/>
              <a:uFillTx/>
            </a:endParaRPr>
          </a:p>
        </p:txBody>
      </p:sp>
      <p:sp>
        <p:nvSpPr>
          <p:cNvPr id="58" name="文本框 57"/>
          <p:cNvSpPr txBox="1"/>
          <p:nvPr/>
        </p:nvSpPr>
        <p:spPr>
          <a:xfrm>
            <a:off x="1389907" y="5330053"/>
            <a:ext cx="930910" cy="288925"/>
          </a:xfrm>
          <a:prstGeom prst="rect">
            <a:avLst/>
          </a:prstGeom>
          <a:noFill/>
        </p:spPr>
        <p:txBody>
          <a:bodyPr>
            <a:normAutofit fontScale="90000" lnSpcReduction="10000"/>
          </a:bodyPr>
          <a:lstStyle/>
          <a:p>
            <a:pPr eaLnBrk="0" fontAlgn="base" hangingPunct="0">
              <a:spcBef>
                <a:spcPct val="20000"/>
              </a:spcBef>
              <a:spcAft>
                <a:spcPct val="0"/>
              </a:spcAft>
              <a:buFont typeface="Arial" panose="020B0604020202020204" pitchFamily="34" charset="0"/>
              <a:buNone/>
            </a:pPr>
            <a:r>
              <a:rPr kumimoji="1" lang="en-US" altLang="zh-CN" sz="1400" b="1" dirty="0">
                <a:solidFill>
                  <a:prstClr val="white"/>
                </a:solidFill>
                <a:cs typeface="微软雅黑" panose="020B0503020204020204" charset="-122"/>
                <a:sym typeface="Calibri" panose="020F0502020204030204" charset="0"/>
              </a:rPr>
              <a:t>.....</a:t>
            </a:r>
          </a:p>
        </p:txBody>
      </p:sp>
      <p:sp>
        <p:nvSpPr>
          <p:cNvPr id="59" name="显示器"/>
          <p:cNvSpPr/>
          <p:nvPr/>
        </p:nvSpPr>
        <p:spPr bwMode="auto">
          <a:xfrm>
            <a:off x="698392" y="3817483"/>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60" name="显示器"/>
          <p:cNvSpPr/>
          <p:nvPr/>
        </p:nvSpPr>
        <p:spPr bwMode="auto">
          <a:xfrm>
            <a:off x="698392" y="4549638"/>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61" name="显示器"/>
          <p:cNvSpPr/>
          <p:nvPr/>
        </p:nvSpPr>
        <p:spPr bwMode="auto">
          <a:xfrm>
            <a:off x="698392" y="5248138"/>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62" name="矩形 61"/>
          <p:cNvSpPr/>
          <p:nvPr/>
        </p:nvSpPr>
        <p:spPr>
          <a:xfrm>
            <a:off x="3443496" y="2940549"/>
            <a:ext cx="1201341" cy="2781300"/>
          </a:xfrm>
          <a:prstGeom prst="rect">
            <a:avLst/>
          </a:prstGeom>
          <a:solidFill>
            <a:srgbClr val="00B050"/>
          </a:solidFill>
          <a:ln w="25400" algn="ctr">
            <a:solidFill>
              <a:srgbClr val="FFFFFF"/>
            </a:solidFill>
            <a:miter lim="800000"/>
          </a:ln>
        </p:spPr>
        <p:txBody>
          <a:bodyPr lIns="85693" tIns="42846" rIns="85693" bIns="42846"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cs typeface="+mn-ea"/>
                <a:sym typeface="+mn-lt"/>
              </a:rPr>
              <a:t>C</a:t>
            </a:r>
            <a:r>
              <a:rPr kumimoji="0" lang="zh-CN" altLang="en-US" sz="1100" b="0" i="0" u="none" strike="noStrike" kern="0" cap="none" spc="0" normalizeH="0" baseline="0" noProof="0" dirty="0">
                <a:ln>
                  <a:noFill/>
                </a:ln>
                <a:solidFill>
                  <a:prstClr val="white"/>
                </a:solidFill>
                <a:effectLst/>
                <a:uLnTx/>
                <a:uFillTx/>
                <a:cs typeface="+mn-ea"/>
                <a:sym typeface="+mn-lt"/>
              </a:rPr>
              <a:t>lient</a:t>
            </a:r>
            <a:endParaRPr kumimoji="0" lang="en-US" altLang="zh-CN" sz="1100" b="0" i="0" u="none" strike="noStrike" kern="0" cap="none" spc="0" normalizeH="0" baseline="0" noProof="0" dirty="0">
              <a:ln>
                <a:noFill/>
              </a:ln>
              <a:solidFill>
                <a:prstClr val="white"/>
              </a:solidFill>
              <a:effectLst/>
              <a:uLnTx/>
              <a:uFillTx/>
              <a:cs typeface="+mn-ea"/>
              <a:sym typeface="+mn-lt"/>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a:ln>
                  <a:noFill/>
                </a:ln>
                <a:solidFill>
                  <a:prstClr val="white"/>
                </a:solidFill>
                <a:effectLst/>
                <a:uLnTx/>
                <a:uFillTx/>
                <a:cs typeface="+mn-ea"/>
                <a:sym typeface="+mn-lt"/>
              </a:rPr>
              <a:t>数据解析处理</a:t>
            </a:r>
            <a:endParaRPr kumimoji="0" lang="en-US" altLang="zh-CN" sz="1100" b="0" i="0" u="none" strike="noStrike" kern="0" cap="none" spc="0" normalizeH="0" baseline="0" noProof="0" dirty="0">
              <a:ln>
                <a:noFill/>
              </a:ln>
              <a:solidFill>
                <a:prstClr val="white"/>
              </a:solidFill>
              <a:effectLst/>
              <a:uLnTx/>
              <a:uFillTx/>
              <a:cs typeface="+mn-ea"/>
              <a:sym typeface="+mn-lt"/>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a:ln>
                  <a:noFill/>
                </a:ln>
                <a:solidFill>
                  <a:prstClr val="white"/>
                </a:solidFill>
                <a:effectLst/>
                <a:uLnTx/>
                <a:uFillTx/>
                <a:cs typeface="+mn-ea"/>
                <a:sym typeface="+mn-lt"/>
              </a:rPr>
              <a:t>选择背书策略</a:t>
            </a:r>
            <a:endParaRPr kumimoji="0" lang="en-US" altLang="zh-CN" sz="1100" b="0" i="0" u="none" strike="noStrike" kern="0" cap="none" spc="0" normalizeH="0" baseline="0" noProof="0" dirty="0">
              <a:ln>
                <a:noFill/>
              </a:ln>
              <a:solidFill>
                <a:prstClr val="white"/>
              </a:solidFill>
              <a:effectLst/>
              <a:uLnTx/>
              <a:uFillTx/>
              <a:cs typeface="+mn-ea"/>
              <a:sym typeface="+mn-lt"/>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a:ln>
                  <a:noFill/>
                </a:ln>
                <a:solidFill>
                  <a:prstClr val="white"/>
                </a:solidFill>
                <a:effectLst/>
                <a:uLnTx/>
                <a:uFillTx/>
                <a:cs typeface="+mn-ea"/>
                <a:sym typeface="+mn-lt"/>
              </a:rPr>
              <a:t>选择背书节点</a:t>
            </a:r>
            <a:endParaRPr kumimoji="0" lang="zh-CN" altLang="en-US" sz="1100" b="0" i="0" u="none" strike="noStrike" kern="0" cap="none" spc="0" normalizeH="0" baseline="0" noProof="0" dirty="0">
              <a:ln>
                <a:noFill/>
              </a:ln>
              <a:solidFill>
                <a:prstClr val="white"/>
              </a:solidFill>
              <a:effectLst/>
              <a:uLnTx/>
              <a:uFillTx/>
            </a:endParaRPr>
          </a:p>
        </p:txBody>
      </p:sp>
      <p:sp>
        <p:nvSpPr>
          <p:cNvPr id="65" name="矩形 64"/>
          <p:cNvSpPr/>
          <p:nvPr/>
        </p:nvSpPr>
        <p:spPr>
          <a:xfrm>
            <a:off x="5152917" y="3676090"/>
            <a:ext cx="1533525"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业务</a:t>
            </a:r>
            <a:r>
              <a:rPr kumimoji="0" lang="en-US" altLang="zh-CN" sz="1400" b="1" i="0" u="none" strike="noStrike" kern="0" cap="none" spc="0" normalizeH="0" baseline="0" noProof="0" dirty="0">
                <a:ln>
                  <a:noFill/>
                </a:ln>
                <a:solidFill>
                  <a:prstClr val="white"/>
                </a:solidFill>
                <a:effectLst/>
                <a:uLnTx/>
                <a:uFillTx/>
                <a:latin typeface="+mn-ea"/>
              </a:rPr>
              <a:t>B</a:t>
            </a:r>
            <a:r>
              <a:rPr kumimoji="0" lang="zh-CN" altLang="en-US" sz="1400" b="1" i="0" u="none" strike="noStrike" kern="0" cap="none" spc="0" normalizeH="0" baseline="0" noProof="0" dirty="0">
                <a:ln>
                  <a:noFill/>
                </a:ln>
                <a:solidFill>
                  <a:prstClr val="white"/>
                </a:solidFill>
                <a:effectLst/>
                <a:uLnTx/>
                <a:uFillTx/>
                <a:latin typeface="+mn-ea"/>
              </a:rPr>
              <a:t>写入</a:t>
            </a:r>
          </a:p>
        </p:txBody>
      </p:sp>
      <p:sp>
        <p:nvSpPr>
          <p:cNvPr id="66" name="矩形 65"/>
          <p:cNvSpPr/>
          <p:nvPr/>
        </p:nvSpPr>
        <p:spPr>
          <a:xfrm>
            <a:off x="5157362" y="2940548"/>
            <a:ext cx="1529080"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业务</a:t>
            </a:r>
            <a:r>
              <a:rPr kumimoji="0" lang="en-US" altLang="zh-CN" sz="1400" b="1" i="0" u="none" strike="noStrike" kern="0" cap="none" spc="0" normalizeH="0" baseline="0" noProof="0" dirty="0">
                <a:ln>
                  <a:noFill/>
                </a:ln>
                <a:solidFill>
                  <a:prstClr val="white"/>
                </a:solidFill>
                <a:effectLst/>
                <a:uLnTx/>
                <a:uFillTx/>
                <a:latin typeface="+mn-ea"/>
              </a:rPr>
              <a:t>A</a:t>
            </a:r>
            <a:r>
              <a:rPr kumimoji="0" lang="zh-CN" altLang="en-US" sz="1400" b="1" i="0" u="none" strike="noStrike" kern="0" cap="none" spc="0" normalizeH="0" baseline="0" noProof="0" dirty="0">
                <a:ln>
                  <a:noFill/>
                </a:ln>
                <a:solidFill>
                  <a:prstClr val="white"/>
                </a:solidFill>
                <a:effectLst/>
                <a:uLnTx/>
                <a:uFillTx/>
                <a:latin typeface="+mn-ea"/>
              </a:rPr>
              <a:t>写入</a:t>
            </a:r>
          </a:p>
        </p:txBody>
      </p:sp>
      <p:sp>
        <p:nvSpPr>
          <p:cNvPr id="68" name="矩形 67"/>
          <p:cNvSpPr/>
          <p:nvPr/>
        </p:nvSpPr>
        <p:spPr>
          <a:xfrm>
            <a:off x="5185937" y="5147173"/>
            <a:ext cx="1500505"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Tx/>
              <a:buNone/>
              <a:tabLst/>
              <a:defRPr/>
            </a:pPr>
            <a:r>
              <a:rPr kumimoji="0" lang="zh-CN" altLang="en-US" sz="1400" b="1" i="0" u="none" strike="noStrike" kern="0" cap="none" spc="0" normalizeH="0" baseline="0" noProof="0" dirty="0">
                <a:ln>
                  <a:noFill/>
                </a:ln>
                <a:solidFill>
                  <a:prstClr val="white"/>
                </a:solidFill>
                <a:effectLst/>
                <a:uLnTx/>
                <a:uFillTx/>
                <a:latin typeface="+mn-ea"/>
              </a:rPr>
              <a:t>业务</a:t>
            </a:r>
            <a:r>
              <a:rPr kumimoji="0" lang="en-US" altLang="zh-CN" sz="1400" b="1" i="0" u="none" strike="noStrike" kern="0" cap="none" spc="0" normalizeH="0" baseline="0" noProof="0" dirty="0">
                <a:ln>
                  <a:noFill/>
                </a:ln>
                <a:solidFill>
                  <a:prstClr val="white"/>
                </a:solidFill>
                <a:effectLst/>
                <a:uLnTx/>
                <a:uFillTx/>
                <a:latin typeface="+mn-ea"/>
              </a:rPr>
              <a:t>D</a:t>
            </a:r>
            <a:r>
              <a:rPr kumimoji="0" lang="zh-CN" altLang="en-US" sz="1400" b="1" i="0" u="none" strike="noStrike" kern="0" cap="none" spc="0" normalizeH="0" baseline="0" noProof="0" dirty="0">
                <a:ln>
                  <a:noFill/>
                </a:ln>
                <a:solidFill>
                  <a:prstClr val="white"/>
                </a:solidFill>
                <a:effectLst/>
                <a:uLnTx/>
                <a:uFillTx/>
                <a:latin typeface="+mn-ea"/>
              </a:rPr>
              <a:t>写入</a:t>
            </a:r>
          </a:p>
        </p:txBody>
      </p:sp>
      <p:sp>
        <p:nvSpPr>
          <p:cNvPr id="69" name="矩形 68"/>
          <p:cNvSpPr/>
          <p:nvPr/>
        </p:nvSpPr>
        <p:spPr>
          <a:xfrm>
            <a:off x="5157362" y="4411632"/>
            <a:ext cx="1529080"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Tx/>
              <a:buNone/>
              <a:tabLst/>
              <a:defRPr/>
            </a:pPr>
            <a:r>
              <a:rPr kumimoji="0" lang="zh-CN" altLang="en-US" sz="1400" b="1" i="0" u="none" strike="noStrike" kern="0" cap="none" spc="0" normalizeH="0" baseline="0" noProof="0" dirty="0">
                <a:ln>
                  <a:noFill/>
                </a:ln>
                <a:solidFill>
                  <a:prstClr val="white"/>
                </a:solidFill>
                <a:effectLst/>
                <a:uLnTx/>
                <a:uFillTx/>
                <a:latin typeface="+mn-ea"/>
              </a:rPr>
              <a:t>业务</a:t>
            </a:r>
            <a:r>
              <a:rPr kumimoji="0" lang="en-US" altLang="zh-CN" sz="1400" b="1" i="0" u="none" strike="noStrike" kern="0" cap="none" spc="0" normalizeH="0" baseline="0" noProof="0" dirty="0">
                <a:ln>
                  <a:noFill/>
                </a:ln>
                <a:solidFill>
                  <a:prstClr val="white"/>
                </a:solidFill>
                <a:effectLst/>
                <a:uLnTx/>
                <a:uFillTx/>
                <a:latin typeface="+mn-ea"/>
              </a:rPr>
              <a:t>C</a:t>
            </a:r>
            <a:r>
              <a:rPr kumimoji="0" lang="zh-CN" altLang="en-US" sz="1400" b="1" i="0" u="none" strike="noStrike" kern="0" cap="none" spc="0" normalizeH="0" baseline="0" noProof="0" dirty="0">
                <a:ln>
                  <a:noFill/>
                </a:ln>
                <a:solidFill>
                  <a:prstClr val="white"/>
                </a:solidFill>
                <a:effectLst/>
                <a:uLnTx/>
                <a:uFillTx/>
                <a:latin typeface="+mn-ea"/>
              </a:rPr>
              <a:t>写入</a:t>
            </a:r>
          </a:p>
        </p:txBody>
      </p:sp>
      <p:sp>
        <p:nvSpPr>
          <p:cNvPr id="72" name="圆角矩形 71"/>
          <p:cNvSpPr/>
          <p:nvPr/>
        </p:nvSpPr>
        <p:spPr>
          <a:xfrm>
            <a:off x="7184203" y="2940548"/>
            <a:ext cx="548005" cy="2781300"/>
          </a:xfrm>
          <a:prstGeom prst="roundRect">
            <a:avLst>
              <a:gd name="adj" fmla="val 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mn-ea"/>
                <a:cs typeface="+mn-cs"/>
              </a:rPr>
              <a:t>背书认证</a:t>
            </a:r>
          </a:p>
        </p:txBody>
      </p:sp>
      <p:sp>
        <p:nvSpPr>
          <p:cNvPr id="73" name="圆角矩形 72"/>
          <p:cNvSpPr/>
          <p:nvPr/>
        </p:nvSpPr>
        <p:spPr>
          <a:xfrm>
            <a:off x="8072753" y="2940549"/>
            <a:ext cx="502920" cy="2781300"/>
          </a:xfrm>
          <a:prstGeom prst="roundRect">
            <a:avLst>
              <a:gd name="adj" fmla="val 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white"/>
                </a:solidFill>
                <a:effectLst/>
                <a:uLnTx/>
                <a:uFillTx/>
                <a:latin typeface="+mn-ea"/>
                <a:cs typeface="+mn-cs"/>
              </a:rPr>
              <a:t>Order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prstClr val="white"/>
              </a:solidFill>
              <a:effectLst/>
              <a:uLnTx/>
              <a:uFillTx/>
              <a:latin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mn-ea"/>
                <a:cs typeface="+mn-cs"/>
              </a:rPr>
              <a:t>排序</a:t>
            </a:r>
          </a:p>
        </p:txBody>
      </p:sp>
      <p:sp>
        <p:nvSpPr>
          <p:cNvPr id="74" name="圆角矩形 73"/>
          <p:cNvSpPr/>
          <p:nvPr/>
        </p:nvSpPr>
        <p:spPr>
          <a:xfrm>
            <a:off x="8916218" y="2955152"/>
            <a:ext cx="502920" cy="2766696"/>
          </a:xfrm>
          <a:prstGeom prst="roundRect">
            <a:avLst>
              <a:gd name="adj" fmla="val 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mn-ea"/>
                <a:cs typeface="+mn-cs"/>
              </a:rPr>
              <a:t>生成区块</a:t>
            </a:r>
          </a:p>
        </p:txBody>
      </p:sp>
      <p:sp>
        <p:nvSpPr>
          <p:cNvPr id="75" name="圆角矩形 74"/>
          <p:cNvSpPr/>
          <p:nvPr/>
        </p:nvSpPr>
        <p:spPr>
          <a:xfrm>
            <a:off x="9759683" y="2955152"/>
            <a:ext cx="502920" cy="2766696"/>
          </a:xfrm>
          <a:prstGeom prst="roundRect">
            <a:avLst>
              <a:gd name="adj" fmla="val 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prstClr val="white"/>
                </a:solidFill>
                <a:effectLst/>
                <a:uLnTx/>
                <a:uFillTx/>
                <a:latin typeface="+mn-ea"/>
                <a:cs typeface="+mn-cs"/>
              </a:rPr>
              <a:t>Peer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a:ln>
                <a:noFill/>
              </a:ln>
              <a:solidFill>
                <a:prstClr val="white"/>
              </a:solidFill>
              <a:effectLst/>
              <a:uLnTx/>
              <a:uFillTx/>
              <a:latin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mn-ea"/>
                <a:cs typeface="+mn-cs"/>
              </a:rPr>
              <a:t>持久化数据</a:t>
            </a:r>
          </a:p>
        </p:txBody>
      </p:sp>
      <p:sp>
        <p:nvSpPr>
          <p:cNvPr id="76" name="右箭头 75"/>
          <p:cNvSpPr/>
          <p:nvPr/>
        </p:nvSpPr>
        <p:spPr>
          <a:xfrm>
            <a:off x="7802985" y="4142021"/>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mn-ea"/>
              <a:cs typeface="+mn-cs"/>
            </a:endParaRPr>
          </a:p>
        </p:txBody>
      </p:sp>
      <p:sp>
        <p:nvSpPr>
          <p:cNvPr id="77" name="右箭头 76"/>
          <p:cNvSpPr/>
          <p:nvPr/>
        </p:nvSpPr>
        <p:spPr>
          <a:xfrm>
            <a:off x="8631765" y="4142021"/>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mn-ea"/>
              <a:cs typeface="+mn-cs"/>
            </a:endParaRPr>
          </a:p>
        </p:txBody>
      </p:sp>
      <p:sp>
        <p:nvSpPr>
          <p:cNvPr id="78" name="右箭头 77"/>
          <p:cNvSpPr/>
          <p:nvPr/>
        </p:nvSpPr>
        <p:spPr>
          <a:xfrm>
            <a:off x="9489400" y="4142021"/>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mn-ea"/>
              <a:cs typeface="+mn-cs"/>
            </a:endParaRPr>
          </a:p>
        </p:txBody>
      </p:sp>
      <p:sp>
        <p:nvSpPr>
          <p:cNvPr id="79" name="右箭头 78"/>
          <p:cNvSpPr/>
          <p:nvPr/>
        </p:nvSpPr>
        <p:spPr>
          <a:xfrm>
            <a:off x="6846833" y="4142021"/>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4762669" y="3852831"/>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a:off x="4782747" y="5321797"/>
            <a:ext cx="239474" cy="314749"/>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3" name="圆角矩形 82"/>
          <p:cNvSpPr/>
          <p:nvPr/>
        </p:nvSpPr>
        <p:spPr>
          <a:xfrm>
            <a:off x="10742284" y="4986307"/>
            <a:ext cx="1375313" cy="806672"/>
          </a:xfrm>
          <a:prstGeom prst="roundRect">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1">
                <a:ln>
                  <a:noFill/>
                </a:ln>
                <a:solidFill>
                  <a:prstClr val="white"/>
                </a:solidFill>
                <a:effectLst/>
                <a:uLnTx/>
                <a:uFillTx/>
                <a:latin typeface="Calibri"/>
                <a:ea typeface="宋体" panose="02010600030101010101" pitchFamily="2" charset="-122"/>
                <a:cs typeface="+mn-cs"/>
              </a:rPr>
              <a:t>日志审计</a:t>
            </a:r>
          </a:p>
        </p:txBody>
      </p:sp>
      <p:cxnSp>
        <p:nvCxnSpPr>
          <p:cNvPr id="84" name="直接箭头连接符 83"/>
          <p:cNvCxnSpPr/>
          <p:nvPr/>
        </p:nvCxnSpPr>
        <p:spPr>
          <a:xfrm>
            <a:off x="2745596" y="3095806"/>
            <a:ext cx="610234" cy="2984"/>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2745596" y="2750273"/>
            <a:ext cx="701843"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日志</a:t>
            </a:r>
          </a:p>
        </p:txBody>
      </p:sp>
      <p:cxnSp>
        <p:nvCxnSpPr>
          <p:cNvPr id="88" name="直接箭头连接符 87"/>
          <p:cNvCxnSpPr/>
          <p:nvPr/>
        </p:nvCxnSpPr>
        <p:spPr>
          <a:xfrm>
            <a:off x="2745596" y="3899797"/>
            <a:ext cx="610234" cy="2984"/>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2745596" y="3554264"/>
            <a:ext cx="701843"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日志</a:t>
            </a:r>
          </a:p>
        </p:txBody>
      </p:sp>
      <p:cxnSp>
        <p:nvCxnSpPr>
          <p:cNvPr id="90" name="直接箭头连接符 89"/>
          <p:cNvCxnSpPr/>
          <p:nvPr/>
        </p:nvCxnSpPr>
        <p:spPr>
          <a:xfrm>
            <a:off x="2745596" y="4671785"/>
            <a:ext cx="610234" cy="2984"/>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2745596" y="4326252"/>
            <a:ext cx="701843"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日志</a:t>
            </a:r>
          </a:p>
        </p:txBody>
      </p:sp>
      <p:cxnSp>
        <p:nvCxnSpPr>
          <p:cNvPr id="92" name="直接箭头连接符 91"/>
          <p:cNvCxnSpPr/>
          <p:nvPr/>
        </p:nvCxnSpPr>
        <p:spPr>
          <a:xfrm>
            <a:off x="2745596" y="5403637"/>
            <a:ext cx="610234" cy="2984"/>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2745596" y="5058104"/>
            <a:ext cx="701843"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日志</a:t>
            </a:r>
          </a:p>
        </p:txBody>
      </p:sp>
      <p:cxnSp>
        <p:nvCxnSpPr>
          <p:cNvPr id="94" name="直接箭头连接符 93"/>
          <p:cNvCxnSpPr>
            <a:stCxn id="75" idx="3"/>
            <a:endCxn id="48" idx="2"/>
          </p:cNvCxnSpPr>
          <p:nvPr/>
        </p:nvCxnSpPr>
        <p:spPr>
          <a:xfrm>
            <a:off x="10262603" y="4338500"/>
            <a:ext cx="457359" cy="953"/>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48" idx="4"/>
            <a:endCxn id="83" idx="0"/>
          </p:cNvCxnSpPr>
          <p:nvPr/>
        </p:nvCxnSpPr>
        <p:spPr>
          <a:xfrm>
            <a:off x="11428940" y="4695053"/>
            <a:ext cx="1001" cy="291254"/>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1365946" y="4590210"/>
            <a:ext cx="1350010" cy="288925"/>
          </a:xfrm>
          <a:prstGeom prst="rect">
            <a:avLst/>
          </a:prstGeom>
          <a:noFill/>
        </p:spPr>
        <p:txBody>
          <a:bodyPr>
            <a:normAutofit/>
          </a:bodyPr>
          <a:lstStyle/>
          <a:p>
            <a:pPr eaLnBrk="0" fontAlgn="base" hangingPunct="0">
              <a:spcBef>
                <a:spcPct val="20000"/>
              </a:spcBef>
              <a:spcAft>
                <a:spcPct val="0"/>
              </a:spcAft>
              <a:buFont typeface="Arial" panose="020B0604020202020204" pitchFamily="34" charset="0"/>
              <a:buNone/>
            </a:pPr>
            <a:r>
              <a:rPr kumimoji="1" lang="zh-CN" altLang="en-US" sz="1200" b="1" dirty="0">
                <a:solidFill>
                  <a:prstClr val="white"/>
                </a:solidFill>
                <a:cs typeface="微软雅黑" panose="020B0503020204020204" charset="-122"/>
                <a:sym typeface="Calibri" panose="020F0502020204030204" charset="0"/>
              </a:rPr>
              <a:t>应用系统服务器</a:t>
            </a:r>
          </a:p>
        </p:txBody>
      </p:sp>
      <p:sp>
        <p:nvSpPr>
          <p:cNvPr id="108" name="文本框 10"/>
          <p:cNvSpPr txBox="1"/>
          <p:nvPr/>
        </p:nvSpPr>
        <p:spPr>
          <a:xfrm>
            <a:off x="1405448" y="2437973"/>
            <a:ext cx="919952" cy="369332"/>
          </a:xfrm>
          <a:prstGeom prst="rect">
            <a:avLst/>
          </a:prstGeom>
          <a:noFill/>
          <a:ln w="9525">
            <a:noFill/>
          </a:ln>
        </p:spPr>
        <p:txBody>
          <a:bodyPr wrap="square" anchor="t">
            <a:spAutoFit/>
          </a:bodyPr>
          <a:lstStyle/>
          <a:p>
            <a:pPr algn="ctr"/>
            <a:r>
              <a:rPr lang="zh-CN" altLang="en-US" b="1" dirty="0">
                <a:solidFill>
                  <a:srgbClr val="00B0F0"/>
                </a:solidFill>
                <a:latin typeface="微软雅黑" panose="020B0503020204020204" pitchFamily="34" charset="-122"/>
                <a:ea typeface="微软雅黑" panose="020B0503020204020204" pitchFamily="34" charset="-122"/>
              </a:rPr>
              <a:t>数据源</a:t>
            </a:r>
          </a:p>
        </p:txBody>
      </p:sp>
      <p:sp>
        <p:nvSpPr>
          <p:cNvPr id="110" name="文本框 10"/>
          <p:cNvSpPr txBox="1"/>
          <p:nvPr/>
        </p:nvSpPr>
        <p:spPr>
          <a:xfrm>
            <a:off x="5636021" y="2456564"/>
            <a:ext cx="2995744" cy="369332"/>
          </a:xfrm>
          <a:prstGeom prst="rect">
            <a:avLst/>
          </a:prstGeom>
          <a:noFill/>
          <a:ln w="9525">
            <a:noFill/>
          </a:ln>
        </p:spPr>
        <p:txBody>
          <a:bodyPr wrap="square" anchor="t">
            <a:spAutoFit/>
          </a:bodyPr>
          <a:lstStyle/>
          <a:p>
            <a:pPr algn="ctr"/>
            <a:r>
              <a:rPr lang="zh-CN" altLang="en-US" b="1" dirty="0">
                <a:solidFill>
                  <a:srgbClr val="00B0F0"/>
                </a:solidFill>
                <a:latin typeface="微软雅黑" panose="020B0503020204020204" pitchFamily="34" charset="-122"/>
                <a:ea typeface="微软雅黑" panose="020B0503020204020204" pitchFamily="34" charset="-122"/>
              </a:rPr>
              <a:t>超级账本区块记录过程</a:t>
            </a:r>
          </a:p>
        </p:txBody>
      </p:sp>
    </p:spTree>
    <p:extLst>
      <p:ext uri="{BB962C8B-B14F-4D97-AF65-F5344CB8AC3E}">
        <p14:creationId xmlns:p14="http://schemas.microsoft.com/office/powerpoint/2010/main" val="4107577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日志审计升级</a:t>
            </a:r>
            <a:r>
              <a:rPr lang="en-US" altLang="zh-CN" dirty="0">
                <a:solidFill>
                  <a:srgbClr val="3773AC"/>
                </a:solidFill>
              </a:rPr>
              <a:t>—</a:t>
            </a:r>
            <a:r>
              <a:rPr lang="zh-CN" altLang="en-US" dirty="0">
                <a:solidFill>
                  <a:srgbClr val="3773AC"/>
                </a:solidFill>
              </a:rPr>
              <a:t>告警预警分析模型</a:t>
            </a:r>
            <a:endParaRPr lang="zh-CN" altLang="en-US" dirty="0">
              <a:sym typeface="+mn-ea"/>
            </a:endParaRPr>
          </a:p>
        </p:txBody>
      </p:sp>
      <p:pic>
        <p:nvPicPr>
          <p:cNvPr id="9" name="图片 3"/>
          <p:cNvPicPr/>
          <p:nvPr/>
        </p:nvPicPr>
        <p:blipFill>
          <a:blip r:embed="rId3"/>
          <a:stretch>
            <a:fillRect/>
          </a:stretch>
        </p:blipFill>
        <p:spPr>
          <a:xfrm>
            <a:off x="492760" y="716280"/>
            <a:ext cx="11353165" cy="76200"/>
          </a:xfrm>
          <a:prstGeom prst="rect">
            <a:avLst/>
          </a:prstGeom>
          <a:noFill/>
          <a:ln w="9525">
            <a:noFill/>
          </a:ln>
        </p:spPr>
      </p:pic>
      <p:sp>
        <p:nvSpPr>
          <p:cNvPr id="34" name="淘宝网chenying0907出品 7"/>
          <p:cNvSpPr txBox="1"/>
          <p:nvPr/>
        </p:nvSpPr>
        <p:spPr>
          <a:xfrm>
            <a:off x="300551" y="1247886"/>
            <a:ext cx="4515997" cy="307777"/>
          </a:xfrm>
          <a:prstGeom prst="rect">
            <a:avLst/>
          </a:prstGeom>
          <a:noFill/>
        </p:spPr>
        <p:txBody>
          <a:bodyPr wrap="square" rtlCol="0">
            <a:spAutoFit/>
          </a:bodyPr>
          <a:lstStyle/>
          <a:p>
            <a:pPr defTabSz="457200"/>
            <a:r>
              <a:rPr lang="en-US" altLang="zh-CN" sz="1400" dirty="0">
                <a:solidFill>
                  <a:srgbClr val="737373"/>
                </a:solidFill>
                <a:latin typeface="Arial" panose="020B0604020202020204" pitchFamily="34" charset="0"/>
                <a:cs typeface="Arial" panose="020B0604020202020204" pitchFamily="34" charset="0"/>
              </a:rPr>
              <a:t>Problem-solving thinking</a:t>
            </a:r>
          </a:p>
        </p:txBody>
      </p:sp>
      <p:sp>
        <p:nvSpPr>
          <p:cNvPr id="35" name="Title 1"/>
          <p:cNvSpPr txBox="1">
            <a:spLocks/>
          </p:cNvSpPr>
          <p:nvPr/>
        </p:nvSpPr>
        <p:spPr>
          <a:xfrm>
            <a:off x="267893" y="821796"/>
            <a:ext cx="3784294" cy="350970"/>
          </a:xfrm>
          <a:prstGeom prst="rect">
            <a:avLst/>
          </a:prstGeom>
        </p:spPr>
        <p:txBody>
          <a:bodyPr>
            <a:noAutofit/>
          </a:bodyPr>
          <a:lstStyle>
            <a:lvl1pPr algn="dist"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pPr algn="l"/>
            <a:r>
              <a:rPr lang="zh-CN" altLang="en-US" sz="2800" spc="300" dirty="0">
                <a:solidFill>
                  <a:srgbClr val="232323"/>
                </a:solidFill>
                <a:latin typeface="Calibri"/>
              </a:rPr>
              <a:t>建模分析线路</a:t>
            </a:r>
            <a:endParaRPr lang="en-US" sz="2800" spc="300" dirty="0">
              <a:solidFill>
                <a:srgbClr val="232323"/>
              </a:solidFill>
              <a:latin typeface="Calibri"/>
            </a:endParaRPr>
          </a:p>
        </p:txBody>
      </p:sp>
      <p:cxnSp>
        <p:nvCxnSpPr>
          <p:cNvPr id="38" name="直接连接符 37"/>
          <p:cNvCxnSpPr/>
          <p:nvPr/>
        </p:nvCxnSpPr>
        <p:spPr>
          <a:xfrm>
            <a:off x="752605" y="1892775"/>
            <a:ext cx="3285671" cy="0"/>
          </a:xfrm>
          <a:prstGeom prst="line">
            <a:avLst/>
          </a:prstGeom>
          <a:noFill/>
          <a:ln w="76200" cap="flat" cmpd="sng" algn="ctr">
            <a:solidFill>
              <a:srgbClr val="32A5DD"/>
            </a:solidFill>
            <a:prstDash val="solid"/>
            <a:miter lim="800000"/>
          </a:ln>
          <a:effectLst/>
        </p:spPr>
      </p:cxnSp>
      <p:sp>
        <p:nvSpPr>
          <p:cNvPr id="39" name="矩形 38"/>
          <p:cNvSpPr/>
          <p:nvPr/>
        </p:nvSpPr>
        <p:spPr>
          <a:xfrm>
            <a:off x="848166" y="3994433"/>
            <a:ext cx="2467342" cy="369332"/>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600" normalizeH="0" baseline="0" noProof="0" dirty="0">
                <a:ln>
                  <a:noFill/>
                </a:ln>
                <a:solidFill>
                  <a:srgbClr val="232323"/>
                </a:solidFill>
                <a:effectLst/>
                <a:uLnTx/>
                <a:uFillTx/>
              </a:rPr>
              <a:t>Step2</a:t>
            </a:r>
            <a:r>
              <a:rPr kumimoji="0" lang="zh-CN" altLang="en-US" sz="1800" b="1" i="0" u="none" strike="noStrike" kern="0" cap="none" spc="600" normalizeH="0" baseline="0" noProof="0" dirty="0">
                <a:ln>
                  <a:noFill/>
                </a:ln>
                <a:solidFill>
                  <a:srgbClr val="232323"/>
                </a:solidFill>
                <a:effectLst/>
                <a:uLnTx/>
                <a:uFillTx/>
              </a:rPr>
              <a:t>变量处理</a:t>
            </a:r>
            <a:endParaRPr kumimoji="0" lang="zh-CN" altLang="en-US" sz="1800" b="1" i="0" u="none" strike="noStrike" kern="0" cap="none" spc="600" normalizeH="0" baseline="0" noProof="0" dirty="0">
              <a:ln>
                <a:noFill/>
              </a:ln>
              <a:solidFill>
                <a:srgbClr val="232323"/>
              </a:solidFill>
              <a:effectLst/>
              <a:uLnTx/>
              <a:uFillTx/>
              <a:latin typeface="Calibri Light"/>
              <a:ea typeface="微软雅黑 Light"/>
            </a:endParaRPr>
          </a:p>
        </p:txBody>
      </p:sp>
      <p:grpSp>
        <p:nvGrpSpPr>
          <p:cNvPr id="40" name="淘宝网chenying0907出品 27"/>
          <p:cNvGrpSpPr/>
          <p:nvPr/>
        </p:nvGrpSpPr>
        <p:grpSpPr>
          <a:xfrm>
            <a:off x="697547" y="4104607"/>
            <a:ext cx="139473" cy="148984"/>
            <a:chOff x="12039600" y="6800849"/>
            <a:chExt cx="104775" cy="111920"/>
          </a:xfrm>
        </p:grpSpPr>
        <p:sp>
          <p:nvSpPr>
            <p:cNvPr id="41"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42"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grpSp>
        <p:nvGrpSpPr>
          <p:cNvPr id="4" name="组合 3"/>
          <p:cNvGrpSpPr/>
          <p:nvPr/>
        </p:nvGrpSpPr>
        <p:grpSpPr>
          <a:xfrm>
            <a:off x="4903080" y="4375313"/>
            <a:ext cx="3903455" cy="2107160"/>
            <a:chOff x="362366" y="1550793"/>
            <a:chExt cx="3903455" cy="3038204"/>
          </a:xfrm>
        </p:grpSpPr>
        <p:sp>
          <p:nvSpPr>
            <p:cNvPr id="43" name="Trapezoid 16"/>
            <p:cNvSpPr/>
            <p:nvPr/>
          </p:nvSpPr>
          <p:spPr>
            <a:xfrm rot="5400000">
              <a:off x="794992" y="1118167"/>
              <a:ext cx="3038204" cy="3903455"/>
            </a:xfrm>
            <a:prstGeom prst="trapezoid">
              <a:avLst>
                <a:gd name="adj" fmla="val 10682"/>
              </a:avLst>
            </a:prstGeom>
            <a:solidFill>
              <a:srgbClr val="12BAB6"/>
            </a:solidFill>
            <a:ln w="12700" cap="flat" cmpd="sng" algn="ctr">
              <a:solidFill>
                <a:srgbClr val="32A5DD">
                  <a:lumMod val="75000"/>
                </a:srgbClr>
              </a:solidFill>
              <a:prstDash val="solid"/>
              <a:miter lim="800000"/>
            </a:ln>
            <a:effectLst>
              <a:outerShdw blurRad="63500" dist="38100" dir="2700000" algn="tl" rotWithShape="0">
                <a:prstClr val="black">
                  <a:alpha val="27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Calibri Light"/>
                <a:ea typeface="微软雅黑 Light"/>
                <a:cs typeface="+mn-cs"/>
              </a:endParaRPr>
            </a:p>
          </p:txBody>
        </p:sp>
        <p:sp>
          <p:nvSpPr>
            <p:cNvPr id="44" name="Trapezoid 6"/>
            <p:cNvSpPr/>
            <p:nvPr/>
          </p:nvSpPr>
          <p:spPr>
            <a:xfrm rot="5400000">
              <a:off x="868878" y="1238696"/>
              <a:ext cx="2766815" cy="3664267"/>
            </a:xfrm>
            <a:prstGeom prst="trapezoid">
              <a:avLst>
                <a:gd name="adj" fmla="val 10682"/>
              </a:avLst>
            </a:prstGeom>
            <a:solidFill>
              <a:sysClr val="window" lastClr="FFFFFF"/>
            </a:solidFill>
            <a:ln w="12700" cap="flat" cmpd="sng" algn="ctr">
              <a:noFill/>
              <a:prstDash val="solid"/>
              <a:miter lim="800000"/>
            </a:ln>
            <a:effectLst>
              <a:outerShdw blurRad="50800" dist="38100" algn="l" rotWithShape="0">
                <a:prstClr val="black">
                  <a:alpha val="24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Calibri Light"/>
                <a:ea typeface="微软雅黑 Light"/>
                <a:cs typeface="+mn-cs"/>
              </a:endParaRPr>
            </a:p>
          </p:txBody>
        </p:sp>
        <p:pic>
          <p:nvPicPr>
            <p:cNvPr id="45" name="图片 44">
              <a:extLst>
                <a:ext uri="{FF2B5EF4-FFF2-40B4-BE49-F238E27FC236}">
                  <a16:creationId xmlns="" xmlns:a16="http://schemas.microsoft.com/office/drawing/2014/main" id="{9D59A0A0-FEF0-4E68-A374-751FE8086B06}"/>
                </a:ext>
              </a:extLst>
            </p:cNvPr>
            <p:cNvPicPr>
              <a:picLocks noChangeAspect="1"/>
            </p:cNvPicPr>
            <p:nvPr/>
          </p:nvPicPr>
          <p:blipFill rotWithShape="1">
            <a:blip r:embed="rId4"/>
            <a:srcRect l="3058"/>
            <a:stretch/>
          </p:blipFill>
          <p:spPr>
            <a:xfrm>
              <a:off x="650635" y="2120402"/>
              <a:ext cx="3293896" cy="2195341"/>
            </a:xfrm>
            <a:prstGeom prst="rect">
              <a:avLst/>
            </a:prstGeom>
            <a:scene3d>
              <a:camera prst="perspectiveRight"/>
              <a:lightRig rig="threePt" dir="t"/>
            </a:scene3d>
          </p:spPr>
        </p:pic>
      </p:grpSp>
      <p:sp>
        <p:nvSpPr>
          <p:cNvPr id="46" name="文本框 45">
            <a:extLst>
              <a:ext uri="{FF2B5EF4-FFF2-40B4-BE49-F238E27FC236}">
                <a16:creationId xmlns="" xmlns:a16="http://schemas.microsoft.com/office/drawing/2014/main" id="{67BE2D89-9E2A-42DA-AF07-748DEDD4B101}"/>
              </a:ext>
            </a:extLst>
          </p:cNvPr>
          <p:cNvSpPr txBox="1"/>
          <p:nvPr/>
        </p:nvSpPr>
        <p:spPr>
          <a:xfrm>
            <a:off x="1688531" y="1894913"/>
            <a:ext cx="2449336" cy="2191369"/>
          </a:xfrm>
          <a:prstGeom prst="rect">
            <a:avLst/>
          </a:prstGeom>
          <a:noFill/>
        </p:spPr>
        <p:txBody>
          <a:bodyPr wrap="square" rtlCol="0">
            <a:spAutoFit/>
          </a:bodyPr>
          <a:lstStyle/>
          <a:p>
            <a:pPr defTabSz="914377">
              <a:lnSpc>
                <a:spcPct val="130000"/>
              </a:lnSpc>
              <a:spcBef>
                <a:spcPts val="600"/>
              </a:spcBef>
            </a:pPr>
            <a:r>
              <a:rPr lang="zh-CN" altLang="en-US" sz="1400" b="1" kern="0" dirty="0">
                <a:solidFill>
                  <a:prstClr val="black"/>
                </a:solidFill>
                <a:cs typeface="+mn-ea"/>
                <a:sym typeface="+mn-lt"/>
              </a:rPr>
              <a:t>如：分时间段特征：</a:t>
            </a:r>
            <a:endParaRPr lang="en-US" altLang="zh-CN" sz="800" b="1" kern="0" dirty="0">
              <a:solidFill>
                <a:prstClr val="black"/>
              </a:solidFill>
              <a:cs typeface="+mn-ea"/>
              <a:sym typeface="+mn-lt"/>
            </a:endParaRPr>
          </a:p>
          <a:p>
            <a:pPr defTabSz="914377">
              <a:lnSpc>
                <a:spcPct val="130000"/>
              </a:lnSpc>
              <a:spcBef>
                <a:spcPts val="600"/>
              </a:spcBef>
            </a:pPr>
            <a:r>
              <a:rPr lang="en-US" altLang="zh-CN" sz="1400" kern="0" dirty="0">
                <a:solidFill>
                  <a:prstClr val="black"/>
                </a:solidFill>
                <a:cs typeface="+mn-ea"/>
                <a:sym typeface="+mn-lt"/>
              </a:rPr>
              <a:t>      </a:t>
            </a:r>
            <a:r>
              <a:rPr lang="zh-CN" altLang="en-US" sz="1400" kern="0" dirty="0">
                <a:solidFill>
                  <a:prstClr val="black"/>
                </a:solidFill>
                <a:cs typeface="+mn-ea"/>
                <a:sym typeface="+mn-lt"/>
              </a:rPr>
              <a:t>以小时为单位统计：</a:t>
            </a:r>
            <a:endParaRPr lang="en-US" altLang="zh-CN" sz="1400" kern="0" dirty="0">
              <a:solidFill>
                <a:prstClr val="black"/>
              </a:solidFill>
              <a:cs typeface="+mn-ea"/>
              <a:sym typeface="+mn-lt"/>
            </a:endParaRPr>
          </a:p>
          <a:p>
            <a:pPr marL="342900" indent="-342900" defTabSz="914377">
              <a:spcBef>
                <a:spcPts val="600"/>
              </a:spcBef>
              <a:buFont typeface="+mj-lt"/>
              <a:buAutoNum type="alphaUcPeriod"/>
            </a:pPr>
            <a:r>
              <a:rPr lang="en-US" altLang="zh-CN" sz="1400" kern="0" dirty="0">
                <a:solidFill>
                  <a:prstClr val="black"/>
                </a:solidFill>
                <a:cs typeface="+mn-ea"/>
                <a:sym typeface="+mn-lt"/>
              </a:rPr>
              <a:t> </a:t>
            </a:r>
            <a:r>
              <a:rPr lang="zh-CN" altLang="en-US" sz="1400" kern="0" dirty="0">
                <a:solidFill>
                  <a:prstClr val="black"/>
                </a:solidFill>
                <a:cs typeface="+mn-ea"/>
                <a:sym typeface="+mn-lt"/>
              </a:rPr>
              <a:t>分小时工作日登录频率</a:t>
            </a:r>
            <a:endParaRPr lang="en-US" altLang="zh-CN" sz="1400" kern="0" dirty="0">
              <a:solidFill>
                <a:prstClr val="black"/>
              </a:solidFill>
              <a:cs typeface="+mn-ea"/>
              <a:sym typeface="+mn-lt"/>
            </a:endParaRPr>
          </a:p>
          <a:p>
            <a:pPr marL="342900" indent="-342900" defTabSz="914377">
              <a:spcBef>
                <a:spcPts val="600"/>
              </a:spcBef>
              <a:buFont typeface="+mj-lt"/>
              <a:buAutoNum type="alphaUcPeriod"/>
            </a:pPr>
            <a:r>
              <a:rPr lang="zh-CN" altLang="en-US" sz="1400" kern="0" dirty="0">
                <a:solidFill>
                  <a:prstClr val="black"/>
                </a:solidFill>
                <a:cs typeface="+mn-ea"/>
                <a:sym typeface="+mn-lt"/>
              </a:rPr>
              <a:t> 分小时休息日登录频率</a:t>
            </a:r>
            <a:endParaRPr lang="en-US" altLang="zh-CN" sz="1400" kern="0" dirty="0">
              <a:solidFill>
                <a:prstClr val="black"/>
              </a:solidFill>
              <a:cs typeface="+mn-ea"/>
              <a:sym typeface="+mn-lt"/>
            </a:endParaRPr>
          </a:p>
          <a:p>
            <a:pPr marL="342900" indent="-342900" defTabSz="914377">
              <a:spcBef>
                <a:spcPts val="600"/>
              </a:spcBef>
              <a:buFont typeface="+mj-lt"/>
              <a:buAutoNum type="alphaUcPeriod"/>
            </a:pPr>
            <a:r>
              <a:rPr lang="en-US" altLang="zh-CN" sz="1400" kern="0" dirty="0">
                <a:solidFill>
                  <a:prstClr val="black"/>
                </a:solidFill>
                <a:cs typeface="+mn-ea"/>
                <a:sym typeface="+mn-lt"/>
              </a:rPr>
              <a:t> </a:t>
            </a:r>
            <a:r>
              <a:rPr lang="zh-CN" altLang="en-US" sz="1400" kern="0" dirty="0">
                <a:solidFill>
                  <a:prstClr val="black"/>
                </a:solidFill>
                <a:cs typeface="+mn-ea"/>
                <a:sym typeface="+mn-lt"/>
              </a:rPr>
              <a:t>分小时工作日应用访问</a:t>
            </a:r>
            <a:endParaRPr lang="en-US" altLang="zh-CN" sz="1400" kern="0" dirty="0">
              <a:solidFill>
                <a:prstClr val="black"/>
              </a:solidFill>
              <a:cs typeface="+mn-ea"/>
              <a:sym typeface="+mn-lt"/>
            </a:endParaRPr>
          </a:p>
          <a:p>
            <a:pPr marL="342900" indent="-342900" defTabSz="914377">
              <a:spcBef>
                <a:spcPts val="600"/>
              </a:spcBef>
              <a:buFont typeface="+mj-lt"/>
              <a:buAutoNum type="alphaUcPeriod"/>
            </a:pPr>
            <a:r>
              <a:rPr lang="en-US" altLang="zh-CN" sz="1400" kern="0" dirty="0">
                <a:solidFill>
                  <a:prstClr val="black"/>
                </a:solidFill>
                <a:cs typeface="+mn-ea"/>
                <a:sym typeface="+mn-lt"/>
              </a:rPr>
              <a:t> </a:t>
            </a:r>
            <a:r>
              <a:rPr lang="zh-CN" altLang="en-US" sz="1400" kern="0" dirty="0">
                <a:solidFill>
                  <a:prstClr val="black"/>
                </a:solidFill>
                <a:cs typeface="+mn-ea"/>
                <a:sym typeface="+mn-lt"/>
              </a:rPr>
              <a:t>分小时休息日应用访问</a:t>
            </a:r>
            <a:endParaRPr lang="en-US" altLang="zh-CN" sz="1400" kern="0" dirty="0">
              <a:solidFill>
                <a:prstClr val="black"/>
              </a:solidFill>
              <a:cs typeface="+mn-ea"/>
              <a:sym typeface="+mn-lt"/>
            </a:endParaRPr>
          </a:p>
          <a:p>
            <a:pPr marL="342900" indent="-342900" defTabSz="914377">
              <a:spcBef>
                <a:spcPts val="600"/>
              </a:spcBef>
              <a:buFont typeface="+mj-lt"/>
              <a:buAutoNum type="alphaUcPeriod"/>
            </a:pPr>
            <a:r>
              <a:rPr lang="en-US" altLang="zh-CN" sz="1400" kern="0" dirty="0">
                <a:solidFill>
                  <a:prstClr val="black"/>
                </a:solidFill>
                <a:cs typeface="+mn-ea"/>
                <a:sym typeface="+mn-lt"/>
              </a:rPr>
              <a:t> </a:t>
            </a:r>
            <a:r>
              <a:rPr lang="zh-CN" altLang="en-US" sz="1400" kern="0" dirty="0">
                <a:solidFill>
                  <a:prstClr val="black"/>
                </a:solidFill>
                <a:cs typeface="+mn-ea"/>
                <a:sym typeface="+mn-lt"/>
              </a:rPr>
              <a:t>分小时应用切换数量</a:t>
            </a:r>
            <a:r>
              <a:rPr lang="en-US" altLang="zh-CN" sz="1050" kern="0" dirty="0">
                <a:solidFill>
                  <a:prstClr val="black"/>
                </a:solidFill>
                <a:cs typeface="+mn-ea"/>
                <a:sym typeface="+mn-lt"/>
              </a:rPr>
              <a:t>                </a:t>
            </a:r>
            <a:endParaRPr lang="zh-CN" altLang="en-US" sz="1050" kern="0" dirty="0">
              <a:solidFill>
                <a:prstClr val="black"/>
              </a:solidFill>
              <a:cs typeface="+mn-ea"/>
              <a:sym typeface="+mn-lt"/>
            </a:endParaRPr>
          </a:p>
        </p:txBody>
      </p:sp>
      <p:sp>
        <p:nvSpPr>
          <p:cNvPr id="47" name="矩形 46"/>
          <p:cNvSpPr/>
          <p:nvPr/>
        </p:nvSpPr>
        <p:spPr>
          <a:xfrm>
            <a:off x="491143" y="4539621"/>
            <a:ext cx="3835296" cy="1425005"/>
          </a:xfrm>
          <a:prstGeom prst="rect">
            <a:avLst/>
          </a:prstGeom>
        </p:spPr>
        <p:txBody>
          <a:bodyPr wrap="square">
            <a:spAutoFit/>
          </a:bodyPr>
          <a:lstStyle/>
          <a:p>
            <a:pPr defTabSz="914377">
              <a:lnSpc>
                <a:spcPct val="120000"/>
              </a:lnSpc>
              <a:spcBef>
                <a:spcPts val="600"/>
              </a:spcBef>
            </a:pPr>
            <a:r>
              <a:rPr lang="zh-CN" altLang="en-US" sz="1600" kern="0" dirty="0">
                <a:solidFill>
                  <a:prstClr val="black"/>
                </a:solidFill>
                <a:cs typeface="+mn-ea"/>
                <a:sym typeface="+mn-lt"/>
              </a:rPr>
              <a:t>以热点图为例，筛选出个别特征之间存在</a:t>
            </a:r>
            <a:r>
              <a:rPr lang="zh-CN" altLang="en-US" sz="2000" b="1" kern="0" dirty="0">
                <a:solidFill>
                  <a:srgbClr val="16DCD7"/>
                </a:solidFill>
                <a:cs typeface="+mn-ea"/>
                <a:sym typeface="+mn-lt"/>
              </a:rPr>
              <a:t>强相关</a:t>
            </a:r>
            <a:r>
              <a:rPr lang="zh-CN" altLang="en-US" sz="1600" kern="0" dirty="0">
                <a:solidFill>
                  <a:prstClr val="black"/>
                </a:solidFill>
                <a:cs typeface="+mn-ea"/>
                <a:sym typeface="+mn-lt"/>
              </a:rPr>
              <a:t>的关系</a:t>
            </a:r>
            <a:endParaRPr lang="en-US" altLang="zh-CN" sz="1600" kern="0" dirty="0">
              <a:solidFill>
                <a:prstClr val="black"/>
              </a:solidFill>
              <a:cs typeface="+mn-ea"/>
              <a:sym typeface="+mn-lt"/>
            </a:endParaRPr>
          </a:p>
          <a:p>
            <a:pPr defTabSz="914377">
              <a:lnSpc>
                <a:spcPct val="120000"/>
              </a:lnSpc>
              <a:spcBef>
                <a:spcPts val="600"/>
              </a:spcBef>
            </a:pPr>
            <a:r>
              <a:rPr lang="zh-CN" altLang="en-US" sz="1600" b="1" kern="0" dirty="0">
                <a:solidFill>
                  <a:prstClr val="black"/>
                </a:solidFill>
                <a:cs typeface="+mn-ea"/>
                <a:sym typeface="+mn-lt"/>
              </a:rPr>
              <a:t>处理方法：</a:t>
            </a:r>
            <a:r>
              <a:rPr lang="zh-CN" altLang="en-US" sz="1600" kern="0" dirty="0">
                <a:solidFill>
                  <a:prstClr val="black"/>
                </a:solidFill>
                <a:cs typeface="+mn-ea"/>
                <a:sym typeface="+mn-lt"/>
              </a:rPr>
              <a:t>通过</a:t>
            </a:r>
            <a:r>
              <a:rPr lang="en-US" altLang="zh-CN" sz="1600" kern="0" dirty="0">
                <a:solidFill>
                  <a:prstClr val="black"/>
                </a:solidFill>
                <a:cs typeface="+mn-ea"/>
                <a:sym typeface="+mn-lt"/>
              </a:rPr>
              <a:t>PCA</a:t>
            </a:r>
            <a:r>
              <a:rPr lang="zh-CN" altLang="en-US" sz="1600" kern="0" dirty="0">
                <a:solidFill>
                  <a:prstClr val="black"/>
                </a:solidFill>
                <a:cs typeface="+mn-ea"/>
                <a:sym typeface="+mn-lt"/>
              </a:rPr>
              <a:t>算法，进行特征提取，对强相关的时段进行特征合并处理。</a:t>
            </a:r>
            <a:endParaRPr lang="en-US" altLang="zh-CN" sz="1600" kern="0" dirty="0">
              <a:solidFill>
                <a:prstClr val="black"/>
              </a:solidFill>
              <a:cs typeface="+mn-ea"/>
              <a:sym typeface="+mn-lt"/>
            </a:endParaRPr>
          </a:p>
        </p:txBody>
      </p:sp>
      <p:sp>
        <p:nvSpPr>
          <p:cNvPr id="48" name="矩形 47"/>
          <p:cNvSpPr/>
          <p:nvPr/>
        </p:nvSpPr>
        <p:spPr>
          <a:xfrm>
            <a:off x="426180" y="1462797"/>
            <a:ext cx="2378591" cy="369332"/>
          </a:xfrm>
          <a:prstGeom prst="rect">
            <a:avLst/>
          </a:prstGeom>
        </p:spPr>
        <p:txBody>
          <a:bodyPr wrap="square">
            <a:spAutoFit/>
          </a:bodyPr>
          <a:lstStyle/>
          <a:p>
            <a:pPr lvl="0" algn="dist" defTabSz="457200"/>
            <a:r>
              <a:rPr lang="en-US" altLang="zh-CN" b="1" kern="0" spc="600" dirty="0">
                <a:solidFill>
                  <a:srgbClr val="232323"/>
                </a:solidFill>
                <a:latin typeface="+mn-ea"/>
              </a:rPr>
              <a:t>Step1</a:t>
            </a:r>
            <a:r>
              <a:rPr kumimoji="0" lang="zh-CN" altLang="en-US" b="1" i="0" u="none" strike="noStrike" kern="0" cap="none" spc="0" normalizeH="0" baseline="0" noProof="0" dirty="0">
                <a:ln>
                  <a:noFill/>
                </a:ln>
                <a:effectLst/>
                <a:uLnTx/>
                <a:uFillTx/>
                <a:latin typeface="+mn-ea"/>
              </a:rPr>
              <a:t>变量筛选</a:t>
            </a:r>
          </a:p>
        </p:txBody>
      </p:sp>
      <p:sp>
        <p:nvSpPr>
          <p:cNvPr id="49" name="矩形 48"/>
          <p:cNvSpPr/>
          <p:nvPr/>
        </p:nvSpPr>
        <p:spPr>
          <a:xfrm>
            <a:off x="312203" y="5946747"/>
            <a:ext cx="1638300" cy="400110"/>
          </a:xfrm>
          <a:prstGeom prst="rect">
            <a:avLst/>
          </a:prstGeom>
        </p:spPr>
        <p:txBody>
          <a:bodyPr wrap="square">
            <a:spAutoFit/>
          </a:bodyPr>
          <a:lstStyle/>
          <a:p>
            <a:pPr algn="dist" defTabSz="457200"/>
            <a:r>
              <a:rPr kumimoji="0" lang="zh-CN" altLang="en-US" sz="2000" b="0" i="0" u="none" strike="noStrike" kern="0" cap="none" spc="0" normalizeH="0" baseline="0" noProof="0" dirty="0">
                <a:ln>
                  <a:noFill/>
                </a:ln>
                <a:solidFill>
                  <a:srgbClr val="32A5DD"/>
                </a:solidFill>
                <a:effectLst/>
                <a:uLnTx/>
                <a:uFillTx/>
              </a:rPr>
              <a:t>  缺失值处理：</a:t>
            </a:r>
            <a:endParaRPr kumimoji="0" lang="zh-CN" altLang="en-US" sz="1400" b="0" i="0" u="none" strike="noStrike" kern="0" cap="none" spc="0" normalizeH="0" baseline="0" noProof="0" dirty="0">
              <a:ln>
                <a:noFill/>
              </a:ln>
              <a:solidFill>
                <a:srgbClr val="32A5DD"/>
              </a:solidFill>
              <a:effectLst/>
              <a:uLnTx/>
              <a:uFillTx/>
              <a:latin typeface="+mn-ea"/>
            </a:endParaRPr>
          </a:p>
        </p:txBody>
      </p:sp>
      <p:grpSp>
        <p:nvGrpSpPr>
          <p:cNvPr id="57" name="淘宝网chenying0907出品 27"/>
          <p:cNvGrpSpPr/>
          <p:nvPr/>
        </p:nvGrpSpPr>
        <p:grpSpPr>
          <a:xfrm>
            <a:off x="216970" y="1572971"/>
            <a:ext cx="139473" cy="148984"/>
            <a:chOff x="12039600" y="6800849"/>
            <a:chExt cx="104775" cy="111920"/>
          </a:xfrm>
        </p:grpSpPr>
        <p:sp>
          <p:nvSpPr>
            <p:cNvPr id="58"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59"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cxnSp>
        <p:nvCxnSpPr>
          <p:cNvPr id="60" name="直接连接符 59"/>
          <p:cNvCxnSpPr/>
          <p:nvPr/>
        </p:nvCxnSpPr>
        <p:spPr>
          <a:xfrm>
            <a:off x="1133464" y="4478974"/>
            <a:ext cx="3285671" cy="0"/>
          </a:xfrm>
          <a:prstGeom prst="line">
            <a:avLst/>
          </a:prstGeom>
          <a:noFill/>
          <a:ln w="76200" cap="flat" cmpd="sng" algn="ctr">
            <a:solidFill>
              <a:srgbClr val="32A5DD"/>
            </a:solidFill>
            <a:prstDash val="solid"/>
            <a:miter lim="800000"/>
          </a:ln>
          <a:effectLst/>
        </p:spPr>
      </p:cxnSp>
      <p:sp>
        <p:nvSpPr>
          <p:cNvPr id="61" name="矩形 60"/>
          <p:cNvSpPr/>
          <p:nvPr/>
        </p:nvSpPr>
        <p:spPr>
          <a:xfrm>
            <a:off x="6284712" y="869796"/>
            <a:ext cx="2467342" cy="369332"/>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600" normalizeH="0" baseline="0" noProof="0" dirty="0">
                <a:ln>
                  <a:noFill/>
                </a:ln>
                <a:solidFill>
                  <a:srgbClr val="232323"/>
                </a:solidFill>
                <a:effectLst/>
                <a:uLnTx/>
                <a:uFillTx/>
              </a:rPr>
              <a:t>Step3</a:t>
            </a:r>
            <a:r>
              <a:rPr kumimoji="0" lang="zh-CN" altLang="en-US" sz="1800" b="1" i="0" u="none" strike="noStrike" kern="0" cap="none" spc="600" normalizeH="0" baseline="0" noProof="0" dirty="0">
                <a:ln>
                  <a:noFill/>
                </a:ln>
                <a:solidFill>
                  <a:srgbClr val="232323"/>
                </a:solidFill>
                <a:effectLst/>
                <a:uLnTx/>
                <a:uFillTx/>
              </a:rPr>
              <a:t>建模分析</a:t>
            </a:r>
            <a:endParaRPr kumimoji="0" lang="zh-CN" altLang="en-US" sz="1800" b="1" i="0" u="none" strike="noStrike" kern="0" cap="none" spc="600" normalizeH="0" baseline="0" noProof="0" dirty="0">
              <a:ln>
                <a:noFill/>
              </a:ln>
              <a:solidFill>
                <a:srgbClr val="232323"/>
              </a:solidFill>
              <a:effectLst/>
              <a:uLnTx/>
              <a:uFillTx/>
              <a:latin typeface="Calibri Light"/>
              <a:ea typeface="微软雅黑 Light"/>
            </a:endParaRPr>
          </a:p>
        </p:txBody>
      </p:sp>
      <p:grpSp>
        <p:nvGrpSpPr>
          <p:cNvPr id="62" name="淘宝网chenying0907出品 27"/>
          <p:cNvGrpSpPr/>
          <p:nvPr/>
        </p:nvGrpSpPr>
        <p:grpSpPr>
          <a:xfrm>
            <a:off x="6134093" y="979970"/>
            <a:ext cx="139473" cy="148984"/>
            <a:chOff x="12039600" y="6800849"/>
            <a:chExt cx="104775" cy="111920"/>
          </a:xfrm>
        </p:grpSpPr>
        <p:sp>
          <p:nvSpPr>
            <p:cNvPr id="63"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64"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grpSp>
        <p:nvGrpSpPr>
          <p:cNvPr id="10" name="组合 9"/>
          <p:cNvGrpSpPr/>
          <p:nvPr/>
        </p:nvGrpSpPr>
        <p:grpSpPr>
          <a:xfrm>
            <a:off x="4601905" y="1639598"/>
            <a:ext cx="4719196" cy="2696102"/>
            <a:chOff x="1596349" y="3997578"/>
            <a:chExt cx="4719196" cy="2930235"/>
          </a:xfrm>
        </p:grpSpPr>
        <p:sp>
          <p:nvSpPr>
            <p:cNvPr id="124" name="矩形 123"/>
            <p:cNvSpPr/>
            <p:nvPr/>
          </p:nvSpPr>
          <p:spPr>
            <a:xfrm>
              <a:off x="1596349" y="6331432"/>
              <a:ext cx="4719196" cy="554472"/>
            </a:xfrm>
            <a:prstGeom prst="rect">
              <a:avLst/>
            </a:prstGeom>
            <a:solidFill>
              <a:srgbClr val="18E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876200" y="3997578"/>
              <a:ext cx="863826" cy="863826"/>
            </a:xfrm>
            <a:prstGeom prst="ellipse">
              <a:avLst/>
            </a:prstGeom>
            <a:solidFill>
              <a:srgbClr val="18E8E3"/>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6" name="椭圆 125"/>
            <p:cNvSpPr/>
            <p:nvPr/>
          </p:nvSpPr>
          <p:spPr>
            <a:xfrm>
              <a:off x="3555742" y="3997578"/>
              <a:ext cx="863826" cy="863826"/>
            </a:xfrm>
            <a:prstGeom prst="ellipse">
              <a:avLst/>
            </a:prstGeom>
            <a:solidFill>
              <a:srgbClr val="18E8E3"/>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7" name="椭圆 126"/>
            <p:cNvSpPr/>
            <p:nvPr/>
          </p:nvSpPr>
          <p:spPr>
            <a:xfrm>
              <a:off x="5265057" y="4017641"/>
              <a:ext cx="863826" cy="863826"/>
            </a:xfrm>
            <a:prstGeom prst="ellipse">
              <a:avLst/>
            </a:prstGeom>
            <a:solidFill>
              <a:srgbClr val="18E8E3"/>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aphicFrame>
          <p:nvGraphicFramePr>
            <p:cNvPr id="128" name="对象 127"/>
            <p:cNvGraphicFramePr/>
            <p:nvPr>
              <p:extLst/>
            </p:nvPr>
          </p:nvGraphicFramePr>
          <p:xfrm>
            <a:off x="2010464" y="4291180"/>
            <a:ext cx="598455" cy="276622"/>
          </p:xfrm>
          <a:graphic>
            <a:graphicData uri="http://schemas.openxmlformats.org/presentationml/2006/ole">
              <mc:AlternateContent xmlns:mc="http://schemas.openxmlformats.org/markup-compatibility/2006">
                <mc:Choice xmlns:v="urn:schemas-microsoft-com:vml" Requires="v">
                  <p:oleObj spid="_x0000_s9187" r:id="rId5" imgW="430530" imgH="232410" progId="Equation.KSEE3">
                    <p:embed/>
                  </p:oleObj>
                </mc:Choice>
                <mc:Fallback>
                  <p:oleObj r:id="rId5" imgW="430530" imgH="232410" progId="Equation.KSEE3">
                    <p:embed/>
                    <p:pic>
                      <p:nvPicPr>
                        <p:cNvPr id="0" name=""/>
                        <p:cNvPicPr/>
                        <p:nvPr/>
                      </p:nvPicPr>
                      <p:blipFill>
                        <a:blip r:embed="rId6"/>
                        <a:stretch>
                          <a:fillRect/>
                        </a:stretch>
                      </p:blipFill>
                      <p:spPr>
                        <a:xfrm>
                          <a:off x="2010464" y="4291180"/>
                          <a:ext cx="598455" cy="276622"/>
                        </a:xfrm>
                        <a:prstGeom prst="rect">
                          <a:avLst/>
                        </a:prstGeom>
                      </p:spPr>
                    </p:pic>
                  </p:oleObj>
                </mc:Fallback>
              </mc:AlternateContent>
            </a:graphicData>
          </a:graphic>
        </p:graphicFrame>
        <p:graphicFrame>
          <p:nvGraphicFramePr>
            <p:cNvPr id="129" name="对象 128"/>
            <p:cNvGraphicFramePr/>
            <p:nvPr>
              <p:extLst/>
            </p:nvPr>
          </p:nvGraphicFramePr>
          <p:xfrm>
            <a:off x="3688427" y="4291180"/>
            <a:ext cx="598455" cy="276622"/>
          </p:xfrm>
          <a:graphic>
            <a:graphicData uri="http://schemas.openxmlformats.org/presentationml/2006/ole">
              <mc:AlternateContent xmlns:mc="http://schemas.openxmlformats.org/markup-compatibility/2006">
                <mc:Choice xmlns:v="urn:schemas-microsoft-com:vml" Requires="v">
                  <p:oleObj spid="_x0000_s9188" r:id="rId7" imgW="430530" imgH="232410" progId="Equation.KSEE3">
                    <p:embed/>
                  </p:oleObj>
                </mc:Choice>
                <mc:Fallback>
                  <p:oleObj r:id="rId7" imgW="430530" imgH="232410" progId="Equation.KSEE3">
                    <p:embed/>
                    <p:pic>
                      <p:nvPicPr>
                        <p:cNvPr id="0" name=""/>
                        <p:cNvPicPr/>
                        <p:nvPr/>
                      </p:nvPicPr>
                      <p:blipFill>
                        <a:blip r:embed="rId6"/>
                        <a:stretch>
                          <a:fillRect/>
                        </a:stretch>
                      </p:blipFill>
                      <p:spPr>
                        <a:xfrm>
                          <a:off x="3688427" y="4291180"/>
                          <a:ext cx="598455" cy="276622"/>
                        </a:xfrm>
                        <a:prstGeom prst="rect">
                          <a:avLst/>
                        </a:prstGeom>
                      </p:spPr>
                    </p:pic>
                  </p:oleObj>
                </mc:Fallback>
              </mc:AlternateContent>
            </a:graphicData>
          </a:graphic>
        </p:graphicFrame>
        <p:graphicFrame>
          <p:nvGraphicFramePr>
            <p:cNvPr id="130" name="对象 129"/>
            <p:cNvGraphicFramePr/>
            <p:nvPr>
              <p:extLst/>
            </p:nvPr>
          </p:nvGraphicFramePr>
          <p:xfrm>
            <a:off x="5397742" y="4291180"/>
            <a:ext cx="598455" cy="276622"/>
          </p:xfrm>
          <a:graphic>
            <a:graphicData uri="http://schemas.openxmlformats.org/presentationml/2006/ole">
              <mc:AlternateContent xmlns:mc="http://schemas.openxmlformats.org/markup-compatibility/2006">
                <mc:Choice xmlns:v="urn:schemas-microsoft-com:vml" Requires="v">
                  <p:oleObj spid="_x0000_s9189" r:id="rId8" imgW="430530" imgH="232410" progId="Equation.KSEE3">
                    <p:embed/>
                  </p:oleObj>
                </mc:Choice>
                <mc:Fallback>
                  <p:oleObj r:id="rId8" imgW="430530" imgH="232410" progId="Equation.KSEE3">
                    <p:embed/>
                    <p:pic>
                      <p:nvPicPr>
                        <p:cNvPr id="0" name=""/>
                        <p:cNvPicPr/>
                        <p:nvPr/>
                      </p:nvPicPr>
                      <p:blipFill>
                        <a:blip r:embed="rId6"/>
                        <a:stretch>
                          <a:fillRect/>
                        </a:stretch>
                      </p:blipFill>
                      <p:spPr>
                        <a:xfrm>
                          <a:off x="5397742" y="4291180"/>
                          <a:ext cx="598455" cy="276622"/>
                        </a:xfrm>
                        <a:prstGeom prst="rect">
                          <a:avLst/>
                        </a:prstGeom>
                      </p:spPr>
                    </p:pic>
                  </p:oleObj>
                </mc:Fallback>
              </mc:AlternateContent>
            </a:graphicData>
          </a:graphic>
        </p:graphicFrame>
        <p:sp>
          <p:nvSpPr>
            <p:cNvPr id="131" name="椭圆 130"/>
            <p:cNvSpPr/>
            <p:nvPr/>
          </p:nvSpPr>
          <p:spPr>
            <a:xfrm>
              <a:off x="1860100" y="5014977"/>
              <a:ext cx="863826" cy="863826"/>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aphicFrame>
          <p:nvGraphicFramePr>
            <p:cNvPr id="132" name="对象 131"/>
            <p:cNvGraphicFramePr/>
            <p:nvPr>
              <p:extLst/>
            </p:nvPr>
          </p:nvGraphicFramePr>
          <p:xfrm>
            <a:off x="2082969" y="5296566"/>
            <a:ext cx="418087" cy="245474"/>
          </p:xfrm>
          <a:graphic>
            <a:graphicData uri="http://schemas.openxmlformats.org/presentationml/2006/ole">
              <mc:AlternateContent xmlns:mc="http://schemas.openxmlformats.org/markup-compatibility/2006">
                <mc:Choice xmlns:v="urn:schemas-microsoft-com:vml" Requires="v">
                  <p:oleObj spid="_x0000_s9190" r:id="rId9" imgW="342900" imgH="212725" progId="Equation.KSEE3">
                    <p:embed/>
                  </p:oleObj>
                </mc:Choice>
                <mc:Fallback>
                  <p:oleObj r:id="rId9" imgW="342900" imgH="212725" progId="Equation.KSEE3">
                    <p:embed/>
                    <p:pic>
                      <p:nvPicPr>
                        <p:cNvPr id="0" name=""/>
                        <p:cNvPicPr/>
                        <p:nvPr/>
                      </p:nvPicPr>
                      <p:blipFill>
                        <a:blip r:embed="rId10"/>
                        <a:stretch>
                          <a:fillRect/>
                        </a:stretch>
                      </p:blipFill>
                      <p:spPr>
                        <a:xfrm>
                          <a:off x="2082969" y="5296566"/>
                          <a:ext cx="418087" cy="245474"/>
                        </a:xfrm>
                        <a:prstGeom prst="rect">
                          <a:avLst/>
                        </a:prstGeom>
                      </p:spPr>
                    </p:pic>
                  </p:oleObj>
                </mc:Fallback>
              </mc:AlternateContent>
            </a:graphicData>
          </a:graphic>
        </p:graphicFrame>
        <p:sp>
          <p:nvSpPr>
            <p:cNvPr id="133" name="椭圆 132"/>
            <p:cNvSpPr/>
            <p:nvPr/>
          </p:nvSpPr>
          <p:spPr>
            <a:xfrm>
              <a:off x="3555742" y="5046934"/>
              <a:ext cx="863826" cy="863826"/>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aphicFrame>
          <p:nvGraphicFramePr>
            <p:cNvPr id="134" name="对象 133"/>
            <p:cNvGraphicFramePr/>
            <p:nvPr>
              <p:extLst/>
            </p:nvPr>
          </p:nvGraphicFramePr>
          <p:xfrm>
            <a:off x="3754921" y="5318934"/>
            <a:ext cx="465465" cy="249182"/>
          </p:xfrm>
          <a:graphic>
            <a:graphicData uri="http://schemas.openxmlformats.org/presentationml/2006/ole">
              <mc:AlternateContent xmlns:mc="http://schemas.openxmlformats.org/markup-compatibility/2006">
                <mc:Choice xmlns:v="urn:schemas-microsoft-com:vml" Requires="v">
                  <p:oleObj spid="_x0000_s9191" r:id="rId11" imgW="381000" imgH="215900" progId="Equation.KSEE3">
                    <p:embed/>
                  </p:oleObj>
                </mc:Choice>
                <mc:Fallback>
                  <p:oleObj r:id="rId11" imgW="381000" imgH="215900" progId="Equation.KSEE3">
                    <p:embed/>
                    <p:pic>
                      <p:nvPicPr>
                        <p:cNvPr id="0" name=""/>
                        <p:cNvPicPr/>
                        <p:nvPr/>
                      </p:nvPicPr>
                      <p:blipFill>
                        <a:blip r:embed="rId12"/>
                        <a:stretch>
                          <a:fillRect/>
                        </a:stretch>
                      </p:blipFill>
                      <p:spPr>
                        <a:xfrm>
                          <a:off x="3754921" y="5318934"/>
                          <a:ext cx="465465" cy="249182"/>
                        </a:xfrm>
                        <a:prstGeom prst="rect">
                          <a:avLst/>
                        </a:prstGeom>
                      </p:spPr>
                    </p:pic>
                  </p:oleObj>
                </mc:Fallback>
              </mc:AlternateContent>
            </a:graphicData>
          </a:graphic>
        </p:graphicFrame>
        <p:grpSp>
          <p:nvGrpSpPr>
            <p:cNvPr id="135" name="组合 134"/>
            <p:cNvGrpSpPr/>
            <p:nvPr/>
          </p:nvGrpSpPr>
          <p:grpSpPr>
            <a:xfrm>
              <a:off x="5265057" y="5055975"/>
              <a:ext cx="863826" cy="863826"/>
              <a:chOff x="4720157" y="3272788"/>
              <a:chExt cx="863826" cy="863826"/>
            </a:xfrm>
            <a:solidFill>
              <a:srgbClr val="00B0F0"/>
            </a:solidFill>
          </p:grpSpPr>
          <p:sp>
            <p:nvSpPr>
              <p:cNvPr id="136" name="椭圆 135"/>
              <p:cNvSpPr/>
              <p:nvPr/>
            </p:nvSpPr>
            <p:spPr>
              <a:xfrm>
                <a:off x="4720157" y="3272788"/>
                <a:ext cx="863826" cy="863826"/>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aphicFrame>
            <p:nvGraphicFramePr>
              <p:cNvPr id="137" name="对象 136"/>
              <p:cNvGraphicFramePr/>
              <p:nvPr>
                <p:extLst/>
              </p:nvPr>
            </p:nvGraphicFramePr>
            <p:xfrm>
              <a:off x="4923494" y="3550331"/>
              <a:ext cx="527804" cy="249182"/>
            </p:xfrm>
            <a:graphic>
              <a:graphicData uri="http://schemas.openxmlformats.org/presentationml/2006/ole">
                <mc:AlternateContent xmlns:mc="http://schemas.openxmlformats.org/markup-compatibility/2006">
                  <mc:Choice xmlns:v="urn:schemas-microsoft-com:vml" Requires="v">
                    <p:oleObj spid="_x0000_s9192" r:id="rId13" imgW="431800" imgH="215900" progId="Equation.KSEE3">
                      <p:embed/>
                    </p:oleObj>
                  </mc:Choice>
                  <mc:Fallback>
                    <p:oleObj r:id="rId13" imgW="431800" imgH="215900" progId="Equation.KSEE3">
                      <p:embed/>
                      <p:pic>
                        <p:nvPicPr>
                          <p:cNvPr id="0" name=""/>
                          <p:cNvPicPr/>
                          <p:nvPr/>
                        </p:nvPicPr>
                        <p:blipFill>
                          <a:blip r:embed="rId14"/>
                          <a:stretch>
                            <a:fillRect/>
                          </a:stretch>
                        </p:blipFill>
                        <p:spPr>
                          <a:xfrm>
                            <a:off x="4923494" y="3550331"/>
                            <a:ext cx="527804" cy="249182"/>
                          </a:xfrm>
                          <a:prstGeom prst="rect">
                            <a:avLst/>
                          </a:prstGeom>
                        </p:spPr>
                      </p:pic>
                    </p:oleObj>
                  </mc:Fallback>
                </mc:AlternateContent>
              </a:graphicData>
            </a:graphic>
          </p:graphicFrame>
        </p:grpSp>
        <p:graphicFrame>
          <p:nvGraphicFramePr>
            <p:cNvPr id="138" name="对象 137"/>
            <p:cNvGraphicFramePr/>
            <p:nvPr>
              <p:extLst/>
            </p:nvPr>
          </p:nvGraphicFramePr>
          <p:xfrm>
            <a:off x="2501055" y="6333686"/>
            <a:ext cx="3195914" cy="594127"/>
          </p:xfrm>
          <a:graphic>
            <a:graphicData uri="http://schemas.openxmlformats.org/presentationml/2006/ole">
              <mc:AlternateContent xmlns:mc="http://schemas.openxmlformats.org/markup-compatibility/2006">
                <mc:Choice xmlns:v="urn:schemas-microsoft-com:vml" Requires="v">
                  <p:oleObj spid="_x0000_s9193" r:id="rId15" imgW="2023110" imgH="536575" progId="Equation.KSEE3">
                    <p:embed/>
                  </p:oleObj>
                </mc:Choice>
                <mc:Fallback>
                  <p:oleObj r:id="rId15" imgW="2023110" imgH="536575" progId="Equation.KSEE3">
                    <p:embed/>
                    <p:pic>
                      <p:nvPicPr>
                        <p:cNvPr id="0" name=""/>
                        <p:cNvPicPr/>
                        <p:nvPr/>
                      </p:nvPicPr>
                      <p:blipFill>
                        <a:blip r:embed="rId16"/>
                        <a:stretch>
                          <a:fillRect/>
                        </a:stretch>
                      </p:blipFill>
                      <p:spPr>
                        <a:xfrm>
                          <a:off x="2501055" y="6333686"/>
                          <a:ext cx="3195914" cy="594127"/>
                        </a:xfrm>
                        <a:prstGeom prst="rect">
                          <a:avLst/>
                        </a:prstGeom>
                      </p:spPr>
                    </p:pic>
                  </p:oleObj>
                </mc:Fallback>
              </mc:AlternateContent>
            </a:graphicData>
          </a:graphic>
        </p:graphicFrame>
        <p:grpSp>
          <p:nvGrpSpPr>
            <p:cNvPr id="139" name="组合 138"/>
            <p:cNvGrpSpPr/>
            <p:nvPr/>
          </p:nvGrpSpPr>
          <p:grpSpPr>
            <a:xfrm>
              <a:off x="2945385" y="6049535"/>
              <a:ext cx="1390235" cy="590706"/>
              <a:chOff x="2292011" y="4424271"/>
              <a:chExt cx="1390235" cy="590706"/>
            </a:xfrm>
          </p:grpSpPr>
          <p:cxnSp>
            <p:nvCxnSpPr>
              <p:cNvPr id="140" name="直接箭头连接符 139"/>
              <p:cNvCxnSpPr>
                <a:endCxn id="131" idx="0"/>
              </p:cNvCxnSpPr>
              <p:nvPr/>
            </p:nvCxnSpPr>
            <p:spPr>
              <a:xfrm>
                <a:off x="2292011" y="4424271"/>
                <a:ext cx="2" cy="590706"/>
              </a:xfrm>
              <a:prstGeom prst="straightConnector1">
                <a:avLst/>
              </a:prstGeom>
              <a:ln>
                <a:solidFill>
                  <a:srgbClr val="18E8E3"/>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41" name="直接箭头连接符 140"/>
              <p:cNvCxnSpPr>
                <a:stCxn id="131" idx="0"/>
                <a:endCxn id="126" idx="3"/>
              </p:cNvCxnSpPr>
              <p:nvPr/>
            </p:nvCxnSpPr>
            <p:spPr>
              <a:xfrm flipV="1">
                <a:off x="2292013" y="4734900"/>
                <a:ext cx="1390233" cy="280077"/>
              </a:xfrm>
              <a:prstGeom prst="straightConnector1">
                <a:avLst/>
              </a:prstGeom>
              <a:ln>
                <a:solidFill>
                  <a:srgbClr val="18E8E3"/>
                </a:solidFill>
                <a:tailEnd type="arrow" w="med" len="med"/>
              </a:ln>
            </p:spPr>
            <p:style>
              <a:lnRef idx="3">
                <a:schemeClr val="accent5"/>
              </a:lnRef>
              <a:fillRef idx="0">
                <a:schemeClr val="accent5"/>
              </a:fillRef>
              <a:effectRef idx="2">
                <a:schemeClr val="accent5"/>
              </a:effectRef>
              <a:fontRef idx="minor">
                <a:schemeClr val="tx1"/>
              </a:fontRef>
            </p:style>
          </p:cxnSp>
        </p:grpSp>
        <p:cxnSp>
          <p:nvCxnSpPr>
            <p:cNvPr id="142" name="直接箭头连接符 141"/>
            <p:cNvCxnSpPr>
              <a:endCxn id="133" idx="0"/>
            </p:cNvCxnSpPr>
            <p:nvPr/>
          </p:nvCxnSpPr>
          <p:spPr>
            <a:xfrm>
              <a:off x="3981721" y="4454797"/>
              <a:ext cx="5934" cy="592137"/>
            </a:xfrm>
            <a:prstGeom prst="straightConnector1">
              <a:avLst/>
            </a:prstGeom>
            <a:ln>
              <a:solidFill>
                <a:srgbClr val="18E8E3"/>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43" name="直接箭头连接符 142"/>
            <p:cNvCxnSpPr>
              <a:stCxn id="133" idx="0"/>
              <a:endCxn id="127" idx="3"/>
            </p:cNvCxnSpPr>
            <p:nvPr/>
          </p:nvCxnSpPr>
          <p:spPr>
            <a:xfrm flipV="1">
              <a:off x="3987655" y="4754963"/>
              <a:ext cx="1403906" cy="291971"/>
            </a:xfrm>
            <a:prstGeom prst="straightConnector1">
              <a:avLst/>
            </a:prstGeom>
            <a:ln>
              <a:solidFill>
                <a:srgbClr val="18E8E3"/>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44" name="直接箭头连接符 143"/>
            <p:cNvCxnSpPr>
              <a:endCxn id="136" idx="0"/>
            </p:cNvCxnSpPr>
            <p:nvPr/>
          </p:nvCxnSpPr>
          <p:spPr>
            <a:xfrm flipH="1">
              <a:off x="5696970" y="4274769"/>
              <a:ext cx="247" cy="781206"/>
            </a:xfrm>
            <a:prstGeom prst="straightConnector1">
              <a:avLst/>
            </a:prstGeom>
            <a:ln>
              <a:solidFill>
                <a:srgbClr val="18E8E3"/>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145" name="直接箭头连接符 144"/>
            <p:cNvCxnSpPr/>
            <p:nvPr/>
          </p:nvCxnSpPr>
          <p:spPr>
            <a:xfrm flipH="1">
              <a:off x="3998611" y="5910760"/>
              <a:ext cx="3" cy="44565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31" idx="4"/>
            </p:cNvCxnSpPr>
            <p:nvPr/>
          </p:nvCxnSpPr>
          <p:spPr>
            <a:xfrm>
              <a:off x="2292013" y="5878803"/>
              <a:ext cx="8243" cy="19345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36" idx="4"/>
            </p:cNvCxnSpPr>
            <p:nvPr/>
          </p:nvCxnSpPr>
          <p:spPr>
            <a:xfrm flipH="1">
              <a:off x="5696969" y="5919801"/>
              <a:ext cx="1" cy="162749"/>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300256" y="6072261"/>
              <a:ext cx="3391136" cy="514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4381827" y="4092252"/>
              <a:ext cx="1403044" cy="609606"/>
            </a:xfrm>
            <a:prstGeom prst="rect">
              <a:avLst/>
            </a:prstGeom>
            <a:noFill/>
          </p:spPr>
          <p:txBody>
            <a:bodyPr wrap="square" rtlCol="0">
              <a:spAutoFit/>
            </a:bodyPr>
            <a:lstStyle/>
            <a:p>
              <a:r>
                <a:rPr lang="en-US" altLang="zh-CN" sz="2800" dirty="0"/>
                <a:t>........</a:t>
              </a:r>
            </a:p>
          </p:txBody>
        </p:sp>
      </p:grpSp>
      <p:sp>
        <p:nvSpPr>
          <p:cNvPr id="150" name="矩形 149"/>
          <p:cNvSpPr/>
          <p:nvPr/>
        </p:nvSpPr>
        <p:spPr>
          <a:xfrm>
            <a:off x="888844" y="6279892"/>
            <a:ext cx="3881191" cy="307777"/>
          </a:xfrm>
          <a:prstGeom prst="rect">
            <a:avLst/>
          </a:prstGeom>
        </p:spPr>
        <p:txBody>
          <a:bodyPr wrap="none">
            <a:spAutoFit/>
          </a:bodyPr>
          <a:lstStyle/>
          <a:p>
            <a:pPr algn="dist" defTabSz="457200"/>
            <a:r>
              <a:rPr lang="zh-CN" altLang="en-US" sz="1400" kern="0" dirty="0">
                <a:solidFill>
                  <a:prstClr val="black"/>
                </a:solidFill>
                <a:latin typeface="+mn-ea"/>
                <a:cs typeface="+mn-ea"/>
                <a:sym typeface="+mn-lt"/>
              </a:rPr>
              <a:t>建模选择树模型，对数值型缺失值采用补</a:t>
            </a:r>
            <a:r>
              <a:rPr lang="en-US" altLang="zh-CN" sz="1400" kern="0" dirty="0">
                <a:solidFill>
                  <a:prstClr val="black"/>
                </a:solidFill>
                <a:latin typeface="+mn-ea"/>
                <a:cs typeface="+mn-ea"/>
                <a:sym typeface="+mn-lt"/>
              </a:rPr>
              <a:t>0</a:t>
            </a:r>
            <a:r>
              <a:rPr lang="zh-CN" altLang="en-US" sz="1400" kern="0" dirty="0">
                <a:solidFill>
                  <a:prstClr val="black"/>
                </a:solidFill>
                <a:latin typeface="+mn-ea"/>
                <a:cs typeface="+mn-ea"/>
                <a:sym typeface="+mn-lt"/>
              </a:rPr>
              <a:t>处理</a:t>
            </a:r>
            <a:endParaRPr lang="en-US" altLang="zh-CN" sz="1400" kern="0" dirty="0">
              <a:solidFill>
                <a:prstClr val="black"/>
              </a:solidFill>
              <a:latin typeface="+mn-ea"/>
              <a:cs typeface="+mn-ea"/>
              <a:sym typeface="+mn-lt"/>
            </a:endParaRPr>
          </a:p>
        </p:txBody>
      </p:sp>
      <p:sp>
        <p:nvSpPr>
          <p:cNvPr id="151" name="文本框 150"/>
          <p:cNvSpPr txBox="1"/>
          <p:nvPr/>
        </p:nvSpPr>
        <p:spPr>
          <a:xfrm>
            <a:off x="5489362" y="1287714"/>
            <a:ext cx="3527146" cy="417358"/>
          </a:xfrm>
          <a:prstGeom prst="rect">
            <a:avLst/>
          </a:prstGeom>
          <a:noFill/>
        </p:spPr>
        <p:txBody>
          <a:bodyPr wrap="square" rtlCol="0">
            <a:spAutoFit/>
          </a:bodyPr>
          <a:lstStyle/>
          <a:p>
            <a:pPr defTabSz="914400">
              <a:lnSpc>
                <a:spcPct val="130000"/>
              </a:lnSpc>
              <a:spcBef>
                <a:spcPts val="600"/>
              </a:spcBef>
            </a:pPr>
            <a:r>
              <a:rPr lang="zh-CN" altLang="en-US" b="1" kern="0" dirty="0">
                <a:solidFill>
                  <a:srgbClr val="32A5DD"/>
                </a:solidFill>
                <a:latin typeface="微软雅黑" panose="020B0503020204020204" pitchFamily="34" charset="-122"/>
                <a:ea typeface="微软雅黑" panose="020B0503020204020204" pitchFamily="34" charset="-122"/>
                <a:cs typeface="+mn-ea"/>
                <a:sym typeface="+mn-lt"/>
              </a:rPr>
              <a:t>模型选择：</a:t>
            </a:r>
            <a:r>
              <a:rPr lang="en-US" altLang="zh-CN" b="1" kern="0" dirty="0">
                <a:solidFill>
                  <a:srgbClr val="32A5DD"/>
                </a:solidFill>
                <a:latin typeface="微软雅黑" panose="020B0503020204020204" pitchFamily="34" charset="-122"/>
                <a:ea typeface="微软雅黑" panose="020B0503020204020204" pitchFamily="34" charset="-122"/>
                <a:cs typeface="+mn-ea"/>
                <a:sym typeface="+mn-lt"/>
              </a:rPr>
              <a:t>Tree Boosting</a:t>
            </a:r>
          </a:p>
        </p:txBody>
      </p:sp>
      <mc:AlternateContent xmlns:mc="http://schemas.openxmlformats.org/markup-compatibility/2006" xmlns:a14="http://schemas.microsoft.com/office/drawing/2010/main">
        <mc:Choice Requires="a14">
          <p:sp>
            <p:nvSpPr>
              <p:cNvPr id="152" name="文本框 151"/>
              <p:cNvSpPr txBox="1"/>
              <p:nvPr/>
            </p:nvSpPr>
            <p:spPr>
              <a:xfrm>
                <a:off x="9031263" y="918689"/>
                <a:ext cx="3360146" cy="4283930"/>
              </a:xfrm>
              <a:prstGeom prst="rect">
                <a:avLst/>
              </a:prstGeom>
              <a:noFill/>
            </p:spPr>
            <p:txBody>
              <a:bodyPr wrap="square" rtlCol="0">
                <a:spAutoFit/>
              </a:bodyPr>
              <a:lstStyle/>
              <a:p>
                <a:pPr defTabSz="914400">
                  <a:lnSpc>
                    <a:spcPts val="2800"/>
                  </a:lnSpc>
                </a:pPr>
                <a:r>
                  <a:rPr lang="en-US" altLang="zh-CN" sz="1200" b="1" dirty="0">
                    <a:solidFill>
                      <a:prstClr val="black"/>
                    </a:solidFill>
                    <a:latin typeface="微软雅黑" panose="020B0503020204020204" pitchFamily="34" charset="-122"/>
                    <a:ea typeface="微软雅黑" panose="020B0503020204020204" pitchFamily="34" charset="-122"/>
                  </a:rPr>
                  <a:t>Algorithm:</a:t>
                </a:r>
                <a:r>
                  <a:rPr lang="zh-CN" altLang="en-US" sz="1200" b="1" dirty="0">
                    <a:solidFill>
                      <a:prstClr val="black"/>
                    </a:solidFill>
                    <a:latin typeface="微软雅黑" panose="020B0503020204020204" pitchFamily="34" charset="-122"/>
                    <a:ea typeface="微软雅黑" panose="020B0503020204020204" pitchFamily="34" charset="-122"/>
                  </a:rPr>
                  <a:t> 分支算法                 </a:t>
                </a:r>
                <a:endParaRPr lang="en-US" altLang="zh-CN" sz="1200" b="1" dirty="0">
                  <a:solidFill>
                    <a:prstClr val="black"/>
                  </a:solidFill>
                  <a:latin typeface="微软雅黑" panose="020B0503020204020204" pitchFamily="34" charset="-122"/>
                  <a:ea typeface="微软雅黑" panose="020B0503020204020204" pitchFamily="34" charset="-122"/>
                </a:endParaRPr>
              </a:p>
              <a:p>
                <a:pPr defTabSz="914400">
                  <a:lnSpc>
                    <a:spcPts val="2800"/>
                  </a:lnSpc>
                </a:pPr>
                <a14:m>
                  <m:oMath xmlns:m="http://schemas.openxmlformats.org/officeDocument/2006/math">
                    <m:r>
                      <a:rPr lang="en-US" altLang="zh-CN" sz="1200" b="1" i="1" dirty="0" smtClean="0">
                        <a:solidFill>
                          <a:prstClr val="black"/>
                        </a:solidFill>
                        <a:latin typeface="Cambria Math" panose="02040503050406030204" pitchFamily="18" charset="0"/>
                      </a:rPr>
                      <m:t>𝑰𝒏𝒑𝒖𝒕</m:t>
                    </m:r>
                  </m:oMath>
                </a14:m>
                <a:r>
                  <a:rPr lang="zh-CN" altLang="en-US" sz="1200" dirty="0">
                    <a:solidFill>
                      <a:prstClr val="black"/>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1200" i="1" dirty="0" smtClean="0">
                        <a:solidFill>
                          <a:prstClr val="black"/>
                        </a:solidFill>
                        <a:latin typeface="Cambria Math" panose="02040503050406030204" pitchFamily="18" charset="0"/>
                      </a:rPr>
                      <m:t>𝐼</m:t>
                    </m:r>
                  </m:oMath>
                </a14:m>
                <a:r>
                  <a:rPr lang="zh-CN" altLang="en-US" sz="1200" dirty="0">
                    <a:solidFill>
                      <a:prstClr val="black"/>
                    </a:solidFill>
                    <a:latin typeface="微软雅黑" panose="020B0503020204020204" pitchFamily="34" charset="-122"/>
                    <a:ea typeface="微软雅黑" panose="020B0503020204020204" pitchFamily="34" charset="-122"/>
                  </a:rPr>
                  <a:t>，当前节点所含样本的下标集合</a:t>
                </a:r>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b="1" dirty="0">
                    <a:solidFill>
                      <a:prstClr val="black"/>
                    </a:solidFill>
                    <a:latin typeface="微软雅黑" panose="020B0503020204020204" pitchFamily="34" charset="-122"/>
                    <a:ea typeface="微软雅黑" panose="020B0503020204020204" pitchFamily="34" charset="-122"/>
                  </a:rPr>
                  <a:t>for</a:t>
                </a:r>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200" i="1" dirty="0" smtClean="0">
                        <a:solidFill>
                          <a:prstClr val="black"/>
                        </a:solidFill>
                        <a:latin typeface="Cambria Math" panose="02040503050406030204" pitchFamily="18" charset="0"/>
                      </a:rPr>
                      <m:t>𝑘</m:t>
                    </m:r>
                    <m:r>
                      <a:rPr lang="en-US" altLang="zh-CN" sz="1200" i="1" dirty="0" smtClean="0">
                        <a:solidFill>
                          <a:prstClr val="black"/>
                        </a:solidFill>
                        <a:latin typeface="Cambria Math" panose="02040503050406030204" pitchFamily="18" charset="0"/>
                      </a:rPr>
                      <m:t>=1</m:t>
                    </m:r>
                  </m:oMath>
                </a14:m>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200" i="1" dirty="0" smtClean="0">
                        <a:solidFill>
                          <a:prstClr val="black"/>
                        </a:solidFill>
                        <a:latin typeface="Cambria Math" panose="02040503050406030204" pitchFamily="18" charset="0"/>
                      </a:rPr>
                      <m:t>𝑡𝑜</m:t>
                    </m:r>
                    <m:r>
                      <a:rPr lang="en-US" altLang="zh-CN" sz="1200" i="1" dirty="0" smtClean="0">
                        <a:solidFill>
                          <a:prstClr val="black"/>
                        </a:solidFill>
                        <a:latin typeface="Cambria Math" panose="02040503050406030204" pitchFamily="18" charset="0"/>
                      </a:rPr>
                      <m:t> </m:t>
                    </m:r>
                    <m:r>
                      <a:rPr lang="en-US" altLang="zh-CN" sz="1200" i="1" dirty="0" smtClean="0">
                        <a:solidFill>
                          <a:prstClr val="black"/>
                        </a:solidFill>
                        <a:latin typeface="Cambria Math" panose="02040503050406030204" pitchFamily="18" charset="0"/>
                      </a:rPr>
                      <m:t>𝑚</m:t>
                    </m:r>
                    <m:r>
                      <a:rPr lang="en-US" altLang="zh-CN" sz="1200" i="1" dirty="0" smtClean="0">
                        <a:solidFill>
                          <a:prstClr val="black"/>
                        </a:solidFill>
                        <a:latin typeface="Cambria Math" panose="02040503050406030204" pitchFamily="18" charset="0"/>
                      </a:rPr>
                      <m:t> </m:t>
                    </m:r>
                    <m:r>
                      <a:rPr lang="en-US" altLang="zh-CN" sz="1200" i="1" dirty="0" smtClean="0">
                        <a:solidFill>
                          <a:prstClr val="black"/>
                        </a:solidFill>
                        <a:latin typeface="Cambria Math" panose="02040503050406030204" pitchFamily="18" charset="0"/>
                      </a:rPr>
                      <m:t>𝑑𝑜</m:t>
                    </m:r>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zh-CN" altLang="en-US" sz="1200" dirty="0">
                    <a:solidFill>
                      <a:prstClr val="black"/>
                    </a:solidFill>
                    <a:latin typeface="微软雅黑" panose="020B0503020204020204" pitchFamily="34" charset="-122"/>
                    <a:ea typeface="微软雅黑" panose="020B0503020204020204" pitchFamily="34" charset="-122"/>
                  </a:rPr>
                  <a:t>确定</a:t>
                </a:r>
                <a14:m>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i="1" smtClean="0">
                            <a:solidFill>
                              <a:prstClr val="black"/>
                            </a:solidFill>
                            <a:latin typeface="Cambria Math" panose="02040503050406030204" pitchFamily="18" charset="0"/>
                          </a:rPr>
                          <m:t>𝑠</m:t>
                        </m:r>
                      </m:e>
                      <m:sub>
                        <m:r>
                          <a:rPr lang="en-US" altLang="zh-CN" sz="1200" i="1" smtClean="0">
                            <a:solidFill>
                              <a:prstClr val="black"/>
                            </a:solidFill>
                            <a:latin typeface="Cambria Math" panose="02040503050406030204" pitchFamily="18" charset="0"/>
                          </a:rPr>
                          <m:t>𝑘</m:t>
                        </m:r>
                      </m:sub>
                    </m:sSub>
                    <m:r>
                      <a:rPr lang="en-US" altLang="zh-CN" sz="1200" i="1" smtClean="0">
                        <a:solidFill>
                          <a:prstClr val="black"/>
                        </a:solidFill>
                        <a:latin typeface="Cambria Math" panose="02040503050406030204" pitchFamily="18" charset="0"/>
                      </a:rPr>
                      <m:t>=</m:t>
                    </m:r>
                    <m:d>
                      <m:dPr>
                        <m:begChr m:val="{"/>
                        <m:endChr m:val="}"/>
                        <m:ctrlPr>
                          <a:rPr lang="en-US" altLang="zh-CN" sz="1200" i="1" smtClean="0">
                            <a:solidFill>
                              <a:prstClr val="black"/>
                            </a:solidFill>
                            <a:latin typeface="Cambria Math" panose="02040503050406030204" pitchFamily="18" charset="0"/>
                          </a:rPr>
                        </m:ctrlPr>
                      </m:dPr>
                      <m:e>
                        <m:sSub>
                          <m:sSubPr>
                            <m:ctrlPr>
                              <a:rPr lang="en-US" altLang="zh-CN" sz="1200" i="1" smtClean="0">
                                <a:solidFill>
                                  <a:prstClr val="black"/>
                                </a:solidFill>
                                <a:latin typeface="Cambria Math" panose="02040503050406030204" pitchFamily="18" charset="0"/>
                              </a:rPr>
                            </m:ctrlPr>
                          </m:sSubPr>
                          <m:e>
                            <m:r>
                              <a:rPr lang="en-US" altLang="zh-CN" sz="1200" i="1" smtClean="0">
                                <a:solidFill>
                                  <a:prstClr val="black"/>
                                </a:solidFill>
                                <a:latin typeface="Cambria Math" panose="02040503050406030204" pitchFamily="18" charset="0"/>
                              </a:rPr>
                              <m:t>𝑠</m:t>
                            </m:r>
                          </m:e>
                          <m:sub>
                            <m:r>
                              <a:rPr lang="en-US" altLang="zh-CN" sz="1200" i="1" smtClean="0">
                                <a:solidFill>
                                  <a:prstClr val="black"/>
                                </a:solidFill>
                                <a:latin typeface="Cambria Math" panose="02040503050406030204" pitchFamily="18" charset="0"/>
                              </a:rPr>
                              <m:t>𝑘</m:t>
                            </m:r>
                            <m:r>
                              <a:rPr lang="en-US" altLang="zh-CN" sz="1200" i="1" smtClean="0">
                                <a:solidFill>
                                  <a:prstClr val="black"/>
                                </a:solidFill>
                                <a:latin typeface="Cambria Math" panose="02040503050406030204" pitchFamily="18" charset="0"/>
                              </a:rPr>
                              <m:t>1</m:t>
                            </m:r>
                          </m:sub>
                        </m:sSub>
                        <m:r>
                          <a:rPr lang="en-US" altLang="zh-CN" sz="1200" i="1" smtClean="0">
                            <a:solidFill>
                              <a:prstClr val="black"/>
                            </a:solidFill>
                            <a:latin typeface="Cambria Math" panose="02040503050406030204" pitchFamily="18" charset="0"/>
                          </a:rPr>
                          <m:t>,</m:t>
                        </m:r>
                        <m:sSub>
                          <m:sSubPr>
                            <m:ctrlPr>
                              <a:rPr lang="en-US" altLang="zh-CN" sz="1200" i="1" smtClean="0">
                                <a:solidFill>
                                  <a:prstClr val="black"/>
                                </a:solidFill>
                                <a:latin typeface="Cambria Math" panose="02040503050406030204" pitchFamily="18" charset="0"/>
                              </a:rPr>
                            </m:ctrlPr>
                          </m:sSubPr>
                          <m:e>
                            <m:r>
                              <a:rPr lang="en-US" altLang="zh-CN" sz="1200" i="1" smtClean="0">
                                <a:solidFill>
                                  <a:prstClr val="black"/>
                                </a:solidFill>
                                <a:latin typeface="Cambria Math" panose="02040503050406030204" pitchFamily="18" charset="0"/>
                              </a:rPr>
                              <m:t>𝑠</m:t>
                            </m:r>
                          </m:e>
                          <m:sub>
                            <m:r>
                              <a:rPr lang="en-US" altLang="zh-CN" sz="1200" i="1" smtClean="0">
                                <a:solidFill>
                                  <a:prstClr val="black"/>
                                </a:solidFill>
                                <a:latin typeface="Cambria Math" panose="02040503050406030204" pitchFamily="18" charset="0"/>
                              </a:rPr>
                              <m:t>𝑘</m:t>
                            </m:r>
                            <m:r>
                              <a:rPr lang="en-US" altLang="zh-CN" sz="1200" i="1" smtClean="0">
                                <a:solidFill>
                                  <a:prstClr val="black"/>
                                </a:solidFill>
                                <a:latin typeface="Cambria Math" panose="02040503050406030204" pitchFamily="18" charset="0"/>
                              </a:rPr>
                              <m:t>2</m:t>
                            </m:r>
                          </m:sub>
                        </m:sSub>
                        <m:r>
                          <a:rPr lang="en-US" altLang="zh-CN" sz="1200" i="1" smtClean="0">
                            <a:solidFill>
                              <a:prstClr val="black"/>
                            </a:solidFill>
                            <a:latin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𝑠</m:t>
                            </m:r>
                          </m:e>
                          <m:sub>
                            <m:r>
                              <a:rPr lang="en-US" altLang="zh-CN" sz="1200" i="1" smtClean="0">
                                <a:solidFill>
                                  <a:prstClr val="black"/>
                                </a:solidFill>
                                <a:latin typeface="Cambria Math" panose="02040503050406030204" pitchFamily="18" charset="0"/>
                                <a:ea typeface="Cambria Math" panose="02040503050406030204" pitchFamily="18" charset="0"/>
                              </a:rPr>
                              <m:t>𝑘𝑙</m:t>
                            </m:r>
                          </m:sub>
                        </m:sSub>
                      </m:e>
                    </m:d>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b="1" dirty="0">
                    <a:solidFill>
                      <a:prstClr val="black"/>
                    </a:solidFill>
                    <a:latin typeface="微软雅黑" panose="020B0503020204020204" pitchFamily="34" charset="-122"/>
                    <a:ea typeface="微软雅黑" panose="020B0503020204020204" pitchFamily="34" charset="-122"/>
                  </a:rPr>
                  <a:t>for</a:t>
                </a:r>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200" i="1" smtClean="0">
                        <a:solidFill>
                          <a:prstClr val="black"/>
                        </a:solidFill>
                        <a:latin typeface="Cambria Math" panose="02040503050406030204" pitchFamily="18" charset="0"/>
                        <a:ea typeface="Cambria Math" panose="02040503050406030204" pitchFamily="18" charset="0"/>
                      </a:rPr>
                      <m:t>𝑣</m:t>
                    </m:r>
                    <m:r>
                      <a:rPr lang="en-US" altLang="zh-CN" sz="1200" i="1" smtClean="0">
                        <a:solidFill>
                          <a:prstClr val="black"/>
                        </a:solidFill>
                        <a:latin typeface="Cambria Math" panose="02040503050406030204" pitchFamily="18" charset="0"/>
                        <a:ea typeface="Cambria Math" panose="02040503050406030204" pitchFamily="18" charset="0"/>
                      </a:rPr>
                      <m:t>=2 </m:t>
                    </m:r>
                    <m:r>
                      <a:rPr lang="en-US" altLang="zh-CN" sz="1200" i="1" smtClean="0">
                        <a:solidFill>
                          <a:prstClr val="black"/>
                        </a:solidFill>
                        <a:latin typeface="Cambria Math" panose="02040503050406030204" pitchFamily="18" charset="0"/>
                        <a:ea typeface="Cambria Math" panose="02040503050406030204" pitchFamily="18" charset="0"/>
                      </a:rPr>
                      <m:t>𝑡𝑜</m:t>
                    </m:r>
                    <m:r>
                      <a:rPr lang="en-US" altLang="zh-CN" sz="1200" i="1" smtClean="0">
                        <a:solidFill>
                          <a:prstClr val="black"/>
                        </a:solidFill>
                        <a:latin typeface="Cambria Math" panose="02040503050406030204" pitchFamily="18" charset="0"/>
                        <a:ea typeface="Cambria Math" panose="02040503050406030204" pitchFamily="18" charset="0"/>
                      </a:rPr>
                      <m:t> </m:t>
                    </m:r>
                    <m:r>
                      <a:rPr lang="en-US" altLang="zh-CN" sz="1200" i="1" smtClean="0">
                        <a:solidFill>
                          <a:prstClr val="black"/>
                        </a:solidFill>
                        <a:latin typeface="Cambria Math" panose="02040503050406030204" pitchFamily="18" charset="0"/>
                        <a:ea typeface="Cambria Math" panose="02040503050406030204" pitchFamily="18" charset="0"/>
                      </a:rPr>
                      <m:t>𝑙</m:t>
                    </m:r>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𝑘𝑙</m:t>
                        </m:r>
                      </m:sub>
                    </m:sSub>
                    <m:r>
                      <a:rPr lang="en-US" altLang="zh-CN" sz="1200" i="1" smtClean="0">
                        <a:solidFill>
                          <a:prstClr val="black"/>
                        </a:solidFill>
                        <a:latin typeface="Cambria Math" panose="02040503050406030204" pitchFamily="18" charset="0"/>
                        <a:ea typeface="Cambria Math" panose="02040503050406030204" pitchFamily="18" charset="0"/>
                      </a:rPr>
                      <m:t>←</m:t>
                    </m:r>
                    <m:nary>
                      <m:naryPr>
                        <m:chr m:val="∑"/>
                        <m:limLoc m:val="subSup"/>
                        <m:supHide m:val="on"/>
                        <m:ctrlPr>
                          <a:rPr lang="en-US" altLang="zh-CN" sz="1200" i="1" smtClean="0">
                            <a:solidFill>
                              <a:prstClr val="black"/>
                            </a:solidFill>
                            <a:latin typeface="Cambria Math" panose="02040503050406030204" pitchFamily="18" charset="0"/>
                            <a:ea typeface="Cambria Math" panose="02040503050406030204" pitchFamily="18" charset="0"/>
                          </a:rPr>
                        </m:ctrlPr>
                      </m:naryPr>
                      <m:sub>
                        <m:r>
                          <m:rPr>
                            <m:brk m:alnAt="9"/>
                          </m:rPr>
                          <a:rPr lang="en-US" altLang="zh-CN" sz="1200" i="1" smtClean="0">
                            <a:solidFill>
                              <a:prstClr val="black"/>
                            </a:solidFill>
                            <a:latin typeface="Cambria Math" panose="02040503050406030204" pitchFamily="18" charset="0"/>
                            <a:ea typeface="Cambria Math" panose="02040503050406030204" pitchFamily="18" charset="0"/>
                          </a:rPr>
                          <m:t>𝑗</m:t>
                        </m:r>
                        <m:r>
                          <a:rPr lang="en-US" altLang="zh-CN" sz="1200" i="1" smtClean="0">
                            <a:solidFill>
                              <a:prstClr val="black"/>
                            </a:solidFill>
                            <a:latin typeface="Cambria Math" panose="02040503050406030204" pitchFamily="18" charset="0"/>
                            <a:ea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𝑗</m:t>
                        </m:r>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𝑠</m:t>
                            </m:r>
                          </m:e>
                          <m:sub>
                            <m:r>
                              <a:rPr lang="en-US" altLang="zh-CN" sz="1200" i="1" smtClean="0">
                                <a:solidFill>
                                  <a:prstClr val="black"/>
                                </a:solidFill>
                                <a:latin typeface="Cambria Math" panose="02040503050406030204" pitchFamily="18" charset="0"/>
                                <a:ea typeface="Cambria Math" panose="02040503050406030204" pitchFamily="18" charset="0"/>
                              </a:rPr>
                              <m:t>𝑘</m:t>
                            </m:r>
                            <m:r>
                              <a:rPr lang="en-US" altLang="zh-CN" sz="1200" i="1" smtClean="0">
                                <a:solidFill>
                                  <a:prstClr val="black"/>
                                </a:solidFill>
                                <a:latin typeface="Cambria Math" panose="02040503050406030204" pitchFamily="18" charset="0"/>
                                <a:ea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𝑣</m:t>
                            </m:r>
                          </m:sub>
                        </m:sSub>
                        <m:r>
                          <m:rPr>
                            <m:brk m:alnAt="9"/>
                          </m:rP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𝑥</m:t>
                            </m:r>
                          </m:e>
                          <m:sub>
                            <m:r>
                              <a:rPr lang="en-US" altLang="zh-CN" sz="1200" i="1" smtClean="0">
                                <a:solidFill>
                                  <a:prstClr val="black"/>
                                </a:solidFill>
                                <a:latin typeface="Cambria Math" panose="02040503050406030204" pitchFamily="18" charset="0"/>
                                <a:ea typeface="Cambria Math" panose="02040503050406030204" pitchFamily="18" charset="0"/>
                              </a:rPr>
                              <m:t>𝑗𝑘</m:t>
                            </m:r>
                          </m:sub>
                        </m:sSub>
                        <m:r>
                          <m:rPr>
                            <m:brk m:alnAt="9"/>
                          </m:rPr>
                          <a:rPr lang="en-US" altLang="zh-CN" sz="1200" i="1" smtClean="0">
                            <a:solidFill>
                              <a:prstClr val="black"/>
                            </a:solidFill>
                            <a:latin typeface="Cambria Math" panose="02040503050406030204" pitchFamily="18" charset="0"/>
                            <a:ea typeface="Cambria Math" panose="02040503050406030204" pitchFamily="18" charset="0"/>
                          </a:rPr>
                          <m:t>&gt;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𝑠</m:t>
                            </m:r>
                          </m:e>
                          <m:sub>
                            <m:r>
                              <a:rPr lang="en-US" altLang="zh-CN" sz="1200" i="1" smtClean="0">
                                <a:solidFill>
                                  <a:prstClr val="black"/>
                                </a:solidFill>
                                <a:latin typeface="Cambria Math" panose="02040503050406030204" pitchFamily="18" charset="0"/>
                                <a:ea typeface="Cambria Math" panose="02040503050406030204" pitchFamily="18" charset="0"/>
                              </a:rPr>
                              <m:t>𝑘</m:t>
                            </m:r>
                            <m:r>
                              <a:rPr lang="en-US" altLang="zh-CN" sz="1200" i="1" smtClean="0">
                                <a:solidFill>
                                  <a:prstClr val="black"/>
                                </a:solidFill>
                                <a:latin typeface="Cambria Math" panose="02040503050406030204" pitchFamily="18" charset="0"/>
                                <a:ea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𝑣</m:t>
                            </m:r>
                            <m:r>
                              <a:rPr lang="en-US" altLang="zh-CN" sz="1200" i="1" smtClean="0">
                                <a:solidFill>
                                  <a:prstClr val="black"/>
                                </a:solidFill>
                                <a:latin typeface="Cambria Math" panose="02040503050406030204" pitchFamily="18" charset="0"/>
                                <a:ea typeface="Cambria Math" panose="02040503050406030204" pitchFamily="18" charset="0"/>
                              </a:rPr>
                              <m:t>−1</m:t>
                            </m:r>
                          </m:sub>
                        </m:sSub>
                        <m:r>
                          <m:rPr>
                            <m:brk m:alnAt="9"/>
                          </m:rPr>
                          <a:rPr lang="en-US" altLang="zh-CN" sz="1200" i="1" smtClean="0">
                            <a:solidFill>
                              <a:prstClr val="black"/>
                            </a:solidFill>
                            <a:latin typeface="Cambria Math" panose="02040503050406030204" pitchFamily="18" charset="0"/>
                            <a:ea typeface="Cambria Math" panose="02040503050406030204" pitchFamily="18" charset="0"/>
                          </a:rPr>
                          <m:t>}</m:t>
                        </m:r>
                      </m:sub>
                      <m:sup/>
                      <m:e>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𝑔</m:t>
                            </m:r>
                          </m:e>
                          <m:sub>
                            <m:r>
                              <a:rPr lang="en-US" altLang="zh-CN" sz="1200" i="1" smtClean="0">
                                <a:solidFill>
                                  <a:prstClr val="black"/>
                                </a:solidFill>
                                <a:latin typeface="Cambria Math" panose="02040503050406030204" pitchFamily="18" charset="0"/>
                                <a:ea typeface="Cambria Math" panose="02040503050406030204" pitchFamily="18" charset="0"/>
                              </a:rPr>
                              <m:t>𝑗</m:t>
                            </m:r>
                          </m:sub>
                        </m:sSub>
                      </m:e>
                    </m:nary>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𝐻</m:t>
                        </m:r>
                      </m:e>
                      <m:sub>
                        <m:r>
                          <a:rPr lang="en-US" altLang="zh-CN" sz="1200" i="1">
                            <a:solidFill>
                              <a:prstClr val="black"/>
                            </a:solidFill>
                            <a:latin typeface="Cambria Math" panose="02040503050406030204" pitchFamily="18" charset="0"/>
                            <a:ea typeface="Cambria Math" panose="02040503050406030204" pitchFamily="18" charset="0"/>
                          </a:rPr>
                          <m:t>𝑘𝑙</m:t>
                        </m:r>
                      </m:sub>
                    </m:sSub>
                    <m:r>
                      <a:rPr lang="en-US" altLang="zh-CN" sz="1200" i="1">
                        <a:solidFill>
                          <a:prstClr val="black"/>
                        </a:solidFill>
                        <a:latin typeface="Cambria Math" panose="02040503050406030204" pitchFamily="18" charset="0"/>
                        <a:ea typeface="Cambria Math" panose="02040503050406030204" pitchFamily="18" charset="0"/>
                      </a:rPr>
                      <m:t>←</m:t>
                    </m:r>
                    <m:nary>
                      <m:naryPr>
                        <m:chr m:val="∑"/>
                        <m:limLoc m:val="subSup"/>
                        <m:supHide m:val="on"/>
                        <m:ctrlPr>
                          <a:rPr lang="en-US" altLang="zh-CN" sz="1200" i="1">
                            <a:solidFill>
                              <a:prstClr val="black"/>
                            </a:solidFill>
                            <a:latin typeface="Cambria Math" panose="02040503050406030204" pitchFamily="18" charset="0"/>
                            <a:ea typeface="Cambria Math" panose="02040503050406030204" pitchFamily="18" charset="0"/>
                          </a:rPr>
                        </m:ctrlPr>
                      </m:naryPr>
                      <m:sub>
                        <m:r>
                          <m:rPr>
                            <m:brk m:alnAt="9"/>
                          </m:rPr>
                          <a:rPr lang="en-US" altLang="zh-CN" sz="1200" i="1">
                            <a:solidFill>
                              <a:prstClr val="black"/>
                            </a:solidFill>
                            <a:latin typeface="Cambria Math" panose="02040503050406030204" pitchFamily="18" charset="0"/>
                            <a:ea typeface="Cambria Math" panose="02040503050406030204" pitchFamily="18" charset="0"/>
                          </a:rPr>
                          <m:t>𝑗</m:t>
                        </m:r>
                        <m:r>
                          <a:rPr lang="en-US" altLang="zh-CN" sz="1200" i="1">
                            <a:solidFill>
                              <a:prstClr val="black"/>
                            </a:solidFill>
                            <a:latin typeface="Cambria Math" panose="02040503050406030204" pitchFamily="18" charset="0"/>
                            <a:ea typeface="Cambria Math" panose="02040503050406030204" pitchFamily="18" charset="0"/>
                          </a:rPr>
                          <m:t>∈{</m:t>
                        </m:r>
                        <m:r>
                          <a:rPr lang="en-US" altLang="zh-CN" sz="1200" i="1">
                            <a:solidFill>
                              <a:prstClr val="black"/>
                            </a:solidFill>
                            <a:latin typeface="Cambria Math" panose="02040503050406030204" pitchFamily="18" charset="0"/>
                            <a:ea typeface="Cambria Math" panose="02040503050406030204" pitchFamily="18" charset="0"/>
                          </a:rPr>
                          <m:t>𝑗</m:t>
                        </m:r>
                        <m:r>
                          <a:rPr lang="en-US" altLang="zh-CN" sz="1200" i="1">
                            <a:solidFill>
                              <a:prstClr val="black"/>
                            </a:solidFill>
                            <a:latin typeface="Cambria Math" panose="02040503050406030204" pitchFamily="18" charset="0"/>
                            <a:ea typeface="Cambria Math" panose="02040503050406030204" pitchFamily="18" charset="0"/>
                          </a:rPr>
                          <m:t>|</m:t>
                        </m:r>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rPr>
                              <m:t>𝑠</m:t>
                            </m:r>
                          </m:e>
                          <m:sub>
                            <m:r>
                              <a:rPr lang="en-US" altLang="zh-CN" sz="1200" i="1">
                                <a:solidFill>
                                  <a:prstClr val="black"/>
                                </a:solidFill>
                                <a:latin typeface="Cambria Math" panose="02040503050406030204" pitchFamily="18" charset="0"/>
                                <a:ea typeface="Cambria Math" panose="02040503050406030204" pitchFamily="18" charset="0"/>
                              </a:rPr>
                              <m:t>𝑘</m:t>
                            </m:r>
                            <m:r>
                              <a:rPr lang="en-US" altLang="zh-CN" sz="1200" i="1">
                                <a:solidFill>
                                  <a:prstClr val="black"/>
                                </a:solidFill>
                                <a:latin typeface="Cambria Math" panose="02040503050406030204" pitchFamily="18" charset="0"/>
                                <a:ea typeface="Cambria Math" panose="02040503050406030204" pitchFamily="18" charset="0"/>
                              </a:rPr>
                              <m:t>,</m:t>
                            </m:r>
                            <m:r>
                              <a:rPr lang="en-US" altLang="zh-CN" sz="1200" i="1">
                                <a:solidFill>
                                  <a:prstClr val="black"/>
                                </a:solidFill>
                                <a:latin typeface="Cambria Math" panose="02040503050406030204" pitchFamily="18" charset="0"/>
                                <a:ea typeface="Cambria Math" panose="02040503050406030204" pitchFamily="18" charset="0"/>
                              </a:rPr>
                              <m:t>𝑣</m:t>
                            </m:r>
                          </m:sub>
                        </m:sSub>
                        <m:r>
                          <m:rPr>
                            <m:brk m:alnAt="9"/>
                          </m:rPr>
                          <a:rPr lang="en-US" altLang="zh-CN" sz="1200" i="1">
                            <a:solidFill>
                              <a:prstClr val="black"/>
                            </a:solidFill>
                            <a:latin typeface="Cambria Math" panose="02040503050406030204" pitchFamily="18" charset="0"/>
                            <a:ea typeface="Cambria Math" panose="02040503050406030204" pitchFamily="18" charset="0"/>
                          </a:rPr>
                          <m:t>≥</m:t>
                        </m:r>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rPr>
                              <m:t>𝑥</m:t>
                            </m:r>
                          </m:e>
                          <m:sub>
                            <m:r>
                              <a:rPr lang="en-US" altLang="zh-CN" sz="1200" i="1">
                                <a:solidFill>
                                  <a:prstClr val="black"/>
                                </a:solidFill>
                                <a:latin typeface="Cambria Math" panose="02040503050406030204" pitchFamily="18" charset="0"/>
                                <a:ea typeface="Cambria Math" panose="02040503050406030204" pitchFamily="18" charset="0"/>
                              </a:rPr>
                              <m:t>𝑗𝑘</m:t>
                            </m:r>
                          </m:sub>
                        </m:sSub>
                        <m:r>
                          <m:rPr>
                            <m:brk m:alnAt="9"/>
                          </m:rPr>
                          <a:rPr lang="en-US" altLang="zh-CN" sz="1200" i="1">
                            <a:solidFill>
                              <a:prstClr val="black"/>
                            </a:solidFill>
                            <a:latin typeface="Cambria Math" panose="02040503050406030204" pitchFamily="18" charset="0"/>
                            <a:ea typeface="Cambria Math" panose="02040503050406030204" pitchFamily="18" charset="0"/>
                          </a:rPr>
                          <m:t>&gt;</m:t>
                        </m:r>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rPr>
                              <m:t>𝑠</m:t>
                            </m:r>
                          </m:e>
                          <m:sub>
                            <m:r>
                              <a:rPr lang="en-US" altLang="zh-CN" sz="1200" i="1">
                                <a:solidFill>
                                  <a:prstClr val="black"/>
                                </a:solidFill>
                                <a:latin typeface="Cambria Math" panose="02040503050406030204" pitchFamily="18" charset="0"/>
                                <a:ea typeface="Cambria Math" panose="02040503050406030204" pitchFamily="18" charset="0"/>
                              </a:rPr>
                              <m:t>𝑘</m:t>
                            </m:r>
                            <m:r>
                              <a:rPr lang="en-US" altLang="zh-CN" sz="1200" i="1">
                                <a:solidFill>
                                  <a:prstClr val="black"/>
                                </a:solidFill>
                                <a:latin typeface="Cambria Math" panose="02040503050406030204" pitchFamily="18" charset="0"/>
                                <a:ea typeface="Cambria Math" panose="02040503050406030204" pitchFamily="18" charset="0"/>
                              </a:rPr>
                              <m:t>,</m:t>
                            </m:r>
                            <m:r>
                              <a:rPr lang="en-US" altLang="zh-CN" sz="1200" i="1">
                                <a:solidFill>
                                  <a:prstClr val="black"/>
                                </a:solidFill>
                                <a:latin typeface="Cambria Math" panose="02040503050406030204" pitchFamily="18" charset="0"/>
                                <a:ea typeface="Cambria Math" panose="02040503050406030204" pitchFamily="18" charset="0"/>
                              </a:rPr>
                              <m:t>𝑣</m:t>
                            </m:r>
                            <m:r>
                              <a:rPr lang="en-US" altLang="zh-CN" sz="1200" i="1">
                                <a:solidFill>
                                  <a:prstClr val="black"/>
                                </a:solidFill>
                                <a:latin typeface="Cambria Math" panose="02040503050406030204" pitchFamily="18" charset="0"/>
                                <a:ea typeface="Cambria Math" panose="02040503050406030204" pitchFamily="18" charset="0"/>
                              </a:rPr>
                              <m:t>−1</m:t>
                            </m:r>
                          </m:sub>
                        </m:sSub>
                        <m:r>
                          <m:rPr>
                            <m:brk m:alnAt="9"/>
                          </m:rPr>
                          <a:rPr lang="en-US" altLang="zh-CN" sz="1200" i="1">
                            <a:solidFill>
                              <a:prstClr val="black"/>
                            </a:solidFill>
                            <a:latin typeface="Cambria Math" panose="02040503050406030204" pitchFamily="18" charset="0"/>
                            <a:ea typeface="Cambria Math" panose="02040503050406030204" pitchFamily="18" charset="0"/>
                          </a:rPr>
                          <m:t>}</m:t>
                        </m:r>
                      </m:sub>
                      <m:sup/>
                      <m:e>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h</m:t>
                            </m:r>
                          </m:e>
                          <m:sub>
                            <m:r>
                              <a:rPr lang="en-US" altLang="zh-CN" sz="1200" i="1">
                                <a:solidFill>
                                  <a:prstClr val="black"/>
                                </a:solidFill>
                                <a:latin typeface="Cambria Math" panose="02040503050406030204" pitchFamily="18" charset="0"/>
                                <a:ea typeface="Cambria Math" panose="02040503050406030204" pitchFamily="18" charset="0"/>
                              </a:rPr>
                              <m:t>𝑗</m:t>
                            </m:r>
                          </m:sub>
                        </m:sSub>
                      </m:e>
                    </m:nary>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b="1" dirty="0">
                    <a:solidFill>
                      <a:prstClr val="black"/>
                    </a:solidFill>
                    <a:latin typeface="微软雅黑" panose="020B0503020204020204" pitchFamily="34" charset="-122"/>
                    <a:ea typeface="微软雅黑" panose="020B0503020204020204" pitchFamily="34" charset="-122"/>
                  </a:rPr>
                  <a:t>        end </a:t>
                </a:r>
              </a:p>
              <a:p>
                <a:pPr defTabSz="914400"/>
                <a:r>
                  <a:rPr lang="en-US" altLang="zh-CN" sz="1200" b="1" dirty="0">
                    <a:solidFill>
                      <a:prstClr val="black"/>
                    </a:solidFill>
                    <a:latin typeface="微软雅黑" panose="020B0503020204020204" pitchFamily="34" charset="-122"/>
                    <a:ea typeface="微软雅黑" panose="020B0503020204020204" pitchFamily="34" charset="-122"/>
                  </a:rPr>
                  <a:t>end</a:t>
                </a:r>
              </a:p>
              <a:p>
                <a:pPr defTabSz="914400"/>
                <a14:m>
                  <m:oMath xmlns:m="http://schemas.openxmlformats.org/officeDocument/2006/math">
                    <m:r>
                      <a:rPr lang="en-US" altLang="zh-CN" sz="1200" i="1" smtClean="0">
                        <a:solidFill>
                          <a:prstClr val="black"/>
                        </a:solidFill>
                        <a:latin typeface="Cambria Math" panose="02040503050406030204" pitchFamily="18" charset="0"/>
                      </a:rPr>
                      <m:t>𝑔𝑎𝑖𝑛</m:t>
                    </m:r>
                    <m:r>
                      <a:rPr lang="en-US" altLang="zh-CN" sz="1200" i="1" smtClean="0">
                        <a:solidFill>
                          <a:prstClr val="black"/>
                        </a:solidFill>
                        <a:latin typeface="Cambria Math" panose="02040503050406030204" pitchFamily="18" charset="0"/>
                        <a:ea typeface="Cambria Math" panose="02040503050406030204" pitchFamily="18" charset="0"/>
                      </a:rPr>
                      <m:t>←0;</m:t>
                    </m:r>
                    <m:r>
                      <a:rPr lang="en-US" altLang="zh-CN" sz="1200" i="1" smtClean="0">
                        <a:solidFill>
                          <a:prstClr val="black"/>
                        </a:solidFill>
                        <a:latin typeface="Cambria Math" panose="02040503050406030204" pitchFamily="18" charset="0"/>
                        <a:ea typeface="Cambria Math" panose="02040503050406030204" pitchFamily="18" charset="0"/>
                      </a:rPr>
                      <m:t>𝐺</m:t>
                    </m:r>
                    <m:r>
                      <a:rPr lang="en-US" altLang="zh-CN" sz="1200" i="1" smtClean="0">
                        <a:solidFill>
                          <a:prstClr val="black"/>
                        </a:solidFill>
                        <a:latin typeface="Cambria Math" panose="02040503050406030204" pitchFamily="18" charset="0"/>
                        <a:ea typeface="Cambria Math" panose="02040503050406030204" pitchFamily="18" charset="0"/>
                      </a:rPr>
                      <m:t>←</m:t>
                    </m:r>
                    <m:nary>
                      <m:naryPr>
                        <m:chr m:val="∑"/>
                        <m:limLoc m:val="subSup"/>
                        <m:supHide m:val="on"/>
                        <m:ctrlPr>
                          <a:rPr lang="en-US" altLang="zh-CN" sz="1200" i="1" smtClean="0">
                            <a:solidFill>
                              <a:prstClr val="black"/>
                            </a:solidFill>
                            <a:latin typeface="Cambria Math" panose="02040503050406030204" pitchFamily="18" charset="0"/>
                            <a:ea typeface="Cambria Math" panose="02040503050406030204" pitchFamily="18" charset="0"/>
                          </a:rPr>
                        </m:ctrlPr>
                      </m:naryPr>
                      <m:sub>
                        <m:r>
                          <m:rPr>
                            <m:brk m:alnAt="9"/>
                          </m:rPr>
                          <a:rPr lang="en-US" altLang="zh-CN" sz="1200" i="1" smtClean="0">
                            <a:solidFill>
                              <a:prstClr val="black"/>
                            </a:solidFill>
                            <a:latin typeface="Cambria Math" panose="02040503050406030204" pitchFamily="18" charset="0"/>
                            <a:ea typeface="Cambria Math" panose="02040503050406030204" pitchFamily="18" charset="0"/>
                          </a:rPr>
                          <m:t>𝑖</m:t>
                        </m:r>
                        <m:r>
                          <a:rPr lang="en-US" altLang="zh-CN" sz="1200" i="1" smtClean="0">
                            <a:solidFill>
                              <a:prstClr val="black"/>
                            </a:solidFill>
                            <a:latin typeface="Cambria Math" panose="02040503050406030204" pitchFamily="18" charset="0"/>
                            <a:ea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𝐼</m:t>
                        </m:r>
                      </m:sub>
                      <m:sup/>
                      <m:e>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𝑔</m:t>
                            </m:r>
                          </m:e>
                          <m:sub>
                            <m:r>
                              <a:rPr lang="en-US" altLang="zh-CN" sz="1200" i="1" smtClean="0">
                                <a:solidFill>
                                  <a:prstClr val="black"/>
                                </a:solidFill>
                                <a:latin typeface="Cambria Math" panose="02040503050406030204" pitchFamily="18" charset="0"/>
                                <a:ea typeface="Cambria Math" panose="02040503050406030204" pitchFamily="18" charset="0"/>
                              </a:rPr>
                              <m:t>𝑖</m:t>
                            </m:r>
                          </m:sub>
                        </m:sSub>
                      </m:e>
                    </m:nary>
                  </m:oMath>
                </a14:m>
                <a:r>
                  <a:rPr lang="en-US" altLang="zh-CN" sz="1200" dirty="0">
                    <a:solidFill>
                      <a:prstClr val="black"/>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1200" i="1" dirty="0" smtClean="0">
                        <a:solidFill>
                          <a:prstClr val="black"/>
                        </a:solidFill>
                        <a:latin typeface="Cambria Math" panose="02040503050406030204" pitchFamily="18" charset="0"/>
                      </a:rPr>
                      <m:t>𝐻</m:t>
                    </m:r>
                    <m:r>
                      <a:rPr lang="en-US" altLang="zh-CN" sz="1200" i="1" dirty="0" smtClean="0">
                        <a:solidFill>
                          <a:prstClr val="black"/>
                        </a:solidFill>
                        <a:latin typeface="Cambria Math" panose="02040503050406030204" pitchFamily="18" charset="0"/>
                        <a:ea typeface="Cambria Math" panose="02040503050406030204" pitchFamily="18" charset="0"/>
                      </a:rPr>
                      <m:t>←</m:t>
                    </m:r>
                    <m:nary>
                      <m:naryPr>
                        <m:chr m:val="∑"/>
                        <m:limLoc m:val="subSup"/>
                        <m:supHide m:val="on"/>
                        <m:ctrlPr>
                          <a:rPr lang="en-US" altLang="zh-CN" sz="1200" i="1" dirty="0" smtClean="0">
                            <a:solidFill>
                              <a:prstClr val="black"/>
                            </a:solidFill>
                            <a:latin typeface="Cambria Math" panose="02040503050406030204" pitchFamily="18" charset="0"/>
                            <a:ea typeface="Cambria Math" panose="02040503050406030204" pitchFamily="18" charset="0"/>
                          </a:rPr>
                        </m:ctrlPr>
                      </m:naryPr>
                      <m:sub>
                        <m:r>
                          <m:rPr>
                            <m:brk m:alnAt="9"/>
                          </m:rPr>
                          <a:rPr lang="en-US" altLang="zh-CN" sz="1200" i="1" dirty="0" smtClean="0">
                            <a:solidFill>
                              <a:prstClr val="black"/>
                            </a:solidFill>
                            <a:latin typeface="Cambria Math" panose="02040503050406030204" pitchFamily="18" charset="0"/>
                            <a:ea typeface="Cambria Math" panose="02040503050406030204" pitchFamily="18" charset="0"/>
                          </a:rPr>
                          <m:t>𝑖</m:t>
                        </m:r>
                        <m:r>
                          <a:rPr lang="en-US" altLang="zh-CN" sz="1200" i="1" dirty="0" smtClean="0">
                            <a:solidFill>
                              <a:prstClr val="black"/>
                            </a:solidFill>
                            <a:latin typeface="Cambria Math" panose="02040503050406030204" pitchFamily="18" charset="0"/>
                            <a:ea typeface="Cambria Math" panose="02040503050406030204" pitchFamily="18" charset="0"/>
                          </a:rPr>
                          <m:t>∈</m:t>
                        </m:r>
                        <m:r>
                          <a:rPr lang="en-US" altLang="zh-CN" sz="1200" i="1" dirty="0" smtClean="0">
                            <a:solidFill>
                              <a:prstClr val="black"/>
                            </a:solidFill>
                            <a:latin typeface="Cambria Math" panose="02040503050406030204" pitchFamily="18" charset="0"/>
                            <a:ea typeface="Cambria Math" panose="02040503050406030204" pitchFamily="18" charset="0"/>
                          </a:rPr>
                          <m:t>𝐼</m:t>
                        </m:r>
                      </m:sub>
                      <m:sup/>
                      <m:e>
                        <m:sSub>
                          <m:sSubPr>
                            <m:ctrlPr>
                              <a:rPr lang="en-US" altLang="zh-CN" sz="1200" i="1" dirty="0" smtClean="0">
                                <a:solidFill>
                                  <a:prstClr val="black"/>
                                </a:solidFill>
                                <a:latin typeface="Cambria Math" panose="02040503050406030204" pitchFamily="18" charset="0"/>
                                <a:ea typeface="Cambria Math" panose="02040503050406030204" pitchFamily="18" charset="0"/>
                              </a:rPr>
                            </m:ctrlPr>
                          </m:sSubPr>
                          <m:e>
                            <m:r>
                              <a:rPr lang="en-US" altLang="zh-CN" sz="1200" i="1" dirty="0" smtClean="0">
                                <a:solidFill>
                                  <a:prstClr val="black"/>
                                </a:solidFill>
                                <a:latin typeface="Cambria Math" panose="02040503050406030204" pitchFamily="18" charset="0"/>
                                <a:ea typeface="Cambria Math" panose="02040503050406030204" pitchFamily="18" charset="0"/>
                              </a:rPr>
                              <m:t>h</m:t>
                            </m:r>
                          </m:e>
                          <m:sub>
                            <m:r>
                              <a:rPr lang="en-US" altLang="zh-CN" sz="1200" i="1" dirty="0" smtClean="0">
                                <a:solidFill>
                                  <a:prstClr val="black"/>
                                </a:solidFill>
                                <a:latin typeface="Cambria Math" panose="02040503050406030204" pitchFamily="18" charset="0"/>
                                <a:ea typeface="Cambria Math" panose="02040503050406030204" pitchFamily="18" charset="0"/>
                              </a:rPr>
                              <m:t>𝑖</m:t>
                            </m:r>
                          </m:sub>
                        </m:sSub>
                      </m:e>
                    </m:nary>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b="1" dirty="0">
                    <a:solidFill>
                      <a:prstClr val="black"/>
                    </a:solidFill>
                    <a:latin typeface="微软雅黑" panose="020B0503020204020204" pitchFamily="34" charset="-122"/>
                    <a:ea typeface="微软雅黑" panose="020B0503020204020204" pitchFamily="34" charset="-122"/>
                  </a:rPr>
                  <a:t>for</a:t>
                </a:r>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200" i="1" smtClean="0">
                        <a:solidFill>
                          <a:prstClr val="black"/>
                        </a:solidFill>
                        <a:latin typeface="Cambria Math" panose="02040503050406030204" pitchFamily="18" charset="0"/>
                      </a:rPr>
                      <m:t>𝑘</m:t>
                    </m:r>
                    <m:r>
                      <a:rPr lang="en-US" altLang="zh-CN" sz="1200" i="1" smtClean="0">
                        <a:solidFill>
                          <a:prstClr val="black"/>
                        </a:solidFill>
                        <a:latin typeface="Cambria Math" panose="02040503050406030204" pitchFamily="18" charset="0"/>
                      </a:rPr>
                      <m:t>=1  </m:t>
                    </m:r>
                    <m:r>
                      <a:rPr lang="en-US" altLang="zh-CN" sz="1200" i="1" smtClean="0">
                        <a:solidFill>
                          <a:prstClr val="black"/>
                        </a:solidFill>
                        <a:latin typeface="Cambria Math" panose="02040503050406030204" pitchFamily="18" charset="0"/>
                      </a:rPr>
                      <m:t>𝑡𝑜</m:t>
                    </m:r>
                    <m:r>
                      <a:rPr lang="en-US" altLang="zh-CN" sz="1200" i="1" smtClean="0">
                        <a:solidFill>
                          <a:prstClr val="black"/>
                        </a:solidFill>
                        <a:latin typeface="Cambria Math" panose="02040503050406030204" pitchFamily="18" charset="0"/>
                      </a:rPr>
                      <m:t> </m:t>
                    </m:r>
                    <m:r>
                      <a:rPr lang="en-US" altLang="zh-CN" sz="1200" i="1" smtClean="0">
                        <a:solidFill>
                          <a:prstClr val="black"/>
                        </a:solidFill>
                        <a:latin typeface="Cambria Math" panose="02040503050406030204" pitchFamily="18" charset="0"/>
                      </a:rPr>
                      <m:t>𝑚</m:t>
                    </m:r>
                    <m:r>
                      <a:rPr lang="en-US" altLang="zh-CN" sz="1200" i="1" smtClean="0">
                        <a:solidFill>
                          <a:prstClr val="black"/>
                        </a:solidFill>
                        <a:latin typeface="Cambria Math" panose="02040503050406030204" pitchFamily="18" charset="0"/>
                      </a:rPr>
                      <m:t> </m:t>
                    </m:r>
                    <m:r>
                      <a:rPr lang="en-US" altLang="zh-CN" sz="1200" i="1" smtClean="0">
                        <a:solidFill>
                          <a:prstClr val="black"/>
                        </a:solidFill>
                        <a:latin typeface="Cambria Math" panose="02040503050406030204" pitchFamily="18" charset="0"/>
                      </a:rPr>
                      <m:t>𝑑𝑜</m:t>
                    </m:r>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b="1" dirty="0">
                    <a:solidFill>
                      <a:prstClr val="black"/>
                    </a:solidFill>
                    <a:latin typeface="微软雅黑" panose="020B0503020204020204" pitchFamily="34" charset="-122"/>
                    <a:ea typeface="微软雅黑" panose="020B0503020204020204" pitchFamily="34" charset="-122"/>
                  </a:rPr>
                  <a:t> for </a:t>
                </a:r>
                <a14:m>
                  <m:oMath xmlns:m="http://schemas.openxmlformats.org/officeDocument/2006/math">
                    <m:r>
                      <a:rPr lang="en-US" altLang="zh-CN" sz="1200" i="1" smtClean="0">
                        <a:solidFill>
                          <a:prstClr val="black"/>
                        </a:solidFill>
                        <a:latin typeface="Cambria Math" panose="02040503050406030204" pitchFamily="18" charset="0"/>
                      </a:rPr>
                      <m:t>𝑣</m:t>
                    </m:r>
                    <m:r>
                      <a:rPr lang="en-US" altLang="zh-CN" sz="1200" i="1" smtClean="0">
                        <a:solidFill>
                          <a:prstClr val="black"/>
                        </a:solidFill>
                        <a:latin typeface="Cambria Math" panose="02040503050406030204" pitchFamily="18" charset="0"/>
                      </a:rPr>
                      <m:t>=2</m:t>
                    </m:r>
                  </m:oMath>
                </a14:m>
                <a:r>
                  <a:rPr lang="en-US" altLang="zh-CN" sz="1200" dirty="0">
                    <a:solidFill>
                      <a:prstClr val="black"/>
                    </a:solidFill>
                    <a:latin typeface="微软雅黑" panose="020B0503020204020204" pitchFamily="34" charset="-122"/>
                    <a:ea typeface="微软雅黑" panose="020B0503020204020204" pitchFamily="34" charset="-122"/>
                  </a:rPr>
                  <a:t>  to  </a:t>
                </a:r>
                <a14:m>
                  <m:oMath xmlns:m="http://schemas.openxmlformats.org/officeDocument/2006/math">
                    <m:r>
                      <a:rPr lang="en-US" altLang="zh-CN" sz="1200" i="1" smtClean="0">
                        <a:solidFill>
                          <a:prstClr val="black"/>
                        </a:solidFill>
                        <a:latin typeface="Cambria Math" panose="02040503050406030204" pitchFamily="18" charset="0"/>
                      </a:rPr>
                      <m:t>𝑙</m:t>
                    </m:r>
                  </m:oMath>
                </a14:m>
                <a:r>
                  <a:rPr lang="en-US" altLang="zh-CN" sz="1200" dirty="0">
                    <a:solidFill>
                      <a:prstClr val="black"/>
                    </a:solidFill>
                    <a:latin typeface="微软雅黑" panose="020B0503020204020204" pitchFamily="34" charset="-122"/>
                    <a:ea typeface="微软雅黑" panose="020B0503020204020204" pitchFamily="34" charset="-122"/>
                  </a:rPr>
                  <a:t>  do</a:t>
                </a: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i="1" smtClean="0">
                            <a:solidFill>
                              <a:prstClr val="black"/>
                            </a:solidFill>
                            <a:latin typeface="Cambria Math" panose="02040503050406030204" pitchFamily="18" charset="0"/>
                          </a:rPr>
                          <m:t>𝐺</m:t>
                        </m:r>
                      </m:e>
                      <m:sub>
                        <m:r>
                          <a:rPr lang="en-US" altLang="zh-CN" sz="1200" i="1" smtClean="0">
                            <a:solidFill>
                              <a:prstClr val="black"/>
                            </a:solidFill>
                            <a:latin typeface="Cambria Math" panose="02040503050406030204" pitchFamily="18" charset="0"/>
                          </a:rPr>
                          <m:t>𝐿</m:t>
                        </m:r>
                      </m:sub>
                    </m:sSub>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𝐿</m:t>
                        </m:r>
                      </m:sub>
                    </m:sSub>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𝑘𝑣</m:t>
                        </m:r>
                      </m:sub>
                    </m:sSub>
                  </m:oMath>
                </a14:m>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smtClean="0">
                            <a:solidFill>
                              <a:prstClr val="black"/>
                            </a:solidFill>
                            <a:latin typeface="Cambria Math" panose="02040503050406030204" pitchFamily="18" charset="0"/>
                          </a:rPr>
                        </m:ctrlPr>
                      </m:sSubPr>
                      <m:e>
                        <m:r>
                          <a:rPr lang="en-US" altLang="zh-CN" sz="1200" i="1" smtClean="0">
                            <a:solidFill>
                              <a:prstClr val="black"/>
                            </a:solidFill>
                            <a:latin typeface="Cambria Math" panose="02040503050406030204" pitchFamily="18" charset="0"/>
                          </a:rPr>
                          <m:t>𝐻</m:t>
                        </m:r>
                      </m:e>
                      <m:sub>
                        <m:r>
                          <a:rPr lang="en-US" altLang="zh-CN" sz="1200" i="1" smtClean="0">
                            <a:solidFill>
                              <a:prstClr val="black"/>
                            </a:solidFill>
                            <a:latin typeface="Cambria Math" panose="02040503050406030204" pitchFamily="18" charset="0"/>
                          </a:rPr>
                          <m:t>𝐿</m:t>
                        </m:r>
                      </m:sub>
                    </m:sSub>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𝐻</m:t>
                        </m:r>
                      </m:e>
                      <m:sub>
                        <m:r>
                          <a:rPr lang="en-US" altLang="zh-CN" sz="1200" i="1" smtClean="0">
                            <a:solidFill>
                              <a:prstClr val="black"/>
                            </a:solidFill>
                            <a:latin typeface="Cambria Math" panose="02040503050406030204" pitchFamily="18" charset="0"/>
                            <a:ea typeface="Cambria Math" panose="02040503050406030204" pitchFamily="18" charset="0"/>
                          </a:rPr>
                          <m:t>𝐿</m:t>
                        </m:r>
                      </m:sub>
                    </m:sSub>
                    <m:r>
                      <a:rPr lang="en-US" altLang="zh-CN" sz="1200" i="1" smtClean="0">
                        <a:solidFill>
                          <a:prstClr val="black"/>
                        </a:solidFill>
                        <a:latin typeface="Cambria Math" panose="02040503050406030204" pitchFamily="18" charset="0"/>
                        <a:ea typeface="Cambria Math" panose="02040503050406030204" pitchFamily="18" charset="0"/>
                      </a:rPr>
                      <m:t>+</m:t>
                    </m:r>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𝐻</m:t>
                        </m:r>
                      </m:e>
                      <m:sub>
                        <m:r>
                          <a:rPr lang="en-US" altLang="zh-CN" sz="1200" i="1" smtClean="0">
                            <a:solidFill>
                              <a:prstClr val="black"/>
                            </a:solidFill>
                            <a:latin typeface="Cambria Math" panose="02040503050406030204" pitchFamily="18" charset="0"/>
                            <a:ea typeface="Cambria Math" panose="02040503050406030204" pitchFamily="18" charset="0"/>
                          </a:rPr>
                          <m:t>𝑘𝑣</m:t>
                        </m:r>
                      </m:sub>
                    </m:sSub>
                  </m:oMath>
                </a14:m>
                <a:r>
                  <a:rPr lang="en-US" altLang="zh-CN" sz="1200" dirty="0">
                    <a:solidFill>
                      <a:prstClr val="black"/>
                    </a:solidFill>
                    <a:latin typeface="微软雅黑" panose="020B0503020204020204" pitchFamily="34" charset="-122"/>
                    <a:ea typeface="微软雅黑" panose="020B0503020204020204" pitchFamily="34" charset="-122"/>
                  </a:rPr>
                  <a:t>,</a:t>
                </a: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a:solidFill>
                              <a:prstClr val="black"/>
                            </a:solidFill>
                            <a:latin typeface="Cambria Math" panose="02040503050406030204" pitchFamily="18" charset="0"/>
                          </a:rPr>
                        </m:ctrlPr>
                      </m:sSubPr>
                      <m:e>
                        <m:r>
                          <a:rPr lang="en-US" altLang="zh-CN" sz="1200" i="1">
                            <a:solidFill>
                              <a:prstClr val="black"/>
                            </a:solidFill>
                            <a:latin typeface="Cambria Math" panose="02040503050406030204" pitchFamily="18" charset="0"/>
                          </a:rPr>
                          <m:t>𝐺</m:t>
                        </m:r>
                      </m:e>
                      <m:sub>
                        <m:r>
                          <a:rPr lang="en-US" altLang="zh-CN" sz="1200" i="1">
                            <a:solidFill>
                              <a:prstClr val="black"/>
                            </a:solidFill>
                            <a:latin typeface="Cambria Math" panose="02040503050406030204" pitchFamily="18" charset="0"/>
                          </a:rPr>
                          <m:t>𝑅</m:t>
                        </m:r>
                      </m:sub>
                    </m:sSub>
                    <m:r>
                      <a:rPr lang="en-US" altLang="zh-CN" sz="1200" i="1">
                        <a:solidFill>
                          <a:prstClr val="black"/>
                        </a:solidFill>
                        <a:latin typeface="Cambria Math" panose="02040503050406030204" pitchFamily="18" charset="0"/>
                        <a:ea typeface="Cambria Math" panose="02040503050406030204" pitchFamily="18" charset="0"/>
                      </a:rPr>
                      <m:t>←</m:t>
                    </m:r>
                    <m:r>
                      <a:rPr lang="en-US" altLang="zh-CN" sz="1200" i="1">
                        <a:solidFill>
                          <a:prstClr val="black"/>
                        </a:solidFill>
                        <a:latin typeface="Cambria Math" panose="02040503050406030204" pitchFamily="18" charset="0"/>
                        <a:ea typeface="Cambria Math" panose="02040503050406030204" pitchFamily="18" charset="0"/>
                      </a:rPr>
                      <m:t>𝐺</m:t>
                    </m:r>
                    <m:r>
                      <a:rPr lang="en-US" altLang="zh-CN" sz="1200" i="1">
                        <a:solidFill>
                          <a:prstClr val="black"/>
                        </a:solidFill>
                        <a:latin typeface="Cambria Math" panose="02040503050406030204" pitchFamily="18" charset="0"/>
                        <a:ea typeface="Cambria Math" panose="02040503050406030204" pitchFamily="18" charset="0"/>
                      </a:rPr>
                      <m:t>−</m:t>
                    </m:r>
                    <m:sSub>
                      <m:sSubPr>
                        <m:ctrlPr>
                          <a:rPr lang="en-US" altLang="zh-CN" sz="1200" i="1">
                            <a:solidFill>
                              <a:prstClr val="black"/>
                            </a:solidFill>
                            <a:latin typeface="Cambria Math" panose="02040503050406030204" pitchFamily="18" charset="0"/>
                            <a:ea typeface="Cambria Math" panose="020405030504060302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rPr>
                          <m:t>𝐺</m:t>
                        </m:r>
                      </m:e>
                      <m:sub>
                        <m:r>
                          <a:rPr lang="en-US" altLang="zh-CN" sz="1200" i="1">
                            <a:solidFill>
                              <a:prstClr val="black"/>
                            </a:solidFill>
                            <a:latin typeface="Cambria Math" panose="02040503050406030204" pitchFamily="18" charset="0"/>
                            <a:ea typeface="Cambria Math" panose="02040503050406030204" pitchFamily="18" charset="0"/>
                          </a:rPr>
                          <m:t>𝐿</m:t>
                        </m:r>
                      </m:sub>
                    </m:sSub>
                    <m:r>
                      <a:rPr lang="en-US" altLang="zh-CN" sz="1200" i="1">
                        <a:solidFill>
                          <a:prstClr val="black"/>
                        </a:solidFill>
                        <a:latin typeface="Cambria Math" panose="02040503050406030204" pitchFamily="18" charset="0"/>
                        <a:ea typeface="Cambria Math" panose="02040503050406030204" pitchFamily="18" charset="0"/>
                      </a:rPr>
                      <m:t>,</m:t>
                    </m:r>
                  </m:oMath>
                </a14:m>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dirty="0">
                            <a:solidFill>
                              <a:prstClr val="black"/>
                            </a:solidFill>
                            <a:latin typeface="Cambria Math" panose="02040503050406030204" pitchFamily="18" charset="0"/>
                          </a:rPr>
                        </m:ctrlPr>
                      </m:sSubPr>
                      <m:e>
                        <m:r>
                          <a:rPr lang="en-US" altLang="zh-CN" sz="1200" i="1" dirty="0">
                            <a:solidFill>
                              <a:prstClr val="black"/>
                            </a:solidFill>
                            <a:latin typeface="Cambria Math" panose="02040503050406030204" pitchFamily="18" charset="0"/>
                          </a:rPr>
                          <m:t>𝐻</m:t>
                        </m:r>
                      </m:e>
                      <m:sub>
                        <m:r>
                          <a:rPr lang="en-US" altLang="zh-CN" sz="1200" i="1" dirty="0">
                            <a:solidFill>
                              <a:prstClr val="black"/>
                            </a:solidFill>
                            <a:latin typeface="Cambria Math" panose="02040503050406030204" pitchFamily="18" charset="0"/>
                          </a:rPr>
                          <m:t>𝑅</m:t>
                        </m:r>
                      </m:sub>
                    </m:sSub>
                    <m:r>
                      <a:rPr lang="en-US" altLang="zh-CN" sz="1200" i="1" dirty="0">
                        <a:solidFill>
                          <a:prstClr val="black"/>
                        </a:solidFill>
                        <a:latin typeface="Cambria Math" panose="02040503050406030204" pitchFamily="18" charset="0"/>
                        <a:ea typeface="Cambria Math" panose="02040503050406030204" pitchFamily="18" charset="0"/>
                      </a:rPr>
                      <m:t>←</m:t>
                    </m:r>
                    <m:r>
                      <a:rPr lang="en-US" altLang="zh-CN" sz="1200" i="1" dirty="0">
                        <a:solidFill>
                          <a:prstClr val="black"/>
                        </a:solidFill>
                        <a:latin typeface="Cambria Math" panose="02040503050406030204" pitchFamily="18" charset="0"/>
                        <a:ea typeface="Cambria Math" panose="02040503050406030204" pitchFamily="18" charset="0"/>
                      </a:rPr>
                      <m:t>𝐻</m:t>
                    </m:r>
                    <m:r>
                      <a:rPr lang="en-US" altLang="zh-CN" sz="1200" i="1" dirty="0">
                        <a:solidFill>
                          <a:prstClr val="black"/>
                        </a:solidFill>
                        <a:latin typeface="Cambria Math" panose="02040503050406030204" pitchFamily="18" charset="0"/>
                        <a:ea typeface="Cambria Math" panose="02040503050406030204" pitchFamily="18" charset="0"/>
                      </a:rPr>
                      <m:t>−</m:t>
                    </m:r>
                    <m:sSub>
                      <m:sSubPr>
                        <m:ctrlPr>
                          <a:rPr lang="en-US" altLang="zh-CN" sz="1200" i="1" dirty="0">
                            <a:solidFill>
                              <a:prstClr val="black"/>
                            </a:solidFill>
                            <a:latin typeface="Cambria Math" panose="02040503050406030204" pitchFamily="18" charset="0"/>
                            <a:ea typeface="Cambria Math" panose="02040503050406030204" pitchFamily="18" charset="0"/>
                          </a:rPr>
                        </m:ctrlPr>
                      </m:sSubPr>
                      <m:e>
                        <m:r>
                          <a:rPr lang="en-US" altLang="zh-CN" sz="1200" i="1" dirty="0">
                            <a:solidFill>
                              <a:prstClr val="black"/>
                            </a:solidFill>
                            <a:latin typeface="Cambria Math" panose="02040503050406030204" pitchFamily="18" charset="0"/>
                            <a:ea typeface="Cambria Math" panose="02040503050406030204" pitchFamily="18" charset="0"/>
                          </a:rPr>
                          <m:t>𝐻</m:t>
                        </m:r>
                      </m:e>
                      <m:sub>
                        <m:r>
                          <a:rPr lang="en-US" altLang="zh-CN" sz="1200" i="1" dirty="0">
                            <a:solidFill>
                              <a:prstClr val="black"/>
                            </a:solidFill>
                            <a:latin typeface="Cambria Math" panose="02040503050406030204" pitchFamily="18" charset="0"/>
                            <a:ea typeface="Cambria Math" panose="02040503050406030204" pitchFamily="18" charset="0"/>
                          </a:rPr>
                          <m:t>𝐿</m:t>
                        </m:r>
                      </m:sub>
                    </m:sSub>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200" i="1" smtClean="0">
                        <a:solidFill>
                          <a:prstClr val="black"/>
                        </a:solidFill>
                        <a:latin typeface="Cambria Math" panose="02040503050406030204" pitchFamily="18" charset="0"/>
                      </a:rPr>
                      <m:t>𝑠𝑐𝑜𝑟𝑒</m:t>
                    </m:r>
                    <m:r>
                      <a:rPr lang="en-US" altLang="zh-CN" sz="1200" i="1" smtClean="0">
                        <a:solidFill>
                          <a:prstClr val="black"/>
                        </a:solidFill>
                        <a:latin typeface="Cambria Math" panose="02040503050406030204" pitchFamily="18" charset="0"/>
                        <a:ea typeface="Cambria Math" panose="02040503050406030204" pitchFamily="18" charset="0"/>
                      </a:rPr>
                      <m:t>←</m:t>
                    </m:r>
                    <m:r>
                      <m:rPr>
                        <m:sty m:val="p"/>
                      </m:rPr>
                      <a:rPr lang="en-US" altLang="zh-CN" sz="1200" smtClean="0">
                        <a:solidFill>
                          <a:prstClr val="black"/>
                        </a:solidFill>
                        <a:latin typeface="Cambria Math" panose="02040503050406030204" pitchFamily="18" charset="0"/>
                        <a:ea typeface="Cambria Math" panose="02040503050406030204" pitchFamily="18" charset="0"/>
                      </a:rPr>
                      <m:t>max</m:t>
                    </m:r>
                    <m:r>
                      <a:rPr lang="en-US" altLang="zh-CN" sz="1200" i="1" smtClean="0">
                        <a:solidFill>
                          <a:prstClr val="black"/>
                        </a:solidFill>
                        <a:latin typeface="Cambria Math" panose="02040503050406030204" pitchFamily="18" charset="0"/>
                        <a:ea typeface="Cambria Math" panose="02040503050406030204" pitchFamily="18" charset="0"/>
                      </a:rPr>
                      <m:t>{</m:t>
                    </m:r>
                    <m:r>
                      <a:rPr lang="en-US" altLang="zh-CN" sz="1200" i="1" smtClean="0">
                        <a:solidFill>
                          <a:prstClr val="black"/>
                        </a:solidFill>
                        <a:latin typeface="Cambria Math" panose="02040503050406030204" pitchFamily="18" charset="0"/>
                        <a:ea typeface="Cambria Math" panose="02040503050406030204" pitchFamily="18" charset="0"/>
                      </a:rPr>
                      <m:t>𝑠𝑐𝑜𝑟𝑒</m:t>
                    </m:r>
                    <m:r>
                      <a:rPr lang="en-US" altLang="zh-CN" sz="1200" i="1" smtClean="0">
                        <a:solidFill>
                          <a:prstClr val="black"/>
                        </a:solidFill>
                        <a:latin typeface="Cambria Math" panose="02040503050406030204" pitchFamily="18" charset="0"/>
                        <a:ea typeface="Cambria Math" panose="02040503050406030204" pitchFamily="18" charset="0"/>
                      </a:rPr>
                      <m:t>,</m:t>
                    </m:r>
                    <m:f>
                      <m:fPr>
                        <m:ctrlPr>
                          <a:rPr lang="en-US" altLang="zh-CN" sz="1200" i="1" smtClean="0">
                            <a:solidFill>
                              <a:prstClr val="black"/>
                            </a:solidFill>
                            <a:latin typeface="Cambria Math" panose="02040503050406030204" pitchFamily="18" charset="0"/>
                            <a:ea typeface="Cambria Math" panose="02040503050406030204" pitchFamily="18" charset="0"/>
                          </a:rPr>
                        </m:ctrlPr>
                      </m:fPr>
                      <m:num>
                        <m:sSubSup>
                          <m:sSubSupPr>
                            <m:ctrlPr>
                              <a:rPr lang="en-US" altLang="zh-CN" sz="1200" i="1" smtClean="0">
                                <a:solidFill>
                                  <a:prstClr val="black"/>
                                </a:solidFill>
                                <a:latin typeface="Cambria Math" panose="02040503050406030204" pitchFamily="18" charset="0"/>
                                <a:ea typeface="Cambria Math" panose="02040503050406030204" pitchFamily="18" charset="0"/>
                              </a:rPr>
                            </m:ctrlPr>
                          </m:sSubSup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𝐿</m:t>
                            </m:r>
                          </m:sub>
                          <m:sup>
                            <m:r>
                              <a:rPr lang="en-US" altLang="zh-CN" sz="1200" i="1" smtClean="0">
                                <a:solidFill>
                                  <a:prstClr val="black"/>
                                </a:solidFill>
                                <a:latin typeface="Cambria Math" panose="02040503050406030204" pitchFamily="18" charset="0"/>
                                <a:ea typeface="Cambria Math" panose="02040503050406030204" pitchFamily="18" charset="0"/>
                              </a:rPr>
                              <m:t>2</m:t>
                            </m:r>
                          </m:sup>
                        </m:sSubSup>
                      </m:num>
                      <m:den>
                        <m:sSub>
                          <m:sSubPr>
                            <m:ctrlPr>
                              <a:rPr lang="en-US" altLang="zh-CN" sz="1200" i="1" smtClean="0">
                                <a:solidFill>
                                  <a:prstClr val="black"/>
                                </a:solidFill>
                                <a:latin typeface="Cambria Math" panose="02040503050406030204" pitchFamily="18" charset="0"/>
                                <a:ea typeface="Cambria Math" panose="02040503050406030204" pitchFamily="18" charset="0"/>
                              </a:rPr>
                            </m:ctrlPr>
                          </m:sSubPr>
                          <m:e>
                            <m:r>
                              <a:rPr lang="en-US" altLang="zh-CN" sz="1200" i="1" smtClean="0">
                                <a:solidFill>
                                  <a:prstClr val="black"/>
                                </a:solidFill>
                                <a:latin typeface="Cambria Math" panose="02040503050406030204" pitchFamily="18" charset="0"/>
                                <a:ea typeface="Cambria Math" panose="02040503050406030204" pitchFamily="18" charset="0"/>
                              </a:rPr>
                              <m:t>𝐻</m:t>
                            </m:r>
                          </m:e>
                          <m:sub>
                            <m:r>
                              <a:rPr lang="en-US" altLang="zh-CN" sz="1200" i="1" smtClean="0">
                                <a:solidFill>
                                  <a:prstClr val="black"/>
                                </a:solidFill>
                                <a:latin typeface="Cambria Math" panose="02040503050406030204" pitchFamily="18" charset="0"/>
                                <a:ea typeface="Cambria Math" panose="02040503050406030204" pitchFamily="18" charset="0"/>
                              </a:rPr>
                              <m:t>𝐿</m:t>
                            </m:r>
                          </m:sub>
                        </m:sSub>
                        <m:r>
                          <a:rPr lang="en-US" altLang="zh-CN" sz="1200" i="1" smtClean="0">
                            <a:solidFill>
                              <a:prstClr val="black"/>
                            </a:solidFill>
                            <a:latin typeface="Cambria Math" panose="02040503050406030204" pitchFamily="18" charset="0"/>
                            <a:ea typeface="Cambria Math" panose="02040503050406030204" pitchFamily="18" charset="0"/>
                          </a:rPr>
                          <m:t>+</m:t>
                        </m:r>
                        <m:r>
                          <a:rPr lang="zh-CN" altLang="en-US" sz="1200" i="1" smtClean="0">
                            <a:solidFill>
                              <a:prstClr val="black"/>
                            </a:solidFill>
                            <a:latin typeface="Cambria Math" panose="02040503050406030204" pitchFamily="18" charset="0"/>
                            <a:ea typeface="Cambria Math" panose="02040503050406030204" pitchFamily="18" charset="0"/>
                          </a:rPr>
                          <m:t>𝜆</m:t>
                        </m:r>
                      </m:den>
                    </m:f>
                    <m:r>
                      <a:rPr lang="en-US" altLang="zh-CN" sz="1200" i="1" smtClean="0">
                        <a:solidFill>
                          <a:prstClr val="black"/>
                        </a:solidFill>
                        <a:latin typeface="Cambria Math" panose="02040503050406030204" pitchFamily="18" charset="0"/>
                        <a:ea typeface="Cambria Math" panose="02040503050406030204" pitchFamily="18" charset="0"/>
                      </a:rPr>
                      <m:t>+</m:t>
                    </m:r>
                    <m:f>
                      <m:fPr>
                        <m:ctrlPr>
                          <a:rPr lang="en-US" altLang="zh-CN" sz="1200" i="1" smtClean="0">
                            <a:solidFill>
                              <a:prstClr val="black"/>
                            </a:solidFill>
                            <a:latin typeface="Cambria Math" panose="02040503050406030204" pitchFamily="18" charset="0"/>
                            <a:ea typeface="Cambria Math" panose="02040503050406030204" pitchFamily="18" charset="0"/>
                          </a:rPr>
                        </m:ctrlPr>
                      </m:fPr>
                      <m:num>
                        <m:sSubSup>
                          <m:sSubSupPr>
                            <m:ctrlPr>
                              <a:rPr lang="en-US" altLang="zh-CN" sz="1200" i="1" smtClean="0">
                                <a:solidFill>
                                  <a:prstClr val="black"/>
                                </a:solidFill>
                                <a:latin typeface="Cambria Math" panose="02040503050406030204" pitchFamily="18" charset="0"/>
                                <a:ea typeface="Cambria Math" panose="02040503050406030204" pitchFamily="18" charset="0"/>
                              </a:rPr>
                            </m:ctrlPr>
                          </m:sSubSup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𝑅</m:t>
                            </m:r>
                          </m:sub>
                          <m:sup>
                            <m:r>
                              <a:rPr lang="en-US" altLang="zh-CN" sz="1200" i="1" smtClean="0">
                                <a:solidFill>
                                  <a:prstClr val="black"/>
                                </a:solidFill>
                                <a:latin typeface="Cambria Math" panose="02040503050406030204" pitchFamily="18" charset="0"/>
                                <a:ea typeface="Cambria Math" panose="02040503050406030204" pitchFamily="18" charset="0"/>
                              </a:rPr>
                              <m:t>2</m:t>
                            </m:r>
                          </m:sup>
                        </m:sSubSup>
                      </m:num>
                      <m:den>
                        <m:sSubSup>
                          <m:sSubSupPr>
                            <m:ctrlPr>
                              <a:rPr lang="en-US" altLang="zh-CN" sz="1200" i="1" smtClean="0">
                                <a:solidFill>
                                  <a:prstClr val="black"/>
                                </a:solidFill>
                                <a:latin typeface="Cambria Math" panose="02040503050406030204" pitchFamily="18" charset="0"/>
                                <a:ea typeface="Cambria Math" panose="02040503050406030204" pitchFamily="18" charset="0"/>
                              </a:rPr>
                            </m:ctrlPr>
                          </m:sSubSupPr>
                          <m:e>
                            <m:r>
                              <a:rPr lang="en-US" altLang="zh-CN" sz="1200" i="1" smtClean="0">
                                <a:solidFill>
                                  <a:prstClr val="black"/>
                                </a:solidFill>
                                <a:latin typeface="Cambria Math" panose="02040503050406030204" pitchFamily="18" charset="0"/>
                                <a:ea typeface="Cambria Math" panose="02040503050406030204" pitchFamily="18" charset="0"/>
                              </a:rPr>
                              <m:t>𝐺</m:t>
                            </m:r>
                          </m:e>
                          <m:sub>
                            <m:r>
                              <a:rPr lang="en-US" altLang="zh-CN" sz="1200" i="1" smtClean="0">
                                <a:solidFill>
                                  <a:prstClr val="black"/>
                                </a:solidFill>
                                <a:latin typeface="Cambria Math" panose="02040503050406030204" pitchFamily="18" charset="0"/>
                                <a:ea typeface="Cambria Math" panose="02040503050406030204" pitchFamily="18" charset="0"/>
                              </a:rPr>
                              <m:t>𝑅</m:t>
                            </m:r>
                          </m:sub>
                          <m:sup>
                            <m:r>
                              <a:rPr lang="en-US" altLang="zh-CN" sz="1200" i="1" smtClean="0">
                                <a:solidFill>
                                  <a:prstClr val="black"/>
                                </a:solidFill>
                                <a:latin typeface="Cambria Math" panose="02040503050406030204" pitchFamily="18" charset="0"/>
                                <a:ea typeface="Cambria Math" panose="02040503050406030204" pitchFamily="18" charset="0"/>
                              </a:rPr>
                              <m:t>2</m:t>
                            </m:r>
                          </m:sup>
                        </m:sSubSup>
                        <m:r>
                          <a:rPr lang="en-US" altLang="zh-CN" sz="1200" i="1" smtClean="0">
                            <a:solidFill>
                              <a:prstClr val="black"/>
                            </a:solidFill>
                            <a:latin typeface="Cambria Math" panose="02040503050406030204" pitchFamily="18" charset="0"/>
                            <a:ea typeface="Cambria Math" panose="02040503050406030204" pitchFamily="18" charset="0"/>
                          </a:rPr>
                          <m:t>+</m:t>
                        </m:r>
                        <m:r>
                          <a:rPr lang="zh-CN" altLang="en-US" sz="1200" i="1" smtClean="0">
                            <a:solidFill>
                              <a:prstClr val="black"/>
                            </a:solidFill>
                            <a:latin typeface="Cambria Math" panose="02040503050406030204" pitchFamily="18" charset="0"/>
                            <a:ea typeface="Cambria Math" panose="02040503050406030204" pitchFamily="18" charset="0"/>
                          </a:rPr>
                          <m:t>𝜆</m:t>
                        </m:r>
                      </m:den>
                    </m:f>
                    <m:r>
                      <a:rPr lang="en-US" altLang="zh-CN" sz="1200" i="1" smtClean="0">
                        <a:solidFill>
                          <a:prstClr val="black"/>
                        </a:solidFill>
                        <a:latin typeface="Cambria Math" panose="02040503050406030204" pitchFamily="18" charset="0"/>
                        <a:ea typeface="Cambria Math" panose="02040503050406030204" pitchFamily="18" charset="0"/>
                      </a:rPr>
                      <m:t>−</m:t>
                    </m:r>
                    <m:f>
                      <m:fPr>
                        <m:ctrlPr>
                          <a:rPr lang="en-US" altLang="zh-CN" sz="1200" i="1" smtClean="0">
                            <a:solidFill>
                              <a:prstClr val="black"/>
                            </a:solidFill>
                            <a:latin typeface="Cambria Math" panose="02040503050406030204" pitchFamily="18" charset="0"/>
                            <a:ea typeface="Cambria Math" panose="02040503050406030204" pitchFamily="18" charset="0"/>
                          </a:rPr>
                        </m:ctrlPr>
                      </m:fPr>
                      <m:num>
                        <m:sSup>
                          <m:sSupPr>
                            <m:ctrlPr>
                              <a:rPr lang="en-US" altLang="zh-CN" sz="1200" i="1" smtClean="0">
                                <a:solidFill>
                                  <a:prstClr val="black"/>
                                </a:solidFill>
                                <a:latin typeface="Cambria Math" panose="02040503050406030204" pitchFamily="18" charset="0"/>
                                <a:ea typeface="Cambria Math" panose="02040503050406030204" pitchFamily="18" charset="0"/>
                              </a:rPr>
                            </m:ctrlPr>
                          </m:sSupPr>
                          <m:e>
                            <m:r>
                              <a:rPr lang="en-US" altLang="zh-CN" sz="1200" i="1" smtClean="0">
                                <a:solidFill>
                                  <a:prstClr val="black"/>
                                </a:solidFill>
                                <a:latin typeface="Cambria Math" panose="02040503050406030204" pitchFamily="18" charset="0"/>
                                <a:ea typeface="Cambria Math" panose="02040503050406030204" pitchFamily="18" charset="0"/>
                              </a:rPr>
                              <m:t>𝐺</m:t>
                            </m:r>
                          </m:e>
                          <m:sup>
                            <m:r>
                              <a:rPr lang="en-US" altLang="zh-CN" sz="1200" i="1" smtClean="0">
                                <a:solidFill>
                                  <a:prstClr val="black"/>
                                </a:solidFill>
                                <a:latin typeface="Cambria Math" panose="02040503050406030204" pitchFamily="18" charset="0"/>
                                <a:ea typeface="Cambria Math" panose="02040503050406030204" pitchFamily="18" charset="0"/>
                              </a:rPr>
                              <m:t>2</m:t>
                            </m:r>
                          </m:sup>
                        </m:sSup>
                      </m:num>
                      <m:den>
                        <m:r>
                          <a:rPr lang="en-US" altLang="zh-CN" sz="1200" i="1" smtClean="0">
                            <a:solidFill>
                              <a:prstClr val="black"/>
                            </a:solidFill>
                            <a:latin typeface="Cambria Math" panose="02040503050406030204" pitchFamily="18" charset="0"/>
                            <a:ea typeface="Cambria Math" panose="02040503050406030204" pitchFamily="18" charset="0"/>
                          </a:rPr>
                          <m:t>𝐻</m:t>
                        </m:r>
                        <m:r>
                          <a:rPr lang="en-US" altLang="zh-CN" sz="1200" i="1" smtClean="0">
                            <a:solidFill>
                              <a:prstClr val="black"/>
                            </a:solidFill>
                            <a:latin typeface="Cambria Math" panose="02040503050406030204" pitchFamily="18" charset="0"/>
                            <a:ea typeface="Cambria Math" panose="02040503050406030204" pitchFamily="18" charset="0"/>
                          </a:rPr>
                          <m:t>+</m:t>
                        </m:r>
                        <m:r>
                          <a:rPr lang="zh-CN" altLang="en-US" sz="1200" i="1" smtClean="0">
                            <a:solidFill>
                              <a:prstClr val="black"/>
                            </a:solidFill>
                            <a:latin typeface="Cambria Math" panose="02040503050406030204" pitchFamily="18" charset="0"/>
                            <a:ea typeface="Cambria Math" panose="02040503050406030204" pitchFamily="18" charset="0"/>
                          </a:rPr>
                          <m:t>𝜆</m:t>
                        </m:r>
                      </m:den>
                    </m:f>
                  </m:oMath>
                </a14:m>
                <a:endParaRPr lang="en-US" altLang="zh-CN" sz="1200" dirty="0">
                  <a:solidFill>
                    <a:prstClr val="black"/>
                  </a:solidFill>
                  <a:latin typeface="微软雅黑" panose="020B0503020204020204" pitchFamily="34" charset="-122"/>
                  <a:ea typeface="微软雅黑" panose="020B0503020204020204" pitchFamily="34" charset="-122"/>
                </a:endParaRPr>
              </a:p>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b="1" dirty="0">
                    <a:solidFill>
                      <a:prstClr val="black"/>
                    </a:solidFill>
                    <a:latin typeface="微软雅黑" panose="020B0503020204020204" pitchFamily="34" charset="-122"/>
                    <a:ea typeface="微软雅黑" panose="020B0503020204020204" pitchFamily="34" charset="-122"/>
                  </a:rPr>
                  <a:t>end</a:t>
                </a:r>
                <a:r>
                  <a:rPr lang="en-US" altLang="zh-CN" sz="1200" dirty="0">
                    <a:solidFill>
                      <a:prstClr val="black"/>
                    </a:solidFill>
                    <a:latin typeface="微软雅黑" panose="020B0503020204020204" pitchFamily="34" charset="-122"/>
                    <a:ea typeface="微软雅黑" panose="020B0503020204020204" pitchFamily="34" charset="-122"/>
                  </a:rPr>
                  <a:t> </a:t>
                </a:r>
              </a:p>
              <a:p>
                <a:pPr defTabSz="914400"/>
                <a:r>
                  <a:rPr lang="en-US" altLang="zh-CN" sz="1200" b="1" dirty="0">
                    <a:solidFill>
                      <a:prstClr val="black"/>
                    </a:solidFill>
                    <a:latin typeface="微软雅黑" panose="020B0503020204020204" pitchFamily="34" charset="-122"/>
                    <a:ea typeface="微软雅黑" panose="020B0503020204020204" pitchFamily="34" charset="-122"/>
                  </a:rPr>
                  <a:t>end</a:t>
                </a:r>
              </a:p>
              <a:p>
                <a:pPr defTabSz="914400"/>
                <a14:m>
                  <m:oMath xmlns:m="http://schemas.openxmlformats.org/officeDocument/2006/math">
                    <m:r>
                      <a:rPr lang="en-US" altLang="zh-CN" sz="1200" b="1" i="1" dirty="0" smtClean="0">
                        <a:solidFill>
                          <a:prstClr val="black"/>
                        </a:solidFill>
                        <a:latin typeface="Cambria Math" panose="02040503050406030204" pitchFamily="18" charset="0"/>
                      </a:rPr>
                      <m:t>𝑶𝒖𝒕𝒑𝒖𝒕</m:t>
                    </m:r>
                  </m:oMath>
                </a14:m>
                <a:r>
                  <a:rPr lang="en-US" altLang="zh-CN" sz="1200" dirty="0">
                    <a:solidFill>
                      <a:prstClr val="black"/>
                    </a:solidFill>
                    <a:latin typeface="微软雅黑" panose="020B0503020204020204" pitchFamily="34" charset="-122"/>
                    <a:ea typeface="微软雅黑" panose="020B0503020204020204" pitchFamily="34" charset="-122"/>
                  </a:rPr>
                  <a:t>: </a:t>
                </a:r>
                <a:r>
                  <a:rPr lang="zh-CN" altLang="en-US" sz="1200" dirty="0">
                    <a:solidFill>
                      <a:prstClr val="black"/>
                    </a:solidFill>
                    <a:latin typeface="微软雅黑" panose="020B0503020204020204" pitchFamily="34" charset="-122"/>
                    <a:ea typeface="微软雅黑" panose="020B0503020204020204" pitchFamily="34" charset="-122"/>
                  </a:rPr>
                  <a:t>划分点，最大</a:t>
                </a:r>
                <a14:m>
                  <m:oMath xmlns:m="http://schemas.openxmlformats.org/officeDocument/2006/math">
                    <m:r>
                      <a:rPr lang="en-US" altLang="zh-CN" sz="1200" i="1" smtClean="0">
                        <a:solidFill>
                          <a:prstClr val="black"/>
                        </a:solidFill>
                        <a:latin typeface="Cambria Math" panose="02040503050406030204" pitchFamily="18" charset="0"/>
                      </a:rPr>
                      <m:t>𝑠𝑐𝑜𝑟𝑒</m:t>
                    </m:r>
                  </m:oMath>
                </a14:m>
                <a:r>
                  <a:rPr lang="en-US" altLang="zh-CN" sz="1200" dirty="0">
                    <a:solidFill>
                      <a:prstClr val="black"/>
                    </a:solidFill>
                    <a:latin typeface="微软雅黑" panose="020B0503020204020204" pitchFamily="34" charset="-122"/>
                    <a:ea typeface="微软雅黑" panose="020B0503020204020204" pitchFamily="34" charset="-122"/>
                  </a:rPr>
                  <a:t>        </a:t>
                </a:r>
              </a:p>
            </p:txBody>
          </p:sp>
        </mc:Choice>
        <mc:Fallback xmlns="">
          <p:sp>
            <p:nvSpPr>
              <p:cNvPr id="152" name="文本框 151"/>
              <p:cNvSpPr txBox="1">
                <a:spLocks noRot="1" noChangeAspect="1" noMove="1" noResize="1" noEditPoints="1" noAdjustHandles="1" noChangeArrowheads="1" noChangeShapeType="1" noTextEdit="1"/>
              </p:cNvSpPr>
              <p:nvPr/>
            </p:nvSpPr>
            <p:spPr>
              <a:xfrm>
                <a:off x="9031263" y="918689"/>
                <a:ext cx="3360146" cy="4283930"/>
              </a:xfrm>
              <a:prstGeom prst="rect">
                <a:avLst/>
              </a:prstGeom>
              <a:blipFill rotWithShape="0">
                <a:blip r:embed="rId17"/>
                <a:stretch>
                  <a:fillRect l="-181" b="-285"/>
                </a:stretch>
              </a:blipFill>
            </p:spPr>
            <p:txBody>
              <a:bodyPr/>
              <a:lstStyle/>
              <a:p>
                <a:r>
                  <a:rPr lang="zh-CN" altLang="en-US">
                    <a:noFill/>
                  </a:rPr>
                  <a:t> </a:t>
                </a:r>
              </a:p>
            </p:txBody>
          </p:sp>
        </mc:Fallback>
      </mc:AlternateContent>
      <p:pic>
        <p:nvPicPr>
          <p:cNvPr id="153" name="图片 15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H="1">
            <a:off x="8821291" y="5098946"/>
            <a:ext cx="1020244" cy="1437782"/>
          </a:xfrm>
          <a:prstGeom prst="rect">
            <a:avLst/>
          </a:prstGeom>
        </p:spPr>
      </p:pic>
      <p:sp>
        <p:nvSpPr>
          <p:cNvPr id="154" name="矩形 153"/>
          <p:cNvSpPr/>
          <p:nvPr/>
        </p:nvSpPr>
        <p:spPr>
          <a:xfrm>
            <a:off x="9545122" y="5461960"/>
            <a:ext cx="2646878" cy="830997"/>
          </a:xfrm>
          <a:prstGeom prst="rect">
            <a:avLst/>
          </a:prstGeom>
        </p:spPr>
        <p:txBody>
          <a:bodyPr wrap="none">
            <a:spAutoFit/>
          </a:bodyPr>
          <a:lstStyle/>
          <a:p>
            <a:pPr defTabSz="914400"/>
            <a:r>
              <a:rPr lang="zh-CN" altLang="en-US" sz="2400" b="1" dirty="0">
                <a:solidFill>
                  <a:prstClr val="black"/>
                </a:solidFill>
                <a:latin typeface="微软雅黑" panose="020B0503020204020204" pitchFamily="34" charset="-122"/>
                <a:ea typeface="微软雅黑" panose="020B0503020204020204" pitchFamily="34" charset="-122"/>
              </a:rPr>
              <a:t>集合多个弱分类器</a:t>
            </a:r>
            <a:endParaRPr lang="en-US" altLang="zh-CN" sz="2400" b="1" dirty="0">
              <a:solidFill>
                <a:prstClr val="black"/>
              </a:solidFill>
              <a:latin typeface="微软雅黑" panose="020B0503020204020204" pitchFamily="34" charset="-122"/>
              <a:ea typeface="微软雅黑" panose="020B0503020204020204" pitchFamily="34" charset="-122"/>
            </a:endParaRPr>
          </a:p>
          <a:p>
            <a:pPr defTabSz="914400"/>
            <a:r>
              <a:rPr lang="zh-CN" altLang="en-US" sz="2400" b="1" dirty="0">
                <a:solidFill>
                  <a:prstClr val="black"/>
                </a:solidFill>
                <a:latin typeface="微软雅黑" panose="020B0503020204020204" pitchFamily="34" charset="-122"/>
                <a:ea typeface="微软雅黑" panose="020B0503020204020204" pitchFamily="34" charset="-122"/>
              </a:rPr>
              <a:t>逐渐提升预警效果</a:t>
            </a:r>
          </a:p>
        </p:txBody>
      </p:sp>
      <p:cxnSp>
        <p:nvCxnSpPr>
          <p:cNvPr id="155" name="直接连接符 154"/>
          <p:cNvCxnSpPr/>
          <p:nvPr/>
        </p:nvCxnSpPr>
        <p:spPr>
          <a:xfrm>
            <a:off x="5344441" y="1287714"/>
            <a:ext cx="3285671" cy="0"/>
          </a:xfrm>
          <a:prstGeom prst="line">
            <a:avLst/>
          </a:prstGeom>
          <a:noFill/>
          <a:ln w="76200" cap="flat" cmpd="sng" algn="ctr">
            <a:solidFill>
              <a:srgbClr val="32A5DD"/>
            </a:solidFill>
            <a:prstDash val="solid"/>
            <a:miter lim="800000"/>
          </a:ln>
          <a:effectLst/>
        </p:spPr>
      </p:cxnSp>
    </p:spTree>
    <p:extLst>
      <p:ext uri="{BB962C8B-B14F-4D97-AF65-F5344CB8AC3E}">
        <p14:creationId xmlns:p14="http://schemas.microsoft.com/office/powerpoint/2010/main" val="420235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4617215" y="4992579"/>
            <a:ext cx="6976654" cy="986353"/>
          </a:xfrm>
          <a:prstGeom prst="rect">
            <a:avLst/>
          </a:prstGeom>
          <a:ln>
            <a:solidFill>
              <a:srgbClr val="FF00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nchor="ctr"/>
          <a:lstStyle/>
          <a:p>
            <a:pPr fontAlgn="auto">
              <a:defRPr/>
            </a:pPr>
            <a:r>
              <a:rPr lang="zh-CN" altLang="en-US"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数据</a:t>
            </a:r>
            <a:endParaRPr lang="en-US" altLang="zh-CN"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a:p>
            <a:pPr fontAlgn="auto">
              <a:defRPr/>
            </a:pPr>
            <a:r>
              <a:rPr lang="zh-CN" altLang="en-US"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汇聚</a:t>
            </a:r>
          </a:p>
        </p:txBody>
      </p:sp>
      <p:sp>
        <p:nvSpPr>
          <p:cNvPr id="3" name="文本占位符 2"/>
          <p:cNvSpPr>
            <a:spLocks noGrp="1"/>
          </p:cNvSpPr>
          <p:nvPr>
            <p:ph type="body" sz="quarter" idx="10"/>
          </p:nvPr>
        </p:nvSpPr>
        <p:spPr>
          <a:xfrm>
            <a:off x="455822" y="164774"/>
            <a:ext cx="9172550" cy="576787"/>
          </a:xfrm>
        </p:spPr>
        <p:txBody>
          <a:bodyPr/>
          <a:lstStyle/>
          <a:p>
            <a:r>
              <a:rPr lang="zh-CN" altLang="en-US" dirty="0">
                <a:solidFill>
                  <a:srgbClr val="3773AC"/>
                </a:solidFill>
              </a:rPr>
              <a:t>安全门户功能架构图</a:t>
            </a:r>
            <a:endParaRPr lang="zh-CN" altLang="en-US" dirty="0"/>
          </a:p>
        </p:txBody>
      </p:sp>
      <p:sp>
        <p:nvSpPr>
          <p:cNvPr id="5" name="矩形 4"/>
          <p:cNvSpPr/>
          <p:nvPr/>
        </p:nvSpPr>
        <p:spPr>
          <a:xfrm>
            <a:off x="5579526" y="5198416"/>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可视化应用</a:t>
            </a:r>
            <a:r>
              <a:rPr kumimoji="0" lang="zh-CN" altLang="en-US" sz="1400" b="1" i="0" u="none" strike="noStrike" kern="0" cap="none" spc="0" normalizeH="0" baseline="0" noProof="0" dirty="0">
                <a:ln>
                  <a:noFill/>
                </a:ln>
                <a:solidFill>
                  <a:prstClr val="white"/>
                </a:solidFill>
                <a:effectLst/>
                <a:uLnTx/>
                <a:uFillTx/>
                <a:latin typeface="+mn-ea"/>
              </a:rPr>
              <a:t>日志</a:t>
            </a:r>
          </a:p>
        </p:txBody>
      </p:sp>
      <p:sp>
        <p:nvSpPr>
          <p:cNvPr id="8" name="矩形 7"/>
          <p:cNvSpPr/>
          <p:nvPr/>
        </p:nvSpPr>
        <p:spPr>
          <a:xfrm>
            <a:off x="9628372" y="5198416"/>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en-US" altLang="zh-CN" sz="1400" b="1" kern="0" dirty="0">
                <a:solidFill>
                  <a:prstClr val="white"/>
                </a:solidFill>
                <a:latin typeface="+mn-ea"/>
              </a:rPr>
              <a:t>Hadoop</a:t>
            </a:r>
            <a:r>
              <a:rPr lang="zh-CN" altLang="en-US" sz="1400" b="1" kern="0" noProof="0" dirty="0">
                <a:solidFill>
                  <a:prstClr val="white"/>
                </a:solidFill>
                <a:latin typeface="+mn-ea"/>
              </a:rPr>
              <a:t>集群</a:t>
            </a:r>
            <a:endParaRPr lang="en-US" altLang="zh-CN" sz="1400" b="1" kern="0" noProof="0" dirty="0">
              <a:solidFill>
                <a:prstClr val="white"/>
              </a:solidFill>
              <a:latin typeface="+mn-ea"/>
            </a:endParaRPr>
          </a:p>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底层组件</a:t>
            </a:r>
            <a:r>
              <a:rPr lang="zh-CN" altLang="en-US" sz="1400" b="1" kern="0" noProof="0" dirty="0">
                <a:solidFill>
                  <a:prstClr val="white"/>
                </a:solidFill>
                <a:latin typeface="+mn-ea"/>
              </a:rPr>
              <a:t>日志</a:t>
            </a:r>
            <a:endParaRPr kumimoji="0" lang="zh-CN" altLang="en-US" sz="1400" b="1" i="0" u="none" strike="noStrike" kern="0" cap="none" spc="0" normalizeH="0" baseline="0" noProof="0" dirty="0">
              <a:ln>
                <a:noFill/>
              </a:ln>
              <a:solidFill>
                <a:prstClr val="white"/>
              </a:solidFill>
              <a:effectLst/>
              <a:uLnTx/>
              <a:uFillTx/>
              <a:latin typeface="+mn-ea"/>
            </a:endParaRPr>
          </a:p>
        </p:txBody>
      </p:sp>
      <p:sp>
        <p:nvSpPr>
          <p:cNvPr id="9" name="矩形 8"/>
          <p:cNvSpPr/>
          <p:nvPr/>
        </p:nvSpPr>
        <p:spPr bwMode="auto">
          <a:xfrm>
            <a:off x="4617215" y="3903307"/>
            <a:ext cx="6976654" cy="986353"/>
          </a:xfrm>
          <a:prstGeom prst="rect">
            <a:avLst/>
          </a:prstGeom>
          <a:ln>
            <a:solidFill>
              <a:schemeClr val="accent2">
                <a:lumMod val="75000"/>
              </a:schemeClr>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nchor="ctr"/>
          <a:lstStyle/>
          <a:p>
            <a:pPr fontAlgn="auto">
              <a:defRPr/>
            </a:pPr>
            <a:r>
              <a:rPr lang="zh-CN" altLang="en-US"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建模</a:t>
            </a:r>
            <a:endParaRPr lang="en-US" altLang="zh-CN"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a:p>
            <a:pPr fontAlgn="auto">
              <a:defRPr/>
            </a:pPr>
            <a:r>
              <a:rPr lang="zh-CN" altLang="en-US" sz="1400"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分析</a:t>
            </a:r>
            <a:endParaRPr lang="zh-CN" altLang="en-US"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p:txBody>
      </p:sp>
      <p:sp>
        <p:nvSpPr>
          <p:cNvPr id="10" name="矩形 9"/>
          <p:cNvSpPr/>
          <p:nvPr/>
        </p:nvSpPr>
        <p:spPr>
          <a:xfrm>
            <a:off x="5579525" y="4130568"/>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知识图谱</a:t>
            </a:r>
            <a:endParaRPr lang="en-US" altLang="zh-CN" sz="1400" b="1" kern="0" dirty="0">
              <a:solidFill>
                <a:prstClr val="white"/>
              </a:solidFill>
              <a:latin typeface="+mn-ea"/>
            </a:endParaRPr>
          </a:p>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kumimoji="0" lang="zh-CN" altLang="en-US" sz="1400" b="1" i="0" u="none" strike="noStrike" kern="0" cap="none" spc="0" normalizeH="0" baseline="0" noProof="0" dirty="0">
                <a:ln>
                  <a:noFill/>
                </a:ln>
                <a:solidFill>
                  <a:prstClr val="white"/>
                </a:solidFill>
                <a:effectLst/>
                <a:uLnTx/>
                <a:uFillTx/>
                <a:latin typeface="+mn-ea"/>
              </a:rPr>
              <a:t>应用行为画像</a:t>
            </a:r>
          </a:p>
        </p:txBody>
      </p:sp>
      <p:sp>
        <p:nvSpPr>
          <p:cNvPr id="11" name="矩形 10"/>
          <p:cNvSpPr/>
          <p:nvPr/>
        </p:nvSpPr>
        <p:spPr>
          <a:xfrm>
            <a:off x="7603948" y="4130568"/>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知识图谱</a:t>
            </a:r>
            <a:endParaRPr lang="en-US" altLang="zh-CN" sz="1400" b="1" kern="0" dirty="0">
              <a:solidFill>
                <a:prstClr val="white"/>
              </a:solidFill>
              <a:latin typeface="+mn-ea"/>
            </a:endParaRPr>
          </a:p>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用户</a:t>
            </a:r>
            <a:r>
              <a:rPr kumimoji="0" lang="zh-CN" altLang="en-US" sz="1400" b="1" i="0" u="none" strike="noStrike" kern="0" cap="none" spc="0" normalizeH="0" baseline="0" noProof="0" dirty="0">
                <a:ln>
                  <a:noFill/>
                </a:ln>
                <a:solidFill>
                  <a:prstClr val="white"/>
                </a:solidFill>
                <a:effectLst/>
                <a:uLnTx/>
                <a:uFillTx/>
                <a:latin typeface="+mn-ea"/>
              </a:rPr>
              <a:t>行为画像</a:t>
            </a:r>
          </a:p>
        </p:txBody>
      </p:sp>
      <p:sp>
        <p:nvSpPr>
          <p:cNvPr id="12" name="矩形 11"/>
          <p:cNvSpPr/>
          <p:nvPr/>
        </p:nvSpPr>
        <p:spPr>
          <a:xfrm>
            <a:off x="9628372" y="4130568"/>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预警告警</a:t>
            </a:r>
            <a:endParaRPr lang="en-US" altLang="zh-CN" sz="1400" b="1" kern="0" dirty="0">
              <a:solidFill>
                <a:prstClr val="white"/>
              </a:solidFill>
              <a:latin typeface="+mn-ea"/>
            </a:endParaRPr>
          </a:p>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分析模型</a:t>
            </a:r>
            <a:endParaRPr kumimoji="0" lang="zh-CN" altLang="en-US" sz="1400" b="1" i="0" u="none" strike="noStrike" kern="0" cap="none" spc="0" normalizeH="0" baseline="0" noProof="0" dirty="0">
              <a:ln>
                <a:noFill/>
              </a:ln>
              <a:solidFill>
                <a:prstClr val="white"/>
              </a:solidFill>
              <a:effectLst/>
              <a:uLnTx/>
              <a:uFillTx/>
              <a:latin typeface="+mn-ea"/>
            </a:endParaRPr>
          </a:p>
        </p:txBody>
      </p:sp>
      <p:sp>
        <p:nvSpPr>
          <p:cNvPr id="2" name="上箭头 1"/>
          <p:cNvSpPr/>
          <p:nvPr/>
        </p:nvSpPr>
        <p:spPr bwMode="auto">
          <a:xfrm>
            <a:off x="8238931" y="4778126"/>
            <a:ext cx="279918" cy="308756"/>
          </a:xfrm>
          <a:prstGeom prst="upArrow">
            <a:avLst/>
          </a:prstGeom>
          <a:noFill/>
          <a:ln w="25400" algn="ctr">
            <a:solidFill>
              <a:schemeClr val="bg1">
                <a:lumMod val="50000"/>
              </a:schemeClr>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7603948" y="5198416"/>
            <a:ext cx="1847642" cy="574675"/>
          </a:xfrm>
          <a:prstGeom prst="rect">
            <a:avLst/>
          </a:prstGeom>
          <a:solidFill>
            <a:srgbClr val="00B0F0"/>
          </a:solidFill>
          <a:ln w="25400" algn="ctr">
            <a:solidFill>
              <a:srgbClr val="FFFFFF"/>
            </a:solidFill>
            <a:miter lim="800000"/>
          </a:ln>
        </p:spPr>
        <p:txBody>
          <a:bodyPr lIns="85693" tIns="42846" rIns="85693" bIns="42846" anchor="ctr" anchorCtr="1"/>
          <a:lstStyle/>
          <a:p>
            <a:pPr marL="0" marR="0" lvl="0" indent="0" algn="ctr" defTabSz="857250" eaLnBrk="1" fontAlgn="auto" latinLnBrk="0" hangingPunct="1">
              <a:lnSpc>
                <a:spcPct val="90000"/>
              </a:lnSpc>
              <a:spcBef>
                <a:spcPct val="50000"/>
              </a:spcBef>
              <a:spcAft>
                <a:spcPts val="0"/>
              </a:spcAft>
              <a:buClr>
                <a:srgbClr val="FF0000"/>
              </a:buClr>
              <a:buSzTx/>
              <a:buFont typeface="Wingdings" panose="05000000000000000000" pitchFamily="2" charset="2"/>
              <a:buNone/>
              <a:tabLst/>
              <a:defRPr/>
            </a:pPr>
            <a:r>
              <a:rPr lang="zh-CN" altLang="en-US" sz="1400" b="1" kern="0" dirty="0">
                <a:solidFill>
                  <a:prstClr val="white"/>
                </a:solidFill>
                <a:latin typeface="+mn-ea"/>
              </a:rPr>
              <a:t>非可视化程序日志</a:t>
            </a:r>
            <a:endParaRPr kumimoji="0" lang="zh-CN" altLang="en-US" sz="1400" b="1" i="0" u="none" strike="noStrike" kern="0" cap="none" spc="0" normalizeH="0" baseline="0" noProof="0" dirty="0">
              <a:ln>
                <a:noFill/>
              </a:ln>
              <a:solidFill>
                <a:prstClr val="white"/>
              </a:solidFill>
              <a:effectLst/>
              <a:uLnTx/>
              <a:uFillTx/>
              <a:latin typeface="+mn-ea"/>
            </a:endParaRPr>
          </a:p>
        </p:txBody>
      </p:sp>
      <p:sp>
        <p:nvSpPr>
          <p:cNvPr id="17" name="矩形 16"/>
          <p:cNvSpPr/>
          <p:nvPr/>
        </p:nvSpPr>
        <p:spPr bwMode="auto">
          <a:xfrm>
            <a:off x="4608760" y="1121300"/>
            <a:ext cx="6976654" cy="2614488"/>
          </a:xfrm>
          <a:prstGeom prst="rect">
            <a:avLst/>
          </a:prstGeom>
          <a:ln>
            <a:solidFill>
              <a:schemeClr val="accent2">
                <a:lumMod val="75000"/>
              </a:schemeClr>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nchor="ctr"/>
          <a:lstStyle/>
          <a:p>
            <a:pPr fontAlgn="auto">
              <a:defRPr/>
            </a:pPr>
            <a:r>
              <a:rPr lang="zh-CN" altLang="en-US" sz="1400"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  安全</a:t>
            </a:r>
            <a:endParaRPr lang="en-US" altLang="zh-CN" sz="1400"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a:p>
            <a:pPr fontAlgn="auto">
              <a:defRPr/>
            </a:pPr>
            <a:r>
              <a:rPr lang="zh-CN" altLang="en-US"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rPr>
              <a:t>可视化</a:t>
            </a:r>
            <a:endParaRPr lang="en-US" altLang="zh-CN" sz="1400" strike="noStrike" kern="0" noProof="1">
              <a:ln>
                <a:solidFill>
                  <a:schemeClr val="tx1"/>
                </a:solidFill>
                <a:prstDash val="dash"/>
              </a:ln>
              <a:solidFill>
                <a:prstClr val="black"/>
              </a:solidFill>
              <a:latin typeface="微软雅黑" panose="020B0503020204020204" pitchFamily="34" charset="-122"/>
              <a:ea typeface="微软雅黑" panose="020B0503020204020204" pitchFamily="34" charset="-122"/>
            </a:endParaRPr>
          </a:p>
        </p:txBody>
      </p:sp>
      <p:sp>
        <p:nvSpPr>
          <p:cNvPr id="18" name="矩形 17"/>
          <p:cNvSpPr/>
          <p:nvPr/>
        </p:nvSpPr>
        <p:spPr>
          <a:xfrm>
            <a:off x="7813540" y="2012920"/>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权限管理一览</a:t>
            </a:r>
          </a:p>
        </p:txBody>
      </p:sp>
      <p:sp>
        <p:nvSpPr>
          <p:cNvPr id="19" name="矩形 18"/>
          <p:cNvSpPr/>
          <p:nvPr/>
        </p:nvSpPr>
        <p:spPr>
          <a:xfrm>
            <a:off x="5579525" y="3219794"/>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安全专题报告</a:t>
            </a:r>
          </a:p>
        </p:txBody>
      </p:sp>
      <p:sp>
        <p:nvSpPr>
          <p:cNvPr id="20" name="矩形 19"/>
          <p:cNvSpPr/>
          <p:nvPr/>
        </p:nvSpPr>
        <p:spPr>
          <a:xfrm>
            <a:off x="7813540" y="3219794"/>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集群资源一览</a:t>
            </a:r>
          </a:p>
        </p:txBody>
      </p:sp>
      <p:sp>
        <p:nvSpPr>
          <p:cNvPr id="21" name="矩形 20"/>
          <p:cNvSpPr/>
          <p:nvPr/>
        </p:nvSpPr>
        <p:spPr>
          <a:xfrm>
            <a:off x="10047554" y="3219794"/>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应用质量评分</a:t>
            </a:r>
          </a:p>
        </p:txBody>
      </p:sp>
      <p:sp>
        <p:nvSpPr>
          <p:cNvPr id="22" name="矩形 21"/>
          <p:cNvSpPr/>
          <p:nvPr/>
        </p:nvSpPr>
        <p:spPr>
          <a:xfrm>
            <a:off x="7813540" y="2616357"/>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应用行为画像</a:t>
            </a:r>
          </a:p>
        </p:txBody>
      </p:sp>
      <p:sp>
        <p:nvSpPr>
          <p:cNvPr id="23" name="矩形 22"/>
          <p:cNvSpPr/>
          <p:nvPr/>
        </p:nvSpPr>
        <p:spPr>
          <a:xfrm>
            <a:off x="10047554" y="2616357"/>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用户行为画像</a:t>
            </a:r>
          </a:p>
        </p:txBody>
      </p:sp>
      <p:sp>
        <p:nvSpPr>
          <p:cNvPr id="24" name="矩形 23"/>
          <p:cNvSpPr/>
          <p:nvPr/>
        </p:nvSpPr>
        <p:spPr>
          <a:xfrm>
            <a:off x="10047554" y="2012920"/>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告警处置管理</a:t>
            </a:r>
          </a:p>
        </p:txBody>
      </p:sp>
      <p:sp>
        <p:nvSpPr>
          <p:cNvPr id="25" name="矩形 24"/>
          <p:cNvSpPr/>
          <p:nvPr/>
        </p:nvSpPr>
        <p:spPr>
          <a:xfrm>
            <a:off x="5579525" y="2616357"/>
            <a:ext cx="1428460" cy="395287"/>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lIns="36000" rIns="36000" anchor="ctr"/>
          <a:lstStyle/>
          <a:p>
            <a:pPr algn="ctr">
              <a:lnSpc>
                <a:spcPct val="150000"/>
              </a:lnSpc>
            </a:pPr>
            <a:r>
              <a:rPr lang="zh-CN" altLang="en-US" sz="1400" b="1" kern="0" dirty="0">
                <a:solidFill>
                  <a:prstClr val="black"/>
                </a:solidFill>
                <a:latin typeface="微软雅黑" pitchFamily="34" charset="-122"/>
                <a:ea typeface="微软雅黑" pitchFamily="34" charset="-122"/>
              </a:rPr>
              <a:t>事件溯源</a:t>
            </a:r>
          </a:p>
        </p:txBody>
      </p:sp>
      <p:sp>
        <p:nvSpPr>
          <p:cNvPr id="26" name="矩形 25"/>
          <p:cNvSpPr/>
          <p:nvPr/>
        </p:nvSpPr>
        <p:spPr>
          <a:xfrm>
            <a:off x="5579525" y="2012920"/>
            <a:ext cx="1428460"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账户安全阀值</a:t>
            </a:r>
          </a:p>
        </p:txBody>
      </p:sp>
      <p:sp>
        <p:nvSpPr>
          <p:cNvPr id="27" name="内容占位符 3"/>
          <p:cNvSpPr>
            <a:spLocks noGrp="1"/>
          </p:cNvSpPr>
          <p:nvPr>
            <p:ph idx="1"/>
          </p:nvPr>
        </p:nvSpPr>
        <p:spPr>
          <a:xfrm>
            <a:off x="313739" y="1179239"/>
            <a:ext cx="3892243" cy="887396"/>
          </a:xfrm>
        </p:spPr>
        <p:txBody>
          <a:bodyPr/>
          <a:lstStyle/>
          <a:p>
            <a:pPr>
              <a:buFont typeface="Wingdings" panose="05000000000000000000" pitchFamily="2" charset="2"/>
              <a:buChar char="u"/>
            </a:pPr>
            <a:r>
              <a:rPr lang="zh-CN" altLang="en-US" sz="1600" b="1" dirty="0"/>
              <a:t>融合原有日志审计功能</a:t>
            </a:r>
            <a:endParaRPr lang="en-US" altLang="zh-CN" sz="1600" b="1" dirty="0"/>
          </a:p>
          <a:p>
            <a:r>
              <a:rPr lang="zh-CN" altLang="en-US" sz="1400" dirty="0">
                <a:latin typeface="+mn-ea"/>
              </a:rPr>
              <a:t>通过</a:t>
            </a:r>
            <a:r>
              <a:rPr lang="en-US" altLang="zh-CN" sz="1400" dirty="0">
                <a:latin typeface="+mn-ea"/>
              </a:rPr>
              <a:t>【</a:t>
            </a:r>
            <a:r>
              <a:rPr lang="zh-CN" altLang="en-US" sz="1400" dirty="0">
                <a:latin typeface="+mn-ea"/>
              </a:rPr>
              <a:t>事件溯源</a:t>
            </a:r>
            <a:r>
              <a:rPr lang="en-US" altLang="zh-CN" sz="1400" dirty="0">
                <a:latin typeface="+mn-ea"/>
              </a:rPr>
              <a:t>】</a:t>
            </a:r>
            <a:r>
              <a:rPr lang="zh-CN" altLang="en-US" sz="1400" dirty="0">
                <a:latin typeface="+mn-ea"/>
              </a:rPr>
              <a:t>模块，以更加直观的形式跟踪用户行为轨迹</a:t>
            </a:r>
            <a:endParaRPr lang="en-US" altLang="zh-CN" sz="1400" dirty="0">
              <a:latin typeface="+mn-ea"/>
            </a:endParaRPr>
          </a:p>
        </p:txBody>
      </p:sp>
      <p:sp>
        <p:nvSpPr>
          <p:cNvPr id="28" name="圆角矩形 27"/>
          <p:cNvSpPr/>
          <p:nvPr/>
        </p:nvSpPr>
        <p:spPr bwMode="auto">
          <a:xfrm>
            <a:off x="223937" y="1121299"/>
            <a:ext cx="4170783" cy="1003277"/>
          </a:xfrm>
          <a:prstGeom prst="roundRect">
            <a:avLst>
              <a:gd name="adj" fmla="val 0"/>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9" name="圆角矩形 28"/>
          <p:cNvSpPr/>
          <p:nvPr/>
        </p:nvSpPr>
        <p:spPr bwMode="auto">
          <a:xfrm>
            <a:off x="223937" y="2192043"/>
            <a:ext cx="4170783" cy="3798210"/>
          </a:xfrm>
          <a:prstGeom prst="roundRect">
            <a:avLst>
              <a:gd name="adj" fmla="val 0"/>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0" name="内容占位符 3"/>
          <p:cNvSpPr txBox="1">
            <a:spLocks/>
          </p:cNvSpPr>
          <p:nvPr/>
        </p:nvSpPr>
        <p:spPr>
          <a:xfrm>
            <a:off x="334396" y="2330466"/>
            <a:ext cx="3892243" cy="324598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1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16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zh-CN" altLang="en-US" sz="1600" b="1" dirty="0"/>
              <a:t>一站式集成安全管理能力</a:t>
            </a:r>
            <a:endParaRPr lang="en-US" altLang="zh-CN" sz="1600" b="1" dirty="0"/>
          </a:p>
          <a:p>
            <a:r>
              <a:rPr lang="zh-CN" altLang="en-US" sz="1600" dirty="0">
                <a:latin typeface="+mn-ea"/>
              </a:rPr>
              <a:t>利用</a:t>
            </a:r>
            <a:r>
              <a:rPr lang="en-US" altLang="zh-CN" sz="1600" dirty="0">
                <a:latin typeface="+mn-ea"/>
              </a:rPr>
              <a:t>AI</a:t>
            </a:r>
            <a:r>
              <a:rPr lang="zh-CN" altLang="en-US" sz="1600" dirty="0">
                <a:latin typeface="+mn-ea"/>
              </a:rPr>
              <a:t>机器学习的知识图谱，建立画像</a:t>
            </a:r>
            <a:endParaRPr lang="en-US" altLang="zh-CN" sz="1600" dirty="0">
              <a:latin typeface="+mn-ea"/>
            </a:endParaRPr>
          </a:p>
          <a:p>
            <a:r>
              <a:rPr lang="zh-CN" altLang="en-US" sz="1600" dirty="0">
                <a:latin typeface="+mn-ea"/>
              </a:rPr>
              <a:t>通过告警分析模型，达到即时告警、预警的目的</a:t>
            </a:r>
            <a:endParaRPr lang="en-US" altLang="zh-CN" sz="1600" dirty="0">
              <a:latin typeface="+mn-ea"/>
            </a:endParaRPr>
          </a:p>
          <a:p>
            <a:r>
              <a:rPr lang="zh-CN" altLang="en-US" sz="1600" dirty="0">
                <a:latin typeface="+mn-ea"/>
              </a:rPr>
              <a:t>集群资源一览直观展现集群资源消耗占比情况</a:t>
            </a:r>
            <a:endParaRPr lang="en-US" altLang="zh-CN" sz="1600" dirty="0">
              <a:latin typeface="+mn-ea"/>
            </a:endParaRPr>
          </a:p>
          <a:p>
            <a:r>
              <a:rPr lang="zh-CN" altLang="en-US" sz="1600" dirty="0">
                <a:latin typeface="+mn-ea"/>
              </a:rPr>
              <a:t>权限管理一览直观了解统一门户下账户、租户、工作组结构数量</a:t>
            </a:r>
            <a:endParaRPr lang="en-US" altLang="zh-CN" sz="1600" dirty="0">
              <a:latin typeface="+mn-ea"/>
            </a:endParaRPr>
          </a:p>
          <a:p>
            <a:r>
              <a:rPr lang="zh-CN" altLang="en-US" sz="1600" dirty="0">
                <a:latin typeface="+mn-ea"/>
              </a:rPr>
              <a:t>定期的安全专题报告，加强风险防范意识</a:t>
            </a:r>
            <a:endParaRPr lang="en-US" altLang="zh-CN" sz="1600" dirty="0">
              <a:latin typeface="+mn-ea"/>
            </a:endParaRPr>
          </a:p>
          <a:p>
            <a:r>
              <a:rPr lang="zh-CN" altLang="en-US" sz="1600" dirty="0">
                <a:latin typeface="+mn-ea"/>
              </a:rPr>
              <a:t>运营监控包括集群服务监控与应用系统状态监控</a:t>
            </a:r>
            <a:endParaRPr lang="en-US" altLang="zh-CN" sz="1600" dirty="0">
              <a:latin typeface="+mn-ea"/>
            </a:endParaRPr>
          </a:p>
          <a:p>
            <a:endParaRPr lang="en-US" altLang="zh-CN" sz="1200" b="1" dirty="0"/>
          </a:p>
        </p:txBody>
      </p:sp>
      <p:sp>
        <p:nvSpPr>
          <p:cNvPr id="31" name="矩形 30"/>
          <p:cNvSpPr/>
          <p:nvPr/>
        </p:nvSpPr>
        <p:spPr>
          <a:xfrm>
            <a:off x="5579524" y="1182452"/>
            <a:ext cx="5896489" cy="757585"/>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36000" rIns="36000" anchor="t"/>
          <a:lstStyle/>
          <a:p>
            <a:pPr algn="ctr" eaLnBrk="1" fontAlgn="auto" hangingPunct="1">
              <a:lnSpc>
                <a:spcPct val="150000"/>
              </a:lnSpc>
              <a:spcBef>
                <a:spcPts val="0"/>
              </a:spcBef>
              <a:spcAft>
                <a:spcPts val="0"/>
              </a:spcAft>
              <a:defRPr/>
            </a:pPr>
            <a:r>
              <a:rPr lang="zh-CN" altLang="en-US" sz="1400" b="1" kern="0" dirty="0">
                <a:solidFill>
                  <a:prstClr val="black"/>
                </a:solidFill>
                <a:latin typeface="微软雅黑" pitchFamily="34" charset="-122"/>
                <a:ea typeface="微软雅黑" pitchFamily="34" charset="-122"/>
              </a:rPr>
              <a:t>实时风险总览</a:t>
            </a:r>
          </a:p>
        </p:txBody>
      </p:sp>
      <p:sp>
        <p:nvSpPr>
          <p:cNvPr id="32" name="圆角矩形 31"/>
          <p:cNvSpPr/>
          <p:nvPr/>
        </p:nvSpPr>
        <p:spPr>
          <a:xfrm>
            <a:off x="8545706" y="1503456"/>
            <a:ext cx="1428461" cy="395833"/>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最新风险通报</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33" name="圆角矩形 32"/>
          <p:cNvSpPr/>
          <p:nvPr/>
        </p:nvSpPr>
        <p:spPr>
          <a:xfrm>
            <a:off x="7067870" y="1503456"/>
            <a:ext cx="1428461" cy="385121"/>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风险归属占比</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34" name="圆角矩形 33"/>
          <p:cNvSpPr/>
          <p:nvPr/>
        </p:nvSpPr>
        <p:spPr>
          <a:xfrm>
            <a:off x="5590034" y="1503456"/>
            <a:ext cx="1428461" cy="376169"/>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noProof="0" dirty="0">
                <a:solidFill>
                  <a:schemeClr val="bg1"/>
                </a:solidFill>
                <a:latin typeface="微软雅黑"/>
                <a:ea typeface="微软雅黑"/>
              </a:rPr>
              <a:t>应用异常通报</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5" name="上箭头 14"/>
          <p:cNvSpPr/>
          <p:nvPr/>
        </p:nvSpPr>
        <p:spPr bwMode="auto">
          <a:xfrm>
            <a:off x="8238931" y="3654293"/>
            <a:ext cx="279918" cy="308756"/>
          </a:xfrm>
          <a:prstGeom prst="upArrow">
            <a:avLst/>
          </a:prstGeom>
          <a:noFill/>
          <a:ln w="25400" algn="ctr">
            <a:solidFill>
              <a:schemeClr val="bg1">
                <a:lumMod val="50000"/>
              </a:schemeClr>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10023543" y="1503456"/>
            <a:ext cx="1428461" cy="395833"/>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运维监控</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Tree>
    <p:extLst>
      <p:ext uri="{BB962C8B-B14F-4D97-AF65-F5344CB8AC3E}">
        <p14:creationId xmlns:p14="http://schemas.microsoft.com/office/powerpoint/2010/main" val="404699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en-US" altLang="zh-CN" dirty="0">
                <a:solidFill>
                  <a:srgbClr val="3773AC"/>
                </a:solidFill>
                <a:cs typeface="微软雅黑" charset="0"/>
              </a:rPr>
              <a:t>ISO</a:t>
            </a:r>
            <a:r>
              <a:rPr lang="zh-CN" altLang="en-US" dirty="0">
                <a:solidFill>
                  <a:srgbClr val="3773AC"/>
                </a:solidFill>
                <a:cs typeface="微软雅黑" charset="0"/>
              </a:rPr>
              <a:t>信息安全相关的国际标准</a:t>
            </a:r>
          </a:p>
        </p:txBody>
      </p:sp>
      <p:sp>
        <p:nvSpPr>
          <p:cNvPr id="9" name="矩形 8"/>
          <p:cNvSpPr/>
          <p:nvPr/>
        </p:nvSpPr>
        <p:spPr bwMode="auto">
          <a:xfrm>
            <a:off x="676712" y="832652"/>
            <a:ext cx="11126511" cy="877607"/>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en-US" altLang="zh-CN" sz="1400" b="1" dirty="0">
                <a:latin typeface="+mn-ea"/>
                <a:cs typeface="+mn-ea"/>
                <a:sym typeface="+mn-lt"/>
              </a:rPr>
              <a:t>ISO</a:t>
            </a:r>
            <a:r>
              <a:rPr lang="zh-CN" altLang="en-US" sz="1400" b="1" dirty="0">
                <a:latin typeface="+mn-ea"/>
                <a:cs typeface="+mn-ea"/>
                <a:sym typeface="+mn-lt"/>
              </a:rPr>
              <a:t>标准：</a:t>
            </a:r>
            <a:r>
              <a:rPr lang="zh-CN" altLang="en-US" sz="1400" dirty="0">
                <a:latin typeface="+mn-ea"/>
                <a:cs typeface="+mn-ea"/>
                <a:sym typeface="+mn-lt"/>
              </a:rPr>
              <a:t>国际标准化组织制定的一系列国际标准，共</a:t>
            </a:r>
            <a:r>
              <a:rPr lang="en-US" altLang="zh-CN" sz="1400" dirty="0">
                <a:latin typeface="+mn-ea"/>
                <a:cs typeface="+mn-ea"/>
                <a:sym typeface="+mn-lt"/>
              </a:rPr>
              <a:t>140</a:t>
            </a:r>
            <a:r>
              <a:rPr lang="zh-CN" altLang="en-US" sz="1400" dirty="0">
                <a:latin typeface="+mn-ea"/>
                <a:cs typeface="+mn-ea"/>
                <a:sym typeface="+mn-lt"/>
              </a:rPr>
              <a:t>个成员国。原国家质量技术监督局以</a:t>
            </a:r>
            <a:r>
              <a:rPr lang="en-US" altLang="zh-CN" sz="1400" dirty="0">
                <a:latin typeface="+mn-ea"/>
                <a:cs typeface="+mn-ea"/>
                <a:sym typeface="+mn-lt"/>
              </a:rPr>
              <a:t>CSBTS</a:t>
            </a:r>
            <a:r>
              <a:rPr lang="zh-CN" altLang="en-US" sz="1400" dirty="0">
                <a:latin typeface="+mn-ea"/>
                <a:cs typeface="+mn-ea"/>
                <a:sym typeface="+mn-lt"/>
              </a:rPr>
              <a:t>名义国参加</a:t>
            </a:r>
            <a:r>
              <a:rPr lang="en-US" altLang="zh-CN" sz="1400" dirty="0">
                <a:latin typeface="+mn-ea"/>
                <a:cs typeface="+mn-ea"/>
                <a:sym typeface="+mn-lt"/>
              </a:rPr>
              <a:t>ISO</a:t>
            </a:r>
            <a:r>
              <a:rPr lang="zh-CN" altLang="en-US" sz="1400" dirty="0">
                <a:latin typeface="+mn-ea"/>
                <a:cs typeface="+mn-ea"/>
                <a:sym typeface="+mn-lt"/>
              </a:rPr>
              <a:t>标准的制定</a:t>
            </a:r>
            <a:endParaRPr lang="en-US" altLang="zh-CN" sz="1400" dirty="0">
              <a:latin typeface="+mn-ea"/>
              <a:cs typeface="+mn-ea"/>
              <a:sym typeface="+mn-lt"/>
            </a:endParaRPr>
          </a:p>
          <a:p>
            <a:pPr marL="285750" indent="-285750">
              <a:buFont typeface="Wingdings" panose="05000000000000000000" pitchFamily="2" charset="2"/>
              <a:buChar char="ü"/>
            </a:pPr>
            <a:r>
              <a:rPr lang="zh-CN" altLang="en-US" sz="1400" b="1" dirty="0">
                <a:latin typeface="+mn-ea"/>
                <a:cs typeface="+mn-ea"/>
                <a:sym typeface="+mn-lt"/>
              </a:rPr>
              <a:t>关于国标</a:t>
            </a:r>
            <a:r>
              <a:rPr lang="en-US" altLang="zh-CN" sz="1400" b="1" dirty="0">
                <a:latin typeface="+mn-ea"/>
                <a:cs typeface="+mn-ea"/>
                <a:sym typeface="+mn-lt"/>
              </a:rPr>
              <a:t>《ISO 7498-2》</a:t>
            </a:r>
            <a:r>
              <a:rPr lang="zh-CN" altLang="en-US" sz="1400" b="1" dirty="0">
                <a:latin typeface="+mn-ea"/>
                <a:cs typeface="+mn-ea"/>
                <a:sym typeface="+mn-lt"/>
              </a:rPr>
              <a:t>：</a:t>
            </a:r>
            <a:r>
              <a:rPr lang="zh-CN" altLang="en-US" sz="1400" dirty="0">
                <a:latin typeface="+mn-ea"/>
                <a:cs typeface="+mn-ea"/>
                <a:sym typeface="+mn-lt"/>
              </a:rPr>
              <a:t>描述了开放系统互联安全的体系结构，提出设计安全的信息系统的基础架构中应该包含</a:t>
            </a:r>
            <a:r>
              <a:rPr lang="en-US" altLang="zh-CN" sz="1400" dirty="0">
                <a:latin typeface="+mn-ea"/>
                <a:cs typeface="+mn-ea"/>
                <a:sym typeface="+mn-lt"/>
              </a:rPr>
              <a:t>5</a:t>
            </a:r>
            <a:r>
              <a:rPr lang="zh-CN" altLang="en-US" sz="1400" dirty="0">
                <a:latin typeface="+mn-ea"/>
                <a:cs typeface="+mn-ea"/>
                <a:sym typeface="+mn-lt"/>
              </a:rPr>
              <a:t>种安全服务（安全功能）、能够对这</a:t>
            </a:r>
            <a:r>
              <a:rPr lang="en-US" altLang="zh-CN" sz="1400" dirty="0">
                <a:latin typeface="+mn-ea"/>
                <a:cs typeface="+mn-ea"/>
                <a:sym typeface="+mn-lt"/>
              </a:rPr>
              <a:t>5</a:t>
            </a:r>
            <a:r>
              <a:rPr lang="zh-CN" altLang="en-US" sz="1400" dirty="0">
                <a:latin typeface="+mn-ea"/>
                <a:cs typeface="+mn-ea"/>
                <a:sym typeface="+mn-lt"/>
              </a:rPr>
              <a:t>种安全服务提供支持的</a:t>
            </a:r>
            <a:r>
              <a:rPr lang="en-US" altLang="zh-CN" sz="1400" dirty="0">
                <a:latin typeface="+mn-ea"/>
                <a:cs typeface="+mn-ea"/>
                <a:sym typeface="+mn-lt"/>
              </a:rPr>
              <a:t>8</a:t>
            </a:r>
            <a:r>
              <a:rPr lang="zh-CN" altLang="en-US" sz="1400" dirty="0">
                <a:latin typeface="+mn-ea"/>
                <a:cs typeface="+mn-ea"/>
                <a:sym typeface="+mn-lt"/>
              </a:rPr>
              <a:t>类安全机制和普遍安全机制</a:t>
            </a:r>
            <a:endParaRPr lang="zh-CN" altLang="en-US" sz="1400" dirty="0"/>
          </a:p>
        </p:txBody>
      </p:sp>
      <p:sp>
        <p:nvSpPr>
          <p:cNvPr id="13" name="Rectangle 149"/>
          <p:cNvSpPr>
            <a:spLocks noChangeArrowheads="1"/>
          </p:cNvSpPr>
          <p:nvPr/>
        </p:nvSpPr>
        <p:spPr bwMode="auto">
          <a:xfrm>
            <a:off x="573227" y="848401"/>
            <a:ext cx="103485" cy="853733"/>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US" b="1"/>
          </a:p>
        </p:txBody>
      </p:sp>
      <p:cxnSp>
        <p:nvCxnSpPr>
          <p:cNvPr id="4" name="直接箭头连接符 3"/>
          <p:cNvCxnSpPr/>
          <p:nvPr/>
        </p:nvCxnSpPr>
        <p:spPr bwMode="auto">
          <a:xfrm>
            <a:off x="3396346" y="4730615"/>
            <a:ext cx="2705877" cy="25013"/>
          </a:xfrm>
          <a:prstGeom prst="straightConnector1">
            <a:avLst/>
          </a:prstGeom>
          <a:solidFill>
            <a:schemeClr val="accent1"/>
          </a:solidFill>
          <a:ln w="57150" cap="flat" cmpd="sng" algn="ctr">
            <a:solidFill>
              <a:schemeClr val="tx1"/>
            </a:solidFill>
            <a:prstDash val="solid"/>
            <a:round/>
            <a:headEnd type="none" w="med" len="med"/>
            <a:tailEnd type="triangle"/>
          </a:ln>
        </p:spPr>
      </p:cxnSp>
      <p:cxnSp>
        <p:nvCxnSpPr>
          <p:cNvPr id="14" name="直接箭头连接符 13"/>
          <p:cNvCxnSpPr/>
          <p:nvPr/>
        </p:nvCxnSpPr>
        <p:spPr bwMode="auto">
          <a:xfrm flipV="1">
            <a:off x="3396346" y="1981010"/>
            <a:ext cx="0" cy="2749607"/>
          </a:xfrm>
          <a:prstGeom prst="straightConnector1">
            <a:avLst/>
          </a:prstGeom>
          <a:solidFill>
            <a:schemeClr val="accent1"/>
          </a:solidFill>
          <a:ln w="57150" cap="flat" cmpd="sng" algn="ctr">
            <a:solidFill>
              <a:schemeClr val="tx1"/>
            </a:solidFill>
            <a:prstDash val="solid"/>
            <a:round/>
            <a:headEnd type="none" w="med" len="med"/>
            <a:tailEnd type="triangle"/>
          </a:ln>
        </p:spPr>
      </p:cxnSp>
      <p:cxnSp>
        <p:nvCxnSpPr>
          <p:cNvPr id="17" name="直接箭头连接符 16"/>
          <p:cNvCxnSpPr/>
          <p:nvPr/>
        </p:nvCxnSpPr>
        <p:spPr bwMode="auto">
          <a:xfrm flipH="1">
            <a:off x="1166329" y="4730615"/>
            <a:ext cx="2230017" cy="1306287"/>
          </a:xfrm>
          <a:prstGeom prst="straightConnector1">
            <a:avLst/>
          </a:prstGeom>
          <a:solidFill>
            <a:schemeClr val="accent1"/>
          </a:solidFill>
          <a:ln w="57150" cap="flat" cmpd="sng" algn="ctr">
            <a:solidFill>
              <a:schemeClr val="tx1"/>
            </a:solidFill>
            <a:prstDash val="solid"/>
            <a:round/>
            <a:headEnd type="none" w="med" len="med"/>
            <a:tailEnd type="triangle"/>
          </a:ln>
        </p:spPr>
      </p:cxnSp>
      <p:cxnSp>
        <p:nvCxnSpPr>
          <p:cNvPr id="20" name="直接连接符 19"/>
          <p:cNvCxnSpPr/>
          <p:nvPr/>
        </p:nvCxnSpPr>
        <p:spPr bwMode="auto">
          <a:xfrm>
            <a:off x="2029416" y="5281123"/>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2" name="直接连接符 21"/>
          <p:cNvCxnSpPr/>
          <p:nvPr/>
        </p:nvCxnSpPr>
        <p:spPr bwMode="auto">
          <a:xfrm>
            <a:off x="1399598" y="5663679"/>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3" name="直接连接符 22"/>
          <p:cNvCxnSpPr/>
          <p:nvPr/>
        </p:nvCxnSpPr>
        <p:spPr bwMode="auto">
          <a:xfrm>
            <a:off x="1735499" y="5477069"/>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4" name="直接连接符 23"/>
          <p:cNvCxnSpPr/>
          <p:nvPr/>
        </p:nvCxnSpPr>
        <p:spPr bwMode="auto">
          <a:xfrm>
            <a:off x="2789864" y="4851914"/>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5" name="直接连接符 24"/>
          <p:cNvCxnSpPr/>
          <p:nvPr/>
        </p:nvCxnSpPr>
        <p:spPr bwMode="auto">
          <a:xfrm>
            <a:off x="3396346" y="4329402"/>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6" name="直接连接符 25"/>
          <p:cNvCxnSpPr/>
          <p:nvPr/>
        </p:nvCxnSpPr>
        <p:spPr bwMode="auto">
          <a:xfrm>
            <a:off x="2416641" y="5066516"/>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27" name="直接连接符 26"/>
          <p:cNvCxnSpPr/>
          <p:nvPr/>
        </p:nvCxnSpPr>
        <p:spPr bwMode="auto">
          <a:xfrm>
            <a:off x="3396346" y="4058650"/>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sp>
        <p:nvSpPr>
          <p:cNvPr id="21" name="文本框 20"/>
          <p:cNvSpPr txBox="1"/>
          <p:nvPr/>
        </p:nvSpPr>
        <p:spPr>
          <a:xfrm>
            <a:off x="3722917" y="2262833"/>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应用层</a:t>
            </a:r>
          </a:p>
        </p:txBody>
      </p:sp>
      <p:sp>
        <p:nvSpPr>
          <p:cNvPr id="29" name="文本框 28"/>
          <p:cNvSpPr txBox="1"/>
          <p:nvPr/>
        </p:nvSpPr>
        <p:spPr>
          <a:xfrm>
            <a:off x="3722917" y="2574977"/>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表示层</a:t>
            </a:r>
          </a:p>
        </p:txBody>
      </p:sp>
      <p:sp>
        <p:nvSpPr>
          <p:cNvPr id="30" name="文本框 29"/>
          <p:cNvSpPr txBox="1"/>
          <p:nvPr/>
        </p:nvSpPr>
        <p:spPr>
          <a:xfrm>
            <a:off x="3722917" y="2887121"/>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会话层</a:t>
            </a:r>
          </a:p>
        </p:txBody>
      </p:sp>
      <p:sp>
        <p:nvSpPr>
          <p:cNvPr id="31" name="文本框 30"/>
          <p:cNvSpPr txBox="1"/>
          <p:nvPr/>
        </p:nvSpPr>
        <p:spPr>
          <a:xfrm>
            <a:off x="3722917" y="3199265"/>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传输层</a:t>
            </a:r>
          </a:p>
        </p:txBody>
      </p:sp>
      <p:sp>
        <p:nvSpPr>
          <p:cNvPr id="32" name="文本框 31"/>
          <p:cNvSpPr txBox="1"/>
          <p:nvPr/>
        </p:nvSpPr>
        <p:spPr>
          <a:xfrm>
            <a:off x="3722917" y="3511409"/>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网络层</a:t>
            </a:r>
          </a:p>
        </p:txBody>
      </p:sp>
      <p:sp>
        <p:nvSpPr>
          <p:cNvPr id="33" name="文本框 32"/>
          <p:cNvSpPr txBox="1"/>
          <p:nvPr/>
        </p:nvSpPr>
        <p:spPr>
          <a:xfrm>
            <a:off x="3722917" y="3823553"/>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数据链路层</a:t>
            </a:r>
          </a:p>
        </p:txBody>
      </p:sp>
      <p:sp>
        <p:nvSpPr>
          <p:cNvPr id="34" name="文本框 33"/>
          <p:cNvSpPr txBox="1"/>
          <p:nvPr/>
        </p:nvSpPr>
        <p:spPr>
          <a:xfrm>
            <a:off x="3722917" y="4135697"/>
            <a:ext cx="914400"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b="1" dirty="0">
                <a:cs typeface="微软雅黑" panose="020B0503020204020204" pitchFamily="34" charset="-122"/>
                <a:sym typeface="Calibri" panose="020F0502020204030204" pitchFamily="34" charset="0"/>
              </a:rPr>
              <a:t>物理层</a:t>
            </a:r>
          </a:p>
        </p:txBody>
      </p:sp>
      <p:cxnSp>
        <p:nvCxnSpPr>
          <p:cNvPr id="35" name="直接连接符 34"/>
          <p:cNvCxnSpPr/>
          <p:nvPr/>
        </p:nvCxnSpPr>
        <p:spPr bwMode="auto">
          <a:xfrm flipV="1">
            <a:off x="360162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49" name="直接连接符 48"/>
          <p:cNvCxnSpPr/>
          <p:nvPr/>
        </p:nvCxnSpPr>
        <p:spPr bwMode="auto">
          <a:xfrm flipV="1">
            <a:off x="390953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50" name="直接连接符 49"/>
          <p:cNvCxnSpPr/>
          <p:nvPr/>
        </p:nvCxnSpPr>
        <p:spPr bwMode="auto">
          <a:xfrm flipV="1">
            <a:off x="421744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51" name="直接连接符 50"/>
          <p:cNvCxnSpPr/>
          <p:nvPr/>
        </p:nvCxnSpPr>
        <p:spPr bwMode="auto">
          <a:xfrm flipV="1">
            <a:off x="452535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52" name="直接连接符 51"/>
          <p:cNvCxnSpPr/>
          <p:nvPr/>
        </p:nvCxnSpPr>
        <p:spPr bwMode="auto">
          <a:xfrm flipV="1">
            <a:off x="483326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53" name="直接连接符 52"/>
          <p:cNvCxnSpPr/>
          <p:nvPr/>
        </p:nvCxnSpPr>
        <p:spPr bwMode="auto">
          <a:xfrm flipV="1">
            <a:off x="514117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54" name="直接连接符 53"/>
          <p:cNvCxnSpPr/>
          <p:nvPr/>
        </p:nvCxnSpPr>
        <p:spPr bwMode="auto">
          <a:xfrm flipV="1">
            <a:off x="5449080" y="4730615"/>
            <a:ext cx="0" cy="331423"/>
          </a:xfrm>
          <a:prstGeom prst="line">
            <a:avLst/>
          </a:prstGeom>
          <a:solidFill>
            <a:schemeClr val="accent1"/>
          </a:solidFill>
          <a:ln w="57150" cap="flat" cmpd="sng" algn="ctr">
            <a:solidFill>
              <a:schemeClr val="tx1"/>
            </a:solidFill>
            <a:prstDash val="solid"/>
            <a:round/>
            <a:headEnd type="none" w="med" len="med"/>
            <a:tailEnd type="none" w="med" len="med"/>
          </a:ln>
        </p:spPr>
      </p:cxnSp>
      <p:sp>
        <p:nvSpPr>
          <p:cNvPr id="57" name="文本框 56"/>
          <p:cNvSpPr txBox="1"/>
          <p:nvPr/>
        </p:nvSpPr>
        <p:spPr>
          <a:xfrm>
            <a:off x="3377684"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01</a:t>
            </a:r>
            <a:r>
              <a:rPr kumimoji="1" lang="zh-CN" altLang="en-US" sz="1600" b="1" dirty="0">
                <a:cs typeface="微软雅黑" panose="020B0503020204020204" pitchFamily="34" charset="-122"/>
                <a:sym typeface="Calibri" panose="020F0502020204030204" pitchFamily="34" charset="0"/>
              </a:rPr>
              <a:t>加密</a:t>
            </a:r>
          </a:p>
        </p:txBody>
      </p:sp>
      <p:sp>
        <p:nvSpPr>
          <p:cNvPr id="58" name="文本框 57"/>
          <p:cNvSpPr txBox="1"/>
          <p:nvPr/>
        </p:nvSpPr>
        <p:spPr>
          <a:xfrm>
            <a:off x="3704255"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02</a:t>
            </a:r>
            <a:r>
              <a:rPr kumimoji="1" lang="zh-CN" altLang="en-US" sz="1600" b="1" dirty="0">
                <a:cs typeface="微软雅黑" panose="020B0503020204020204" pitchFamily="34" charset="-122"/>
                <a:sym typeface="Calibri" panose="020F0502020204030204" pitchFamily="34" charset="0"/>
              </a:rPr>
              <a:t>数字签名</a:t>
            </a:r>
          </a:p>
        </p:txBody>
      </p:sp>
      <p:sp>
        <p:nvSpPr>
          <p:cNvPr id="59" name="文本框 58"/>
          <p:cNvSpPr txBox="1"/>
          <p:nvPr/>
        </p:nvSpPr>
        <p:spPr>
          <a:xfrm>
            <a:off x="4012164"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03</a:t>
            </a:r>
            <a:r>
              <a:rPr kumimoji="1" lang="zh-CN" altLang="en-US" sz="1600" b="1" dirty="0">
                <a:cs typeface="微软雅黑" panose="020B0503020204020204" pitchFamily="34" charset="-122"/>
                <a:sym typeface="Calibri" panose="020F0502020204030204" pitchFamily="34" charset="0"/>
              </a:rPr>
              <a:t>访问控制</a:t>
            </a:r>
          </a:p>
        </p:txBody>
      </p:sp>
      <p:sp>
        <p:nvSpPr>
          <p:cNvPr id="60" name="文本框 59"/>
          <p:cNvSpPr txBox="1"/>
          <p:nvPr/>
        </p:nvSpPr>
        <p:spPr>
          <a:xfrm>
            <a:off x="4292081"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04</a:t>
            </a:r>
            <a:r>
              <a:rPr kumimoji="1" lang="zh-CN" altLang="en-US" sz="1600" b="1" dirty="0">
                <a:cs typeface="微软雅黑" panose="020B0503020204020204" pitchFamily="34" charset="-122"/>
                <a:sym typeface="Calibri" panose="020F0502020204030204" pitchFamily="34" charset="0"/>
              </a:rPr>
              <a:t>数据完整性</a:t>
            </a:r>
          </a:p>
        </p:txBody>
      </p:sp>
      <p:sp>
        <p:nvSpPr>
          <p:cNvPr id="61" name="文本框 60"/>
          <p:cNvSpPr txBox="1"/>
          <p:nvPr/>
        </p:nvSpPr>
        <p:spPr>
          <a:xfrm>
            <a:off x="4613989"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05</a:t>
            </a:r>
            <a:r>
              <a:rPr kumimoji="1" lang="zh-CN" altLang="en-US" sz="1600" b="1" dirty="0">
                <a:cs typeface="微软雅黑" panose="020B0503020204020204" pitchFamily="34" charset="-122"/>
                <a:sym typeface="Calibri" panose="020F0502020204030204" pitchFamily="34" charset="0"/>
              </a:rPr>
              <a:t>交换鉴别</a:t>
            </a:r>
          </a:p>
        </p:txBody>
      </p:sp>
      <p:sp>
        <p:nvSpPr>
          <p:cNvPr id="62" name="文本框 61"/>
          <p:cNvSpPr txBox="1"/>
          <p:nvPr/>
        </p:nvSpPr>
        <p:spPr>
          <a:xfrm>
            <a:off x="4912569"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06</a:t>
            </a:r>
            <a:r>
              <a:rPr kumimoji="1" lang="zh-CN" altLang="en-US" sz="1600" b="1" dirty="0">
                <a:cs typeface="微软雅黑" panose="020B0503020204020204" pitchFamily="34" charset="-122"/>
                <a:sym typeface="Calibri" panose="020F0502020204030204" pitchFamily="34" charset="0"/>
              </a:rPr>
              <a:t>业务流量填充</a:t>
            </a:r>
          </a:p>
        </p:txBody>
      </p:sp>
      <p:sp>
        <p:nvSpPr>
          <p:cNvPr id="63" name="文本框 62"/>
          <p:cNvSpPr txBox="1"/>
          <p:nvPr/>
        </p:nvSpPr>
        <p:spPr>
          <a:xfrm>
            <a:off x="5257803"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07</a:t>
            </a:r>
            <a:r>
              <a:rPr kumimoji="1" lang="zh-CN" altLang="en-US" sz="1600" b="1" dirty="0">
                <a:cs typeface="微软雅黑" panose="020B0503020204020204" pitchFamily="34" charset="-122"/>
                <a:sym typeface="Calibri" panose="020F0502020204030204" pitchFamily="34" charset="0"/>
              </a:rPr>
              <a:t>路由控制</a:t>
            </a:r>
          </a:p>
        </p:txBody>
      </p:sp>
      <p:sp>
        <p:nvSpPr>
          <p:cNvPr id="64" name="文本框 63"/>
          <p:cNvSpPr txBox="1"/>
          <p:nvPr/>
        </p:nvSpPr>
        <p:spPr>
          <a:xfrm>
            <a:off x="5551718" y="5062038"/>
            <a:ext cx="382555" cy="757276"/>
          </a:xfrm>
          <a:prstGeom prst="rect">
            <a:avLst/>
          </a:prstGeom>
          <a:noFill/>
        </p:spPr>
        <p:txBody>
          <a:bodyPr vert="eaVert"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dirty="0">
                <a:cs typeface="微软雅黑" panose="020B0503020204020204" pitchFamily="34" charset="-122"/>
                <a:sym typeface="Calibri" panose="020F0502020204030204" pitchFamily="34" charset="0"/>
              </a:rPr>
              <a:t>08</a:t>
            </a:r>
            <a:r>
              <a:rPr kumimoji="1" lang="zh-CN" altLang="en-US" sz="1600" b="1" dirty="0">
                <a:cs typeface="微软雅黑" panose="020B0503020204020204" pitchFamily="34" charset="-122"/>
                <a:sym typeface="Calibri" panose="020F0502020204030204" pitchFamily="34" charset="0"/>
              </a:rPr>
              <a:t>公正</a:t>
            </a:r>
          </a:p>
        </p:txBody>
      </p:sp>
      <p:cxnSp>
        <p:nvCxnSpPr>
          <p:cNvPr id="70" name="直接连接符 69"/>
          <p:cNvCxnSpPr/>
          <p:nvPr/>
        </p:nvCxnSpPr>
        <p:spPr bwMode="auto">
          <a:xfrm>
            <a:off x="3396346" y="3787901"/>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71" name="直接连接符 70"/>
          <p:cNvCxnSpPr/>
          <p:nvPr/>
        </p:nvCxnSpPr>
        <p:spPr bwMode="auto">
          <a:xfrm>
            <a:off x="3396346" y="3517152"/>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72" name="直接连接符 71"/>
          <p:cNvCxnSpPr/>
          <p:nvPr/>
        </p:nvCxnSpPr>
        <p:spPr bwMode="auto">
          <a:xfrm>
            <a:off x="3396346" y="3246403"/>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73" name="直接连接符 72"/>
          <p:cNvCxnSpPr/>
          <p:nvPr/>
        </p:nvCxnSpPr>
        <p:spPr bwMode="auto">
          <a:xfrm>
            <a:off x="3396346" y="2975654"/>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74" name="直接连接符 73"/>
          <p:cNvCxnSpPr/>
          <p:nvPr/>
        </p:nvCxnSpPr>
        <p:spPr bwMode="auto">
          <a:xfrm>
            <a:off x="3396346" y="2704905"/>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cxnSp>
        <p:nvCxnSpPr>
          <p:cNvPr id="75" name="直接连接符 74"/>
          <p:cNvCxnSpPr/>
          <p:nvPr/>
        </p:nvCxnSpPr>
        <p:spPr bwMode="auto">
          <a:xfrm>
            <a:off x="3396346" y="2434156"/>
            <a:ext cx="307910" cy="0"/>
          </a:xfrm>
          <a:prstGeom prst="line">
            <a:avLst/>
          </a:prstGeom>
          <a:solidFill>
            <a:schemeClr val="accent1"/>
          </a:solidFill>
          <a:ln w="57150" cap="flat" cmpd="sng" algn="ctr">
            <a:solidFill>
              <a:schemeClr val="tx1"/>
            </a:solidFill>
            <a:prstDash val="solid"/>
            <a:round/>
            <a:headEnd type="none" w="med" len="med"/>
            <a:tailEnd type="none" w="med" len="med"/>
          </a:ln>
        </p:spPr>
      </p:cxnSp>
      <p:sp>
        <p:nvSpPr>
          <p:cNvPr id="76" name="文本框 75"/>
          <p:cNvSpPr txBox="1"/>
          <p:nvPr/>
        </p:nvSpPr>
        <p:spPr>
          <a:xfrm>
            <a:off x="2017760" y="4588042"/>
            <a:ext cx="741788"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en-US" altLang="zh-CN" b="1" dirty="0">
                <a:cs typeface="微软雅黑" panose="020B0503020204020204" pitchFamily="34" charset="-122"/>
                <a:sym typeface="Calibri" panose="020F0502020204030204" pitchFamily="34" charset="0"/>
              </a:rPr>
              <a:t>A.</a:t>
            </a:r>
            <a:r>
              <a:rPr kumimoji="1" lang="zh-CN" altLang="en-US" b="1" dirty="0">
                <a:cs typeface="微软雅黑" panose="020B0503020204020204" pitchFamily="34" charset="-122"/>
                <a:sym typeface="Calibri" panose="020F0502020204030204" pitchFamily="34" charset="0"/>
              </a:rPr>
              <a:t>认证</a:t>
            </a:r>
          </a:p>
        </p:txBody>
      </p:sp>
      <p:sp>
        <p:nvSpPr>
          <p:cNvPr id="77" name="文本框 76"/>
          <p:cNvSpPr txBox="1"/>
          <p:nvPr/>
        </p:nvSpPr>
        <p:spPr>
          <a:xfrm>
            <a:off x="1226977" y="4824389"/>
            <a:ext cx="741788"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en-US" altLang="zh-CN" b="1" dirty="0">
                <a:cs typeface="微软雅黑" panose="020B0503020204020204" pitchFamily="34" charset="-122"/>
                <a:sym typeface="Calibri" panose="020F0502020204030204" pitchFamily="34" charset="0"/>
              </a:rPr>
              <a:t>B.</a:t>
            </a:r>
            <a:r>
              <a:rPr kumimoji="1" lang="zh-CN" altLang="en-US" b="1" dirty="0">
                <a:cs typeface="微软雅黑" panose="020B0503020204020204" pitchFamily="34" charset="-122"/>
                <a:sym typeface="Calibri" panose="020F0502020204030204" pitchFamily="34" charset="0"/>
              </a:rPr>
              <a:t>访问控制</a:t>
            </a:r>
          </a:p>
        </p:txBody>
      </p:sp>
      <p:sp>
        <p:nvSpPr>
          <p:cNvPr id="78" name="文本框 77"/>
          <p:cNvSpPr txBox="1"/>
          <p:nvPr/>
        </p:nvSpPr>
        <p:spPr>
          <a:xfrm>
            <a:off x="606481" y="5062038"/>
            <a:ext cx="741788"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en-US" altLang="zh-CN" b="1" dirty="0">
                <a:cs typeface="微软雅黑" panose="020B0503020204020204" pitchFamily="34" charset="-122"/>
                <a:sym typeface="Calibri" panose="020F0502020204030204" pitchFamily="34" charset="0"/>
              </a:rPr>
              <a:t>C.</a:t>
            </a:r>
            <a:r>
              <a:rPr kumimoji="1" lang="zh-CN" altLang="en-US" b="1" dirty="0">
                <a:cs typeface="微软雅黑" panose="020B0503020204020204" pitchFamily="34" charset="-122"/>
                <a:sym typeface="Calibri" panose="020F0502020204030204" pitchFamily="34" charset="0"/>
              </a:rPr>
              <a:t>数据机密性</a:t>
            </a:r>
          </a:p>
        </p:txBody>
      </p:sp>
      <p:sp>
        <p:nvSpPr>
          <p:cNvPr id="79" name="文本框 78"/>
          <p:cNvSpPr txBox="1"/>
          <p:nvPr/>
        </p:nvSpPr>
        <p:spPr>
          <a:xfrm>
            <a:off x="303240" y="5290684"/>
            <a:ext cx="741788"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en-US" altLang="zh-CN" b="1" dirty="0">
                <a:cs typeface="微软雅黑" panose="020B0503020204020204" pitchFamily="34" charset="-122"/>
                <a:sym typeface="Calibri" panose="020F0502020204030204" pitchFamily="34" charset="0"/>
              </a:rPr>
              <a:t>D.</a:t>
            </a:r>
            <a:r>
              <a:rPr kumimoji="1" lang="zh-CN" altLang="en-US" b="1" dirty="0">
                <a:cs typeface="微软雅黑" panose="020B0503020204020204" pitchFamily="34" charset="-122"/>
                <a:sym typeface="Calibri" panose="020F0502020204030204" pitchFamily="34" charset="0"/>
              </a:rPr>
              <a:t>数据完整性</a:t>
            </a:r>
          </a:p>
        </p:txBody>
      </p:sp>
      <p:sp>
        <p:nvSpPr>
          <p:cNvPr id="80" name="文本框 79"/>
          <p:cNvSpPr txBox="1"/>
          <p:nvPr/>
        </p:nvSpPr>
        <p:spPr>
          <a:xfrm>
            <a:off x="16321" y="5519234"/>
            <a:ext cx="741788" cy="331423"/>
          </a:xfrm>
          <a:prstGeom prst="rect">
            <a:avLst/>
          </a:prstGeom>
          <a:noFill/>
        </p:spPr>
        <p:txBody>
          <a:bodyPr wrap="none" rtlCol="0">
            <a:normAutofit fontScale="92500" lnSpcReduction="10000"/>
          </a:bodyPr>
          <a:lstStyle/>
          <a:p>
            <a:pPr marR="0" algn="l" defTabSz="914400" rtl="0" eaLnBrk="0" fontAlgn="base" latinLnBrk="0" hangingPunct="0">
              <a:lnSpc>
                <a:spcPct val="100000"/>
              </a:lnSpc>
              <a:spcBef>
                <a:spcPct val="20000"/>
              </a:spcBef>
              <a:spcAft>
                <a:spcPct val="0"/>
              </a:spcAft>
              <a:buClrTx/>
              <a:buSzTx/>
            </a:pPr>
            <a:r>
              <a:rPr kumimoji="1" lang="en-US" altLang="zh-CN" b="1" dirty="0">
                <a:cs typeface="微软雅黑" panose="020B0503020204020204" pitchFamily="34" charset="-122"/>
                <a:sym typeface="Calibri" panose="020F0502020204030204" pitchFamily="34" charset="0"/>
              </a:rPr>
              <a:t>E.</a:t>
            </a:r>
            <a:r>
              <a:rPr kumimoji="1" lang="zh-CN" altLang="en-US" b="1" dirty="0">
                <a:cs typeface="微软雅黑" panose="020B0503020204020204" pitchFamily="34" charset="-122"/>
                <a:sym typeface="Calibri" panose="020F0502020204030204" pitchFamily="34" charset="0"/>
              </a:rPr>
              <a:t>不可否认性</a:t>
            </a:r>
          </a:p>
        </p:txBody>
      </p:sp>
      <p:sp>
        <p:nvSpPr>
          <p:cNvPr id="84" name="文本框 83"/>
          <p:cNvSpPr txBox="1"/>
          <p:nvPr/>
        </p:nvSpPr>
        <p:spPr>
          <a:xfrm>
            <a:off x="2710545" y="1702134"/>
            <a:ext cx="1506895"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1600" b="1" i="1" dirty="0">
                <a:solidFill>
                  <a:srgbClr val="FF0000"/>
                </a:solidFill>
                <a:cs typeface="微软雅黑" panose="020B0503020204020204" pitchFamily="34" charset="-122"/>
                <a:sym typeface="Calibri" panose="020F0502020204030204" pitchFamily="34" charset="0"/>
              </a:rPr>
              <a:t>OSI</a:t>
            </a:r>
            <a:r>
              <a:rPr kumimoji="1" lang="zh-CN" altLang="en-US" sz="1600" b="1" i="1" dirty="0">
                <a:solidFill>
                  <a:srgbClr val="FF0000"/>
                </a:solidFill>
                <a:cs typeface="微软雅黑" panose="020B0503020204020204" pitchFamily="34" charset="-122"/>
                <a:sym typeface="Calibri" panose="020F0502020204030204" pitchFamily="34" charset="0"/>
              </a:rPr>
              <a:t>参考模型</a:t>
            </a:r>
          </a:p>
        </p:txBody>
      </p:sp>
      <p:sp>
        <p:nvSpPr>
          <p:cNvPr id="85" name="文本框 84"/>
          <p:cNvSpPr txBox="1"/>
          <p:nvPr/>
        </p:nvSpPr>
        <p:spPr>
          <a:xfrm>
            <a:off x="4637317" y="4364298"/>
            <a:ext cx="1506895"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600" b="1" i="1" dirty="0">
                <a:solidFill>
                  <a:srgbClr val="FF0000"/>
                </a:solidFill>
                <a:cs typeface="微软雅黑" panose="020B0503020204020204" pitchFamily="34" charset="-122"/>
                <a:sym typeface="Calibri" panose="020F0502020204030204" pitchFamily="34" charset="0"/>
              </a:rPr>
              <a:t>八类安全机制</a:t>
            </a:r>
          </a:p>
        </p:txBody>
      </p:sp>
      <p:sp>
        <p:nvSpPr>
          <p:cNvPr id="86" name="文本框 85"/>
          <p:cNvSpPr txBox="1"/>
          <p:nvPr/>
        </p:nvSpPr>
        <p:spPr>
          <a:xfrm>
            <a:off x="382559" y="6041564"/>
            <a:ext cx="1506895"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600" b="1" i="1" dirty="0">
                <a:solidFill>
                  <a:srgbClr val="FF0000"/>
                </a:solidFill>
                <a:cs typeface="微软雅黑" panose="020B0503020204020204" pitchFamily="34" charset="-122"/>
                <a:sym typeface="Calibri" panose="020F0502020204030204" pitchFamily="34" charset="0"/>
              </a:rPr>
              <a:t>五种安全服务</a:t>
            </a:r>
          </a:p>
        </p:txBody>
      </p:sp>
      <p:sp>
        <p:nvSpPr>
          <p:cNvPr id="56" name="矩形 55"/>
          <p:cNvSpPr/>
          <p:nvPr/>
        </p:nvSpPr>
        <p:spPr>
          <a:xfrm>
            <a:off x="246348" y="2240308"/>
            <a:ext cx="3089307" cy="369332"/>
          </a:xfrm>
          <a:prstGeom prst="rect">
            <a:avLst/>
          </a:prstGeom>
        </p:spPr>
        <p:txBody>
          <a:bodyPr wrap="none">
            <a:spAutoFit/>
          </a:bodyPr>
          <a:lstStyle/>
          <a:p>
            <a:r>
              <a:rPr lang="en-US" altLang="zh-CN" b="1" dirty="0">
                <a:solidFill>
                  <a:srgbClr val="0070C0"/>
                </a:solidFill>
                <a:latin typeface="+mn-ea"/>
              </a:rPr>
              <a:t>ISO 7498-2</a:t>
            </a:r>
            <a:r>
              <a:rPr lang="zh-CN" altLang="en-US" b="1" dirty="0">
                <a:solidFill>
                  <a:srgbClr val="0070C0"/>
                </a:solidFill>
                <a:latin typeface="+mn-ea"/>
              </a:rPr>
              <a:t>安全架构三维图</a:t>
            </a:r>
          </a:p>
        </p:txBody>
      </p:sp>
      <p:cxnSp>
        <p:nvCxnSpPr>
          <p:cNvPr id="88" name="直接连接符 87"/>
          <p:cNvCxnSpPr/>
          <p:nvPr/>
        </p:nvCxnSpPr>
        <p:spPr>
          <a:xfrm>
            <a:off x="0" y="2707803"/>
            <a:ext cx="3285671" cy="0"/>
          </a:xfrm>
          <a:prstGeom prst="line">
            <a:avLst/>
          </a:prstGeom>
          <a:noFill/>
          <a:ln w="76200" cap="flat" cmpd="sng" algn="ctr">
            <a:solidFill>
              <a:srgbClr val="32A5DD"/>
            </a:solidFill>
            <a:prstDash val="solid"/>
            <a:miter lim="800000"/>
          </a:ln>
          <a:effectLst/>
        </p:spPr>
      </p:cxnSp>
      <p:grpSp>
        <p:nvGrpSpPr>
          <p:cNvPr id="89" name="淘宝网chenying0907出品 27"/>
          <p:cNvGrpSpPr/>
          <p:nvPr/>
        </p:nvGrpSpPr>
        <p:grpSpPr>
          <a:xfrm>
            <a:off x="106875" y="2142145"/>
            <a:ext cx="139473" cy="148984"/>
            <a:chOff x="12039600" y="6800849"/>
            <a:chExt cx="104775" cy="111920"/>
          </a:xfrm>
        </p:grpSpPr>
        <p:sp>
          <p:nvSpPr>
            <p:cNvPr id="90"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sp>
          <p:nvSpPr>
            <p:cNvPr id="91"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rgbClr val="32A5D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32323"/>
                </a:solidFill>
                <a:effectLst/>
                <a:uLnTx/>
                <a:uFillTx/>
                <a:latin typeface="Calibri Light"/>
                <a:ea typeface="微软雅黑 Light"/>
              </a:endParaRPr>
            </a:p>
          </p:txBody>
        </p:sp>
      </p:grpSp>
      <p:sp>
        <p:nvSpPr>
          <p:cNvPr id="92" name="内容占位符 3"/>
          <p:cNvSpPr>
            <a:spLocks noGrp="1"/>
          </p:cNvSpPr>
          <p:nvPr>
            <p:ph idx="1"/>
          </p:nvPr>
        </p:nvSpPr>
        <p:spPr>
          <a:xfrm>
            <a:off x="6510061" y="4135696"/>
            <a:ext cx="5293161" cy="2181119"/>
          </a:xfrm>
        </p:spPr>
        <p:txBody>
          <a:bodyPr/>
          <a:lstStyle/>
          <a:p>
            <a:pPr>
              <a:buFont typeface="Wingdings" panose="05000000000000000000" pitchFamily="2" charset="2"/>
              <a:buChar char="u"/>
            </a:pPr>
            <a:r>
              <a:rPr lang="en-US" altLang="zh-CN" sz="1600" b="1" dirty="0"/>
              <a:t>ISO 7498-2 </a:t>
            </a:r>
            <a:r>
              <a:rPr lang="zh-CN" altLang="en-US" sz="1600" b="1" dirty="0"/>
              <a:t>安全架构是国际上一个非常重要的安全技术架构基础</a:t>
            </a:r>
            <a:endParaRPr lang="en-US" altLang="zh-CN" sz="1600" b="1" dirty="0"/>
          </a:p>
          <a:p>
            <a:pPr>
              <a:buFont typeface="Wingdings" panose="05000000000000000000" pitchFamily="2" charset="2"/>
              <a:buChar char="u"/>
            </a:pPr>
            <a:endParaRPr lang="en-US" altLang="zh-CN" sz="1600" b="1" dirty="0"/>
          </a:p>
          <a:p>
            <a:pPr>
              <a:buFont typeface="Wingdings" panose="05000000000000000000" pitchFamily="2" charset="2"/>
              <a:buChar char="u"/>
            </a:pPr>
            <a:r>
              <a:rPr lang="zh-CN" altLang="en-US" sz="1600" b="1" dirty="0"/>
              <a:t>许多安全的研究机构和厂商不断地推出各种产品所实现的信息安全保护方法，几乎都可以对应到图中</a:t>
            </a:r>
            <a:endParaRPr lang="en-US" altLang="zh-CN" sz="1600" b="1" dirty="0"/>
          </a:p>
          <a:p>
            <a:pPr marL="0" indent="0">
              <a:buNone/>
            </a:pPr>
            <a:endParaRPr lang="en-US" altLang="zh-CN" sz="1600" b="1" dirty="0"/>
          </a:p>
          <a:p>
            <a:pPr>
              <a:buFont typeface="Wingdings" panose="05000000000000000000" pitchFamily="2" charset="2"/>
              <a:buChar char="u"/>
            </a:pPr>
            <a:r>
              <a:rPr lang="zh-CN" altLang="en-US" sz="1600" b="1" dirty="0"/>
              <a:t>任何的安全措施都能在坐标中寻找到自己的位置，这对于选择和实施具体的安全措施具有重要的意义</a:t>
            </a:r>
            <a:endParaRPr lang="zh-CN" altLang="en-US" sz="1200" b="1" dirty="0"/>
          </a:p>
        </p:txBody>
      </p:sp>
      <p:sp>
        <p:nvSpPr>
          <p:cNvPr id="93" name="圆角矩形 92"/>
          <p:cNvSpPr/>
          <p:nvPr/>
        </p:nvSpPr>
        <p:spPr bwMode="auto">
          <a:xfrm>
            <a:off x="6400806" y="4154976"/>
            <a:ext cx="5427422" cy="2218011"/>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3449998" y="1923185"/>
            <a:ext cx="345229"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2000" b="1" i="1" dirty="0">
                <a:solidFill>
                  <a:srgbClr val="FFC000"/>
                </a:solidFill>
                <a:latin typeface="Cambria Math" panose="02040503050406030204" pitchFamily="18" charset="0"/>
                <a:ea typeface="Cambria Math" panose="02040503050406030204" pitchFamily="18" charset="0"/>
                <a:cs typeface="微软雅黑" panose="020B0503020204020204" pitchFamily="34" charset="-122"/>
                <a:sym typeface="Calibri" panose="020F0502020204030204" pitchFamily="34" charset="0"/>
              </a:rPr>
              <a:t>z</a:t>
            </a:r>
            <a:endParaRPr kumimoji="1" lang="zh-CN" altLang="en-US" sz="2000" b="1" i="1" dirty="0">
              <a:solidFill>
                <a:srgbClr val="FFC000"/>
              </a:solidFill>
              <a:latin typeface="Cambria Math" panose="02040503050406030204" pitchFamily="18" charset="0"/>
              <a:cs typeface="微软雅黑" panose="020B0503020204020204" pitchFamily="34" charset="-122"/>
              <a:sym typeface="Calibri" panose="020F0502020204030204" pitchFamily="34" charset="0"/>
            </a:endParaRPr>
          </a:p>
        </p:txBody>
      </p:sp>
      <p:sp>
        <p:nvSpPr>
          <p:cNvPr id="95" name="文本框 94"/>
          <p:cNvSpPr txBox="1"/>
          <p:nvPr/>
        </p:nvSpPr>
        <p:spPr>
          <a:xfrm>
            <a:off x="1425256" y="5751714"/>
            <a:ext cx="345229"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2000" b="1" i="1" dirty="0">
                <a:solidFill>
                  <a:srgbClr val="FFC000"/>
                </a:solidFill>
                <a:latin typeface="Cambria Math" panose="02040503050406030204" pitchFamily="18" charset="0"/>
                <a:ea typeface="Cambria Math" panose="02040503050406030204" pitchFamily="18" charset="0"/>
                <a:cs typeface="微软雅黑" panose="020B0503020204020204" pitchFamily="34" charset="-122"/>
                <a:sym typeface="Calibri" panose="020F0502020204030204" pitchFamily="34" charset="0"/>
              </a:rPr>
              <a:t>x</a:t>
            </a:r>
            <a:endParaRPr kumimoji="1" lang="zh-CN" altLang="en-US" sz="2000" b="1" i="1" dirty="0">
              <a:solidFill>
                <a:srgbClr val="FFC000"/>
              </a:solidFill>
              <a:latin typeface="Cambria Math" panose="02040503050406030204" pitchFamily="18" charset="0"/>
              <a:cs typeface="微软雅黑" panose="020B0503020204020204" pitchFamily="34" charset="-122"/>
              <a:sym typeface="Calibri" panose="020F0502020204030204" pitchFamily="34" charset="0"/>
            </a:endParaRPr>
          </a:p>
        </p:txBody>
      </p:sp>
      <p:sp>
        <p:nvSpPr>
          <p:cNvPr id="96" name="文本框 95"/>
          <p:cNvSpPr txBox="1"/>
          <p:nvPr/>
        </p:nvSpPr>
        <p:spPr>
          <a:xfrm>
            <a:off x="5732568" y="4686202"/>
            <a:ext cx="345229" cy="331423"/>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en-US" altLang="zh-CN" sz="2000" b="1" i="1" dirty="0">
                <a:solidFill>
                  <a:srgbClr val="FFC000"/>
                </a:solidFill>
                <a:latin typeface="Cambria Math" panose="02040503050406030204" pitchFamily="18" charset="0"/>
                <a:ea typeface="Cambria Math" panose="02040503050406030204" pitchFamily="18" charset="0"/>
                <a:cs typeface="微软雅黑" panose="020B0503020204020204" pitchFamily="34" charset="-122"/>
                <a:sym typeface="Calibri" panose="020F0502020204030204" pitchFamily="34" charset="0"/>
              </a:rPr>
              <a:t>y</a:t>
            </a:r>
            <a:endParaRPr kumimoji="1" lang="zh-CN" altLang="en-US" sz="2000" b="1" i="1" dirty="0">
              <a:solidFill>
                <a:srgbClr val="FFC000"/>
              </a:solidFill>
              <a:latin typeface="Cambria Math" panose="02040503050406030204" pitchFamily="18" charset="0"/>
              <a:cs typeface="微软雅黑" panose="020B0503020204020204" pitchFamily="34" charset="-122"/>
              <a:sym typeface="Calibri" panose="020F0502020204030204" pitchFamily="34" charset="0"/>
            </a:endParaRPr>
          </a:p>
        </p:txBody>
      </p:sp>
      <p:graphicFrame>
        <p:nvGraphicFramePr>
          <p:cNvPr id="65" name="表格 64"/>
          <p:cNvGraphicFramePr>
            <a:graphicFrameLocks noGrp="1"/>
          </p:cNvGraphicFramePr>
          <p:nvPr>
            <p:extLst/>
          </p:nvPr>
        </p:nvGraphicFramePr>
        <p:xfrm>
          <a:off x="4996543" y="1727885"/>
          <a:ext cx="6774707" cy="2355744"/>
        </p:xfrm>
        <a:graphic>
          <a:graphicData uri="http://schemas.openxmlformats.org/drawingml/2006/table">
            <a:tbl>
              <a:tblPr firstRow="1" firstCol="1" bandRow="1"/>
              <a:tblGrid>
                <a:gridCol w="849768">
                  <a:extLst>
                    <a:ext uri="{9D8B030D-6E8A-4147-A177-3AD203B41FA5}">
                      <a16:colId xmlns="" xmlns:a16="http://schemas.microsoft.com/office/drawing/2014/main" val="20000"/>
                    </a:ext>
                  </a:extLst>
                </a:gridCol>
                <a:gridCol w="401217">
                  <a:extLst>
                    <a:ext uri="{9D8B030D-6E8A-4147-A177-3AD203B41FA5}">
                      <a16:colId xmlns="" xmlns:a16="http://schemas.microsoft.com/office/drawing/2014/main" val="20001"/>
                    </a:ext>
                  </a:extLst>
                </a:gridCol>
                <a:gridCol w="811763">
                  <a:extLst>
                    <a:ext uri="{9D8B030D-6E8A-4147-A177-3AD203B41FA5}">
                      <a16:colId xmlns="" xmlns:a16="http://schemas.microsoft.com/office/drawing/2014/main" val="20002"/>
                    </a:ext>
                  </a:extLst>
                </a:gridCol>
                <a:gridCol w="681135">
                  <a:extLst>
                    <a:ext uri="{9D8B030D-6E8A-4147-A177-3AD203B41FA5}">
                      <a16:colId xmlns="" xmlns:a16="http://schemas.microsoft.com/office/drawing/2014/main" val="20003"/>
                    </a:ext>
                  </a:extLst>
                </a:gridCol>
                <a:gridCol w="877077">
                  <a:extLst>
                    <a:ext uri="{9D8B030D-6E8A-4147-A177-3AD203B41FA5}">
                      <a16:colId xmlns="" xmlns:a16="http://schemas.microsoft.com/office/drawing/2014/main" val="20004"/>
                    </a:ext>
                  </a:extLst>
                </a:gridCol>
                <a:gridCol w="755780">
                  <a:extLst>
                    <a:ext uri="{9D8B030D-6E8A-4147-A177-3AD203B41FA5}">
                      <a16:colId xmlns="" xmlns:a16="http://schemas.microsoft.com/office/drawing/2014/main" val="20005"/>
                    </a:ext>
                  </a:extLst>
                </a:gridCol>
                <a:gridCol w="998375">
                  <a:extLst>
                    <a:ext uri="{9D8B030D-6E8A-4147-A177-3AD203B41FA5}">
                      <a16:colId xmlns="" xmlns:a16="http://schemas.microsoft.com/office/drawing/2014/main" val="20006"/>
                    </a:ext>
                  </a:extLst>
                </a:gridCol>
                <a:gridCol w="905070">
                  <a:extLst>
                    <a:ext uri="{9D8B030D-6E8A-4147-A177-3AD203B41FA5}">
                      <a16:colId xmlns="" xmlns:a16="http://schemas.microsoft.com/office/drawing/2014/main" val="20007"/>
                    </a:ext>
                  </a:extLst>
                </a:gridCol>
                <a:gridCol w="494522">
                  <a:extLst>
                    <a:ext uri="{9D8B030D-6E8A-4147-A177-3AD203B41FA5}">
                      <a16:colId xmlns="" xmlns:a16="http://schemas.microsoft.com/office/drawing/2014/main" val="20008"/>
                    </a:ext>
                  </a:extLst>
                </a:gridCol>
              </a:tblGrid>
              <a:tr h="306188">
                <a:tc gridSpan="9">
                  <a:txBody>
                    <a:bodyPr/>
                    <a:lstStyle/>
                    <a:p>
                      <a:pPr algn="ctr">
                        <a:lnSpc>
                          <a:spcPct val="150000"/>
                        </a:lnSpc>
                        <a:spcAft>
                          <a:spcPts val="0"/>
                        </a:spcAft>
                      </a:pPr>
                      <a:r>
                        <a:rPr lang="zh-CN" altLang="en-US" sz="1400" b="1" kern="100" dirty="0">
                          <a:effectLst/>
                          <a:latin typeface="+mn-ea"/>
                          <a:ea typeface="+mn-ea"/>
                          <a:cs typeface="Times New Roman" panose="02020603050405020304" pitchFamily="18" charset="0"/>
                        </a:rPr>
                        <a:t>五种安全服务与八类安全机制的关系</a:t>
                      </a:r>
                      <a:endParaRPr lang="zh-CN" sz="1400" b="1" kern="100" dirty="0">
                        <a:effectLst/>
                        <a:latin typeface="+mn-ea"/>
                        <a:ea typeface="+mn-ea"/>
                        <a:cs typeface="Times New Roman" panose="02020603050405020304" pitchFamily="18" charset="0"/>
                      </a:endParaRPr>
                    </a:p>
                  </a:txBody>
                  <a:tcPr marL="68580" marR="68580" marT="0" marB="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78AEEE"/>
                    </a:solidFill>
                  </a:tcPr>
                </a:tc>
                <a:tc hMerge="1">
                  <a:txBody>
                    <a:bodyPr/>
                    <a:lstStyle/>
                    <a:p>
                      <a:pPr algn="ctr">
                        <a:lnSpc>
                          <a:spcPct val="150000"/>
                        </a:lnSpc>
                        <a:spcAft>
                          <a:spcPts val="0"/>
                        </a:spcAft>
                      </a:pPr>
                      <a:endParaRPr lang="en-US" altLang="zh-CN" sz="1000" b="1" kern="100" dirty="0">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AEEE"/>
                    </a:solidFill>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hMerge="1">
                  <a:txBody>
                    <a:bodyPr/>
                    <a:lstStyle/>
                    <a:p>
                      <a:pPr algn="ctr">
                        <a:lnSpc>
                          <a:spcPct val="15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hMerge="1">
                  <a:txBody>
                    <a:bodyPr/>
                    <a:lstStyle/>
                    <a:p>
                      <a:pPr algn="ctr">
                        <a:lnSpc>
                          <a:spcPct val="15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hMerge="1">
                  <a:txBody>
                    <a:bodyPr/>
                    <a:lstStyle/>
                    <a:p>
                      <a:pPr algn="ctr">
                        <a:lnSpc>
                          <a:spcPct val="15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hMerge="1">
                  <a:txBody>
                    <a:bodyPr/>
                    <a:lstStyle/>
                    <a:p>
                      <a:pPr algn="ctr">
                        <a:lnSpc>
                          <a:spcPct val="15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hMerge="1">
                  <a:txBody>
                    <a:bodyPr/>
                    <a:lstStyle/>
                    <a:p>
                      <a:pPr algn="ctr">
                        <a:lnSpc>
                          <a:spcPct val="12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AEEE"/>
                    </a:solidFill>
                  </a:tcPr>
                </a:tc>
                <a:tc hMerge="1">
                  <a:txBody>
                    <a:bodyPr/>
                    <a:lstStyle/>
                    <a:p>
                      <a:pPr algn="ctr">
                        <a:lnSpc>
                          <a:spcPct val="120000"/>
                        </a:lnSpc>
                        <a:spcAft>
                          <a:spcPts val="0"/>
                        </a:spcAft>
                      </a:pP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extLst>
                  <a:ext uri="{0D108BD9-81ED-4DB2-BD59-A6C34878D82A}">
                    <a16:rowId xmlns="" xmlns:a16="http://schemas.microsoft.com/office/drawing/2014/main" val="10000"/>
                  </a:ext>
                </a:extLst>
              </a:tr>
              <a:tr h="610918">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ctr">
                        <a:lnSpc>
                          <a:spcPct val="150000"/>
                        </a:lnSpc>
                        <a:spcAft>
                          <a:spcPts val="0"/>
                        </a:spcAft>
                      </a:pPr>
                      <a:r>
                        <a:rPr lang="zh-CN" altLang="en-US" sz="900" b="1" kern="100" dirty="0">
                          <a:effectLst/>
                          <a:latin typeface="Calibri" panose="020F0502020204030204" pitchFamily="34" charset="0"/>
                          <a:ea typeface="宋体" panose="02010600030101010101" pitchFamily="2" charset="-122"/>
                          <a:cs typeface="Times New Roman" panose="02020603050405020304" pitchFamily="18" charset="0"/>
                        </a:rPr>
                        <a:t>        安全机制</a:t>
                      </a:r>
                      <a:endParaRPr lang="en-US" altLang="zh-CN" sz="9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50000"/>
                        </a:lnSpc>
                        <a:spcAft>
                          <a:spcPts val="0"/>
                        </a:spcAft>
                      </a:pPr>
                      <a:endParaRPr lang="en-US" altLang="zh-CN" sz="9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50000"/>
                        </a:lnSpc>
                        <a:spcAft>
                          <a:spcPts val="0"/>
                        </a:spcAft>
                      </a:pPr>
                      <a:r>
                        <a:rPr lang="zh-CN" altLang="en-US" sz="900" b="1" kern="100" dirty="0">
                          <a:effectLst/>
                          <a:latin typeface="Calibri" panose="020F0502020204030204" pitchFamily="34" charset="0"/>
                          <a:ea typeface="宋体" panose="02010600030101010101" pitchFamily="2" charset="-122"/>
                          <a:cs typeface="Times New Roman" panose="02020603050405020304" pitchFamily="18" charset="0"/>
                        </a:rPr>
                        <a:t>安全服务</a:t>
                      </a:r>
                      <a:endParaRPr lang="zh-CN" sz="9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rgbClr val="FFFFFF"/>
                      </a:solidFill>
                    </a:lnL>
                    <a:lnR w="12700" cmpd="sng">
                      <a:solidFill>
                        <a:srgbClr val="FFFFFF"/>
                      </a:solidFill>
                    </a:lnR>
                    <a:lnT w="12700" cap="flat" cmpd="sng" algn="ctr">
                      <a:solidFill>
                        <a:schemeClr val="tx1"/>
                      </a:solidFill>
                      <a:prstDash val="solid"/>
                      <a:round/>
                      <a:headEnd type="none" w="med" len="med"/>
                      <a:tailEnd type="none" w="med" len="med"/>
                    </a:lnT>
                    <a:lnB w="38100" cmpd="sng">
                      <a:solidFill>
                        <a:srgbClr val="FFFFFF"/>
                      </a:solidFill>
                    </a:lnB>
                    <a:lnTlToBr w="12700" cap="flat" cmpd="sng" algn="ctr">
                      <a:solidFill>
                        <a:schemeClr val="tx1"/>
                      </a:solidFill>
                      <a:prstDash val="solid"/>
                      <a:round/>
                      <a:headEnd type="none" w="med" len="med"/>
                      <a:tailEnd type="none" w="med" len="med"/>
                    </a:lnTlToBr>
                    <a:lnBlToTr w="12700" cmpd="sng">
                      <a:noFill/>
                      <a:prstDash val="solid"/>
                    </a:lnBlToTr>
                    <a:solidFill>
                      <a:srgbClr val="78AEEE"/>
                    </a:solidFill>
                  </a:tcPr>
                </a:tc>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ctr">
                        <a:lnSpc>
                          <a:spcPct val="150000"/>
                        </a:lnSpc>
                        <a:spcAft>
                          <a:spcPts val="0"/>
                        </a:spcAft>
                      </a:pPr>
                      <a:r>
                        <a:rPr lang="zh-CN" altLang="en-US" sz="1000" b="1" kern="100" dirty="0">
                          <a:effectLst/>
                          <a:latin typeface="+mn-ea"/>
                          <a:ea typeface="+mn-ea"/>
                          <a:cs typeface="Times New Roman" panose="02020603050405020304" pitchFamily="18" charset="0"/>
                        </a:rPr>
                        <a:t>加密</a:t>
                      </a:r>
                      <a:endParaRPr lang="en-US" altLang="zh-CN" sz="1000" b="1"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chemeClr val="tx1"/>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78AEEE"/>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000" b="1" kern="100" dirty="0">
                          <a:solidFill>
                            <a:schemeClr val="lt1"/>
                          </a:solidFill>
                          <a:effectLst/>
                          <a:latin typeface="+mn-ea"/>
                          <a:ea typeface="+mn-ea"/>
                          <a:cs typeface="Times New Roman" panose="02020603050405020304" pitchFamily="18" charset="0"/>
                        </a:rPr>
                        <a:t>数字签名</a:t>
                      </a:r>
                      <a:endParaRPr lang="zh-CN" alt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000" b="1" kern="100" dirty="0">
                          <a:solidFill>
                            <a:schemeClr val="lt1"/>
                          </a:solidFill>
                          <a:effectLst/>
                          <a:latin typeface="+mn-ea"/>
                          <a:ea typeface="+mn-ea"/>
                          <a:cs typeface="Times New Roman" panose="02020603050405020304" pitchFamily="18" charset="0"/>
                        </a:rPr>
                        <a:t>访问控制</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000" b="1" kern="100" dirty="0">
                          <a:solidFill>
                            <a:schemeClr val="lt1"/>
                          </a:solidFill>
                          <a:effectLst/>
                          <a:latin typeface="+mn-ea"/>
                          <a:ea typeface="+mn-ea"/>
                          <a:cs typeface="Times New Roman" panose="02020603050405020304" pitchFamily="18" charset="0"/>
                        </a:rPr>
                        <a:t>数据完整性</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000" b="1" kern="100" dirty="0">
                          <a:solidFill>
                            <a:schemeClr val="lt1"/>
                          </a:solidFill>
                          <a:effectLst/>
                          <a:latin typeface="+mn-ea"/>
                          <a:ea typeface="+mn-ea"/>
                          <a:cs typeface="Times New Roman" panose="02020603050405020304" pitchFamily="18" charset="0"/>
                        </a:rPr>
                        <a:t>交换鉴别</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000" b="1" kern="100" dirty="0">
                          <a:solidFill>
                            <a:schemeClr val="lt1"/>
                          </a:solidFill>
                          <a:effectLst/>
                          <a:latin typeface="+mn-ea"/>
                          <a:ea typeface="+mn-ea"/>
                          <a:cs typeface="Times New Roman" panose="02020603050405020304" pitchFamily="18" charset="0"/>
                        </a:rPr>
                        <a:t>业务流量填充</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ctr">
                        <a:lnSpc>
                          <a:spcPct val="120000"/>
                        </a:lnSpc>
                        <a:spcAft>
                          <a:spcPts val="0"/>
                        </a:spcAft>
                      </a:pPr>
                      <a:r>
                        <a:rPr lang="zh-CN" altLang="en-US" sz="1000" b="1" kern="100" dirty="0">
                          <a:solidFill>
                            <a:schemeClr val="lt1"/>
                          </a:solidFill>
                          <a:effectLst/>
                          <a:latin typeface="+mn-ea"/>
                          <a:ea typeface="+mn-ea"/>
                          <a:cs typeface="Times New Roman" panose="02020603050405020304" pitchFamily="18" charset="0"/>
                        </a:rPr>
                        <a:t>路由控制</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78AEEE"/>
                    </a:solidFill>
                  </a:tcPr>
                </a:tc>
                <a:tc>
                  <a:txBody>
                    <a:bodyPr/>
                    <a:lstStyle/>
                    <a:p>
                      <a:pPr algn="ctr">
                        <a:lnSpc>
                          <a:spcPct val="120000"/>
                        </a:lnSpc>
                        <a:spcAft>
                          <a:spcPts val="0"/>
                        </a:spcAft>
                      </a:pPr>
                      <a:r>
                        <a:rPr lang="zh-CN" altLang="en-US" sz="1000" b="1" kern="100" dirty="0">
                          <a:solidFill>
                            <a:schemeClr val="lt1"/>
                          </a:solidFill>
                          <a:effectLst/>
                          <a:latin typeface="+mn-ea"/>
                          <a:ea typeface="+mn-ea"/>
                          <a:cs typeface="Times New Roman" panose="02020603050405020304" pitchFamily="18" charset="0"/>
                        </a:rPr>
                        <a:t>公正</a:t>
                      </a:r>
                      <a:endParaRPr lang="zh-CN" sz="1000" b="1" kern="100" dirty="0">
                        <a:solidFill>
                          <a:schemeClr val="lt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extLst>
                  <a:ext uri="{0D108BD9-81ED-4DB2-BD59-A6C34878D82A}">
                    <a16:rowId xmlns="" xmlns:a16="http://schemas.microsoft.com/office/drawing/2014/main" val="10001"/>
                  </a:ext>
                </a:extLst>
              </a:tr>
              <a:tr h="327269">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r">
                        <a:lnSpc>
                          <a:spcPct val="150000"/>
                        </a:lnSpc>
                        <a:spcAft>
                          <a:spcPts val="0"/>
                        </a:spcAft>
                      </a:pPr>
                      <a:r>
                        <a:rPr lang="zh-CN" altLang="en-US" sz="1000" kern="100" dirty="0">
                          <a:effectLst/>
                          <a:latin typeface="+mn-ea"/>
                          <a:ea typeface="+mn-ea"/>
                          <a:cs typeface="Times New Roman" panose="02020603050405020304" pitchFamily="18" charset="0"/>
                        </a:rPr>
                        <a:t>认证</a:t>
                      </a:r>
                      <a:endParaRPr lang="zh-CN" sz="10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algn="ctr">
                        <a:lnSpc>
                          <a:spcPct val="150000"/>
                        </a:lnSpc>
                        <a:spcAft>
                          <a:spcPts val="0"/>
                        </a:spcAft>
                      </a:pPr>
                      <a:r>
                        <a:rPr lang="zh-CN" altLang="en-US" sz="1100" b="1" kern="100" dirty="0">
                          <a:effectLst/>
                          <a:latin typeface="+mn-ea"/>
                          <a:ea typeface="+mn-ea"/>
                          <a:cs typeface="Times New Roman" panose="02020603050405020304" pitchFamily="18" charset="0"/>
                        </a:rPr>
                        <a:t>√</a:t>
                      </a:r>
                      <a:endParaRPr lang="zh-CN" sz="900" b="1"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ctr" defTabSz="914400" rtl="0" eaLnBrk="1" latinLnBrk="0" hangingPunct="1">
                        <a:lnSpc>
                          <a:spcPct val="150000"/>
                        </a:lnSpc>
                        <a:spcAft>
                          <a:spcPts val="0"/>
                        </a:spcAft>
                      </a:pPr>
                      <a:endParaRPr lang="en-US"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en-US"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2"/>
                  </a:ext>
                </a:extLst>
              </a:tr>
              <a:tr h="279918">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r">
                        <a:lnSpc>
                          <a:spcPct val="150000"/>
                        </a:lnSpc>
                        <a:spcAft>
                          <a:spcPts val="0"/>
                        </a:spcAft>
                      </a:pPr>
                      <a:r>
                        <a:rPr lang="zh-CN" altLang="en-US" sz="1000" kern="100" dirty="0">
                          <a:effectLst/>
                          <a:latin typeface="+mn-ea"/>
                          <a:ea typeface="+mn-ea"/>
                          <a:cs typeface="Times New Roman" panose="02020603050405020304" pitchFamily="18" charset="0"/>
                        </a:rPr>
                        <a:t>访问控制</a:t>
                      </a:r>
                      <a:endParaRPr lang="zh-CN" sz="10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extLst>
                  <a:ext uri="{0D108BD9-81ED-4DB2-BD59-A6C34878D82A}">
                    <a16:rowId xmlns="" xmlns:a16="http://schemas.microsoft.com/office/drawing/2014/main" val="10003"/>
                  </a:ext>
                </a:extLst>
              </a:tr>
              <a:tr h="251927">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r">
                        <a:lnSpc>
                          <a:spcPct val="150000"/>
                        </a:lnSpc>
                        <a:spcAft>
                          <a:spcPts val="0"/>
                        </a:spcAft>
                      </a:pPr>
                      <a:r>
                        <a:rPr lang="zh-CN" altLang="en-US" sz="1000" kern="100" dirty="0">
                          <a:effectLst/>
                          <a:latin typeface="+mn-ea"/>
                          <a:ea typeface="+mn-ea"/>
                          <a:cs typeface="+mn-cs"/>
                        </a:rPr>
                        <a:t>数据机密性</a:t>
                      </a:r>
                      <a:endParaRPr lang="zh-CN" sz="10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100" b="1" kern="100" dirty="0">
                          <a:solidFill>
                            <a:schemeClr val="dk1"/>
                          </a:solidFill>
                          <a:effectLst/>
                          <a:latin typeface="+mn-ea"/>
                          <a:ea typeface="+mn-ea"/>
                          <a:cs typeface="Times New Roman" panose="02020603050405020304" pitchFamily="18" charset="0"/>
                        </a:rPr>
                        <a:t>√</a:t>
                      </a: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en-US"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4"/>
                  </a:ext>
                </a:extLst>
              </a:tr>
              <a:tr h="307910">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r">
                        <a:lnSpc>
                          <a:spcPct val="150000"/>
                        </a:lnSpc>
                        <a:spcAft>
                          <a:spcPts val="0"/>
                        </a:spcAft>
                      </a:pPr>
                      <a:r>
                        <a:rPr lang="zh-CN" altLang="en-US" sz="1000" kern="100" dirty="0">
                          <a:effectLst/>
                          <a:latin typeface="+mn-ea"/>
                          <a:ea typeface="+mn-ea"/>
                          <a:cs typeface="+mn-cs"/>
                        </a:rPr>
                        <a:t>数据完整性</a:t>
                      </a:r>
                      <a:endParaRPr lang="zh-CN" sz="10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100" b="1" kern="100" dirty="0">
                          <a:solidFill>
                            <a:schemeClr val="dk1"/>
                          </a:solidFill>
                          <a:effectLst/>
                          <a:latin typeface="+mn-ea"/>
                          <a:ea typeface="+mn-ea"/>
                          <a:cs typeface="Times New Roman" panose="02020603050405020304" pitchFamily="18" charset="0"/>
                        </a:rPr>
                        <a:t>√</a:t>
                      </a: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indent="26670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indent="26670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extLst>
                  <a:ext uri="{0D108BD9-81ED-4DB2-BD59-A6C34878D82A}">
                    <a16:rowId xmlns="" xmlns:a16="http://schemas.microsoft.com/office/drawing/2014/main" val="10005"/>
                  </a:ext>
                </a:extLst>
              </a:tr>
              <a:tr h="93306">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r">
                        <a:lnSpc>
                          <a:spcPct val="150000"/>
                        </a:lnSpc>
                        <a:spcAft>
                          <a:spcPts val="0"/>
                        </a:spcAft>
                      </a:pPr>
                      <a:r>
                        <a:rPr lang="zh-CN" altLang="en-US" sz="1000" kern="100" dirty="0">
                          <a:effectLst/>
                          <a:latin typeface="+mn-ea"/>
                          <a:ea typeface="+mn-ea"/>
                          <a:cs typeface="+mn-cs"/>
                        </a:rPr>
                        <a:t>不可否认性</a:t>
                      </a:r>
                      <a:endParaRPr lang="zh-CN" sz="10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r>
                        <a:rPr lang="zh-CN" altLang="en-US" sz="1100" b="1" kern="100" dirty="0">
                          <a:solidFill>
                            <a:schemeClr val="dk1"/>
                          </a:solidFill>
                          <a:effectLst/>
                          <a:latin typeface="+mn-ea"/>
                          <a:ea typeface="+mn-ea"/>
                          <a:cs typeface="Times New Roman" panose="02020603050405020304" pitchFamily="18" charset="0"/>
                        </a:rPr>
                        <a:t>√</a:t>
                      </a: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algn="ctr" defTabSz="914400" rtl="0" eaLnBrk="1" latinLnBrk="0" hangingPunct="1">
                        <a:lnSpc>
                          <a:spcPct val="150000"/>
                        </a:lnSpc>
                        <a:spcAft>
                          <a:spcPts val="0"/>
                        </a:spcAft>
                      </a:pPr>
                      <a:endParaRPr 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100" b="1" kern="100" dirty="0">
                          <a:solidFill>
                            <a:schemeClr val="dk1"/>
                          </a:solidFill>
                          <a:effectLst/>
                          <a:latin typeface="+mn-ea"/>
                          <a:ea typeface="+mn-ea"/>
                          <a:cs typeface="Times New Roman" panose="02020603050405020304" pitchFamily="18" charset="0"/>
                        </a:rPr>
                        <a:t>√</a:t>
                      </a:r>
                      <a:endParaRPr lang="zh-CN" altLang="zh-CN" sz="1100" b="1" kern="100" dirty="0">
                        <a:solidFill>
                          <a:schemeClr val="dk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26579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圆角矩形 68"/>
          <p:cNvSpPr/>
          <p:nvPr/>
        </p:nvSpPr>
        <p:spPr>
          <a:xfrm>
            <a:off x="604914" y="2698950"/>
            <a:ext cx="10961683" cy="951798"/>
          </a:xfrm>
          <a:prstGeom prst="roundRect">
            <a:avLst>
              <a:gd name="adj" fmla="val 0"/>
            </a:avLst>
          </a:prstGeom>
          <a:solidFill>
            <a:srgbClr val="0070C0"/>
          </a:solidFill>
          <a:ln w="9525" cap="flat" cmpd="sng" algn="ctr">
            <a:solidFill>
              <a:schemeClr val="bg1">
                <a:lumMod val="50000"/>
              </a:schemeClr>
            </a:solidFill>
            <a:prstDash val="solid"/>
            <a:miter lim="800000"/>
          </a:ln>
          <a:effectLst/>
        </p:spPr>
        <p:txBody>
          <a:bodyPr anchor="t"/>
          <a:lstStyle/>
          <a:p>
            <a:pPr lvl="0" algn="ctr">
              <a:defRPr/>
            </a:pPr>
            <a:r>
              <a:rPr lang="zh-CN" altLang="en-US" sz="1600" b="1" kern="0" noProof="0" dirty="0">
                <a:solidFill>
                  <a:schemeClr val="bg1"/>
                </a:solidFill>
                <a:latin typeface="微软雅黑" panose="020B0503020204020204" pitchFamily="34" charset="-122"/>
                <a:ea typeface="微软雅黑" panose="020B0503020204020204" pitchFamily="34" charset="-122"/>
              </a:rPr>
              <a:t>监控控制台</a:t>
            </a:r>
            <a:endParaRPr kumimoji="0" lang="zh-CN" altLang="en-US" sz="1600" b="1"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a:xfrm>
            <a:off x="604914" y="3845143"/>
            <a:ext cx="5257248" cy="2603712"/>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tlCol="0" anchor="b"/>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应用系统监控</a:t>
            </a:r>
          </a:p>
        </p:txBody>
      </p:sp>
      <p:sp>
        <p:nvSpPr>
          <p:cNvPr id="38" name="圆角矩形 37"/>
          <p:cNvSpPr/>
          <p:nvPr/>
        </p:nvSpPr>
        <p:spPr>
          <a:xfrm>
            <a:off x="1793005" y="3119845"/>
            <a:ext cx="2380034"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服务监控开关</a:t>
            </a:r>
          </a:p>
        </p:txBody>
      </p:sp>
      <p:sp>
        <p:nvSpPr>
          <p:cNvPr id="44" name="圆角矩形 43"/>
          <p:cNvSpPr/>
          <p:nvPr/>
        </p:nvSpPr>
        <p:spPr>
          <a:xfrm>
            <a:off x="737880" y="4854221"/>
            <a:ext cx="1211563" cy="448922"/>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Tomcat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6182779" y="3882767"/>
            <a:ext cx="5357446" cy="2603712"/>
          </a:xfrm>
          <a:prstGeom prst="rect">
            <a:avLst/>
          </a:prstGeom>
          <a:ln w="28575">
            <a:solidFill>
              <a:schemeClr val="bg1">
                <a:lumMod val="50000"/>
              </a:schemeClr>
            </a:solidFill>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zh-CN" altLang="en-US" sz="2000" b="1" dirty="0">
                <a:solidFill>
                  <a:schemeClr val="tx1"/>
                </a:solidFill>
                <a:latin typeface="微软雅黑" panose="020B0503020204020204" pitchFamily="34" charset="-122"/>
                <a:ea typeface="微软雅黑" panose="020B0503020204020204" pitchFamily="34" charset="-122"/>
              </a:rPr>
              <a:t>大数据集群服务监控*</a:t>
            </a:r>
          </a:p>
        </p:txBody>
      </p:sp>
      <p:sp>
        <p:nvSpPr>
          <p:cNvPr id="53" name="圆角矩形 52"/>
          <p:cNvSpPr/>
          <p:nvPr/>
        </p:nvSpPr>
        <p:spPr>
          <a:xfrm>
            <a:off x="6413575" y="4105398"/>
            <a:ext cx="933239" cy="1946568"/>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Name</a:t>
            </a:r>
          </a:p>
          <a:p>
            <a:pPr algn="ctr"/>
            <a:r>
              <a:rPr lang="en-US" altLang="zh-CN" sz="1600" b="1" kern="0" dirty="0">
                <a:solidFill>
                  <a:schemeClr val="bg1"/>
                </a:solidFill>
                <a:latin typeface="微软雅黑" panose="020B0503020204020204" pitchFamily="34" charset="-122"/>
                <a:ea typeface="微软雅黑" panose="020B0503020204020204" pitchFamily="34" charset="-122"/>
              </a:rPr>
              <a:t/>
            </a:r>
            <a:br>
              <a:rPr lang="en-US" altLang="zh-CN" sz="1600" b="1" kern="0" dirty="0">
                <a:solidFill>
                  <a:schemeClr val="bg1"/>
                </a:solidFill>
                <a:latin typeface="微软雅黑" panose="020B0503020204020204" pitchFamily="34" charset="-122"/>
                <a:ea typeface="微软雅黑" panose="020B0503020204020204" pitchFamily="34" charset="-122"/>
              </a:rPr>
            </a:br>
            <a:r>
              <a:rPr lang="en-US" altLang="zh-CN" sz="1600" b="1" kern="0" dirty="0">
                <a:solidFill>
                  <a:schemeClr val="bg1"/>
                </a:solidFill>
                <a:latin typeface="微软雅黑" panose="020B0503020204020204" pitchFamily="34" charset="-122"/>
                <a:ea typeface="微软雅黑" panose="020B0503020204020204" pitchFamily="34" charset="-122"/>
              </a:rPr>
              <a:t>Node</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70" name="下箭头 69"/>
          <p:cNvSpPr/>
          <p:nvPr/>
        </p:nvSpPr>
        <p:spPr bwMode="auto">
          <a:xfrm rot="10800000">
            <a:off x="3034269" y="3676800"/>
            <a:ext cx="495946" cy="289368"/>
          </a:xfrm>
          <a:prstGeom prst="downArrow">
            <a:avLst/>
          </a:prstGeom>
          <a:solidFill>
            <a:srgbClr val="FFC000"/>
          </a:solidFill>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7" name="圆角矩形 76"/>
          <p:cNvSpPr/>
          <p:nvPr/>
        </p:nvSpPr>
        <p:spPr>
          <a:xfrm>
            <a:off x="2010061" y="4854221"/>
            <a:ext cx="1211563" cy="448922"/>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WebLogic</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78" name="圆角矩形 77"/>
          <p:cNvSpPr/>
          <p:nvPr/>
        </p:nvSpPr>
        <p:spPr>
          <a:xfrm>
            <a:off x="3282242" y="4854221"/>
            <a:ext cx="1211563" cy="448922"/>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err="1">
                <a:solidFill>
                  <a:schemeClr val="bg1"/>
                </a:solidFill>
                <a:latin typeface="微软雅黑" panose="020B0503020204020204" pitchFamily="34" charset="-122"/>
                <a:ea typeface="微软雅黑" panose="020B0503020204020204" pitchFamily="34" charset="-122"/>
              </a:rPr>
              <a:t>JBoss</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79" name="圆角矩形 78"/>
          <p:cNvSpPr/>
          <p:nvPr/>
        </p:nvSpPr>
        <p:spPr>
          <a:xfrm>
            <a:off x="4554423" y="4854221"/>
            <a:ext cx="1211563" cy="448922"/>
          </a:xfrm>
          <a:prstGeom prst="roundRect">
            <a:avLst>
              <a:gd name="adj" fmla="val 0"/>
            </a:avLst>
          </a:prstGeom>
          <a:solidFill>
            <a:schemeClr val="accent2">
              <a:lumMod val="75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 …</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0" name="圆角矩形 79"/>
          <p:cNvSpPr/>
          <p:nvPr/>
        </p:nvSpPr>
        <p:spPr>
          <a:xfrm>
            <a:off x="737880" y="5624483"/>
            <a:ext cx="1211563" cy="448922"/>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Oracle</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1" name="圆角矩形 80"/>
          <p:cNvSpPr/>
          <p:nvPr/>
        </p:nvSpPr>
        <p:spPr>
          <a:xfrm>
            <a:off x="2010061" y="5624483"/>
            <a:ext cx="1211563" cy="448922"/>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DB2</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2" name="圆角矩形 81"/>
          <p:cNvSpPr/>
          <p:nvPr/>
        </p:nvSpPr>
        <p:spPr>
          <a:xfrm>
            <a:off x="3282242" y="5624483"/>
            <a:ext cx="1211563" cy="448922"/>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SQL Server</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3" name="圆角矩形 82"/>
          <p:cNvSpPr/>
          <p:nvPr/>
        </p:nvSpPr>
        <p:spPr>
          <a:xfrm>
            <a:off x="4554423" y="5624483"/>
            <a:ext cx="1211563" cy="448922"/>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 …</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4" name="圆角矩形 83"/>
          <p:cNvSpPr/>
          <p:nvPr/>
        </p:nvSpPr>
        <p:spPr>
          <a:xfrm>
            <a:off x="733424" y="4126838"/>
            <a:ext cx="2488200" cy="448922"/>
          </a:xfrm>
          <a:prstGeom prst="roundRect">
            <a:avLst>
              <a:gd name="adj" fmla="val 0"/>
            </a:avLst>
          </a:prstGeom>
          <a:solidFill>
            <a:schemeClr val="accent5">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IP </a:t>
            </a:r>
            <a:r>
              <a:rPr lang="en-US" altLang="zh-CN" sz="1600" b="1" kern="0" dirty="0" err="1">
                <a:solidFill>
                  <a:schemeClr val="bg1"/>
                </a:solidFill>
                <a:latin typeface="微软雅黑" panose="020B0503020204020204" pitchFamily="34" charset="-122"/>
                <a:ea typeface="微软雅黑" panose="020B0503020204020204" pitchFamily="34" charset="-122"/>
              </a:rPr>
              <a:t>Adderss</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3282242" y="4126838"/>
            <a:ext cx="2483744" cy="448922"/>
          </a:xfrm>
          <a:prstGeom prst="roundRect">
            <a:avLst>
              <a:gd name="adj" fmla="val 0"/>
            </a:avLst>
          </a:prstGeom>
          <a:solidFill>
            <a:schemeClr val="accent5">
              <a:lumMod val="50000"/>
            </a:schemeClr>
          </a:solidFill>
          <a:ln w="9525" cap="flat" cmpd="sng" algn="ctr">
            <a:solidFill>
              <a:schemeClr val="bg1">
                <a:lumMod val="50000"/>
              </a:schemeClr>
            </a:solidFill>
            <a:prstDash val="solid"/>
            <a:miter lim="800000"/>
          </a:ln>
          <a:effectLst/>
        </p:spPr>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IP</a:t>
            </a:r>
          </a:p>
          <a:p>
            <a:pPr algn="ctr"/>
            <a:r>
              <a:rPr lang="en-US" altLang="zh-CN" sz="1600" b="1" kern="0" dirty="0">
                <a:solidFill>
                  <a:schemeClr val="bg1"/>
                </a:solidFill>
                <a:latin typeface="微软雅黑" panose="020B0503020204020204" pitchFamily="34" charset="-122"/>
                <a:ea typeface="微软雅黑" panose="020B0503020204020204" pitchFamily="34" charset="-122"/>
              </a:rPr>
              <a:t>Port</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7763607" y="4126838"/>
            <a:ext cx="923835" cy="1946568"/>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Hive</a:t>
            </a:r>
          </a:p>
          <a:p>
            <a:pPr algn="ctr"/>
            <a:r>
              <a:rPr lang="en-US" altLang="zh-CN" sz="1600" b="1" kern="0" dirty="0">
                <a:solidFill>
                  <a:schemeClr val="bg1"/>
                </a:solidFill>
                <a:latin typeface="微软雅黑" panose="020B0503020204020204" pitchFamily="34" charset="-122"/>
                <a:ea typeface="微软雅黑" panose="020B0503020204020204" pitchFamily="34" charset="-122"/>
              </a:rPr>
              <a:t/>
            </a:r>
            <a:br>
              <a:rPr lang="en-US" altLang="zh-CN" sz="1600" b="1" kern="0" dirty="0">
                <a:solidFill>
                  <a:schemeClr val="bg1"/>
                </a:solidFill>
                <a:latin typeface="微软雅黑" panose="020B0503020204020204" pitchFamily="34" charset="-122"/>
                <a:ea typeface="微软雅黑" panose="020B0503020204020204" pitchFamily="34" charset="-122"/>
              </a:rPr>
            </a:br>
            <a:r>
              <a:rPr lang="en-US" altLang="zh-CN" sz="1600" b="1" kern="0" dirty="0">
                <a:solidFill>
                  <a:schemeClr val="bg1"/>
                </a:solidFill>
                <a:latin typeface="微软雅黑" panose="020B0503020204020204" pitchFamily="34" charset="-122"/>
                <a:ea typeface="微软雅黑" panose="020B0503020204020204" pitchFamily="34" charset="-122"/>
              </a:rPr>
              <a:t>Server</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9008059" y="4105398"/>
            <a:ext cx="992422" cy="1946568"/>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Yarn</a:t>
            </a:r>
          </a:p>
          <a:p>
            <a:pPr algn="ctr"/>
            <a:endParaRPr lang="en-US" altLang="zh-CN" sz="1600" b="1" kern="0" dirty="0">
              <a:solidFill>
                <a:schemeClr val="bg1"/>
              </a:solidFill>
              <a:latin typeface="微软雅黑" panose="020B0503020204020204" pitchFamily="34" charset="-122"/>
              <a:ea typeface="微软雅黑" panose="020B0503020204020204" pitchFamily="34" charset="-122"/>
            </a:endParaRPr>
          </a:p>
          <a:p>
            <a:pPr algn="ctr"/>
            <a:r>
              <a:rPr lang="en-US" altLang="zh-CN" sz="1600" b="1" kern="0" dirty="0">
                <a:solidFill>
                  <a:schemeClr val="bg1"/>
                </a:solidFill>
                <a:latin typeface="微软雅黑" panose="020B0503020204020204" pitchFamily="34" charset="-122"/>
                <a:ea typeface="微软雅黑" panose="020B0503020204020204" pitchFamily="34" charset="-122"/>
              </a:rPr>
              <a:t>Server</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10364619" y="4105398"/>
            <a:ext cx="992422" cy="1946568"/>
          </a:xfrm>
          <a:prstGeom prst="roundRect">
            <a:avLst>
              <a:gd name="adj" fmla="val 0"/>
            </a:avLst>
          </a:prstGeom>
          <a:ln/>
        </p:spPr>
        <p:style>
          <a:lnRef idx="3">
            <a:schemeClr val="lt1"/>
          </a:lnRef>
          <a:fillRef idx="1">
            <a:schemeClr val="accent6"/>
          </a:fillRef>
          <a:effectRef idx="1">
            <a:schemeClr val="accent6"/>
          </a:effectRef>
          <a:fontRef idx="minor">
            <a:schemeClr val="lt1"/>
          </a:fontRef>
        </p:style>
        <p:txBody>
          <a:bodyPr anchor="ctr"/>
          <a:lstStyle/>
          <a:p>
            <a:pPr algn="ctr"/>
            <a:r>
              <a:rPr lang="en-US" altLang="zh-CN" sz="1600" b="1" kern="0" dirty="0">
                <a:solidFill>
                  <a:schemeClr val="bg1"/>
                </a:solidFill>
                <a:latin typeface="微软雅黑" panose="020B0503020204020204" pitchFamily="34" charset="-122"/>
                <a:ea typeface="微软雅黑" panose="020B0503020204020204" pitchFamily="34" charset="-122"/>
              </a:rPr>
              <a:t>… …</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4846755" y="3119845"/>
            <a:ext cx="2380034"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监控列表</a:t>
            </a:r>
          </a:p>
        </p:txBody>
      </p:sp>
      <p:sp>
        <p:nvSpPr>
          <p:cNvPr id="92" name="圆角矩形 91"/>
          <p:cNvSpPr/>
          <p:nvPr/>
        </p:nvSpPr>
        <p:spPr>
          <a:xfrm>
            <a:off x="7900505" y="3119845"/>
            <a:ext cx="2380034" cy="336591"/>
          </a:xfrm>
          <a:prstGeom prst="roundRect">
            <a:avLst>
              <a:gd name="adj" fmla="val 0"/>
            </a:avLst>
          </a:prstGeom>
          <a:solidFill>
            <a:srgbClr val="92D050"/>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监控适配器</a:t>
            </a:r>
          </a:p>
        </p:txBody>
      </p:sp>
      <p:sp>
        <p:nvSpPr>
          <p:cNvPr id="93" name="下箭头 92"/>
          <p:cNvSpPr/>
          <p:nvPr/>
        </p:nvSpPr>
        <p:spPr bwMode="auto">
          <a:xfrm rot="10800000">
            <a:off x="8613529" y="3699521"/>
            <a:ext cx="495946" cy="289368"/>
          </a:xfrm>
          <a:prstGeom prst="downArrow">
            <a:avLst/>
          </a:prstGeom>
          <a:solidFill>
            <a:srgbClr val="FFC000"/>
          </a:solidFill>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4" name="圆角矩形 93"/>
          <p:cNvSpPr/>
          <p:nvPr/>
        </p:nvSpPr>
        <p:spPr bwMode="auto">
          <a:xfrm>
            <a:off x="604914" y="895341"/>
            <a:ext cx="10935311" cy="1665660"/>
          </a:xfrm>
          <a:prstGeom prst="roundRect">
            <a:avLst>
              <a:gd name="adj" fmla="val 0"/>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95" name="文本占位符 2"/>
          <p:cNvSpPr txBox="1">
            <a:spLocks/>
          </p:cNvSpPr>
          <p:nvPr/>
        </p:nvSpPr>
        <p:spPr>
          <a:xfrm>
            <a:off x="455822" y="164774"/>
            <a:ext cx="9172550" cy="576787"/>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kumimoji="1" sz="2400" b="1"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3773AC"/>
                </a:solidFill>
              </a:rPr>
              <a:t>安全门户</a:t>
            </a:r>
            <a:r>
              <a:rPr lang="en-US" altLang="zh-CN" dirty="0">
                <a:solidFill>
                  <a:srgbClr val="3773AC"/>
                </a:solidFill>
              </a:rPr>
              <a:t>—</a:t>
            </a:r>
            <a:r>
              <a:rPr lang="zh-CN" altLang="en-US" dirty="0">
                <a:solidFill>
                  <a:srgbClr val="3773AC"/>
                </a:solidFill>
              </a:rPr>
              <a:t>运营监控</a:t>
            </a:r>
            <a:endParaRPr lang="zh-CN" altLang="en-US" dirty="0"/>
          </a:p>
        </p:txBody>
      </p:sp>
      <p:sp>
        <p:nvSpPr>
          <p:cNvPr id="97" name="圆角矩形 96"/>
          <p:cNvSpPr/>
          <p:nvPr/>
        </p:nvSpPr>
        <p:spPr>
          <a:xfrm>
            <a:off x="733423" y="977963"/>
            <a:ext cx="10623617" cy="663518"/>
          </a:xfrm>
          <a:prstGeom prst="roundRect">
            <a:avLst>
              <a:gd name="adj" fmla="val 0"/>
            </a:avLst>
          </a:prstGeom>
          <a:solidFill>
            <a:schemeClr val="accent2">
              <a:lumMod val="20000"/>
              <a:lumOff val="8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应用系统</a:t>
            </a:r>
          </a:p>
        </p:txBody>
      </p:sp>
      <p:sp>
        <p:nvSpPr>
          <p:cNvPr id="98" name="圆角矩形 97"/>
          <p:cNvSpPr/>
          <p:nvPr/>
        </p:nvSpPr>
        <p:spPr>
          <a:xfrm>
            <a:off x="733423" y="1795261"/>
            <a:ext cx="10623617" cy="663518"/>
          </a:xfrm>
          <a:prstGeom prst="roundRect">
            <a:avLst>
              <a:gd name="adj" fmla="val 0"/>
            </a:avLst>
          </a:prstGeom>
          <a:solidFill>
            <a:schemeClr val="bg1">
              <a:lumMod val="85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大数据集群*</a:t>
            </a:r>
          </a:p>
        </p:txBody>
      </p:sp>
      <p:sp>
        <p:nvSpPr>
          <p:cNvPr id="99" name="圆角矩形 98"/>
          <p:cNvSpPr/>
          <p:nvPr/>
        </p:nvSpPr>
        <p:spPr>
          <a:xfrm>
            <a:off x="2033631" y="1113855"/>
            <a:ext cx="1428461" cy="376169"/>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a:solidFill>
                  <a:schemeClr val="bg1"/>
                </a:solidFill>
                <a:latin typeface="微软雅黑"/>
                <a:ea typeface="微软雅黑"/>
              </a:rPr>
              <a:t>网络拓扑图</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00" name="圆角矩形 99"/>
          <p:cNvSpPr/>
          <p:nvPr/>
        </p:nvSpPr>
        <p:spPr>
          <a:xfrm>
            <a:off x="3766259" y="1113855"/>
            <a:ext cx="1428461" cy="376169"/>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en-US" altLang="zh-CN" sz="1600" b="1" kern="0" dirty="0" err="1">
                <a:solidFill>
                  <a:schemeClr val="bg1"/>
                </a:solidFill>
                <a:latin typeface="微软雅黑"/>
                <a:ea typeface="微软雅黑"/>
              </a:rPr>
              <a:t>Ip+port</a:t>
            </a:r>
            <a:r>
              <a:rPr lang="zh-CN" altLang="en-US" sz="1600" b="1" kern="0" dirty="0">
                <a:solidFill>
                  <a:schemeClr val="bg1"/>
                </a:solidFill>
                <a:latin typeface="微软雅黑"/>
                <a:ea typeface="微软雅黑"/>
              </a:rPr>
              <a:t>列表</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01" name="圆角矩形 100"/>
          <p:cNvSpPr/>
          <p:nvPr/>
        </p:nvSpPr>
        <p:spPr>
          <a:xfrm>
            <a:off x="6748379" y="1113855"/>
            <a:ext cx="1428461" cy="376169"/>
          </a:xfrm>
          <a:prstGeom prst="roundRect">
            <a:avLst>
              <a:gd name="adj" fmla="val 0"/>
            </a:avLst>
          </a:prstGeom>
          <a:solidFill>
            <a:schemeClr val="accent6">
              <a:lumMod val="60000"/>
              <a:lumOff val="40000"/>
            </a:schemeClr>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运维</a:t>
            </a:r>
            <a:r>
              <a:rPr lang="zh-CN" altLang="en-US" sz="1600" b="1" kern="0" noProof="0" dirty="0">
                <a:solidFill>
                  <a:schemeClr val="bg1"/>
                </a:solidFill>
                <a:latin typeface="微软雅黑"/>
                <a:ea typeface="微软雅黑"/>
              </a:rPr>
              <a:t>报告</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cxnSp>
        <p:nvCxnSpPr>
          <p:cNvPr id="14" name="直接箭头连接符 13"/>
          <p:cNvCxnSpPr>
            <a:stCxn id="99" idx="3"/>
            <a:endCxn id="100" idx="1"/>
          </p:cNvCxnSpPr>
          <p:nvPr/>
        </p:nvCxnSpPr>
        <p:spPr bwMode="auto">
          <a:xfrm>
            <a:off x="3462092" y="1301940"/>
            <a:ext cx="304167" cy="0"/>
          </a:xfrm>
          <a:prstGeom prst="straightConnector1">
            <a:avLst/>
          </a:prstGeom>
          <a:solidFill>
            <a:schemeClr val="accent1"/>
          </a:solidFill>
          <a:ln w="28575" cap="flat" cmpd="sng" algn="ctr">
            <a:solidFill>
              <a:schemeClr val="tx1"/>
            </a:solidFill>
            <a:prstDash val="sysDot"/>
            <a:round/>
            <a:headEnd type="none" w="med" len="med"/>
            <a:tailEnd type="triangle"/>
          </a:ln>
        </p:spPr>
      </p:cxnSp>
      <p:sp>
        <p:nvSpPr>
          <p:cNvPr id="96" name="圆角矩形 95"/>
          <p:cNvSpPr/>
          <p:nvPr/>
        </p:nvSpPr>
        <p:spPr>
          <a:xfrm>
            <a:off x="2793951" y="1935455"/>
            <a:ext cx="2972035" cy="382957"/>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核心组件服务监控</a:t>
            </a:r>
          </a:p>
        </p:txBody>
      </p:sp>
      <p:sp>
        <p:nvSpPr>
          <p:cNvPr id="102" name="圆角矩形 101"/>
          <p:cNvSpPr/>
          <p:nvPr/>
        </p:nvSpPr>
        <p:spPr>
          <a:xfrm>
            <a:off x="8290183" y="1113855"/>
            <a:ext cx="2904996" cy="376169"/>
          </a:xfrm>
          <a:prstGeom prst="roundRect">
            <a:avLst>
              <a:gd name="adj" fmla="val 0"/>
            </a:avLst>
          </a:prstGeom>
          <a:solidFill>
            <a:schemeClr val="accent6">
              <a:lumMod val="60000"/>
              <a:lumOff val="40000"/>
            </a:schemeClr>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noProof="0" dirty="0">
                <a:solidFill>
                  <a:schemeClr val="bg1"/>
                </a:solidFill>
                <a:latin typeface="微软雅黑"/>
                <a:ea typeface="微软雅黑"/>
              </a:rPr>
              <a:t>准实时监控告警</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sp>
        <p:nvSpPr>
          <p:cNvPr id="106" name="圆角矩形 105"/>
          <p:cNvSpPr/>
          <p:nvPr/>
        </p:nvSpPr>
        <p:spPr>
          <a:xfrm>
            <a:off x="6990580" y="1935455"/>
            <a:ext cx="2972035" cy="382957"/>
          </a:xfrm>
          <a:prstGeom prst="roundRect">
            <a:avLst>
              <a:gd name="adj" fmla="val 0"/>
            </a:avLst>
          </a:prstGeom>
          <a:solidFill>
            <a:schemeClr val="bg1">
              <a:lumMod val="50000"/>
            </a:schemeClr>
          </a:solidFill>
          <a:ln w="9525" cap="flat" cmpd="sng" algn="ctr">
            <a:solidFill>
              <a:schemeClr val="bg1">
                <a:lumMod val="50000"/>
              </a:schemeClr>
            </a:solidFill>
            <a:prstDash val="solid"/>
            <a:miter lim="800000"/>
          </a:ln>
          <a:effectLst/>
        </p:spPr>
        <p:txBody>
          <a:bodyPr anchor="ctr"/>
          <a:lstStyle/>
          <a:p>
            <a:pPr algn="ctr"/>
            <a:r>
              <a:rPr lang="zh-CN" altLang="en-US" sz="1600" b="1" kern="0" dirty="0">
                <a:solidFill>
                  <a:schemeClr val="bg1"/>
                </a:solidFill>
                <a:latin typeface="微软雅黑" panose="020B0503020204020204" pitchFamily="34" charset="-122"/>
                <a:ea typeface="微软雅黑" panose="020B0503020204020204" pitchFamily="34" charset="-122"/>
              </a:rPr>
              <a:t>集群挖掘运算情况</a:t>
            </a:r>
          </a:p>
        </p:txBody>
      </p:sp>
      <p:sp>
        <p:nvSpPr>
          <p:cNvPr id="108" name="下箭头 107"/>
          <p:cNvSpPr/>
          <p:nvPr/>
        </p:nvSpPr>
        <p:spPr bwMode="auto">
          <a:xfrm rot="10800000">
            <a:off x="5837782" y="2470053"/>
            <a:ext cx="495946" cy="289368"/>
          </a:xfrm>
          <a:prstGeom prst="downArrow">
            <a:avLst/>
          </a:prstGeom>
          <a:solidFill>
            <a:srgbClr val="FFC000"/>
          </a:solidFill>
          <a:ln/>
        </p:spPr>
        <p:style>
          <a:lnRef idx="3">
            <a:schemeClr val="lt1"/>
          </a:lnRef>
          <a:fillRef idx="1">
            <a:schemeClr val="accent4"/>
          </a:fillRef>
          <a:effectRef idx="1">
            <a:schemeClr val="accent4"/>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0" name="圆角矩形 109"/>
          <p:cNvSpPr/>
          <p:nvPr/>
        </p:nvSpPr>
        <p:spPr>
          <a:xfrm>
            <a:off x="5528775" y="1113855"/>
            <a:ext cx="1148302" cy="376169"/>
          </a:xfrm>
          <a:prstGeom prst="roundRect">
            <a:avLst>
              <a:gd name="adj" fmla="val 0"/>
            </a:avLst>
          </a:prstGeom>
          <a:solidFill>
            <a:srgbClr val="31859C"/>
          </a:solidFill>
          <a:ln w="9525" cap="flat" cmpd="sng" algn="ctr">
            <a:solidFill>
              <a:schemeClr val="bg1">
                <a:lumMod val="50000"/>
              </a:schemeClr>
            </a:solidFill>
            <a:prstDash val="solid"/>
            <a:miter lim="800000"/>
          </a:ln>
          <a:effectLst/>
        </p:spPr>
        <p:txBody>
          <a:bodyPr anchor="ctr"/>
          <a:lstStyle/>
          <a:p>
            <a:pPr lvl="0" algn="ctr">
              <a:defRPr/>
            </a:pPr>
            <a:r>
              <a:rPr lang="zh-CN" altLang="en-US" sz="1600" b="1" kern="0" dirty="0">
                <a:solidFill>
                  <a:schemeClr val="bg1"/>
                </a:solidFill>
                <a:latin typeface="微软雅黑"/>
                <a:ea typeface="微软雅黑"/>
              </a:rPr>
              <a:t>服务列表</a:t>
            </a:r>
            <a:endParaRPr kumimoji="0" lang="zh-CN" altLang="en-US" sz="1600" b="1" i="0" u="none" strike="noStrike" kern="0" cap="none" spc="0" normalizeH="0" baseline="0" noProof="0" dirty="0">
              <a:ln>
                <a:noFill/>
              </a:ln>
              <a:solidFill>
                <a:schemeClr val="bg1"/>
              </a:solidFill>
              <a:effectLst/>
              <a:uLnTx/>
              <a:uFillTx/>
              <a:latin typeface="微软雅黑"/>
              <a:ea typeface="微软雅黑"/>
            </a:endParaRPr>
          </a:p>
        </p:txBody>
      </p:sp>
      <p:cxnSp>
        <p:nvCxnSpPr>
          <p:cNvPr id="115" name="直接箭头连接符 114"/>
          <p:cNvCxnSpPr>
            <a:stCxn id="100" idx="3"/>
          </p:cNvCxnSpPr>
          <p:nvPr/>
        </p:nvCxnSpPr>
        <p:spPr bwMode="auto">
          <a:xfrm flipV="1">
            <a:off x="5194720" y="1293443"/>
            <a:ext cx="334055" cy="8497"/>
          </a:xfrm>
          <a:prstGeom prst="straightConnector1">
            <a:avLst/>
          </a:prstGeom>
          <a:solidFill>
            <a:schemeClr val="accent1"/>
          </a:solidFill>
          <a:ln w="28575" cap="flat" cmpd="sng" algn="ctr">
            <a:solidFill>
              <a:schemeClr val="tx1"/>
            </a:solidFill>
            <a:prstDash val="sysDot"/>
            <a:round/>
            <a:headEnd type="none" w="med" len="med"/>
            <a:tailEnd type="triangle"/>
          </a:ln>
        </p:spPr>
      </p:cxnSp>
    </p:spTree>
    <p:extLst>
      <p:ext uri="{BB962C8B-B14F-4D97-AF65-F5344CB8AC3E}">
        <p14:creationId xmlns:p14="http://schemas.microsoft.com/office/powerpoint/2010/main" val="330210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安全门户界面</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0" y="830424"/>
            <a:ext cx="11915192" cy="5654352"/>
          </a:xfrm>
          <a:prstGeom prst="rect">
            <a:avLst/>
          </a:prstGeom>
        </p:spPr>
      </p:pic>
    </p:spTree>
    <p:extLst>
      <p:ext uri="{BB962C8B-B14F-4D97-AF65-F5344CB8AC3E}">
        <p14:creationId xmlns:p14="http://schemas.microsoft.com/office/powerpoint/2010/main" val="3888515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安全门户</a:t>
            </a:r>
            <a:r>
              <a:rPr lang="en-US" altLang="zh-CN" sz="1800" i="1" dirty="0">
                <a:solidFill>
                  <a:srgbClr val="3773AC"/>
                </a:solidFill>
              </a:rPr>
              <a:t>—</a:t>
            </a:r>
            <a:r>
              <a:rPr lang="zh-CN" altLang="en-US" sz="1800" i="1" dirty="0">
                <a:solidFill>
                  <a:srgbClr val="3773AC"/>
                </a:solidFill>
              </a:rPr>
              <a:t>知识图谱运用在安全生产预测</a:t>
            </a:r>
            <a:endParaRPr lang="zh-CN" altLang="en-US" i="1" dirty="0">
              <a:solidFill>
                <a:srgbClr val="FF0000"/>
              </a:solidFill>
            </a:endParaRPr>
          </a:p>
        </p:txBody>
      </p:sp>
      <p:sp>
        <p:nvSpPr>
          <p:cNvPr id="33" name="矩形 32"/>
          <p:cNvSpPr/>
          <p:nvPr/>
        </p:nvSpPr>
        <p:spPr>
          <a:xfrm>
            <a:off x="219075" y="953770"/>
            <a:ext cx="11383645" cy="1061829"/>
          </a:xfrm>
          <a:prstGeom prst="rect">
            <a:avLst/>
          </a:prstGeom>
        </p:spPr>
        <p:txBody>
          <a:bodyPr wrap="square">
            <a:spAutoFit/>
          </a:bodyPr>
          <a:lstStyle/>
          <a:p>
            <a:pPr indent="246380">
              <a:lnSpc>
                <a:spcPct val="150000"/>
              </a:lnSpc>
              <a:spcAft>
                <a:spcPts val="0"/>
              </a:spcAft>
            </a:pPr>
            <a:r>
              <a:rPr lang="zh-CN" altLang="en-US" sz="1600" b="1" dirty="0">
                <a:solidFill>
                  <a:srgbClr val="FFC000"/>
                </a:solidFill>
                <a:latin typeface="宋体" panose="02010600030101010101" pitchFamily="2" charset="-122"/>
                <a:cs typeface="宋体" panose="02010600030101010101" pitchFamily="2" charset="-122"/>
                <a:sym typeface="+mn-ea"/>
              </a:rPr>
              <a:t>知识图谱</a:t>
            </a:r>
            <a:r>
              <a:rPr lang="zh-CN" altLang="en-US" sz="1300" dirty="0">
                <a:latin typeface="宋体" panose="02010600030101010101" pitchFamily="2" charset="-122"/>
                <a:cs typeface="宋体" panose="02010600030101010101" pitchFamily="2" charset="-122"/>
                <a:sym typeface="+mn-ea"/>
              </a:rPr>
              <a:t>本质上是语义网络，是一种基于图的数据结构，知识图谱里每个节点表示现实世界中存在的“实体”，每条边为实体与实体之间的“关系”。</a:t>
            </a:r>
            <a:endParaRPr lang="zh-CN" altLang="en-US" sz="1300" dirty="0"/>
          </a:p>
          <a:p>
            <a:pPr indent="246380">
              <a:lnSpc>
                <a:spcPct val="150000"/>
              </a:lnSpc>
              <a:spcAft>
                <a:spcPts val="0"/>
              </a:spcAft>
            </a:pPr>
            <a:r>
              <a:rPr lang="zh-CN" altLang="en-US" sz="1300" dirty="0"/>
              <a:t>通俗地讲，知识图谱就是把所有不同种类的信息连接在一起而得到的一个关系网络。知识图谱提供了从“关</a:t>
            </a:r>
            <a:r>
              <a:rPr lang="zh-CN" altLang="en-US" sz="1300" dirty="0">
                <a:latin typeface="宋体" panose="02010600030101010101" pitchFamily="2" charset="-122"/>
                <a:cs typeface="宋体" panose="02010600030101010101" pitchFamily="2" charset="-122"/>
              </a:rPr>
              <a:t>系”的角度去分析问题的能力。</a:t>
            </a:r>
            <a:r>
              <a:rPr lang="zh-CN" altLang="en-US" sz="1300" dirty="0">
                <a:latin typeface="宋体" panose="02010600030101010101" pitchFamily="2" charset="-122"/>
                <a:cs typeface="宋体" panose="02010600030101010101" pitchFamily="2" charset="-122"/>
                <a:sym typeface="+mn-ea"/>
              </a:rPr>
              <a:t>对于大数据来说，其实就是全数据的概念。而对于人工智能来说，其实就是将原本没有联系的数据连通，将离散的数据整合在一起，从而提供更有价值的决策支持。</a:t>
            </a:r>
            <a:endParaRPr lang="zh-CN" altLang="en-US" sz="1300" dirty="0">
              <a:latin typeface="宋体" panose="02010600030101010101" pitchFamily="2" charset="-122"/>
              <a:cs typeface="宋体" panose="02010600030101010101" pitchFamily="2" charset="-122"/>
            </a:endParaRPr>
          </a:p>
        </p:txBody>
      </p:sp>
      <p:sp>
        <p:nvSpPr>
          <p:cNvPr id="48" name="圆角矩形 47"/>
          <p:cNvSpPr/>
          <p:nvPr/>
        </p:nvSpPr>
        <p:spPr bwMode="auto">
          <a:xfrm>
            <a:off x="177282" y="939800"/>
            <a:ext cx="11557518" cy="1075799"/>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 xmlns:a16="http://schemas.microsoft.com/office/drawing/2014/main" id="{58C81AF1-DEEA-4C25-9833-6A271A1674C9}"/>
              </a:ext>
            </a:extLst>
          </p:cNvPr>
          <p:cNvSpPr/>
          <p:nvPr/>
        </p:nvSpPr>
        <p:spPr>
          <a:xfrm>
            <a:off x="4888848" y="5649943"/>
            <a:ext cx="4108817" cy="369332"/>
          </a:xfrm>
          <a:prstGeom prst="rect">
            <a:avLst/>
          </a:prstGeom>
        </p:spPr>
        <p:txBody>
          <a:bodyPr wrap="none">
            <a:spAutoFit/>
          </a:bodyPr>
          <a:lstStyle/>
          <a:p>
            <a:r>
              <a:rPr lang="zh-CN" altLang="en-US" dirty="0">
                <a:solidFill>
                  <a:srgbClr val="2F2F2F"/>
                </a:solidFill>
                <a:latin typeface="-apple-system"/>
                <a:ea typeface="等线" panose="02010600030101010101" pitchFamily="2" charset="-122"/>
              </a:rPr>
              <a:t>构建一张由知识点相互连接而成的网络</a:t>
            </a:r>
            <a:endParaRPr lang="zh-CN" altLang="en-US" dirty="0">
              <a:solidFill>
                <a:prstClr val="black"/>
              </a:solidFill>
              <a:latin typeface="等线" panose="020F0502020204030204"/>
              <a:ea typeface="等线" panose="02010600030101010101" pitchFamily="2" charset="-122"/>
            </a:endParaRPr>
          </a:p>
        </p:txBody>
      </p:sp>
      <p:sp>
        <p:nvSpPr>
          <p:cNvPr id="101" name="椭圆 100">
            <a:extLst>
              <a:ext uri="{FF2B5EF4-FFF2-40B4-BE49-F238E27FC236}">
                <a16:creationId xmlns="" xmlns:a16="http://schemas.microsoft.com/office/drawing/2014/main" id="{4D34C80C-D604-4E4B-B15D-D833A7ECABE0}"/>
              </a:ext>
            </a:extLst>
          </p:cNvPr>
          <p:cNvSpPr/>
          <p:nvPr/>
        </p:nvSpPr>
        <p:spPr>
          <a:xfrm>
            <a:off x="6103014" y="4059520"/>
            <a:ext cx="409575" cy="390525"/>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Tx/>
              <a:buNone/>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sp>
        <p:nvSpPr>
          <p:cNvPr id="102" name="文本框 101">
            <a:extLst>
              <a:ext uri="{FF2B5EF4-FFF2-40B4-BE49-F238E27FC236}">
                <a16:creationId xmlns="" xmlns:a16="http://schemas.microsoft.com/office/drawing/2014/main" id="{CD6F951D-4D59-4F62-BB25-CC4C5CDB0D43}"/>
              </a:ext>
            </a:extLst>
          </p:cNvPr>
          <p:cNvSpPr txBox="1"/>
          <p:nvPr/>
        </p:nvSpPr>
        <p:spPr bwMode="auto">
          <a:xfrm>
            <a:off x="5988714" y="4450045"/>
            <a:ext cx="790575"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en-US" altLang="zh-CN" sz="1000" b="1" i="0" u="none" strike="noStrike" kern="0" cap="none" spc="0" normalizeH="0" baseline="0" noProof="0" dirty="0">
                <a:ln>
                  <a:noFill/>
                </a:ln>
                <a:solidFill>
                  <a:prstClr val="black"/>
                </a:solidFill>
                <a:effectLst/>
                <a:uLnTx/>
                <a:uFillTx/>
              </a:rPr>
              <a:t>MySQL</a:t>
            </a:r>
            <a:endParaRPr kumimoji="0" lang="zh-CN" altLang="en-US" sz="1000" b="1" i="0" u="none" strike="noStrike" kern="0" cap="none" spc="0" normalizeH="0" baseline="0" noProof="0" dirty="0">
              <a:ln>
                <a:noFill/>
              </a:ln>
              <a:solidFill>
                <a:prstClr val="black"/>
              </a:solidFill>
              <a:effectLst/>
              <a:uLnTx/>
              <a:uFillTx/>
            </a:endParaRPr>
          </a:p>
        </p:txBody>
      </p:sp>
      <p:sp>
        <p:nvSpPr>
          <p:cNvPr id="103" name="椭圆 102">
            <a:extLst>
              <a:ext uri="{FF2B5EF4-FFF2-40B4-BE49-F238E27FC236}">
                <a16:creationId xmlns="" xmlns:a16="http://schemas.microsoft.com/office/drawing/2014/main" id="{9494C1A3-0AAD-4999-8D9D-EA56D04FDBCE}"/>
              </a:ext>
            </a:extLst>
          </p:cNvPr>
          <p:cNvSpPr/>
          <p:nvPr/>
        </p:nvSpPr>
        <p:spPr>
          <a:xfrm>
            <a:off x="7206534" y="3125712"/>
            <a:ext cx="409575" cy="390525"/>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Tx/>
              <a:buNone/>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04" name="直接连接符 103">
            <a:extLst>
              <a:ext uri="{FF2B5EF4-FFF2-40B4-BE49-F238E27FC236}">
                <a16:creationId xmlns="" xmlns:a16="http://schemas.microsoft.com/office/drawing/2014/main" id="{D9D39720-5628-41B6-A911-406E225EE276}"/>
              </a:ext>
            </a:extLst>
          </p:cNvPr>
          <p:cNvCxnSpPr>
            <a:cxnSpLocks/>
            <a:stCxn id="101" idx="6"/>
            <a:endCxn id="103" idx="3"/>
          </p:cNvCxnSpPr>
          <p:nvPr/>
        </p:nvCxnSpPr>
        <p:spPr>
          <a:xfrm flipV="1">
            <a:off x="6512589" y="3459046"/>
            <a:ext cx="753926" cy="795737"/>
          </a:xfrm>
          <a:prstGeom prst="line">
            <a:avLst/>
          </a:prstGeom>
          <a:noFill/>
          <a:ln w="6350" cap="flat" cmpd="sng" algn="ctr">
            <a:solidFill>
              <a:srgbClr val="4472C4"/>
            </a:solidFill>
            <a:prstDash val="solid"/>
            <a:miter lim="800000"/>
          </a:ln>
          <a:effectLst/>
        </p:spPr>
      </p:cxnSp>
      <p:sp>
        <p:nvSpPr>
          <p:cNvPr id="105" name="椭圆 104">
            <a:extLst>
              <a:ext uri="{FF2B5EF4-FFF2-40B4-BE49-F238E27FC236}">
                <a16:creationId xmlns="" xmlns:a16="http://schemas.microsoft.com/office/drawing/2014/main" id="{BFC293E7-B150-4FCD-A2CB-9A32E2FA71EF}"/>
              </a:ext>
            </a:extLst>
          </p:cNvPr>
          <p:cNvSpPr/>
          <p:nvPr/>
        </p:nvSpPr>
        <p:spPr>
          <a:xfrm>
            <a:off x="5550564" y="4859620"/>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06" name="直接连接符 105">
            <a:extLst>
              <a:ext uri="{FF2B5EF4-FFF2-40B4-BE49-F238E27FC236}">
                <a16:creationId xmlns="" xmlns:a16="http://schemas.microsoft.com/office/drawing/2014/main" id="{706FCED3-E0A7-44C5-9C08-E8167257ACF9}"/>
              </a:ext>
            </a:extLst>
          </p:cNvPr>
          <p:cNvCxnSpPr>
            <a:stCxn id="101" idx="3"/>
            <a:endCxn id="105" idx="7"/>
          </p:cNvCxnSpPr>
          <p:nvPr/>
        </p:nvCxnSpPr>
        <p:spPr>
          <a:xfrm flipH="1">
            <a:off x="5664385" y="4392854"/>
            <a:ext cx="498610" cy="486295"/>
          </a:xfrm>
          <a:prstGeom prst="line">
            <a:avLst/>
          </a:prstGeom>
          <a:noFill/>
          <a:ln w="6350" cap="flat" cmpd="sng" algn="ctr">
            <a:solidFill>
              <a:srgbClr val="4472C4"/>
            </a:solidFill>
            <a:prstDash val="solid"/>
            <a:miter lim="800000"/>
          </a:ln>
          <a:effectLst/>
        </p:spPr>
      </p:cxnSp>
      <p:cxnSp>
        <p:nvCxnSpPr>
          <p:cNvPr id="107" name="直接连接符 106">
            <a:extLst>
              <a:ext uri="{FF2B5EF4-FFF2-40B4-BE49-F238E27FC236}">
                <a16:creationId xmlns="" xmlns:a16="http://schemas.microsoft.com/office/drawing/2014/main" id="{CFAE8135-B9B9-4366-A66E-29E6132872A4}"/>
              </a:ext>
            </a:extLst>
          </p:cNvPr>
          <p:cNvCxnSpPr>
            <a:stCxn id="101" idx="2"/>
          </p:cNvCxnSpPr>
          <p:nvPr/>
        </p:nvCxnSpPr>
        <p:spPr>
          <a:xfrm flipH="1" flipV="1">
            <a:off x="5207664" y="3878545"/>
            <a:ext cx="895350" cy="376238"/>
          </a:xfrm>
          <a:prstGeom prst="line">
            <a:avLst/>
          </a:prstGeom>
          <a:noFill/>
          <a:ln w="6350" cap="flat" cmpd="sng" algn="ctr">
            <a:solidFill>
              <a:srgbClr val="4472C4"/>
            </a:solidFill>
            <a:prstDash val="solid"/>
            <a:miter lim="800000"/>
          </a:ln>
          <a:effectLst/>
        </p:spPr>
      </p:cxnSp>
      <p:sp>
        <p:nvSpPr>
          <p:cNvPr id="108" name="椭圆 107">
            <a:extLst>
              <a:ext uri="{FF2B5EF4-FFF2-40B4-BE49-F238E27FC236}">
                <a16:creationId xmlns="" xmlns:a16="http://schemas.microsoft.com/office/drawing/2014/main" id="{1560CEA6-72F0-474A-95FB-97F0942C6468}"/>
              </a:ext>
            </a:extLst>
          </p:cNvPr>
          <p:cNvSpPr/>
          <p:nvPr/>
        </p:nvSpPr>
        <p:spPr>
          <a:xfrm>
            <a:off x="5098826" y="3761605"/>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sp>
        <p:nvSpPr>
          <p:cNvPr id="109" name="椭圆 108">
            <a:extLst>
              <a:ext uri="{FF2B5EF4-FFF2-40B4-BE49-F238E27FC236}">
                <a16:creationId xmlns="" xmlns:a16="http://schemas.microsoft.com/office/drawing/2014/main" id="{BAAFFD75-9D3B-466C-9BF4-A4E95756A038}"/>
              </a:ext>
            </a:extLst>
          </p:cNvPr>
          <p:cNvSpPr/>
          <p:nvPr/>
        </p:nvSpPr>
        <p:spPr>
          <a:xfrm>
            <a:off x="7379662" y="4831581"/>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10" name="直接连接符 109">
            <a:extLst>
              <a:ext uri="{FF2B5EF4-FFF2-40B4-BE49-F238E27FC236}">
                <a16:creationId xmlns="" xmlns:a16="http://schemas.microsoft.com/office/drawing/2014/main" id="{2B3296F9-BA69-44ED-AF5C-A68B6D7F87EC}"/>
              </a:ext>
            </a:extLst>
          </p:cNvPr>
          <p:cNvCxnSpPr>
            <a:cxnSpLocks/>
            <a:endCxn id="109" idx="1"/>
          </p:cNvCxnSpPr>
          <p:nvPr/>
        </p:nvCxnSpPr>
        <p:spPr>
          <a:xfrm>
            <a:off x="6487324" y="4380729"/>
            <a:ext cx="911867" cy="470381"/>
          </a:xfrm>
          <a:prstGeom prst="line">
            <a:avLst/>
          </a:prstGeom>
          <a:noFill/>
          <a:ln w="6350" cap="flat" cmpd="sng" algn="ctr">
            <a:solidFill>
              <a:srgbClr val="4472C4"/>
            </a:solidFill>
            <a:prstDash val="solid"/>
            <a:miter lim="800000"/>
          </a:ln>
          <a:effectLst/>
        </p:spPr>
      </p:cxnSp>
      <p:sp>
        <p:nvSpPr>
          <p:cNvPr id="111" name="文本框 110">
            <a:extLst>
              <a:ext uri="{FF2B5EF4-FFF2-40B4-BE49-F238E27FC236}">
                <a16:creationId xmlns="" xmlns:a16="http://schemas.microsoft.com/office/drawing/2014/main" id="{E7CB441F-3DD5-4AAA-93E4-43DE355C2D8A}"/>
              </a:ext>
            </a:extLst>
          </p:cNvPr>
          <p:cNvSpPr txBox="1"/>
          <p:nvPr/>
        </p:nvSpPr>
        <p:spPr bwMode="auto">
          <a:xfrm>
            <a:off x="5369110" y="4986362"/>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时延</a:t>
            </a:r>
          </a:p>
        </p:txBody>
      </p:sp>
      <p:sp>
        <p:nvSpPr>
          <p:cNvPr id="112" name="文本框 111">
            <a:extLst>
              <a:ext uri="{FF2B5EF4-FFF2-40B4-BE49-F238E27FC236}">
                <a16:creationId xmlns="" xmlns:a16="http://schemas.microsoft.com/office/drawing/2014/main" id="{DD56BD85-A36B-41EA-9F7F-4C1026442718}"/>
              </a:ext>
            </a:extLst>
          </p:cNvPr>
          <p:cNvSpPr txBox="1"/>
          <p:nvPr/>
        </p:nvSpPr>
        <p:spPr bwMode="auto">
          <a:xfrm>
            <a:off x="6911259" y="4909292"/>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内存</a:t>
            </a:r>
          </a:p>
        </p:txBody>
      </p:sp>
      <p:sp>
        <p:nvSpPr>
          <p:cNvPr id="113" name="文本框 112">
            <a:extLst>
              <a:ext uri="{FF2B5EF4-FFF2-40B4-BE49-F238E27FC236}">
                <a16:creationId xmlns="" xmlns:a16="http://schemas.microsoft.com/office/drawing/2014/main" id="{6098C760-D4D5-419C-AB46-51C90438B16F}"/>
              </a:ext>
            </a:extLst>
          </p:cNvPr>
          <p:cNvSpPr txBox="1"/>
          <p:nvPr/>
        </p:nvSpPr>
        <p:spPr bwMode="auto">
          <a:xfrm>
            <a:off x="6457846" y="3680371"/>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调用</a:t>
            </a:r>
          </a:p>
        </p:txBody>
      </p:sp>
      <p:sp>
        <p:nvSpPr>
          <p:cNvPr id="114" name="文本框 113">
            <a:extLst>
              <a:ext uri="{FF2B5EF4-FFF2-40B4-BE49-F238E27FC236}">
                <a16:creationId xmlns="" xmlns:a16="http://schemas.microsoft.com/office/drawing/2014/main" id="{CF092C33-266F-4388-A83A-374623B3092F}"/>
              </a:ext>
            </a:extLst>
          </p:cNvPr>
          <p:cNvSpPr txBox="1"/>
          <p:nvPr/>
        </p:nvSpPr>
        <p:spPr bwMode="auto">
          <a:xfrm>
            <a:off x="5031578" y="3855683"/>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en-US" altLang="zh-CN" sz="1000" b="1" i="0" u="none" strike="noStrike" kern="0" cap="none" spc="0" normalizeH="0" baseline="0" noProof="0" dirty="0">
                <a:ln>
                  <a:noFill/>
                </a:ln>
                <a:solidFill>
                  <a:prstClr val="black"/>
                </a:solidFill>
                <a:effectLst/>
                <a:uLnTx/>
                <a:uFillTx/>
              </a:rPr>
              <a:t>CPU</a:t>
            </a:r>
            <a:endParaRPr kumimoji="0" lang="zh-CN" altLang="en-US" sz="1000" b="1" i="0" u="none" strike="noStrike" kern="0" cap="none" spc="0" normalizeH="0" baseline="0" noProof="0" dirty="0">
              <a:ln>
                <a:noFill/>
              </a:ln>
              <a:solidFill>
                <a:prstClr val="black"/>
              </a:solidFill>
              <a:effectLst/>
              <a:uLnTx/>
              <a:uFillTx/>
            </a:endParaRPr>
          </a:p>
        </p:txBody>
      </p:sp>
      <p:sp>
        <p:nvSpPr>
          <p:cNvPr id="115" name="文本框 114">
            <a:extLst>
              <a:ext uri="{FF2B5EF4-FFF2-40B4-BE49-F238E27FC236}">
                <a16:creationId xmlns="" xmlns:a16="http://schemas.microsoft.com/office/drawing/2014/main" id="{41FFF3C6-4034-4C31-8193-367E70C0269D}"/>
              </a:ext>
            </a:extLst>
          </p:cNvPr>
          <p:cNvSpPr txBox="1"/>
          <p:nvPr/>
        </p:nvSpPr>
        <p:spPr bwMode="auto">
          <a:xfrm>
            <a:off x="5310307" y="3870810"/>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占用</a:t>
            </a:r>
          </a:p>
        </p:txBody>
      </p:sp>
      <p:sp>
        <p:nvSpPr>
          <p:cNvPr id="116" name="文本框 115">
            <a:extLst>
              <a:ext uri="{FF2B5EF4-FFF2-40B4-BE49-F238E27FC236}">
                <a16:creationId xmlns="" xmlns:a16="http://schemas.microsoft.com/office/drawing/2014/main" id="{C8882969-811E-49BD-8AFD-6C28AE742471}"/>
              </a:ext>
            </a:extLst>
          </p:cNvPr>
          <p:cNvSpPr txBox="1"/>
          <p:nvPr/>
        </p:nvSpPr>
        <p:spPr bwMode="auto">
          <a:xfrm>
            <a:off x="6430048" y="4574459"/>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占用</a:t>
            </a:r>
          </a:p>
        </p:txBody>
      </p:sp>
      <p:sp>
        <p:nvSpPr>
          <p:cNvPr id="117" name="文本框 116">
            <a:extLst>
              <a:ext uri="{FF2B5EF4-FFF2-40B4-BE49-F238E27FC236}">
                <a16:creationId xmlns="" xmlns:a16="http://schemas.microsoft.com/office/drawing/2014/main" id="{8A3E0783-8CED-4F37-8FBE-FD247A446FFE}"/>
              </a:ext>
            </a:extLst>
          </p:cNvPr>
          <p:cNvSpPr txBox="1"/>
          <p:nvPr/>
        </p:nvSpPr>
        <p:spPr bwMode="auto">
          <a:xfrm>
            <a:off x="5579278" y="4510462"/>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消耗</a:t>
            </a:r>
          </a:p>
        </p:txBody>
      </p:sp>
      <p:sp>
        <p:nvSpPr>
          <p:cNvPr id="118" name="文本框 117">
            <a:extLst>
              <a:ext uri="{FF2B5EF4-FFF2-40B4-BE49-F238E27FC236}">
                <a16:creationId xmlns="" xmlns:a16="http://schemas.microsoft.com/office/drawing/2014/main" id="{9E1840C5-BCFC-4329-B7F9-7A486EE8DA75}"/>
              </a:ext>
            </a:extLst>
          </p:cNvPr>
          <p:cNvSpPr txBox="1"/>
          <p:nvPr/>
        </p:nvSpPr>
        <p:spPr bwMode="auto">
          <a:xfrm>
            <a:off x="7033431" y="3487301"/>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en-US" altLang="zh-CN" sz="1000" b="1" i="0" u="none" strike="noStrike" kern="0" cap="none" spc="0" normalizeH="0" baseline="0" noProof="0" dirty="0">
                <a:ln>
                  <a:noFill/>
                </a:ln>
                <a:solidFill>
                  <a:prstClr val="black"/>
                </a:solidFill>
                <a:effectLst/>
                <a:uLnTx/>
                <a:uFillTx/>
              </a:rPr>
              <a:t>Application</a:t>
            </a:r>
            <a:endParaRPr kumimoji="0" lang="zh-CN" altLang="en-US" sz="1000" b="1" i="0" u="none" strike="noStrike" kern="0" cap="none" spc="0" normalizeH="0" baseline="0" noProof="0" dirty="0">
              <a:ln>
                <a:noFill/>
              </a:ln>
              <a:solidFill>
                <a:prstClr val="black"/>
              </a:solidFill>
              <a:effectLst/>
              <a:uLnTx/>
              <a:uFillTx/>
            </a:endParaRPr>
          </a:p>
        </p:txBody>
      </p:sp>
      <p:sp>
        <p:nvSpPr>
          <p:cNvPr id="119" name="文本框 118">
            <a:extLst>
              <a:ext uri="{FF2B5EF4-FFF2-40B4-BE49-F238E27FC236}">
                <a16:creationId xmlns="" xmlns:a16="http://schemas.microsoft.com/office/drawing/2014/main" id="{03332DB4-7C07-45B1-99D9-9CB953B3091C}"/>
              </a:ext>
            </a:extLst>
          </p:cNvPr>
          <p:cNvSpPr txBox="1"/>
          <p:nvPr/>
        </p:nvSpPr>
        <p:spPr bwMode="auto">
          <a:xfrm>
            <a:off x="7636814" y="2279404"/>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内存</a:t>
            </a:r>
          </a:p>
        </p:txBody>
      </p:sp>
      <p:cxnSp>
        <p:nvCxnSpPr>
          <p:cNvPr id="121" name="直接连接符 120">
            <a:extLst>
              <a:ext uri="{FF2B5EF4-FFF2-40B4-BE49-F238E27FC236}">
                <a16:creationId xmlns="" xmlns:a16="http://schemas.microsoft.com/office/drawing/2014/main" id="{A4101703-0AD5-4296-B83B-FD646D50BF4C}"/>
              </a:ext>
            </a:extLst>
          </p:cNvPr>
          <p:cNvCxnSpPr>
            <a:cxnSpLocks/>
            <a:stCxn id="103" idx="0"/>
            <a:endCxn id="122" idx="4"/>
          </p:cNvCxnSpPr>
          <p:nvPr/>
        </p:nvCxnSpPr>
        <p:spPr>
          <a:xfrm flipV="1">
            <a:off x="7411322" y="2340758"/>
            <a:ext cx="225492" cy="784954"/>
          </a:xfrm>
          <a:prstGeom prst="line">
            <a:avLst/>
          </a:prstGeom>
          <a:noFill/>
          <a:ln w="6350" cap="flat" cmpd="sng" algn="ctr">
            <a:solidFill>
              <a:srgbClr val="4472C4"/>
            </a:solidFill>
            <a:prstDash val="solid"/>
            <a:miter lim="800000"/>
          </a:ln>
          <a:effectLst/>
        </p:spPr>
      </p:cxnSp>
      <p:sp>
        <p:nvSpPr>
          <p:cNvPr id="122" name="椭圆 121">
            <a:extLst>
              <a:ext uri="{FF2B5EF4-FFF2-40B4-BE49-F238E27FC236}">
                <a16:creationId xmlns="" xmlns:a16="http://schemas.microsoft.com/office/drawing/2014/main" id="{00FCF46F-7DE8-4D15-AAEB-60B5EF3FCA47}"/>
              </a:ext>
            </a:extLst>
          </p:cNvPr>
          <p:cNvSpPr/>
          <p:nvPr/>
        </p:nvSpPr>
        <p:spPr>
          <a:xfrm>
            <a:off x="7570139" y="2207408"/>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sp>
        <p:nvSpPr>
          <p:cNvPr id="123" name="文本框 122">
            <a:extLst>
              <a:ext uri="{FF2B5EF4-FFF2-40B4-BE49-F238E27FC236}">
                <a16:creationId xmlns="" xmlns:a16="http://schemas.microsoft.com/office/drawing/2014/main" id="{51E3ABA6-CCEC-4B1C-AD81-79170C872FE6}"/>
              </a:ext>
            </a:extLst>
          </p:cNvPr>
          <p:cNvSpPr txBox="1"/>
          <p:nvPr/>
        </p:nvSpPr>
        <p:spPr bwMode="auto">
          <a:xfrm>
            <a:off x="8117924" y="3246951"/>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访问量</a:t>
            </a:r>
          </a:p>
        </p:txBody>
      </p:sp>
      <p:cxnSp>
        <p:nvCxnSpPr>
          <p:cNvPr id="124" name="直接连接符 123">
            <a:extLst>
              <a:ext uri="{FF2B5EF4-FFF2-40B4-BE49-F238E27FC236}">
                <a16:creationId xmlns="" xmlns:a16="http://schemas.microsoft.com/office/drawing/2014/main" id="{1B78DE46-EC92-4208-B211-7BF852CEA0EC}"/>
              </a:ext>
            </a:extLst>
          </p:cNvPr>
          <p:cNvCxnSpPr>
            <a:cxnSpLocks/>
          </p:cNvCxnSpPr>
          <p:nvPr/>
        </p:nvCxnSpPr>
        <p:spPr>
          <a:xfrm>
            <a:off x="7616109" y="3301566"/>
            <a:ext cx="408119" cy="0"/>
          </a:xfrm>
          <a:prstGeom prst="line">
            <a:avLst/>
          </a:prstGeom>
          <a:noFill/>
          <a:ln w="6350" cap="flat" cmpd="sng" algn="ctr">
            <a:solidFill>
              <a:srgbClr val="4472C4"/>
            </a:solidFill>
            <a:prstDash val="solid"/>
            <a:miter lim="800000"/>
          </a:ln>
          <a:effectLst/>
        </p:spPr>
      </p:cxnSp>
      <p:sp>
        <p:nvSpPr>
          <p:cNvPr id="125" name="椭圆 124">
            <a:extLst>
              <a:ext uri="{FF2B5EF4-FFF2-40B4-BE49-F238E27FC236}">
                <a16:creationId xmlns="" xmlns:a16="http://schemas.microsoft.com/office/drawing/2014/main" id="{E86C8323-58E7-44AF-B978-E438CB838F90}"/>
              </a:ext>
            </a:extLst>
          </p:cNvPr>
          <p:cNvSpPr/>
          <p:nvPr/>
        </p:nvSpPr>
        <p:spPr>
          <a:xfrm>
            <a:off x="8051249" y="3218912"/>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sp>
        <p:nvSpPr>
          <p:cNvPr id="126" name="文本框 125">
            <a:extLst>
              <a:ext uri="{FF2B5EF4-FFF2-40B4-BE49-F238E27FC236}">
                <a16:creationId xmlns="" xmlns:a16="http://schemas.microsoft.com/office/drawing/2014/main" id="{E460F0C3-3254-4A97-A4D0-F89E97C70A55}"/>
              </a:ext>
            </a:extLst>
          </p:cNvPr>
          <p:cNvSpPr txBox="1"/>
          <p:nvPr/>
        </p:nvSpPr>
        <p:spPr bwMode="auto">
          <a:xfrm>
            <a:off x="6055945" y="2863106"/>
            <a:ext cx="590550"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带宽</a:t>
            </a:r>
          </a:p>
        </p:txBody>
      </p:sp>
      <p:sp>
        <p:nvSpPr>
          <p:cNvPr id="127" name="椭圆 126">
            <a:extLst>
              <a:ext uri="{FF2B5EF4-FFF2-40B4-BE49-F238E27FC236}">
                <a16:creationId xmlns="" xmlns:a16="http://schemas.microsoft.com/office/drawing/2014/main" id="{07AC764D-2E3F-45A4-8F91-5C21A07D4AB9}"/>
              </a:ext>
            </a:extLst>
          </p:cNvPr>
          <p:cNvSpPr/>
          <p:nvPr/>
        </p:nvSpPr>
        <p:spPr>
          <a:xfrm>
            <a:off x="6351220" y="2616700"/>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28" name="直接连接符 127">
            <a:extLst>
              <a:ext uri="{FF2B5EF4-FFF2-40B4-BE49-F238E27FC236}">
                <a16:creationId xmlns="" xmlns:a16="http://schemas.microsoft.com/office/drawing/2014/main" id="{57BF6985-C4F0-4381-B0F4-9FCAC1C71167}"/>
              </a:ext>
            </a:extLst>
          </p:cNvPr>
          <p:cNvCxnSpPr>
            <a:cxnSpLocks/>
            <a:stCxn id="103" idx="2"/>
            <a:endCxn id="127" idx="5"/>
          </p:cNvCxnSpPr>
          <p:nvPr/>
        </p:nvCxnSpPr>
        <p:spPr>
          <a:xfrm flipH="1" flipV="1">
            <a:off x="6465041" y="2730521"/>
            <a:ext cx="741493" cy="590454"/>
          </a:xfrm>
          <a:prstGeom prst="line">
            <a:avLst/>
          </a:prstGeom>
          <a:noFill/>
          <a:ln w="6350" cap="flat" cmpd="sng" algn="ctr">
            <a:solidFill>
              <a:srgbClr val="4472C4"/>
            </a:solidFill>
            <a:prstDash val="solid"/>
            <a:miter lim="800000"/>
          </a:ln>
          <a:effectLst/>
        </p:spPr>
      </p:cxnSp>
      <p:sp>
        <p:nvSpPr>
          <p:cNvPr id="129" name="椭圆 128">
            <a:extLst>
              <a:ext uri="{FF2B5EF4-FFF2-40B4-BE49-F238E27FC236}">
                <a16:creationId xmlns="" xmlns:a16="http://schemas.microsoft.com/office/drawing/2014/main" id="{ADF6D59B-B3AA-458B-89CB-13E8ED918E07}"/>
              </a:ext>
            </a:extLst>
          </p:cNvPr>
          <p:cNvSpPr/>
          <p:nvPr/>
        </p:nvSpPr>
        <p:spPr>
          <a:xfrm>
            <a:off x="7904002" y="4569904"/>
            <a:ext cx="409575" cy="390525"/>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Tx/>
              <a:buNone/>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sp>
        <p:nvSpPr>
          <p:cNvPr id="130" name="文本框 129">
            <a:extLst>
              <a:ext uri="{FF2B5EF4-FFF2-40B4-BE49-F238E27FC236}">
                <a16:creationId xmlns="" xmlns:a16="http://schemas.microsoft.com/office/drawing/2014/main" id="{ADA20A1B-CD35-4CA6-A0B9-36A9D007C541}"/>
              </a:ext>
            </a:extLst>
          </p:cNvPr>
          <p:cNvSpPr txBox="1"/>
          <p:nvPr/>
        </p:nvSpPr>
        <p:spPr bwMode="auto">
          <a:xfrm>
            <a:off x="7904002" y="5007575"/>
            <a:ext cx="817117"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用户</a:t>
            </a:r>
          </a:p>
        </p:txBody>
      </p:sp>
      <p:sp>
        <p:nvSpPr>
          <p:cNvPr id="131" name="椭圆 130">
            <a:extLst>
              <a:ext uri="{FF2B5EF4-FFF2-40B4-BE49-F238E27FC236}">
                <a16:creationId xmlns="" xmlns:a16="http://schemas.microsoft.com/office/drawing/2014/main" id="{102820B2-20F9-4822-A1A0-770BBDF65C83}"/>
              </a:ext>
            </a:extLst>
          </p:cNvPr>
          <p:cNvSpPr/>
          <p:nvPr/>
        </p:nvSpPr>
        <p:spPr>
          <a:xfrm>
            <a:off x="7276378" y="5268855"/>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32" name="直接连接符 131">
            <a:extLst>
              <a:ext uri="{FF2B5EF4-FFF2-40B4-BE49-F238E27FC236}">
                <a16:creationId xmlns="" xmlns:a16="http://schemas.microsoft.com/office/drawing/2014/main" id="{6E0644AC-8C2A-4F5A-8A6B-428751DEDC2A}"/>
              </a:ext>
            </a:extLst>
          </p:cNvPr>
          <p:cNvCxnSpPr>
            <a:cxnSpLocks/>
            <a:stCxn id="131" idx="7"/>
            <a:endCxn id="129" idx="3"/>
          </p:cNvCxnSpPr>
          <p:nvPr/>
        </p:nvCxnSpPr>
        <p:spPr>
          <a:xfrm flipV="1">
            <a:off x="7390199" y="4903238"/>
            <a:ext cx="573784" cy="385146"/>
          </a:xfrm>
          <a:prstGeom prst="line">
            <a:avLst/>
          </a:prstGeom>
          <a:noFill/>
          <a:ln w="6350" cap="flat" cmpd="sng" algn="ctr">
            <a:solidFill>
              <a:srgbClr val="4472C4"/>
            </a:solidFill>
            <a:prstDash val="solid"/>
            <a:miter lim="800000"/>
          </a:ln>
          <a:effectLst/>
        </p:spPr>
      </p:cxnSp>
      <p:sp>
        <p:nvSpPr>
          <p:cNvPr id="133" name="文本框 132">
            <a:extLst>
              <a:ext uri="{FF2B5EF4-FFF2-40B4-BE49-F238E27FC236}">
                <a16:creationId xmlns="" xmlns:a16="http://schemas.microsoft.com/office/drawing/2014/main" id="{6311153B-32BD-41DD-B374-FE0C9C815338}"/>
              </a:ext>
            </a:extLst>
          </p:cNvPr>
          <p:cNvSpPr txBox="1"/>
          <p:nvPr/>
        </p:nvSpPr>
        <p:spPr bwMode="auto">
          <a:xfrm>
            <a:off x="7146867" y="5362611"/>
            <a:ext cx="687848" cy="3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部门</a:t>
            </a:r>
          </a:p>
        </p:txBody>
      </p:sp>
      <p:sp>
        <p:nvSpPr>
          <p:cNvPr id="134" name="文本框 133">
            <a:extLst>
              <a:ext uri="{FF2B5EF4-FFF2-40B4-BE49-F238E27FC236}">
                <a16:creationId xmlns="" xmlns:a16="http://schemas.microsoft.com/office/drawing/2014/main" id="{01FEC465-7DAB-463E-8654-6F7955CA1FC6}"/>
              </a:ext>
            </a:extLst>
          </p:cNvPr>
          <p:cNvSpPr txBox="1"/>
          <p:nvPr/>
        </p:nvSpPr>
        <p:spPr bwMode="auto">
          <a:xfrm>
            <a:off x="8480367" y="3655898"/>
            <a:ext cx="687848" cy="3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操作</a:t>
            </a:r>
          </a:p>
        </p:txBody>
      </p:sp>
      <p:cxnSp>
        <p:nvCxnSpPr>
          <p:cNvPr id="135" name="直接连接符 134">
            <a:extLst>
              <a:ext uri="{FF2B5EF4-FFF2-40B4-BE49-F238E27FC236}">
                <a16:creationId xmlns="" xmlns:a16="http://schemas.microsoft.com/office/drawing/2014/main" id="{76BC11E2-BF3E-4960-9B63-AD042B288F0B}"/>
              </a:ext>
            </a:extLst>
          </p:cNvPr>
          <p:cNvCxnSpPr>
            <a:cxnSpLocks/>
          </p:cNvCxnSpPr>
          <p:nvPr/>
        </p:nvCxnSpPr>
        <p:spPr>
          <a:xfrm flipV="1">
            <a:off x="8226745" y="4100079"/>
            <a:ext cx="253622" cy="479519"/>
          </a:xfrm>
          <a:prstGeom prst="line">
            <a:avLst/>
          </a:prstGeom>
          <a:noFill/>
          <a:ln w="6350" cap="flat" cmpd="sng" algn="ctr">
            <a:solidFill>
              <a:srgbClr val="4472C4"/>
            </a:solidFill>
            <a:prstDash val="solid"/>
            <a:miter lim="800000"/>
          </a:ln>
          <a:effectLst/>
        </p:spPr>
      </p:cxnSp>
      <p:sp>
        <p:nvSpPr>
          <p:cNvPr id="136" name="椭圆 135">
            <a:extLst>
              <a:ext uri="{FF2B5EF4-FFF2-40B4-BE49-F238E27FC236}">
                <a16:creationId xmlns="" xmlns:a16="http://schemas.microsoft.com/office/drawing/2014/main" id="{C1753D8C-400E-42CC-A4B6-706FAA6CACB9}"/>
              </a:ext>
            </a:extLst>
          </p:cNvPr>
          <p:cNvSpPr/>
          <p:nvPr/>
        </p:nvSpPr>
        <p:spPr>
          <a:xfrm>
            <a:off x="8478764" y="3952826"/>
            <a:ext cx="133350" cy="133350"/>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FF0000"/>
              </a:buClr>
              <a:buSzTx/>
              <a:buFont typeface="Wingdings" pitchFamily="2" charset="2"/>
              <a:buChar char="u"/>
              <a:tabLst/>
              <a:defRPr/>
            </a:pPr>
            <a:endParaRPr kumimoji="0" lang="zh-CN" altLang="en-US" sz="1400" b="0" i="0" u="none" strike="noStrike" kern="0" cap="none" spc="0" normalizeH="0" baseline="0" noProof="0" dirty="0">
              <a:ln>
                <a:noFill/>
              </a:ln>
              <a:solidFill>
                <a:srgbClr val="002060"/>
              </a:solidFill>
              <a:effectLst/>
              <a:uLnTx/>
              <a:uFillTx/>
              <a:latin typeface="等线" panose="020F0502020204030204"/>
              <a:ea typeface="等线" panose="02010600030101010101" pitchFamily="2" charset="-122"/>
              <a:cs typeface="+mn-cs"/>
            </a:endParaRPr>
          </a:p>
        </p:txBody>
      </p:sp>
      <p:cxnSp>
        <p:nvCxnSpPr>
          <p:cNvPr id="137" name="直接连接符 136">
            <a:extLst>
              <a:ext uri="{FF2B5EF4-FFF2-40B4-BE49-F238E27FC236}">
                <a16:creationId xmlns="" xmlns:a16="http://schemas.microsoft.com/office/drawing/2014/main" id="{2BBCD4F0-A123-4FE2-8F26-4B347D1B6AEC}"/>
              </a:ext>
            </a:extLst>
          </p:cNvPr>
          <p:cNvCxnSpPr>
            <a:cxnSpLocks/>
            <a:stCxn id="103" idx="5"/>
            <a:endCxn id="129" idx="1"/>
          </p:cNvCxnSpPr>
          <p:nvPr/>
        </p:nvCxnSpPr>
        <p:spPr>
          <a:xfrm>
            <a:off x="7556128" y="3459046"/>
            <a:ext cx="407855" cy="1168049"/>
          </a:xfrm>
          <a:prstGeom prst="line">
            <a:avLst/>
          </a:prstGeom>
          <a:noFill/>
          <a:ln w="6350" cap="flat" cmpd="sng" algn="ctr">
            <a:solidFill>
              <a:srgbClr val="4472C4"/>
            </a:solidFill>
            <a:prstDash val="solid"/>
            <a:miter lim="800000"/>
          </a:ln>
          <a:effectLst/>
        </p:spPr>
      </p:cxnSp>
      <p:sp>
        <p:nvSpPr>
          <p:cNvPr id="138" name="文本框 137">
            <a:extLst>
              <a:ext uri="{FF2B5EF4-FFF2-40B4-BE49-F238E27FC236}">
                <a16:creationId xmlns="" xmlns:a16="http://schemas.microsoft.com/office/drawing/2014/main" id="{C6C2AD85-C203-42B5-9611-29F09FDF6D78}"/>
              </a:ext>
            </a:extLst>
          </p:cNvPr>
          <p:cNvSpPr txBox="1"/>
          <p:nvPr/>
        </p:nvSpPr>
        <p:spPr bwMode="auto">
          <a:xfrm>
            <a:off x="7053614" y="4019102"/>
            <a:ext cx="1206766" cy="29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eaLnBrk="1" fontAlgn="auto" latinLnBrk="0" hangingPunct="1">
              <a:lnSpc>
                <a:spcPct val="150000"/>
              </a:lnSpc>
              <a:spcBef>
                <a:spcPts val="0"/>
              </a:spcBef>
              <a:spcAft>
                <a:spcPts val="0"/>
              </a:spcAft>
              <a:buClr>
                <a:srgbClr val="FF0000"/>
              </a:buClr>
              <a:buSzTx/>
              <a:buFontTx/>
              <a:buNone/>
              <a:tabLst/>
              <a:defRPr/>
            </a:pPr>
            <a:r>
              <a:rPr kumimoji="0" lang="zh-CN" altLang="en-US" sz="1000" b="1" i="0" u="none" strike="noStrike" kern="0" cap="none" spc="0" normalizeH="0" baseline="0" noProof="0" dirty="0">
                <a:ln>
                  <a:noFill/>
                </a:ln>
                <a:solidFill>
                  <a:prstClr val="black"/>
                </a:solidFill>
                <a:effectLst/>
                <a:uLnTx/>
                <a:uFillTx/>
              </a:rPr>
              <a:t>使用</a:t>
            </a:r>
          </a:p>
        </p:txBody>
      </p:sp>
      <p:pic>
        <p:nvPicPr>
          <p:cNvPr id="139" name="Picture 2" descr="c:\users\ADMINI~1\appdata\roaming\360se6\USERDA~1\Temp\146615~1.PNG">
            <a:extLst>
              <a:ext uri="{FF2B5EF4-FFF2-40B4-BE49-F238E27FC236}">
                <a16:creationId xmlns="" xmlns:a16="http://schemas.microsoft.com/office/drawing/2014/main" id="{FA46A8E0-7B09-4A8C-BD18-BA8A6D70F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33" y="2347188"/>
            <a:ext cx="3117042" cy="2161540"/>
          </a:xfrm>
          <a:prstGeom prst="rect">
            <a:avLst/>
          </a:prstGeom>
          <a:noFill/>
          <a:extLst>
            <a:ext uri="{909E8E84-426E-40DD-AFC4-6F175D3DCCD1}">
              <a14:hiddenFill xmlns:a14="http://schemas.microsoft.com/office/drawing/2010/main">
                <a:solidFill>
                  <a:srgbClr val="FFFFFF"/>
                </a:solidFill>
              </a14:hiddenFill>
            </a:ext>
          </a:extLst>
        </p:spPr>
      </p:pic>
      <p:sp>
        <p:nvSpPr>
          <p:cNvPr id="140" name="矩形 139">
            <a:extLst>
              <a:ext uri="{FF2B5EF4-FFF2-40B4-BE49-F238E27FC236}">
                <a16:creationId xmlns="" xmlns:a16="http://schemas.microsoft.com/office/drawing/2014/main" id="{5D6098F8-8624-4C4D-BCDB-92AF1C4021A7}"/>
              </a:ext>
            </a:extLst>
          </p:cNvPr>
          <p:cNvSpPr/>
          <p:nvPr/>
        </p:nvSpPr>
        <p:spPr>
          <a:xfrm>
            <a:off x="177283" y="4342050"/>
            <a:ext cx="3178796" cy="1754326"/>
          </a:xfrm>
          <a:prstGeom prst="rect">
            <a:avLst/>
          </a:prstGeom>
        </p:spPr>
        <p:txBody>
          <a:bodyPr wrap="square">
            <a:spAutoFit/>
          </a:bodyPr>
          <a:lstStyle/>
          <a:p>
            <a:pPr>
              <a:lnSpc>
                <a:spcPct val="150000"/>
              </a:lnSpc>
            </a:pPr>
            <a:r>
              <a:rPr lang="zh-CN" altLang="en-US" sz="1200" dirty="0">
                <a:solidFill>
                  <a:prstClr val="black"/>
                </a:solidFill>
                <a:latin typeface="等线" panose="02010600030101010101" pitchFamily="2" charset="-122"/>
                <a:ea typeface="等线" panose="02010600030101010101" pitchFamily="2" charset="-122"/>
              </a:rPr>
              <a:t>作为一个通用的知识图谱的框架，它基于现有数据的再加工，包括关系数据库中的结构化数据、文本或</a:t>
            </a:r>
            <a:r>
              <a:rPr lang="en-US" altLang="zh-CN" sz="1200" dirty="0">
                <a:solidFill>
                  <a:prstClr val="black"/>
                </a:solidFill>
                <a:latin typeface="等线" panose="02010600030101010101" pitchFamily="2" charset="-122"/>
                <a:ea typeface="等线" panose="02010600030101010101" pitchFamily="2" charset="-122"/>
              </a:rPr>
              <a:t>XML</a:t>
            </a:r>
            <a:r>
              <a:rPr lang="zh-CN" altLang="en-US" sz="1200" dirty="0">
                <a:solidFill>
                  <a:prstClr val="black"/>
                </a:solidFill>
                <a:latin typeface="等线" panose="02010600030101010101" pitchFamily="2" charset="-122"/>
                <a:ea typeface="等线" panose="02010600030101010101" pitchFamily="2" charset="-122"/>
              </a:rPr>
              <a:t>中的非结构化或半结构化数据、客户数据、领域本体知识以及外部知识，通过各种数据挖掘、信息抽取和知识融合技术形成一个统一的全局的知识库。</a:t>
            </a:r>
            <a:endParaRPr lang="zh-CN" altLang="en-US" dirty="0">
              <a:solidFill>
                <a:prstClr val="black"/>
              </a:solidFill>
              <a:latin typeface="等线" panose="020F0502020204030204"/>
              <a:ea typeface="等线" panose="02010600030101010101" pitchFamily="2" charset="-122"/>
            </a:endParaRPr>
          </a:p>
        </p:txBody>
      </p:sp>
      <p:cxnSp>
        <p:nvCxnSpPr>
          <p:cNvPr id="141" name="直接连接符 140">
            <a:extLst>
              <a:ext uri="{FF2B5EF4-FFF2-40B4-BE49-F238E27FC236}">
                <a16:creationId xmlns="" xmlns:a16="http://schemas.microsoft.com/office/drawing/2014/main" id="{C36EC2CA-6FB5-42B5-9E95-11D6947DF21E}"/>
              </a:ext>
            </a:extLst>
          </p:cNvPr>
          <p:cNvCxnSpPr/>
          <p:nvPr/>
        </p:nvCxnSpPr>
        <p:spPr>
          <a:xfrm>
            <a:off x="3331861" y="2213838"/>
            <a:ext cx="16223" cy="4204278"/>
          </a:xfrm>
          <a:prstGeom prst="line">
            <a:avLst/>
          </a:prstGeom>
          <a:noFill/>
          <a:ln w="6350" cap="flat" cmpd="sng" algn="ctr">
            <a:solidFill>
              <a:srgbClr val="4472C4"/>
            </a:solidFill>
            <a:prstDash val="solid"/>
            <a:miter lim="800000"/>
          </a:ln>
          <a:effectLst/>
        </p:spPr>
      </p:cxnSp>
      <p:sp>
        <p:nvSpPr>
          <p:cNvPr id="142" name="文本框 141">
            <a:extLst>
              <a:ext uri="{FF2B5EF4-FFF2-40B4-BE49-F238E27FC236}">
                <a16:creationId xmlns="" xmlns:a16="http://schemas.microsoft.com/office/drawing/2014/main" id="{03FA749B-3022-41A4-BE30-7F39C05040CE}"/>
              </a:ext>
            </a:extLst>
          </p:cNvPr>
          <p:cNvSpPr txBox="1"/>
          <p:nvPr/>
        </p:nvSpPr>
        <p:spPr bwMode="auto">
          <a:xfrm>
            <a:off x="3299495" y="2556818"/>
            <a:ext cx="1849886" cy="3660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171450" marR="0" lvl="0" indent="-171450" algn="just" defTabSz="914400" eaLnBrk="1" fontAlgn="auto" latinLnBrk="0" hangingPunct="1">
              <a:lnSpc>
                <a:spcPct val="150000"/>
              </a:lnSpc>
              <a:spcBef>
                <a:spcPts val="0"/>
              </a:spcBef>
              <a:spcAft>
                <a:spcPts val="0"/>
              </a:spcAft>
              <a:buClr>
                <a:srgbClr val="FF0000"/>
              </a:buClr>
              <a:buSzTx/>
              <a:buFont typeface="Wingdings" panose="05000000000000000000" pitchFamily="2" charset="2"/>
              <a:buChar char="Ø"/>
              <a:tabLst/>
              <a:defRPr/>
            </a:pPr>
            <a:r>
              <a:rPr kumimoji="0" lang="zh-CN" altLang="en-US" sz="1200" b="0" i="0" u="none" strike="noStrike" kern="0" cap="none" spc="0" normalizeH="0" baseline="0" noProof="0" dirty="0">
                <a:ln>
                  <a:noFill/>
                </a:ln>
                <a:solidFill>
                  <a:prstClr val="black"/>
                </a:solidFill>
                <a:effectLst/>
                <a:uLnTx/>
                <a:uFillTx/>
              </a:rPr>
              <a:t>可以将用户、系统、操作、属性等元素进行整合，构建一个本系统的知识图谱</a:t>
            </a:r>
            <a:endParaRPr kumimoji="0" lang="en-US" altLang="zh-CN" sz="1200" b="0" i="0" u="none" strike="noStrike" kern="0" cap="none" spc="0" normalizeH="0" baseline="0" noProof="0" dirty="0">
              <a:ln>
                <a:noFill/>
              </a:ln>
              <a:solidFill>
                <a:prstClr val="black"/>
              </a:solidFill>
              <a:effectLst/>
              <a:uLnTx/>
              <a:uFillTx/>
            </a:endParaRPr>
          </a:p>
          <a:p>
            <a:pPr marL="171450" marR="0" lvl="0" indent="-171450" algn="just" defTabSz="914400" eaLnBrk="1" fontAlgn="auto" latinLnBrk="0" hangingPunct="1">
              <a:lnSpc>
                <a:spcPct val="150000"/>
              </a:lnSpc>
              <a:spcBef>
                <a:spcPts val="0"/>
              </a:spcBef>
              <a:spcAft>
                <a:spcPts val="0"/>
              </a:spcAft>
              <a:buClr>
                <a:srgbClr val="FF0000"/>
              </a:buClr>
              <a:buSzTx/>
              <a:buFont typeface="Wingdings" panose="05000000000000000000" pitchFamily="2" charset="2"/>
              <a:buChar char="Ø"/>
              <a:tabLst/>
              <a:defRPr/>
            </a:pPr>
            <a:r>
              <a:rPr kumimoji="0" lang="zh-CN" altLang="en-US" sz="1200" b="0" i="0" u="none" strike="noStrike" kern="0" cap="none" spc="0" normalizeH="0" baseline="0" noProof="0" dirty="0">
                <a:ln>
                  <a:noFill/>
                </a:ln>
                <a:solidFill>
                  <a:prstClr val="black"/>
                </a:solidFill>
                <a:effectLst/>
                <a:uLnTx/>
                <a:uFillTx/>
              </a:rPr>
              <a:t>在知识图谱的基础上，进行知识推理，用于识别故障点、异常操作等</a:t>
            </a:r>
            <a:endParaRPr kumimoji="0" lang="en-US" altLang="zh-CN" sz="1200" b="0" i="0" u="none" strike="noStrike" kern="0" cap="none" spc="0" normalizeH="0" baseline="0" noProof="0" dirty="0">
              <a:ln>
                <a:noFill/>
              </a:ln>
              <a:solidFill>
                <a:prstClr val="black"/>
              </a:solidFill>
              <a:effectLst/>
              <a:uLnTx/>
              <a:uFillTx/>
            </a:endParaRPr>
          </a:p>
          <a:p>
            <a:pPr marL="171450" marR="0" lvl="0" indent="-171450" algn="just" defTabSz="914400" eaLnBrk="1" fontAlgn="auto" latinLnBrk="0" hangingPunct="1">
              <a:lnSpc>
                <a:spcPct val="150000"/>
              </a:lnSpc>
              <a:spcBef>
                <a:spcPts val="0"/>
              </a:spcBef>
              <a:spcAft>
                <a:spcPts val="0"/>
              </a:spcAft>
              <a:buClr>
                <a:srgbClr val="FF0000"/>
              </a:buClr>
              <a:buSzTx/>
              <a:buFont typeface="Wingdings" panose="05000000000000000000" pitchFamily="2" charset="2"/>
              <a:buChar char="Ø"/>
              <a:tabLst/>
              <a:defRPr/>
            </a:pPr>
            <a:r>
              <a:rPr kumimoji="0" lang="zh-CN" altLang="en-US" sz="1200" b="0" i="0" u="none" strike="noStrike" kern="0" cap="none" spc="0" normalizeH="0" baseline="0" noProof="0" dirty="0">
                <a:ln>
                  <a:noFill/>
                </a:ln>
                <a:solidFill>
                  <a:prstClr val="black"/>
                </a:solidFill>
                <a:effectLst/>
                <a:uLnTx/>
                <a:uFillTx/>
              </a:rPr>
              <a:t>通过实体识别、关系抽取、三元组抽取等方法构建本系统领域的知识图谱</a:t>
            </a:r>
            <a:endParaRPr kumimoji="0" lang="en-US" altLang="zh-CN" sz="1200" b="0" i="0" u="none" strike="noStrike" kern="0" cap="none" spc="0" normalizeH="0" baseline="0" noProof="0" dirty="0">
              <a:ln>
                <a:noFill/>
              </a:ln>
              <a:solidFill>
                <a:prstClr val="black"/>
              </a:solidFill>
              <a:effectLst/>
              <a:uLnTx/>
              <a:uFillTx/>
            </a:endParaRPr>
          </a:p>
          <a:p>
            <a:pPr marL="171450" marR="0" lvl="0" indent="-171450" algn="just" defTabSz="914400" eaLnBrk="1" fontAlgn="auto" latinLnBrk="0" hangingPunct="1">
              <a:lnSpc>
                <a:spcPct val="150000"/>
              </a:lnSpc>
              <a:spcBef>
                <a:spcPts val="0"/>
              </a:spcBef>
              <a:spcAft>
                <a:spcPts val="0"/>
              </a:spcAft>
              <a:buClr>
                <a:srgbClr val="FF0000"/>
              </a:buClr>
              <a:buSzTx/>
              <a:buFont typeface="Wingdings" panose="05000000000000000000" pitchFamily="2" charset="2"/>
              <a:buChar char="Ø"/>
              <a:tabLst/>
              <a:defRPr/>
            </a:pPr>
            <a:endParaRPr kumimoji="0" lang="zh-CN" altLang="en-US" sz="1200" b="0" i="0" u="none" strike="noStrike" kern="0" cap="none" spc="0" normalizeH="0" baseline="0" noProof="0" dirty="0">
              <a:ln>
                <a:noFill/>
              </a:ln>
              <a:solidFill>
                <a:prstClr val="black"/>
              </a:solidFill>
              <a:effectLst/>
              <a:uLnTx/>
              <a:uFillTx/>
            </a:endParaRPr>
          </a:p>
        </p:txBody>
      </p:sp>
      <p:sp>
        <p:nvSpPr>
          <p:cNvPr id="145" name="圆角矩形 144"/>
          <p:cNvSpPr/>
          <p:nvPr/>
        </p:nvSpPr>
        <p:spPr bwMode="auto">
          <a:xfrm>
            <a:off x="8908436" y="2159545"/>
            <a:ext cx="2826364" cy="2007243"/>
          </a:xfrm>
          <a:prstGeom prst="roundRect">
            <a:avLst>
              <a:gd name="adj" fmla="val 0"/>
            </a:avLst>
          </a:prstGeom>
          <a:noFill/>
          <a:ln w="12700" algn="ctr">
            <a:solidFill>
              <a:srgbClr val="00B0F0"/>
            </a:solidFill>
            <a:prstDash val="solid"/>
            <a:miter lim="800000"/>
          </a:ln>
        </p:spPr>
        <p:txBody>
          <a:bodyPr lIns="85693" tIns="42846" rIns="85693" bIns="42846" rtlCol="0" anchor="t"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tx1"/>
                </a:solidFill>
                <a:latin typeface="微软雅黑" panose="020B0503020204020204" pitchFamily="34" charset="-122"/>
                <a:ea typeface="微软雅黑" panose="020B0503020204020204" pitchFamily="34" charset="-122"/>
              </a:rPr>
              <a:t>正常散点图</a:t>
            </a:r>
          </a:p>
        </p:txBody>
      </p:sp>
      <p:sp>
        <p:nvSpPr>
          <p:cNvPr id="146" name="圆角矩形 145"/>
          <p:cNvSpPr/>
          <p:nvPr/>
        </p:nvSpPr>
        <p:spPr bwMode="auto">
          <a:xfrm>
            <a:off x="8908436" y="4315081"/>
            <a:ext cx="2826364" cy="2055554"/>
          </a:xfrm>
          <a:prstGeom prst="roundRect">
            <a:avLst>
              <a:gd name="adj" fmla="val 0"/>
            </a:avLst>
          </a:prstGeom>
          <a:noFill/>
          <a:ln w="12700" algn="ctr">
            <a:solidFill>
              <a:srgbClr val="00B0F0"/>
            </a:solidFill>
            <a:prstDash val="solid"/>
            <a:miter lim="800000"/>
          </a:ln>
        </p:spPr>
        <p:txBody>
          <a:bodyPr lIns="85693" tIns="42846" rIns="85693" bIns="42846" rtlCol="0" anchor="t" anchorCtr="1"/>
          <a:lstStyle/>
          <a:p>
            <a:pPr algn="ctr" defTabSz="857250">
              <a:lnSpc>
                <a:spcPct val="90000"/>
              </a:lnSpc>
              <a:spcBef>
                <a:spcPct val="50000"/>
              </a:spcBef>
              <a:buClr>
                <a:srgbClr val="FF0000"/>
              </a:buClr>
              <a:buFont typeface="Wingdings" panose="05000000000000000000" pitchFamily="2" charset="2"/>
              <a:buNone/>
            </a:pPr>
            <a:r>
              <a:rPr lang="zh-CN" altLang="en-US" sz="1400" b="1" dirty="0">
                <a:latin typeface="微软雅黑" panose="020B0503020204020204" pitchFamily="34" charset="-122"/>
                <a:ea typeface="微软雅黑" panose="020B0503020204020204" pitchFamily="34" charset="-122"/>
              </a:rPr>
              <a:t>异常</a:t>
            </a:r>
            <a:r>
              <a:rPr kumimoji="0" lang="zh-CN" altLang="en-US" sz="1400" b="1" dirty="0">
                <a:solidFill>
                  <a:schemeClr val="tx1"/>
                </a:solidFill>
                <a:latin typeface="微软雅黑" panose="020B0503020204020204" pitchFamily="34" charset="-122"/>
                <a:ea typeface="微软雅黑" panose="020B0503020204020204" pitchFamily="34" charset="-122"/>
              </a:rPr>
              <a:t>散点图</a:t>
            </a:r>
          </a:p>
        </p:txBody>
      </p:sp>
      <p:sp>
        <p:nvSpPr>
          <p:cNvPr id="5" name="流程图: 联系 4"/>
          <p:cNvSpPr/>
          <p:nvPr/>
        </p:nvSpPr>
        <p:spPr bwMode="auto">
          <a:xfrm>
            <a:off x="9859975" y="2371509"/>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7" name="流程图: 联系 146"/>
          <p:cNvSpPr/>
          <p:nvPr/>
        </p:nvSpPr>
        <p:spPr bwMode="auto">
          <a:xfrm>
            <a:off x="10321313" y="2616441"/>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8" name="流程图: 联系 147"/>
          <p:cNvSpPr/>
          <p:nvPr/>
        </p:nvSpPr>
        <p:spPr bwMode="auto">
          <a:xfrm>
            <a:off x="9476621" y="2926575"/>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49" name="流程图: 联系 148"/>
          <p:cNvSpPr/>
          <p:nvPr/>
        </p:nvSpPr>
        <p:spPr bwMode="auto">
          <a:xfrm>
            <a:off x="9608419" y="3332881"/>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50" name="流程图: 联系 149"/>
          <p:cNvSpPr/>
          <p:nvPr/>
        </p:nvSpPr>
        <p:spPr bwMode="auto">
          <a:xfrm>
            <a:off x="11154785" y="2599282"/>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a:stCxn id="5" idx="4"/>
            <a:endCxn id="148" idx="0"/>
          </p:cNvCxnSpPr>
          <p:nvPr/>
        </p:nvCxnSpPr>
        <p:spPr bwMode="auto">
          <a:xfrm flipH="1">
            <a:off x="9552821" y="2545212"/>
            <a:ext cx="383354" cy="38136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1" name="直接连接符 150"/>
          <p:cNvCxnSpPr>
            <a:stCxn id="148" idx="4"/>
            <a:endCxn id="149" idx="0"/>
          </p:cNvCxnSpPr>
          <p:nvPr/>
        </p:nvCxnSpPr>
        <p:spPr bwMode="auto">
          <a:xfrm>
            <a:off x="9552821" y="3100278"/>
            <a:ext cx="131798" cy="23260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5" name="直接连接符 154"/>
          <p:cNvCxnSpPr>
            <a:stCxn id="5" idx="4"/>
            <a:endCxn id="147" idx="1"/>
          </p:cNvCxnSpPr>
          <p:nvPr/>
        </p:nvCxnSpPr>
        <p:spPr bwMode="auto">
          <a:xfrm>
            <a:off x="9936175" y="2545212"/>
            <a:ext cx="407456" cy="966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7" name="直接连接符 156"/>
          <p:cNvCxnSpPr>
            <a:stCxn id="147" idx="6"/>
            <a:endCxn id="150" idx="2"/>
          </p:cNvCxnSpPr>
          <p:nvPr/>
        </p:nvCxnSpPr>
        <p:spPr bwMode="auto">
          <a:xfrm flipV="1">
            <a:off x="10473713" y="2686134"/>
            <a:ext cx="681072" cy="1715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9" name="直接连接符 158"/>
          <p:cNvCxnSpPr>
            <a:stCxn id="147" idx="3"/>
          </p:cNvCxnSpPr>
          <p:nvPr/>
        </p:nvCxnSpPr>
        <p:spPr bwMode="auto">
          <a:xfrm>
            <a:off x="10343631" y="2764706"/>
            <a:ext cx="20613" cy="70588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61" name="流程图: 联系 160"/>
          <p:cNvSpPr/>
          <p:nvPr/>
        </p:nvSpPr>
        <p:spPr bwMode="auto">
          <a:xfrm>
            <a:off x="10336394" y="3309497"/>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5" name="流程图: 联系 164"/>
          <p:cNvSpPr/>
          <p:nvPr/>
        </p:nvSpPr>
        <p:spPr bwMode="auto">
          <a:xfrm>
            <a:off x="9449113" y="4744175"/>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6" name="流程图: 联系 165"/>
          <p:cNvSpPr/>
          <p:nvPr/>
        </p:nvSpPr>
        <p:spPr bwMode="auto">
          <a:xfrm>
            <a:off x="9910451" y="4989107"/>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7" name="流程图: 联系 166"/>
          <p:cNvSpPr/>
          <p:nvPr/>
        </p:nvSpPr>
        <p:spPr bwMode="auto">
          <a:xfrm>
            <a:off x="9065759" y="5299241"/>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68" name="流程图: 联系 167"/>
          <p:cNvSpPr/>
          <p:nvPr/>
        </p:nvSpPr>
        <p:spPr bwMode="auto">
          <a:xfrm>
            <a:off x="9197557" y="5705547"/>
            <a:ext cx="152400" cy="173703"/>
          </a:xfrm>
          <a:prstGeom prst="flowChartConnector">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cxnSp>
        <p:nvCxnSpPr>
          <p:cNvPr id="169" name="直接连接符 168"/>
          <p:cNvCxnSpPr>
            <a:stCxn id="165" idx="4"/>
            <a:endCxn id="167" idx="0"/>
          </p:cNvCxnSpPr>
          <p:nvPr/>
        </p:nvCxnSpPr>
        <p:spPr bwMode="auto">
          <a:xfrm flipH="1">
            <a:off x="9141959" y="4917878"/>
            <a:ext cx="383354" cy="38136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0" name="直接连接符 169"/>
          <p:cNvCxnSpPr>
            <a:stCxn id="167" idx="4"/>
            <a:endCxn id="168" idx="0"/>
          </p:cNvCxnSpPr>
          <p:nvPr/>
        </p:nvCxnSpPr>
        <p:spPr bwMode="auto">
          <a:xfrm>
            <a:off x="9141959" y="5472944"/>
            <a:ext cx="131798" cy="23260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1" name="直接连接符 170"/>
          <p:cNvCxnSpPr>
            <a:stCxn id="165" idx="4"/>
            <a:endCxn id="166" idx="1"/>
          </p:cNvCxnSpPr>
          <p:nvPr/>
        </p:nvCxnSpPr>
        <p:spPr bwMode="auto">
          <a:xfrm>
            <a:off x="9525313" y="4917878"/>
            <a:ext cx="407456" cy="966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2" name="直接连接符 171"/>
          <p:cNvCxnSpPr>
            <a:stCxn id="166" idx="3"/>
            <a:endCxn id="173" idx="1"/>
          </p:cNvCxnSpPr>
          <p:nvPr/>
        </p:nvCxnSpPr>
        <p:spPr bwMode="auto">
          <a:xfrm flipH="1">
            <a:off x="9898328" y="5137372"/>
            <a:ext cx="34441" cy="56331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3" name="等腰三角形 172"/>
          <p:cNvSpPr/>
          <p:nvPr/>
        </p:nvSpPr>
        <p:spPr bwMode="auto">
          <a:xfrm>
            <a:off x="9845550" y="5582627"/>
            <a:ext cx="211113" cy="236116"/>
          </a:xfrm>
          <a:prstGeom prst="triangle">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4" name="五角星 173"/>
          <p:cNvSpPr/>
          <p:nvPr/>
        </p:nvSpPr>
        <p:spPr bwMode="auto">
          <a:xfrm>
            <a:off x="9864055" y="4569290"/>
            <a:ext cx="296640" cy="299551"/>
          </a:xfrm>
          <a:prstGeom prst="star5">
            <a:avLst/>
          </a:prstGeom>
          <a:noFill/>
          <a:ln w="6350" algn="ctr">
            <a:solidFill>
              <a:srgbClr val="FF0000"/>
            </a:solidFill>
            <a:prstDash val="sysDot"/>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cxnSp>
        <p:nvCxnSpPr>
          <p:cNvPr id="176" name="直接连接符 175"/>
          <p:cNvCxnSpPr>
            <a:stCxn id="165" idx="7"/>
            <a:endCxn id="174" idx="1"/>
          </p:cNvCxnSpPr>
          <p:nvPr/>
        </p:nvCxnSpPr>
        <p:spPr bwMode="auto">
          <a:xfrm flipV="1">
            <a:off x="9579195" y="4683708"/>
            <a:ext cx="284860" cy="859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8" name="右箭头 177"/>
          <p:cNvSpPr/>
          <p:nvPr/>
        </p:nvSpPr>
        <p:spPr bwMode="auto">
          <a:xfrm>
            <a:off x="10110121" y="5162810"/>
            <a:ext cx="316207" cy="296667"/>
          </a:xfrm>
          <a:prstGeom prst="rightArrow">
            <a:avLst/>
          </a:prstGeom>
          <a:solidFill>
            <a:srgbClr val="00B0F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9" name="矩形 178"/>
          <p:cNvSpPr/>
          <p:nvPr/>
        </p:nvSpPr>
        <p:spPr bwMode="auto">
          <a:xfrm>
            <a:off x="10668000" y="5447396"/>
            <a:ext cx="934720" cy="343393"/>
          </a:xfrm>
          <a:prstGeom prst="rect">
            <a:avLst/>
          </a:prstGeom>
          <a:solidFill>
            <a:srgbClr val="00B0F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solidFill>
                  <a:schemeClr val="bg1"/>
                </a:solidFill>
                <a:latin typeface="微软雅黑" panose="020B0503020204020204" pitchFamily="34" charset="-122"/>
                <a:ea typeface="微软雅黑" panose="020B0503020204020204" pitchFamily="34" charset="-122"/>
              </a:rPr>
              <a:t>告警</a:t>
            </a:r>
            <a:endParaRPr kumimoji="0"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0" name="矩形 179"/>
          <p:cNvSpPr/>
          <p:nvPr/>
        </p:nvSpPr>
        <p:spPr bwMode="auto">
          <a:xfrm>
            <a:off x="10668000" y="4788732"/>
            <a:ext cx="934720" cy="343393"/>
          </a:xfrm>
          <a:prstGeom prst="rect">
            <a:avLst/>
          </a:prstGeom>
          <a:solidFill>
            <a:srgbClr val="00B0F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600" b="1" dirty="0">
                <a:solidFill>
                  <a:schemeClr val="bg1"/>
                </a:solidFill>
                <a:latin typeface="微软雅黑" panose="020B0503020204020204" pitchFamily="34" charset="-122"/>
                <a:ea typeface="微软雅黑" panose="020B0503020204020204" pitchFamily="34" charset="-122"/>
              </a:rPr>
              <a:t>预警</a:t>
            </a:r>
            <a:endParaRPr kumimoji="0"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安全门户</a:t>
            </a:r>
            <a:r>
              <a:rPr lang="en-US" altLang="zh-CN" dirty="0">
                <a:solidFill>
                  <a:srgbClr val="3773AC"/>
                </a:solidFill>
              </a:rPr>
              <a:t>—</a:t>
            </a:r>
            <a:r>
              <a:rPr lang="zh-CN" altLang="en-US" dirty="0">
                <a:solidFill>
                  <a:srgbClr val="3773AC"/>
                </a:solidFill>
              </a:rPr>
              <a:t>应用行为查询</a:t>
            </a:r>
            <a:endParaRPr lang="zh-CN" altLang="en-US" dirty="0"/>
          </a:p>
        </p:txBody>
      </p:sp>
      <p:sp>
        <p:nvSpPr>
          <p:cNvPr id="9" name="圆角矩形 8"/>
          <p:cNvSpPr/>
          <p:nvPr/>
        </p:nvSpPr>
        <p:spPr bwMode="auto">
          <a:xfrm>
            <a:off x="528320" y="939801"/>
            <a:ext cx="11094720" cy="1600200"/>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pPr>
            <a:r>
              <a:rPr lang="zh-CN" altLang="en-US" dirty="0">
                <a:latin typeface="+mn-ea"/>
              </a:rPr>
              <a:t>以</a:t>
            </a:r>
            <a:r>
              <a:rPr lang="zh-CN" altLang="en-US" sz="2000" b="1" dirty="0">
                <a:solidFill>
                  <a:srgbClr val="FFC000"/>
                </a:solidFill>
                <a:latin typeface="+mn-ea"/>
              </a:rPr>
              <a:t>异常日志分析</a:t>
            </a:r>
            <a:r>
              <a:rPr lang="zh-CN" altLang="en-US" dirty="0">
                <a:latin typeface="+mn-ea"/>
              </a:rPr>
              <a:t>为例，简单理解即从给定的数据中找出“异常”点，通常，这些”异常“点可能会关联。知识图谱的异常分析大都是基于图的结构。由于知识图谱里的实体类型、关系类型不同，异常分析需要把这些额外的信息考虑进去。大多数基于图的异常分析的计算量比较大，可以选择做离线计算。在我们的应用框架中，可以把异常分析分为两大类： 静态分析和动态分析。</a:t>
            </a:r>
            <a:endParaRPr kumimoji="0"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28319" y="2663190"/>
            <a:ext cx="4418695" cy="2518410"/>
            <a:chOff x="528319" y="2663190"/>
            <a:chExt cx="4418695" cy="2518410"/>
          </a:xfrm>
        </p:grpSpPr>
        <p:pic>
          <p:nvPicPr>
            <p:cNvPr id="11" name="Picture 4" descr="c:\users\ADMINI~1\appdata\roaming\360se6\USERDA~1\Temp\1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19" y="2663190"/>
              <a:ext cx="4418695" cy="251841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3495040" y="4805680"/>
              <a:ext cx="1300480" cy="25400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grpSp>
      <p:sp>
        <p:nvSpPr>
          <p:cNvPr id="15" name="Rectangle 64"/>
          <p:cNvSpPr/>
          <p:nvPr/>
        </p:nvSpPr>
        <p:spPr>
          <a:xfrm>
            <a:off x="650239" y="4927600"/>
            <a:ext cx="5394961" cy="15392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marL="285750" indent="-285750">
              <a:lnSpc>
                <a:spcPct val="150000"/>
              </a:lnSpc>
              <a:spcAft>
                <a:spcPts val="0"/>
              </a:spcAft>
              <a:buFont typeface="Wingdings" panose="05000000000000000000" pitchFamily="2" charset="2"/>
              <a:buChar char="p"/>
            </a:pPr>
            <a:r>
              <a:rPr lang="zh-CN" altLang="en-US" sz="1600" b="1" dirty="0">
                <a:solidFill>
                  <a:schemeClr val="tx1"/>
                </a:solidFill>
                <a:latin typeface="+mn-ea"/>
              </a:rPr>
              <a:t>静态分析：</a:t>
            </a:r>
            <a:r>
              <a:rPr lang="zh-CN" altLang="en-US" sz="1400" dirty="0">
                <a:solidFill>
                  <a:schemeClr val="tx1"/>
                </a:solidFill>
                <a:latin typeface="+mn-ea"/>
              </a:rPr>
              <a:t>给定一个图形结构和某个时间点，从中去发现一些异常点</a:t>
            </a:r>
            <a:r>
              <a:rPr lang="en-US" altLang="zh-CN" sz="1400" dirty="0">
                <a:solidFill>
                  <a:schemeClr val="tx1"/>
                </a:solidFill>
                <a:latin typeface="+mn-ea"/>
              </a:rPr>
              <a:t>(</a:t>
            </a:r>
            <a:r>
              <a:rPr lang="zh-CN" altLang="en-US" sz="1400" dirty="0">
                <a:solidFill>
                  <a:schemeClr val="tx1"/>
                </a:solidFill>
                <a:latin typeface="+mn-ea"/>
              </a:rPr>
              <a:t>比如有异常的子图</a:t>
            </a:r>
            <a:r>
              <a:rPr lang="en-US" altLang="zh-CN" sz="1400" dirty="0">
                <a:solidFill>
                  <a:schemeClr val="tx1"/>
                </a:solidFill>
                <a:latin typeface="+mn-ea"/>
              </a:rPr>
              <a:t>)</a:t>
            </a:r>
            <a:r>
              <a:rPr lang="zh-CN" altLang="en-US" sz="1400" dirty="0">
                <a:solidFill>
                  <a:schemeClr val="tx1"/>
                </a:solidFill>
                <a:latin typeface="+mn-ea"/>
              </a:rPr>
              <a:t>。下图中我们可以很清楚地看到其中五个点的相互紧密度非常强。所以针对这些异常的结构，我们可以做出进一步的分析。</a:t>
            </a:r>
            <a:endParaRPr lang="zh-CN" altLang="zh-CN" sz="1400" kern="0" dirty="0">
              <a:solidFill>
                <a:schemeClr val="tx1"/>
              </a:solidFill>
              <a:effectLst>
                <a:outerShdw blurRad="38100" dist="38100" dir="2700000" algn="tl">
                  <a:srgbClr val="000000">
                    <a:alpha val="43137"/>
                  </a:srgbClr>
                </a:outerShdw>
              </a:effectLst>
              <a:latin typeface="+mn-ea"/>
              <a:cs typeface="宋体" panose="02010600030101010101" pitchFamily="2" charset="-122"/>
            </a:endParaRPr>
          </a:p>
        </p:txBody>
      </p:sp>
      <p:sp>
        <p:nvSpPr>
          <p:cNvPr id="16" name="Pentagon 65"/>
          <p:cNvSpPr/>
          <p:nvPr/>
        </p:nvSpPr>
        <p:spPr>
          <a:xfrm>
            <a:off x="455822" y="4932680"/>
            <a:ext cx="782955" cy="153416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静态</a:t>
            </a:r>
            <a:endParaRPr lang="en-US" sz="2000" b="1" dirty="0"/>
          </a:p>
        </p:txBody>
      </p:sp>
      <p:pic>
        <p:nvPicPr>
          <p:cNvPr id="17" name="Picture 2" descr="c:\users\ADMINI~1\appdata\roaming\360se6\USERDA~1\Temp\1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654" y="2738241"/>
            <a:ext cx="4226855" cy="218935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bwMode="auto">
          <a:xfrm>
            <a:off x="9458959" y="4658360"/>
            <a:ext cx="1273469" cy="26924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9" name="Rectangle 64"/>
          <p:cNvSpPr/>
          <p:nvPr/>
        </p:nvSpPr>
        <p:spPr>
          <a:xfrm>
            <a:off x="6314440" y="4927600"/>
            <a:ext cx="5394961" cy="15392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marL="285750" indent="-285750">
              <a:lnSpc>
                <a:spcPct val="150000"/>
              </a:lnSpc>
              <a:spcAft>
                <a:spcPts val="0"/>
              </a:spcAft>
              <a:buFont typeface="Wingdings" panose="05000000000000000000" pitchFamily="2" charset="2"/>
              <a:buChar char="p"/>
            </a:pPr>
            <a:r>
              <a:rPr lang="zh-CN" altLang="en-US" sz="1600" b="1" dirty="0">
                <a:solidFill>
                  <a:schemeClr val="tx1"/>
                </a:solidFill>
                <a:latin typeface="+mn-ea"/>
              </a:rPr>
              <a:t>动态分析：</a:t>
            </a:r>
            <a:r>
              <a:rPr lang="zh-CN" altLang="en-US" sz="1400" dirty="0">
                <a:solidFill>
                  <a:schemeClr val="tx1"/>
                </a:solidFill>
                <a:latin typeface="+mn-ea"/>
              </a:rPr>
              <a:t>分析其结构随时间变化的趋势。我们的假设是，在短时间内知识图谱结构的变化不会太大，如果它的变化很大，就说明可能存在异常，需要进一步的关注。分析结构随时间的变化会涉及到时序分析技术和图相似性计算技术。</a:t>
            </a:r>
            <a:endParaRPr lang="zh-CN" altLang="zh-CN" sz="1400" kern="0" dirty="0">
              <a:solidFill>
                <a:schemeClr val="tx1"/>
              </a:solidFill>
              <a:effectLst>
                <a:outerShdw blurRad="38100" dist="38100" dir="2700000" algn="tl">
                  <a:srgbClr val="000000">
                    <a:alpha val="43137"/>
                  </a:srgbClr>
                </a:outerShdw>
              </a:effectLst>
              <a:latin typeface="+mn-ea"/>
              <a:cs typeface="宋体" panose="02010600030101010101" pitchFamily="2" charset="-122"/>
            </a:endParaRPr>
          </a:p>
        </p:txBody>
      </p:sp>
      <p:sp>
        <p:nvSpPr>
          <p:cNvPr id="20" name="Pentagon 65"/>
          <p:cNvSpPr/>
          <p:nvPr/>
        </p:nvSpPr>
        <p:spPr>
          <a:xfrm>
            <a:off x="6120023" y="4932680"/>
            <a:ext cx="782955" cy="1534161"/>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动态</a:t>
            </a:r>
            <a:endParaRPr lang="en-US" sz="2000" b="1" dirty="0"/>
          </a:p>
        </p:txBody>
      </p:sp>
      <p:sp>
        <p:nvSpPr>
          <p:cNvPr id="5" name="矩形 4"/>
          <p:cNvSpPr/>
          <p:nvPr/>
        </p:nvSpPr>
        <p:spPr>
          <a:xfrm>
            <a:off x="5019511" y="2661921"/>
            <a:ext cx="2031325" cy="369332"/>
          </a:xfrm>
          <a:prstGeom prst="rect">
            <a:avLst/>
          </a:prstGeom>
        </p:spPr>
        <p:txBody>
          <a:bodyPr wrap="none">
            <a:spAutoFit/>
          </a:bodyPr>
          <a:lstStyle/>
          <a:p>
            <a:r>
              <a:rPr lang="zh-CN" altLang="en-US" dirty="0">
                <a:solidFill>
                  <a:srgbClr val="3773AC"/>
                </a:solidFill>
              </a:rPr>
              <a:t>知识图谱建模分析</a:t>
            </a:r>
            <a:endParaRPr lang="zh-CN" altLang="en-US" dirty="0"/>
          </a:p>
        </p:txBody>
      </p:sp>
    </p:spTree>
    <p:extLst>
      <p:ext uri="{BB962C8B-B14F-4D97-AF65-F5344CB8AC3E}">
        <p14:creationId xmlns:p14="http://schemas.microsoft.com/office/powerpoint/2010/main" val="54029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平行四边形 92"/>
          <p:cNvSpPr/>
          <p:nvPr/>
        </p:nvSpPr>
        <p:spPr>
          <a:xfrm>
            <a:off x="1752591" y="937633"/>
            <a:ext cx="4746332" cy="1662241"/>
          </a:xfrm>
          <a:prstGeom prst="parallelogram">
            <a:avLst>
              <a:gd name="adj" fmla="val 29092"/>
            </a:avLst>
          </a:prstGeom>
          <a:solidFill>
            <a:srgbClr val="12BAB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10"/>
          </p:nvPr>
        </p:nvSpPr>
        <p:spPr/>
        <p:txBody>
          <a:bodyPr/>
          <a:lstStyle/>
          <a:p>
            <a:r>
              <a:rPr lang="zh-CN" altLang="en-US" dirty="0">
                <a:solidFill>
                  <a:srgbClr val="3773AC"/>
                </a:solidFill>
              </a:rPr>
              <a:t>安全门户</a:t>
            </a:r>
            <a:r>
              <a:rPr lang="en-US" altLang="zh-CN" dirty="0">
                <a:solidFill>
                  <a:srgbClr val="3773AC"/>
                </a:solidFill>
              </a:rPr>
              <a:t>—</a:t>
            </a:r>
            <a:r>
              <a:rPr lang="zh-CN" altLang="en-US" dirty="0">
                <a:solidFill>
                  <a:srgbClr val="3773AC"/>
                </a:solidFill>
              </a:rPr>
              <a:t>用户行为查询</a:t>
            </a:r>
            <a:endParaRPr lang="zh-CN" altLang="en-US" dirty="0"/>
          </a:p>
        </p:txBody>
      </p:sp>
      <p:grpSp>
        <p:nvGrpSpPr>
          <p:cNvPr id="5" name="组合 4"/>
          <p:cNvGrpSpPr/>
          <p:nvPr/>
        </p:nvGrpSpPr>
        <p:grpSpPr>
          <a:xfrm>
            <a:off x="587338" y="2670996"/>
            <a:ext cx="11094473" cy="3727913"/>
            <a:chOff x="587338" y="2670996"/>
            <a:chExt cx="11094473" cy="3727913"/>
          </a:xfrm>
        </p:grpSpPr>
        <p:sp>
          <p:nvSpPr>
            <p:cNvPr id="13" name="淘宝网chenying0907出品 14"/>
            <p:cNvSpPr/>
            <p:nvPr/>
          </p:nvSpPr>
          <p:spPr bwMode="auto">
            <a:xfrm>
              <a:off x="2360503" y="3594019"/>
              <a:ext cx="1706851" cy="2793398"/>
            </a:xfrm>
            <a:prstGeom prst="rect">
              <a:avLst/>
            </a:prstGeom>
            <a:solidFill>
              <a:srgbClr val="16DCD7"/>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淘宝网chenying0907出品 14"/>
            <p:cNvSpPr/>
            <p:nvPr/>
          </p:nvSpPr>
          <p:spPr bwMode="auto">
            <a:xfrm>
              <a:off x="4161925" y="3594019"/>
              <a:ext cx="1706851" cy="2793398"/>
            </a:xfrm>
            <a:prstGeom prst="rect">
              <a:avLst/>
            </a:prstGeom>
            <a:solidFill>
              <a:srgbClr val="23E9E4"/>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1" name="淘宝网chenying0907出品 14"/>
            <p:cNvSpPr/>
            <p:nvPr/>
          </p:nvSpPr>
          <p:spPr bwMode="auto">
            <a:xfrm>
              <a:off x="5963347" y="3594019"/>
              <a:ext cx="1706851" cy="2793398"/>
            </a:xfrm>
            <a:prstGeom prst="rect">
              <a:avLst/>
            </a:prstGeom>
            <a:solidFill>
              <a:srgbClr val="12BAB6"/>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2" name="淘宝网chenying0907出品 14"/>
            <p:cNvSpPr/>
            <p:nvPr/>
          </p:nvSpPr>
          <p:spPr bwMode="auto">
            <a:xfrm>
              <a:off x="7764769" y="3594019"/>
              <a:ext cx="1706851" cy="2793398"/>
            </a:xfrm>
            <a:prstGeom prst="rect">
              <a:avLst/>
            </a:prstGeom>
            <a:solidFill>
              <a:srgbClr val="16DCD7"/>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3" name="淘宝网chenying0907出品 14"/>
            <p:cNvSpPr/>
            <p:nvPr/>
          </p:nvSpPr>
          <p:spPr bwMode="auto">
            <a:xfrm>
              <a:off x="9566189" y="3594019"/>
              <a:ext cx="1706851" cy="2793398"/>
            </a:xfrm>
            <a:prstGeom prst="rect">
              <a:avLst/>
            </a:prstGeom>
            <a:solidFill>
              <a:srgbClr val="16E0DB"/>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24" name="淘宝网chenying0907出品 14"/>
            <p:cNvSpPr/>
            <p:nvPr/>
          </p:nvSpPr>
          <p:spPr bwMode="auto">
            <a:xfrm>
              <a:off x="587338" y="3605511"/>
              <a:ext cx="1706851" cy="2793398"/>
            </a:xfrm>
            <a:prstGeom prst="rect">
              <a:avLst/>
            </a:prstGeom>
            <a:solidFill>
              <a:srgbClr val="12BAB6"/>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grpSp>
          <p:nvGrpSpPr>
            <p:cNvPr id="25" name="组合 24"/>
            <p:cNvGrpSpPr/>
            <p:nvPr/>
          </p:nvGrpSpPr>
          <p:grpSpPr>
            <a:xfrm>
              <a:off x="594298" y="2670996"/>
              <a:ext cx="11087513" cy="877022"/>
              <a:chOff x="725296" y="2658359"/>
              <a:chExt cx="11087513" cy="877022"/>
            </a:xfrm>
          </p:grpSpPr>
          <p:grpSp>
            <p:nvGrpSpPr>
              <p:cNvPr id="26" name="淘宝网chenying0907出品 32"/>
              <p:cNvGrpSpPr>
                <a:grpSpLocks/>
              </p:cNvGrpSpPr>
              <p:nvPr/>
            </p:nvGrpSpPr>
            <p:grpSpPr bwMode="auto">
              <a:xfrm>
                <a:off x="6093990" y="2658359"/>
                <a:ext cx="2139692" cy="877022"/>
                <a:chOff x="8869423" y="2624234"/>
                <a:chExt cx="2827278" cy="1158469"/>
              </a:xfrm>
            </p:grpSpPr>
            <p:sp>
              <p:nvSpPr>
                <p:cNvPr id="46" name="淘宝网chenying0907出品 10"/>
                <p:cNvSpPr/>
                <p:nvPr/>
              </p:nvSpPr>
              <p:spPr>
                <a:xfrm>
                  <a:off x="8869423" y="2624234"/>
                  <a:ext cx="2827278" cy="1158469"/>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12BAB6"/>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47" name="Freeform 67"/>
                <p:cNvSpPr>
                  <a:spLocks noEditPoints="1"/>
                </p:cNvSpPr>
                <p:nvPr/>
              </p:nvSpPr>
              <p:spPr bwMode="auto">
                <a:xfrm>
                  <a:off x="10092693" y="2801101"/>
                  <a:ext cx="481108" cy="480129"/>
                </a:xfrm>
                <a:custGeom>
                  <a:avLst/>
                  <a:gdLst>
                    <a:gd name="T0" fmla="*/ 2147483646 w 208"/>
                    <a:gd name="T1" fmla="*/ 2147483646 h 208"/>
                    <a:gd name="T2" fmla="*/ 2147483646 w 208"/>
                    <a:gd name="T3" fmla="*/ 2147483646 h 208"/>
                    <a:gd name="T4" fmla="*/ 2147483646 w 208"/>
                    <a:gd name="T5" fmla="*/ 2147483646 h 208"/>
                    <a:gd name="T6" fmla="*/ 2147483646 w 208"/>
                    <a:gd name="T7" fmla="*/ 2147483646 h 208"/>
                    <a:gd name="T8" fmla="*/ 2147483646 w 208"/>
                    <a:gd name="T9" fmla="*/ 2147483646 h 208"/>
                    <a:gd name="T10" fmla="*/ 2147483646 w 208"/>
                    <a:gd name="T11" fmla="*/ 0 h 208"/>
                    <a:gd name="T12" fmla="*/ 2147483646 w 208"/>
                    <a:gd name="T13" fmla="*/ 2147483646 h 208"/>
                    <a:gd name="T14" fmla="*/ 2147483646 w 208"/>
                    <a:gd name="T15" fmla="*/ 2147483646 h 208"/>
                    <a:gd name="T16" fmla="*/ 2147483646 w 208"/>
                    <a:gd name="T17" fmla="*/ 2147483646 h 208"/>
                    <a:gd name="T18" fmla="*/ 2147483646 w 208"/>
                    <a:gd name="T19" fmla="*/ 2147483646 h 208"/>
                    <a:gd name="T20" fmla="*/ 2147483646 w 208"/>
                    <a:gd name="T21" fmla="*/ 2147483646 h 208"/>
                    <a:gd name="T22" fmla="*/ 0 w 208"/>
                    <a:gd name="T23" fmla="*/ 2147483646 h 208"/>
                    <a:gd name="T24" fmla="*/ 2147483646 w 208"/>
                    <a:gd name="T25" fmla="*/ 2147483646 h 208"/>
                    <a:gd name="T26" fmla="*/ 2147483646 w 208"/>
                    <a:gd name="T27" fmla="*/ 2147483646 h 208"/>
                    <a:gd name="T28" fmla="*/ 2147483646 w 208"/>
                    <a:gd name="T29" fmla="*/ 2147483646 h 208"/>
                    <a:gd name="T30" fmla="*/ 2147483646 w 208"/>
                    <a:gd name="T31" fmla="*/ 2147483646 h 208"/>
                    <a:gd name="T32" fmla="*/ 2147483646 w 208"/>
                    <a:gd name="T33" fmla="*/ 2147483646 h 208"/>
                    <a:gd name="T34" fmla="*/ 2147483646 w 208"/>
                    <a:gd name="T35" fmla="*/ 2147483646 h 208"/>
                    <a:gd name="T36" fmla="*/ 2147483646 w 208"/>
                    <a:gd name="T37" fmla="*/ 2147483646 h 208"/>
                    <a:gd name="T38" fmla="*/ 2147483646 w 208"/>
                    <a:gd name="T39" fmla="*/ 2147483646 h 208"/>
                    <a:gd name="T40" fmla="*/ 2147483646 w 208"/>
                    <a:gd name="T41" fmla="*/ 2147483646 h 208"/>
                    <a:gd name="T42" fmla="*/ 2147483646 w 208"/>
                    <a:gd name="T43" fmla="*/ 2147483646 h 208"/>
                    <a:gd name="T44" fmla="*/ 2147483646 w 208"/>
                    <a:gd name="T45" fmla="*/ 2147483646 h 208"/>
                    <a:gd name="T46" fmla="*/ 2147483646 w 208"/>
                    <a:gd name="T47" fmla="*/ 2147483646 h 208"/>
                    <a:gd name="T48" fmla="*/ 2147483646 w 208"/>
                    <a:gd name="T49" fmla="*/ 2147483646 h 208"/>
                    <a:gd name="T50" fmla="*/ 2147483646 w 208"/>
                    <a:gd name="T51" fmla="*/ 2147483646 h 208"/>
                    <a:gd name="T52" fmla="*/ 2147483646 w 208"/>
                    <a:gd name="T53" fmla="*/ 2147483646 h 208"/>
                    <a:gd name="T54" fmla="*/ 2147483646 w 208"/>
                    <a:gd name="T55" fmla="*/ 2147483646 h 208"/>
                    <a:gd name="T56" fmla="*/ 2147483646 w 208"/>
                    <a:gd name="T57" fmla="*/ 2147483646 h 208"/>
                    <a:gd name="T58" fmla="*/ 2147483646 w 208"/>
                    <a:gd name="T59" fmla="*/ 2147483646 h 208"/>
                    <a:gd name="T60" fmla="*/ 2147483646 w 208"/>
                    <a:gd name="T61" fmla="*/ 2147483646 h 208"/>
                    <a:gd name="T62" fmla="*/ 2147483646 w 208"/>
                    <a:gd name="T63" fmla="*/ 2147483646 h 208"/>
                    <a:gd name="T64" fmla="*/ 2147483646 w 208"/>
                    <a:gd name="T65" fmla="*/ 2147483646 h 208"/>
                    <a:gd name="T66" fmla="*/ 2147483646 w 208"/>
                    <a:gd name="T67" fmla="*/ 2147483646 h 208"/>
                    <a:gd name="T68" fmla="*/ 2147483646 w 208"/>
                    <a:gd name="T69" fmla="*/ 2147483646 h 208"/>
                    <a:gd name="T70" fmla="*/ 2147483646 w 208"/>
                    <a:gd name="T71" fmla="*/ 2147483646 h 208"/>
                    <a:gd name="T72" fmla="*/ 2147483646 w 208"/>
                    <a:gd name="T73" fmla="*/ 2147483646 h 208"/>
                    <a:gd name="T74" fmla="*/ 2147483646 w 208"/>
                    <a:gd name="T75" fmla="*/ 2147483646 h 208"/>
                    <a:gd name="T76" fmla="*/ 2147483646 w 208"/>
                    <a:gd name="T77" fmla="*/ 2147483646 h 208"/>
                    <a:gd name="T78" fmla="*/ 2147483646 w 208"/>
                    <a:gd name="T79" fmla="*/ 2147483646 h 208"/>
                    <a:gd name="T80" fmla="*/ 2147483646 w 208"/>
                    <a:gd name="T81" fmla="*/ 2147483646 h 208"/>
                    <a:gd name="T82" fmla="*/ 2147483646 w 208"/>
                    <a:gd name="T83" fmla="*/ 2147483646 h 208"/>
                    <a:gd name="T84" fmla="*/ 2147483646 w 208"/>
                    <a:gd name="T85" fmla="*/ 2147483646 h 208"/>
                    <a:gd name="T86" fmla="*/ 2147483646 w 208"/>
                    <a:gd name="T87" fmla="*/ 2147483646 h 208"/>
                    <a:gd name="T88" fmla="*/ 2147483646 w 208"/>
                    <a:gd name="T89" fmla="*/ 2147483646 h 208"/>
                    <a:gd name="T90" fmla="*/ 2147483646 w 208"/>
                    <a:gd name="T91" fmla="*/ 2147483646 h 208"/>
                    <a:gd name="T92" fmla="*/ 2147483646 w 208"/>
                    <a:gd name="T93" fmla="*/ 2147483646 h 208"/>
                    <a:gd name="T94" fmla="*/ 2147483646 w 208"/>
                    <a:gd name="T95" fmla="*/ 2147483646 h 208"/>
                    <a:gd name="T96" fmla="*/ 2147483646 w 208"/>
                    <a:gd name="T97" fmla="*/ 2147483646 h 208"/>
                    <a:gd name="T98" fmla="*/ 2147483646 w 208"/>
                    <a:gd name="T99" fmla="*/ 2147483646 h 208"/>
                    <a:gd name="T100" fmla="*/ 2147483646 w 208"/>
                    <a:gd name="T101" fmla="*/ 2147483646 h 208"/>
                    <a:gd name="T102" fmla="*/ 2147483646 w 208"/>
                    <a:gd name="T103" fmla="*/ 2147483646 h 208"/>
                    <a:gd name="T104" fmla="*/ 2147483646 w 208"/>
                    <a:gd name="T105" fmla="*/ 2147483646 h 208"/>
                    <a:gd name="T106" fmla="*/ 2147483646 w 208"/>
                    <a:gd name="T107" fmla="*/ 2147483646 h 2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8" h="208">
                      <a:moveTo>
                        <a:pt x="200" y="83"/>
                      </a:moveTo>
                      <a:cubicBezTo>
                        <a:pt x="182" y="83"/>
                        <a:pt x="182" y="83"/>
                        <a:pt x="182" y="83"/>
                      </a:cubicBezTo>
                      <a:cubicBezTo>
                        <a:pt x="180" y="77"/>
                        <a:pt x="178" y="70"/>
                        <a:pt x="174" y="64"/>
                      </a:cubicBezTo>
                      <a:cubicBezTo>
                        <a:pt x="187" y="51"/>
                        <a:pt x="187" y="51"/>
                        <a:pt x="187" y="51"/>
                      </a:cubicBezTo>
                      <a:cubicBezTo>
                        <a:pt x="190" y="48"/>
                        <a:pt x="190" y="43"/>
                        <a:pt x="187" y="40"/>
                      </a:cubicBezTo>
                      <a:cubicBezTo>
                        <a:pt x="169" y="22"/>
                        <a:pt x="169" y="22"/>
                        <a:pt x="169" y="22"/>
                      </a:cubicBezTo>
                      <a:cubicBezTo>
                        <a:pt x="166" y="19"/>
                        <a:pt x="161" y="19"/>
                        <a:pt x="158" y="22"/>
                      </a:cubicBezTo>
                      <a:cubicBezTo>
                        <a:pt x="145" y="35"/>
                        <a:pt x="145" y="35"/>
                        <a:pt x="145" y="35"/>
                      </a:cubicBezTo>
                      <a:cubicBezTo>
                        <a:pt x="139" y="31"/>
                        <a:pt x="132" y="28"/>
                        <a:pt x="125" y="27"/>
                      </a:cubicBezTo>
                      <a:cubicBezTo>
                        <a:pt x="125" y="8"/>
                        <a:pt x="125" y="8"/>
                        <a:pt x="125" y="8"/>
                      </a:cubicBezTo>
                      <a:cubicBezTo>
                        <a:pt x="125" y="4"/>
                        <a:pt x="122" y="0"/>
                        <a:pt x="117" y="0"/>
                      </a:cubicBezTo>
                      <a:cubicBezTo>
                        <a:pt x="92" y="0"/>
                        <a:pt x="92" y="0"/>
                        <a:pt x="92" y="0"/>
                      </a:cubicBezTo>
                      <a:cubicBezTo>
                        <a:pt x="88" y="0"/>
                        <a:pt x="84" y="4"/>
                        <a:pt x="84" y="8"/>
                      </a:cubicBezTo>
                      <a:cubicBezTo>
                        <a:pt x="84" y="27"/>
                        <a:pt x="84" y="27"/>
                        <a:pt x="84" y="27"/>
                      </a:cubicBezTo>
                      <a:cubicBezTo>
                        <a:pt x="77" y="28"/>
                        <a:pt x="71" y="31"/>
                        <a:pt x="64" y="35"/>
                      </a:cubicBezTo>
                      <a:cubicBezTo>
                        <a:pt x="51" y="22"/>
                        <a:pt x="51" y="22"/>
                        <a:pt x="51" y="22"/>
                      </a:cubicBezTo>
                      <a:cubicBezTo>
                        <a:pt x="48" y="19"/>
                        <a:pt x="43" y="19"/>
                        <a:pt x="40" y="22"/>
                      </a:cubicBezTo>
                      <a:cubicBezTo>
                        <a:pt x="22" y="39"/>
                        <a:pt x="22" y="39"/>
                        <a:pt x="22" y="39"/>
                      </a:cubicBezTo>
                      <a:cubicBezTo>
                        <a:pt x="19" y="43"/>
                        <a:pt x="19" y="48"/>
                        <a:pt x="22" y="51"/>
                      </a:cubicBezTo>
                      <a:cubicBezTo>
                        <a:pt x="35" y="64"/>
                        <a:pt x="35" y="64"/>
                        <a:pt x="35" y="64"/>
                      </a:cubicBezTo>
                      <a:cubicBezTo>
                        <a:pt x="32" y="70"/>
                        <a:pt x="29" y="77"/>
                        <a:pt x="28" y="83"/>
                      </a:cubicBezTo>
                      <a:cubicBezTo>
                        <a:pt x="8" y="83"/>
                        <a:pt x="8" y="83"/>
                        <a:pt x="8" y="83"/>
                      </a:cubicBezTo>
                      <a:cubicBezTo>
                        <a:pt x="4" y="83"/>
                        <a:pt x="0" y="87"/>
                        <a:pt x="0" y="91"/>
                      </a:cubicBezTo>
                      <a:cubicBezTo>
                        <a:pt x="0" y="116"/>
                        <a:pt x="0" y="116"/>
                        <a:pt x="0" y="116"/>
                      </a:cubicBezTo>
                      <a:cubicBezTo>
                        <a:pt x="0" y="121"/>
                        <a:pt x="4" y="124"/>
                        <a:pt x="8" y="124"/>
                      </a:cubicBezTo>
                      <a:cubicBezTo>
                        <a:pt x="28" y="124"/>
                        <a:pt x="28" y="124"/>
                        <a:pt x="28" y="124"/>
                      </a:cubicBezTo>
                      <a:cubicBezTo>
                        <a:pt x="29" y="131"/>
                        <a:pt x="32" y="138"/>
                        <a:pt x="36" y="144"/>
                      </a:cubicBezTo>
                      <a:cubicBezTo>
                        <a:pt x="22" y="158"/>
                        <a:pt x="22" y="158"/>
                        <a:pt x="22" y="158"/>
                      </a:cubicBezTo>
                      <a:cubicBezTo>
                        <a:pt x="21" y="159"/>
                        <a:pt x="20" y="161"/>
                        <a:pt x="20" y="163"/>
                      </a:cubicBezTo>
                      <a:cubicBezTo>
                        <a:pt x="20" y="165"/>
                        <a:pt x="21" y="167"/>
                        <a:pt x="22" y="169"/>
                      </a:cubicBezTo>
                      <a:cubicBezTo>
                        <a:pt x="40" y="187"/>
                        <a:pt x="40" y="187"/>
                        <a:pt x="40" y="187"/>
                      </a:cubicBezTo>
                      <a:cubicBezTo>
                        <a:pt x="43" y="190"/>
                        <a:pt x="48" y="190"/>
                        <a:pt x="51" y="187"/>
                      </a:cubicBezTo>
                      <a:cubicBezTo>
                        <a:pt x="65" y="173"/>
                        <a:pt x="65" y="173"/>
                        <a:pt x="65" y="173"/>
                      </a:cubicBezTo>
                      <a:cubicBezTo>
                        <a:pt x="71" y="177"/>
                        <a:pt x="78" y="179"/>
                        <a:pt x="84" y="181"/>
                      </a:cubicBezTo>
                      <a:cubicBezTo>
                        <a:pt x="84" y="200"/>
                        <a:pt x="84" y="200"/>
                        <a:pt x="84" y="200"/>
                      </a:cubicBezTo>
                      <a:cubicBezTo>
                        <a:pt x="84" y="204"/>
                        <a:pt x="88" y="208"/>
                        <a:pt x="92" y="208"/>
                      </a:cubicBezTo>
                      <a:cubicBezTo>
                        <a:pt x="117" y="208"/>
                        <a:pt x="117" y="208"/>
                        <a:pt x="117" y="208"/>
                      </a:cubicBezTo>
                      <a:cubicBezTo>
                        <a:pt x="122" y="208"/>
                        <a:pt x="125" y="204"/>
                        <a:pt x="125" y="200"/>
                      </a:cubicBezTo>
                      <a:cubicBezTo>
                        <a:pt x="125" y="181"/>
                        <a:pt x="125" y="181"/>
                        <a:pt x="125" y="181"/>
                      </a:cubicBezTo>
                      <a:cubicBezTo>
                        <a:pt x="132" y="179"/>
                        <a:pt x="138" y="177"/>
                        <a:pt x="144" y="173"/>
                      </a:cubicBezTo>
                      <a:cubicBezTo>
                        <a:pt x="157" y="186"/>
                        <a:pt x="157" y="186"/>
                        <a:pt x="157" y="186"/>
                      </a:cubicBezTo>
                      <a:cubicBezTo>
                        <a:pt x="160" y="189"/>
                        <a:pt x="166" y="189"/>
                        <a:pt x="169" y="186"/>
                      </a:cubicBezTo>
                      <a:cubicBezTo>
                        <a:pt x="186" y="168"/>
                        <a:pt x="186" y="168"/>
                        <a:pt x="186" y="168"/>
                      </a:cubicBezTo>
                      <a:cubicBezTo>
                        <a:pt x="189" y="165"/>
                        <a:pt x="189" y="160"/>
                        <a:pt x="186" y="157"/>
                      </a:cubicBezTo>
                      <a:cubicBezTo>
                        <a:pt x="174" y="144"/>
                        <a:pt x="174" y="144"/>
                        <a:pt x="174" y="144"/>
                      </a:cubicBezTo>
                      <a:cubicBezTo>
                        <a:pt x="177" y="138"/>
                        <a:pt x="180" y="131"/>
                        <a:pt x="182" y="124"/>
                      </a:cubicBezTo>
                      <a:cubicBezTo>
                        <a:pt x="200" y="124"/>
                        <a:pt x="200" y="124"/>
                        <a:pt x="200" y="124"/>
                      </a:cubicBezTo>
                      <a:cubicBezTo>
                        <a:pt x="204" y="124"/>
                        <a:pt x="208" y="121"/>
                        <a:pt x="208" y="116"/>
                      </a:cubicBezTo>
                      <a:cubicBezTo>
                        <a:pt x="208" y="91"/>
                        <a:pt x="208" y="91"/>
                        <a:pt x="208" y="91"/>
                      </a:cubicBezTo>
                      <a:cubicBezTo>
                        <a:pt x="208" y="87"/>
                        <a:pt x="204" y="83"/>
                        <a:pt x="200" y="83"/>
                      </a:cubicBezTo>
                      <a:close/>
                      <a:moveTo>
                        <a:pt x="200" y="116"/>
                      </a:moveTo>
                      <a:cubicBezTo>
                        <a:pt x="176" y="116"/>
                        <a:pt x="176" y="116"/>
                        <a:pt x="176" y="116"/>
                      </a:cubicBezTo>
                      <a:cubicBezTo>
                        <a:pt x="175" y="120"/>
                        <a:pt x="175" y="120"/>
                        <a:pt x="175" y="120"/>
                      </a:cubicBezTo>
                      <a:cubicBezTo>
                        <a:pt x="173" y="128"/>
                        <a:pt x="170" y="136"/>
                        <a:pt x="165" y="143"/>
                      </a:cubicBezTo>
                      <a:cubicBezTo>
                        <a:pt x="164" y="146"/>
                        <a:pt x="164" y="146"/>
                        <a:pt x="164" y="146"/>
                      </a:cubicBezTo>
                      <a:cubicBezTo>
                        <a:pt x="181" y="163"/>
                        <a:pt x="181" y="163"/>
                        <a:pt x="181" y="163"/>
                      </a:cubicBezTo>
                      <a:cubicBezTo>
                        <a:pt x="163" y="180"/>
                        <a:pt x="163" y="180"/>
                        <a:pt x="163" y="180"/>
                      </a:cubicBezTo>
                      <a:cubicBezTo>
                        <a:pt x="146" y="163"/>
                        <a:pt x="146" y="163"/>
                        <a:pt x="146" y="163"/>
                      </a:cubicBezTo>
                      <a:cubicBezTo>
                        <a:pt x="143" y="165"/>
                        <a:pt x="143" y="165"/>
                        <a:pt x="143" y="165"/>
                      </a:cubicBezTo>
                      <a:cubicBezTo>
                        <a:pt x="136" y="169"/>
                        <a:pt x="128" y="172"/>
                        <a:pt x="120" y="174"/>
                      </a:cubicBezTo>
                      <a:cubicBezTo>
                        <a:pt x="117" y="175"/>
                        <a:pt x="117" y="175"/>
                        <a:pt x="117" y="175"/>
                      </a:cubicBezTo>
                      <a:cubicBezTo>
                        <a:pt x="117" y="200"/>
                        <a:pt x="117" y="200"/>
                        <a:pt x="117" y="200"/>
                      </a:cubicBezTo>
                      <a:cubicBezTo>
                        <a:pt x="92" y="200"/>
                        <a:pt x="92" y="200"/>
                        <a:pt x="92" y="200"/>
                      </a:cubicBezTo>
                      <a:cubicBezTo>
                        <a:pt x="92" y="175"/>
                        <a:pt x="92" y="175"/>
                        <a:pt x="92" y="175"/>
                      </a:cubicBezTo>
                      <a:cubicBezTo>
                        <a:pt x="89" y="174"/>
                        <a:pt x="89" y="174"/>
                        <a:pt x="89" y="174"/>
                      </a:cubicBezTo>
                      <a:cubicBezTo>
                        <a:pt x="81" y="172"/>
                        <a:pt x="73" y="169"/>
                        <a:pt x="66" y="165"/>
                      </a:cubicBezTo>
                      <a:cubicBezTo>
                        <a:pt x="64" y="163"/>
                        <a:pt x="64" y="163"/>
                        <a:pt x="64" y="163"/>
                      </a:cubicBezTo>
                      <a:cubicBezTo>
                        <a:pt x="46" y="181"/>
                        <a:pt x="46" y="181"/>
                        <a:pt x="46" y="181"/>
                      </a:cubicBezTo>
                      <a:cubicBezTo>
                        <a:pt x="28" y="163"/>
                        <a:pt x="28" y="163"/>
                        <a:pt x="28" y="163"/>
                      </a:cubicBezTo>
                      <a:cubicBezTo>
                        <a:pt x="46" y="145"/>
                        <a:pt x="46" y="145"/>
                        <a:pt x="46" y="145"/>
                      </a:cubicBezTo>
                      <a:cubicBezTo>
                        <a:pt x="44" y="143"/>
                        <a:pt x="44" y="143"/>
                        <a:pt x="44" y="143"/>
                      </a:cubicBezTo>
                      <a:cubicBezTo>
                        <a:pt x="40" y="136"/>
                        <a:pt x="36" y="128"/>
                        <a:pt x="35" y="120"/>
                      </a:cubicBezTo>
                      <a:cubicBezTo>
                        <a:pt x="34" y="116"/>
                        <a:pt x="34" y="116"/>
                        <a:pt x="34" y="116"/>
                      </a:cubicBezTo>
                      <a:cubicBezTo>
                        <a:pt x="8" y="116"/>
                        <a:pt x="8" y="116"/>
                        <a:pt x="8" y="116"/>
                      </a:cubicBezTo>
                      <a:cubicBezTo>
                        <a:pt x="8" y="91"/>
                        <a:pt x="8" y="91"/>
                        <a:pt x="8" y="91"/>
                      </a:cubicBezTo>
                      <a:cubicBezTo>
                        <a:pt x="34" y="91"/>
                        <a:pt x="34" y="91"/>
                        <a:pt x="34" y="91"/>
                      </a:cubicBezTo>
                      <a:cubicBezTo>
                        <a:pt x="35" y="88"/>
                        <a:pt x="35" y="88"/>
                        <a:pt x="35" y="88"/>
                      </a:cubicBezTo>
                      <a:cubicBezTo>
                        <a:pt x="36" y="80"/>
                        <a:pt x="39" y="73"/>
                        <a:pt x="44" y="66"/>
                      </a:cubicBezTo>
                      <a:cubicBezTo>
                        <a:pt x="46" y="63"/>
                        <a:pt x="46" y="63"/>
                        <a:pt x="46" y="63"/>
                      </a:cubicBezTo>
                      <a:cubicBezTo>
                        <a:pt x="28" y="45"/>
                        <a:pt x="28" y="45"/>
                        <a:pt x="28" y="45"/>
                      </a:cubicBezTo>
                      <a:cubicBezTo>
                        <a:pt x="45" y="27"/>
                        <a:pt x="45" y="27"/>
                        <a:pt x="45" y="27"/>
                      </a:cubicBezTo>
                      <a:cubicBezTo>
                        <a:pt x="63" y="45"/>
                        <a:pt x="63" y="45"/>
                        <a:pt x="63" y="45"/>
                      </a:cubicBezTo>
                      <a:cubicBezTo>
                        <a:pt x="66" y="43"/>
                        <a:pt x="66" y="43"/>
                        <a:pt x="66" y="43"/>
                      </a:cubicBezTo>
                      <a:cubicBezTo>
                        <a:pt x="73" y="39"/>
                        <a:pt x="81" y="35"/>
                        <a:pt x="89" y="34"/>
                      </a:cubicBezTo>
                      <a:cubicBezTo>
                        <a:pt x="92" y="33"/>
                        <a:pt x="92" y="33"/>
                        <a:pt x="92" y="33"/>
                      </a:cubicBezTo>
                      <a:cubicBezTo>
                        <a:pt x="92" y="8"/>
                        <a:pt x="92" y="8"/>
                        <a:pt x="92" y="8"/>
                      </a:cubicBezTo>
                      <a:cubicBezTo>
                        <a:pt x="117" y="8"/>
                        <a:pt x="117" y="8"/>
                        <a:pt x="117" y="8"/>
                      </a:cubicBezTo>
                      <a:cubicBezTo>
                        <a:pt x="117" y="33"/>
                        <a:pt x="117" y="33"/>
                        <a:pt x="117" y="33"/>
                      </a:cubicBezTo>
                      <a:cubicBezTo>
                        <a:pt x="120" y="34"/>
                        <a:pt x="120" y="34"/>
                        <a:pt x="120" y="34"/>
                      </a:cubicBezTo>
                      <a:cubicBezTo>
                        <a:pt x="129" y="35"/>
                        <a:pt x="136" y="39"/>
                        <a:pt x="144" y="43"/>
                      </a:cubicBezTo>
                      <a:cubicBezTo>
                        <a:pt x="146" y="45"/>
                        <a:pt x="146" y="45"/>
                        <a:pt x="146" y="45"/>
                      </a:cubicBezTo>
                      <a:cubicBezTo>
                        <a:pt x="163" y="28"/>
                        <a:pt x="163" y="28"/>
                        <a:pt x="163" y="28"/>
                      </a:cubicBezTo>
                      <a:cubicBezTo>
                        <a:pt x="181" y="46"/>
                        <a:pt x="181" y="46"/>
                        <a:pt x="181" y="46"/>
                      </a:cubicBezTo>
                      <a:cubicBezTo>
                        <a:pt x="164" y="63"/>
                        <a:pt x="164" y="63"/>
                        <a:pt x="164" y="63"/>
                      </a:cubicBezTo>
                      <a:cubicBezTo>
                        <a:pt x="166" y="65"/>
                        <a:pt x="166" y="65"/>
                        <a:pt x="166" y="65"/>
                      </a:cubicBezTo>
                      <a:cubicBezTo>
                        <a:pt x="170" y="73"/>
                        <a:pt x="173" y="80"/>
                        <a:pt x="175" y="88"/>
                      </a:cubicBezTo>
                      <a:cubicBezTo>
                        <a:pt x="176" y="91"/>
                        <a:pt x="176" y="91"/>
                        <a:pt x="176" y="91"/>
                      </a:cubicBezTo>
                      <a:cubicBezTo>
                        <a:pt x="200" y="91"/>
                        <a:pt x="200" y="91"/>
                        <a:pt x="200" y="91"/>
                      </a:cubicBezTo>
                      <a:lnTo>
                        <a:pt x="200" y="116"/>
                      </a:lnTo>
                      <a:close/>
                      <a:moveTo>
                        <a:pt x="105" y="63"/>
                      </a:moveTo>
                      <a:cubicBezTo>
                        <a:pt x="82" y="63"/>
                        <a:pt x="64" y="81"/>
                        <a:pt x="64" y="104"/>
                      </a:cubicBezTo>
                      <a:cubicBezTo>
                        <a:pt x="64" y="127"/>
                        <a:pt x="82" y="145"/>
                        <a:pt x="105" y="145"/>
                      </a:cubicBezTo>
                      <a:cubicBezTo>
                        <a:pt x="128" y="145"/>
                        <a:pt x="146" y="127"/>
                        <a:pt x="146" y="104"/>
                      </a:cubicBezTo>
                      <a:cubicBezTo>
                        <a:pt x="146" y="81"/>
                        <a:pt x="128" y="63"/>
                        <a:pt x="105" y="63"/>
                      </a:cubicBezTo>
                      <a:close/>
                      <a:moveTo>
                        <a:pt x="105" y="137"/>
                      </a:moveTo>
                      <a:cubicBezTo>
                        <a:pt x="87" y="137"/>
                        <a:pt x="72" y="122"/>
                        <a:pt x="72" y="104"/>
                      </a:cubicBezTo>
                      <a:cubicBezTo>
                        <a:pt x="72" y="86"/>
                        <a:pt x="87" y="71"/>
                        <a:pt x="105" y="71"/>
                      </a:cubicBezTo>
                      <a:cubicBezTo>
                        <a:pt x="123" y="71"/>
                        <a:pt x="138" y="86"/>
                        <a:pt x="138" y="104"/>
                      </a:cubicBezTo>
                      <a:cubicBezTo>
                        <a:pt x="138" y="122"/>
                        <a:pt x="123" y="137"/>
                        <a:pt x="105"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grpSp>
          <p:grpSp>
            <p:nvGrpSpPr>
              <p:cNvPr id="27" name="淘宝网chenying0907出品 35"/>
              <p:cNvGrpSpPr>
                <a:grpSpLocks/>
              </p:cNvGrpSpPr>
              <p:nvPr/>
            </p:nvGrpSpPr>
            <p:grpSpPr bwMode="auto">
              <a:xfrm>
                <a:off x="725296" y="2658359"/>
                <a:ext cx="2139693" cy="877022"/>
                <a:chOff x="495301" y="2624234"/>
                <a:chExt cx="2827278" cy="1158469"/>
              </a:xfrm>
            </p:grpSpPr>
            <p:sp>
              <p:nvSpPr>
                <p:cNvPr id="44" name="淘宝网chenying0907出品 7"/>
                <p:cNvSpPr/>
                <p:nvPr/>
              </p:nvSpPr>
              <p:spPr>
                <a:xfrm>
                  <a:off x="495301" y="2624234"/>
                  <a:ext cx="2827278" cy="1158469"/>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12BAB6"/>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45" name="Freeform 136"/>
                <p:cNvSpPr>
                  <a:spLocks noEditPoints="1"/>
                </p:cNvSpPr>
                <p:nvPr/>
              </p:nvSpPr>
              <p:spPr bwMode="auto">
                <a:xfrm>
                  <a:off x="1617332" y="2739433"/>
                  <a:ext cx="626031" cy="542794"/>
                </a:xfrm>
                <a:custGeom>
                  <a:avLst/>
                  <a:gdLst>
                    <a:gd name="T0" fmla="*/ 2147483646 w 206"/>
                    <a:gd name="T1" fmla="*/ 0 h 174"/>
                    <a:gd name="T2" fmla="*/ 2147483646 w 206"/>
                    <a:gd name="T3" fmla="*/ 0 h 174"/>
                    <a:gd name="T4" fmla="*/ 0 w 206"/>
                    <a:gd name="T5" fmla="*/ 2147483646 h 174"/>
                    <a:gd name="T6" fmla="*/ 0 w 206"/>
                    <a:gd name="T7" fmla="*/ 2147483646 h 174"/>
                    <a:gd name="T8" fmla="*/ 0 w 206"/>
                    <a:gd name="T9" fmla="*/ 2147483646 h 174"/>
                    <a:gd name="T10" fmla="*/ 0 w 206"/>
                    <a:gd name="T11" fmla="*/ 2147483646 h 174"/>
                    <a:gd name="T12" fmla="*/ 2147483646 w 206"/>
                    <a:gd name="T13" fmla="*/ 2147483646 h 174"/>
                    <a:gd name="T14" fmla="*/ 2147483646 w 206"/>
                    <a:gd name="T15" fmla="*/ 2147483646 h 174"/>
                    <a:gd name="T16" fmla="*/ 2147483646 w 206"/>
                    <a:gd name="T17" fmla="*/ 2147483646 h 174"/>
                    <a:gd name="T18" fmla="*/ 2147483646 w 206"/>
                    <a:gd name="T19" fmla="*/ 2147483646 h 174"/>
                    <a:gd name="T20" fmla="*/ 2147483646 w 206"/>
                    <a:gd name="T21" fmla="*/ 2147483646 h 174"/>
                    <a:gd name="T22" fmla="*/ 2147483646 w 206"/>
                    <a:gd name="T23" fmla="*/ 2147483646 h 174"/>
                    <a:gd name="T24" fmla="*/ 2147483646 w 206"/>
                    <a:gd name="T25" fmla="*/ 2147483646 h 174"/>
                    <a:gd name="T26" fmla="*/ 2147483646 w 206"/>
                    <a:gd name="T27" fmla="*/ 2147483646 h 174"/>
                    <a:gd name="T28" fmla="*/ 2147483646 w 206"/>
                    <a:gd name="T29" fmla="*/ 2147483646 h 174"/>
                    <a:gd name="T30" fmla="*/ 2147483646 w 206"/>
                    <a:gd name="T31" fmla="*/ 2147483646 h 174"/>
                    <a:gd name="T32" fmla="*/ 2147483646 w 206"/>
                    <a:gd name="T33" fmla="*/ 2147483646 h 174"/>
                    <a:gd name="T34" fmla="*/ 2147483646 w 206"/>
                    <a:gd name="T35" fmla="*/ 2147483646 h 174"/>
                    <a:gd name="T36" fmla="*/ 2147483646 w 206"/>
                    <a:gd name="T37" fmla="*/ 2147483646 h 174"/>
                    <a:gd name="T38" fmla="*/ 2147483646 w 206"/>
                    <a:gd name="T39" fmla="*/ 2147483646 h 174"/>
                    <a:gd name="T40" fmla="*/ 2147483646 w 206"/>
                    <a:gd name="T41" fmla="*/ 2147483646 h 174"/>
                    <a:gd name="T42" fmla="*/ 2147483646 w 206"/>
                    <a:gd name="T43" fmla="*/ 2147483646 h 174"/>
                    <a:gd name="T44" fmla="*/ 2147483646 w 206"/>
                    <a:gd name="T45" fmla="*/ 0 h 174"/>
                    <a:gd name="T46" fmla="*/ 2147483646 w 206"/>
                    <a:gd name="T47" fmla="*/ 2147483646 h 174"/>
                    <a:gd name="T48" fmla="*/ 2147483646 w 206"/>
                    <a:gd name="T49" fmla="*/ 2147483646 h 174"/>
                    <a:gd name="T50" fmla="*/ 2147483646 w 206"/>
                    <a:gd name="T51" fmla="*/ 2147483646 h 174"/>
                    <a:gd name="T52" fmla="*/ 2147483646 w 206"/>
                    <a:gd name="T53" fmla="*/ 2147483646 h 174"/>
                    <a:gd name="T54" fmla="*/ 2147483646 w 206"/>
                    <a:gd name="T55" fmla="*/ 2147483646 h 174"/>
                    <a:gd name="T56" fmla="*/ 2147483646 w 206"/>
                    <a:gd name="T57" fmla="*/ 2147483646 h 174"/>
                    <a:gd name="T58" fmla="*/ 2147483646 w 206"/>
                    <a:gd name="T59" fmla="*/ 2147483646 h 174"/>
                    <a:gd name="T60" fmla="*/ 2147483646 w 206"/>
                    <a:gd name="T61" fmla="*/ 2147483646 h 174"/>
                    <a:gd name="T62" fmla="*/ 2147483646 w 206"/>
                    <a:gd name="T63" fmla="*/ 2147483646 h 174"/>
                    <a:gd name="T64" fmla="*/ 2147483646 w 206"/>
                    <a:gd name="T65" fmla="*/ 2147483646 h 174"/>
                    <a:gd name="T66" fmla="*/ 2147483646 w 206"/>
                    <a:gd name="T67" fmla="*/ 2147483646 h 174"/>
                    <a:gd name="T68" fmla="*/ 2147483646 w 206"/>
                    <a:gd name="T69" fmla="*/ 2147483646 h 174"/>
                    <a:gd name="T70" fmla="*/ 2147483646 w 206"/>
                    <a:gd name="T71" fmla="*/ 2147483646 h 174"/>
                    <a:gd name="T72" fmla="*/ 2147483646 w 206"/>
                    <a:gd name="T73" fmla="*/ 2147483646 h 1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6" h="174">
                      <a:moveTo>
                        <a:pt x="190" y="0"/>
                      </a:moveTo>
                      <a:cubicBezTo>
                        <a:pt x="15" y="0"/>
                        <a:pt x="15" y="0"/>
                        <a:pt x="15" y="0"/>
                      </a:cubicBezTo>
                      <a:cubicBezTo>
                        <a:pt x="7" y="0"/>
                        <a:pt x="0" y="7"/>
                        <a:pt x="0" y="15"/>
                      </a:cubicBezTo>
                      <a:cubicBezTo>
                        <a:pt x="0" y="113"/>
                        <a:pt x="0" y="113"/>
                        <a:pt x="0" y="113"/>
                      </a:cubicBezTo>
                      <a:cubicBezTo>
                        <a:pt x="0" y="121"/>
                        <a:pt x="0" y="121"/>
                        <a:pt x="0" y="121"/>
                      </a:cubicBezTo>
                      <a:cubicBezTo>
                        <a:pt x="0" y="131"/>
                        <a:pt x="0" y="131"/>
                        <a:pt x="0" y="131"/>
                      </a:cubicBezTo>
                      <a:cubicBezTo>
                        <a:pt x="0" y="140"/>
                        <a:pt x="7" y="147"/>
                        <a:pt x="15" y="147"/>
                      </a:cubicBezTo>
                      <a:cubicBezTo>
                        <a:pt x="84" y="147"/>
                        <a:pt x="84" y="147"/>
                        <a:pt x="84" y="147"/>
                      </a:cubicBezTo>
                      <a:cubicBezTo>
                        <a:pt x="84" y="152"/>
                        <a:pt x="84" y="159"/>
                        <a:pt x="82" y="164"/>
                      </a:cubicBezTo>
                      <a:cubicBezTo>
                        <a:pt x="70" y="164"/>
                        <a:pt x="70" y="164"/>
                        <a:pt x="70" y="164"/>
                      </a:cubicBezTo>
                      <a:cubicBezTo>
                        <a:pt x="67" y="164"/>
                        <a:pt x="64" y="166"/>
                        <a:pt x="64" y="169"/>
                      </a:cubicBezTo>
                      <a:cubicBezTo>
                        <a:pt x="64" y="172"/>
                        <a:pt x="67" y="174"/>
                        <a:pt x="70" y="174"/>
                      </a:cubicBezTo>
                      <a:cubicBezTo>
                        <a:pt x="136" y="174"/>
                        <a:pt x="136" y="174"/>
                        <a:pt x="136" y="174"/>
                      </a:cubicBezTo>
                      <a:cubicBezTo>
                        <a:pt x="139" y="174"/>
                        <a:pt x="141" y="172"/>
                        <a:pt x="141" y="169"/>
                      </a:cubicBezTo>
                      <a:cubicBezTo>
                        <a:pt x="141" y="166"/>
                        <a:pt x="139" y="164"/>
                        <a:pt x="136" y="164"/>
                      </a:cubicBezTo>
                      <a:cubicBezTo>
                        <a:pt x="124" y="164"/>
                        <a:pt x="124" y="164"/>
                        <a:pt x="124" y="164"/>
                      </a:cubicBezTo>
                      <a:cubicBezTo>
                        <a:pt x="122" y="159"/>
                        <a:pt x="121" y="152"/>
                        <a:pt x="121" y="147"/>
                      </a:cubicBezTo>
                      <a:cubicBezTo>
                        <a:pt x="190" y="147"/>
                        <a:pt x="190" y="147"/>
                        <a:pt x="190" y="147"/>
                      </a:cubicBezTo>
                      <a:cubicBezTo>
                        <a:pt x="199" y="147"/>
                        <a:pt x="206" y="140"/>
                        <a:pt x="206" y="131"/>
                      </a:cubicBezTo>
                      <a:cubicBezTo>
                        <a:pt x="206" y="121"/>
                        <a:pt x="206" y="121"/>
                        <a:pt x="206" y="121"/>
                      </a:cubicBezTo>
                      <a:cubicBezTo>
                        <a:pt x="206" y="113"/>
                        <a:pt x="206" y="113"/>
                        <a:pt x="206" y="113"/>
                      </a:cubicBezTo>
                      <a:cubicBezTo>
                        <a:pt x="206" y="15"/>
                        <a:pt x="206" y="15"/>
                        <a:pt x="206" y="15"/>
                      </a:cubicBezTo>
                      <a:cubicBezTo>
                        <a:pt x="206" y="7"/>
                        <a:pt x="199" y="0"/>
                        <a:pt x="190" y="0"/>
                      </a:cubicBezTo>
                      <a:close/>
                      <a:moveTo>
                        <a:pt x="198" y="131"/>
                      </a:moveTo>
                      <a:cubicBezTo>
                        <a:pt x="198" y="135"/>
                        <a:pt x="195" y="139"/>
                        <a:pt x="190" y="139"/>
                      </a:cubicBezTo>
                      <a:cubicBezTo>
                        <a:pt x="15" y="139"/>
                        <a:pt x="15" y="139"/>
                        <a:pt x="15" y="139"/>
                      </a:cubicBezTo>
                      <a:cubicBezTo>
                        <a:pt x="11" y="139"/>
                        <a:pt x="8" y="135"/>
                        <a:pt x="8" y="131"/>
                      </a:cubicBezTo>
                      <a:cubicBezTo>
                        <a:pt x="8" y="121"/>
                        <a:pt x="8" y="121"/>
                        <a:pt x="8" y="121"/>
                      </a:cubicBezTo>
                      <a:cubicBezTo>
                        <a:pt x="198" y="121"/>
                        <a:pt x="198" y="121"/>
                        <a:pt x="198" y="121"/>
                      </a:cubicBezTo>
                      <a:lnTo>
                        <a:pt x="198" y="131"/>
                      </a:lnTo>
                      <a:close/>
                      <a:moveTo>
                        <a:pt x="8" y="113"/>
                      </a:moveTo>
                      <a:cubicBezTo>
                        <a:pt x="8" y="15"/>
                        <a:pt x="8" y="15"/>
                        <a:pt x="8" y="15"/>
                      </a:cubicBezTo>
                      <a:cubicBezTo>
                        <a:pt x="8" y="11"/>
                        <a:pt x="11" y="8"/>
                        <a:pt x="15" y="8"/>
                      </a:cubicBezTo>
                      <a:cubicBezTo>
                        <a:pt x="190" y="8"/>
                        <a:pt x="190" y="8"/>
                        <a:pt x="190" y="8"/>
                      </a:cubicBezTo>
                      <a:cubicBezTo>
                        <a:pt x="195" y="8"/>
                        <a:pt x="198" y="11"/>
                        <a:pt x="198" y="15"/>
                      </a:cubicBezTo>
                      <a:cubicBezTo>
                        <a:pt x="198" y="113"/>
                        <a:pt x="198" y="113"/>
                        <a:pt x="198" y="113"/>
                      </a:cubicBezTo>
                      <a:lnTo>
                        <a:pt x="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grpSp>
          <p:sp>
            <p:nvSpPr>
              <p:cNvPr id="28" name="淘宝网chenying0907出品 19"/>
              <p:cNvSpPr txBox="1"/>
              <p:nvPr/>
            </p:nvSpPr>
            <p:spPr>
              <a:xfrm>
                <a:off x="1087035" y="3181594"/>
                <a:ext cx="1415772" cy="338554"/>
              </a:xfrm>
              <a:prstGeom prst="rect">
                <a:avLst/>
              </a:prstGeom>
              <a:noFill/>
            </p:spPr>
            <p:txBody>
              <a:bodyPr wrap="none">
                <a:spAutoFit/>
              </a:bodyPr>
              <a:lstStyle/>
              <a:p>
                <a:pPr algn="ctr" defTabSz="914400">
                  <a:defRPr/>
                </a:pPr>
                <a:r>
                  <a:rPr lang="zh-CN" altLang="en-US" sz="1600" b="1" dirty="0">
                    <a:solidFill>
                      <a:schemeClr val="bg1"/>
                    </a:solidFill>
                    <a:latin typeface="微软雅黑" panose="020B0503020204020204" pitchFamily="34" charset="-122"/>
                    <a:ea typeface="微软雅黑" panose="020B0503020204020204" pitchFamily="34" charset="-122"/>
                  </a:rPr>
                  <a:t>样本数据分析</a:t>
                </a:r>
              </a:p>
            </p:txBody>
          </p:sp>
          <p:grpSp>
            <p:nvGrpSpPr>
              <p:cNvPr id="29" name="淘宝网chenying0907出品 34"/>
              <p:cNvGrpSpPr>
                <a:grpSpLocks/>
              </p:cNvGrpSpPr>
              <p:nvPr/>
            </p:nvGrpSpPr>
            <p:grpSpPr bwMode="auto">
              <a:xfrm>
                <a:off x="2514861" y="2658359"/>
                <a:ext cx="2139693" cy="877022"/>
                <a:chOff x="3286675" y="2624233"/>
                <a:chExt cx="2827278" cy="1158469"/>
              </a:xfrm>
            </p:grpSpPr>
            <p:sp>
              <p:nvSpPr>
                <p:cNvPr id="42" name="淘宝网chenying0907出品 8"/>
                <p:cNvSpPr/>
                <p:nvPr/>
              </p:nvSpPr>
              <p:spPr>
                <a:xfrm>
                  <a:off x="3286675" y="2624233"/>
                  <a:ext cx="2827278" cy="1158469"/>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16DCD7"/>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43" name="Freeform 106"/>
                <p:cNvSpPr>
                  <a:spLocks noEditPoints="1"/>
                </p:cNvSpPr>
                <p:nvPr/>
              </p:nvSpPr>
              <p:spPr bwMode="auto">
                <a:xfrm>
                  <a:off x="4400238" y="2770964"/>
                  <a:ext cx="634610" cy="524296"/>
                </a:xfrm>
                <a:custGeom>
                  <a:avLst/>
                  <a:gdLst>
                    <a:gd name="T0" fmla="*/ 2147483646 w 207"/>
                    <a:gd name="T1" fmla="*/ 2147483646 h 171"/>
                    <a:gd name="T2" fmla="*/ 2147483646 w 207"/>
                    <a:gd name="T3" fmla="*/ 2147483646 h 171"/>
                    <a:gd name="T4" fmla="*/ 2147483646 w 207"/>
                    <a:gd name="T5" fmla="*/ 0 h 171"/>
                    <a:gd name="T6" fmla="*/ 2147483646 w 207"/>
                    <a:gd name="T7" fmla="*/ 2147483646 h 171"/>
                    <a:gd name="T8" fmla="*/ 2147483646 w 207"/>
                    <a:gd name="T9" fmla="*/ 2147483646 h 171"/>
                    <a:gd name="T10" fmla="*/ 2147483646 w 207"/>
                    <a:gd name="T11" fmla="*/ 2147483646 h 171"/>
                    <a:gd name="T12" fmla="*/ 0 w 207"/>
                    <a:gd name="T13" fmla="*/ 2147483646 h 171"/>
                    <a:gd name="T14" fmla="*/ 2147483646 w 207"/>
                    <a:gd name="T15" fmla="*/ 2147483646 h 171"/>
                    <a:gd name="T16" fmla="*/ 2147483646 w 207"/>
                    <a:gd name="T17" fmla="*/ 2147483646 h 171"/>
                    <a:gd name="T18" fmla="*/ 2147483646 w 207"/>
                    <a:gd name="T19" fmla="*/ 2147483646 h 171"/>
                    <a:gd name="T20" fmla="*/ 2147483646 w 207"/>
                    <a:gd name="T21" fmla="*/ 2147483646 h 171"/>
                    <a:gd name="T22" fmla="*/ 2147483646 w 207"/>
                    <a:gd name="T23" fmla="*/ 2147483646 h 171"/>
                    <a:gd name="T24" fmla="*/ 2147483646 w 207"/>
                    <a:gd name="T25" fmla="*/ 2147483646 h 171"/>
                    <a:gd name="T26" fmla="*/ 2147483646 w 207"/>
                    <a:gd name="T27" fmla="*/ 2147483646 h 171"/>
                    <a:gd name="T28" fmla="*/ 2147483646 w 207"/>
                    <a:gd name="T29" fmla="*/ 2147483646 h 171"/>
                    <a:gd name="T30" fmla="*/ 2147483646 w 207"/>
                    <a:gd name="T31" fmla="*/ 2147483646 h 171"/>
                    <a:gd name="T32" fmla="*/ 2147483646 w 207"/>
                    <a:gd name="T33" fmla="*/ 2147483646 h 171"/>
                    <a:gd name="T34" fmla="*/ 2147483646 w 207"/>
                    <a:gd name="T35" fmla="*/ 2147483646 h 171"/>
                    <a:gd name="T36" fmla="*/ 2147483646 w 207"/>
                    <a:gd name="T37" fmla="*/ 2147483646 h 171"/>
                    <a:gd name="T38" fmla="*/ 2147483646 w 207"/>
                    <a:gd name="T39" fmla="*/ 2147483646 h 171"/>
                    <a:gd name="T40" fmla="*/ 2147483646 w 207"/>
                    <a:gd name="T41" fmla="*/ 2147483646 h 171"/>
                    <a:gd name="T42" fmla="*/ 2147483646 w 207"/>
                    <a:gd name="T43" fmla="*/ 2147483646 h 171"/>
                    <a:gd name="T44" fmla="*/ 2147483646 w 207"/>
                    <a:gd name="T45" fmla="*/ 2147483646 h 171"/>
                    <a:gd name="T46" fmla="*/ 2147483646 w 207"/>
                    <a:gd name="T47" fmla="*/ 2147483646 h 171"/>
                    <a:gd name="T48" fmla="*/ 2147483646 w 207"/>
                    <a:gd name="T49" fmla="*/ 2147483646 h 171"/>
                    <a:gd name="T50" fmla="*/ 2147483646 w 207"/>
                    <a:gd name="T51" fmla="*/ 2147483646 h 171"/>
                    <a:gd name="T52" fmla="*/ 2147483646 w 207"/>
                    <a:gd name="T53" fmla="*/ 2147483646 h 171"/>
                    <a:gd name="T54" fmla="*/ 2147483646 w 207"/>
                    <a:gd name="T55" fmla="*/ 2147483646 h 171"/>
                    <a:gd name="T56" fmla="*/ 2147483646 w 207"/>
                    <a:gd name="T57" fmla="*/ 2147483646 h 171"/>
                    <a:gd name="T58" fmla="*/ 2147483646 w 207"/>
                    <a:gd name="T59" fmla="*/ 2147483646 h 171"/>
                    <a:gd name="T60" fmla="*/ 2147483646 w 207"/>
                    <a:gd name="T61" fmla="*/ 2147483646 h 171"/>
                    <a:gd name="T62" fmla="*/ 2147483646 w 207"/>
                    <a:gd name="T63" fmla="*/ 2147483646 h 171"/>
                    <a:gd name="T64" fmla="*/ 2147483646 w 207"/>
                    <a:gd name="T65" fmla="*/ 2147483646 h 171"/>
                    <a:gd name="T66" fmla="*/ 2147483646 w 207"/>
                    <a:gd name="T67" fmla="*/ 2147483646 h 171"/>
                    <a:gd name="T68" fmla="*/ 2147483646 w 207"/>
                    <a:gd name="T69" fmla="*/ 2147483646 h 171"/>
                    <a:gd name="T70" fmla="*/ 2147483646 w 207"/>
                    <a:gd name="T71" fmla="*/ 2147483646 h 171"/>
                    <a:gd name="T72" fmla="*/ 2147483646 w 207"/>
                    <a:gd name="T73" fmla="*/ 2147483646 h 171"/>
                    <a:gd name="T74" fmla="*/ 2147483646 w 207"/>
                    <a:gd name="T75" fmla="*/ 2147483646 h 171"/>
                    <a:gd name="T76" fmla="*/ 2147483646 w 207"/>
                    <a:gd name="T77" fmla="*/ 2147483646 h 171"/>
                    <a:gd name="T78" fmla="*/ 2147483646 w 207"/>
                    <a:gd name="T79" fmla="*/ 2147483646 h 171"/>
                    <a:gd name="T80" fmla="*/ 2147483646 w 207"/>
                    <a:gd name="T81" fmla="*/ 2147483646 h 171"/>
                    <a:gd name="T82" fmla="*/ 2147483646 w 207"/>
                    <a:gd name="T83" fmla="*/ 2147483646 h 171"/>
                    <a:gd name="T84" fmla="*/ 2147483646 w 207"/>
                    <a:gd name="T85" fmla="*/ 2147483646 h 171"/>
                    <a:gd name="T86" fmla="*/ 2147483646 w 207"/>
                    <a:gd name="T87" fmla="*/ 2147483646 h 171"/>
                    <a:gd name="T88" fmla="*/ 2147483646 w 207"/>
                    <a:gd name="T89" fmla="*/ 2147483646 h 171"/>
                    <a:gd name="T90" fmla="*/ 2147483646 w 207"/>
                    <a:gd name="T91" fmla="*/ 2147483646 h 171"/>
                    <a:gd name="T92" fmla="*/ 2147483646 w 207"/>
                    <a:gd name="T93" fmla="*/ 2147483646 h 171"/>
                    <a:gd name="T94" fmla="*/ 2147483646 w 207"/>
                    <a:gd name="T95" fmla="*/ 2147483646 h 171"/>
                    <a:gd name="T96" fmla="*/ 2147483646 w 207"/>
                    <a:gd name="T97" fmla="*/ 2147483646 h 171"/>
                    <a:gd name="T98" fmla="*/ 2147483646 w 207"/>
                    <a:gd name="T99" fmla="*/ 2147483646 h 171"/>
                    <a:gd name="T100" fmla="*/ 2147483646 w 207"/>
                    <a:gd name="T101" fmla="*/ 2147483646 h 171"/>
                    <a:gd name="T102" fmla="*/ 2147483646 w 207"/>
                    <a:gd name="T103" fmla="*/ 2147483646 h 171"/>
                    <a:gd name="T104" fmla="*/ 2147483646 w 207"/>
                    <a:gd name="T105" fmla="*/ 2147483646 h 171"/>
                    <a:gd name="T106" fmla="*/ 2147483646 w 207"/>
                    <a:gd name="T107" fmla="*/ 2147483646 h 171"/>
                    <a:gd name="T108" fmla="*/ 2147483646 w 207"/>
                    <a:gd name="T109" fmla="*/ 2147483646 h 171"/>
                    <a:gd name="T110" fmla="*/ 2147483646 w 207"/>
                    <a:gd name="T111" fmla="*/ 2147483646 h 171"/>
                    <a:gd name="T112" fmla="*/ 2147483646 w 207"/>
                    <a:gd name="T113" fmla="*/ 2147483646 h 171"/>
                    <a:gd name="T114" fmla="*/ 2147483646 w 207"/>
                    <a:gd name="T115" fmla="*/ 2147483646 h 171"/>
                    <a:gd name="T116" fmla="*/ 2147483646 w 207"/>
                    <a:gd name="T117" fmla="*/ 2147483646 h 171"/>
                    <a:gd name="T118" fmla="*/ 2147483646 w 207"/>
                    <a:gd name="T119" fmla="*/ 2147483646 h 171"/>
                    <a:gd name="T120" fmla="*/ 2147483646 w 207"/>
                    <a:gd name="T121" fmla="*/ 2147483646 h 1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7" h="171">
                      <a:moveTo>
                        <a:pt x="192" y="64"/>
                      </a:moveTo>
                      <a:cubicBezTo>
                        <a:pt x="192" y="62"/>
                        <a:pt x="192" y="59"/>
                        <a:pt x="192" y="57"/>
                      </a:cubicBezTo>
                      <a:cubicBezTo>
                        <a:pt x="192" y="26"/>
                        <a:pt x="167" y="0"/>
                        <a:pt x="136" y="0"/>
                      </a:cubicBezTo>
                      <a:cubicBezTo>
                        <a:pt x="117" y="0"/>
                        <a:pt x="99" y="10"/>
                        <a:pt x="89" y="25"/>
                      </a:cubicBezTo>
                      <a:cubicBezTo>
                        <a:pt x="84" y="23"/>
                        <a:pt x="78" y="21"/>
                        <a:pt x="72" y="21"/>
                      </a:cubicBezTo>
                      <a:cubicBezTo>
                        <a:pt x="52" y="21"/>
                        <a:pt x="36" y="36"/>
                        <a:pt x="35" y="55"/>
                      </a:cubicBezTo>
                      <a:cubicBezTo>
                        <a:pt x="15" y="58"/>
                        <a:pt x="0" y="76"/>
                        <a:pt x="0" y="96"/>
                      </a:cubicBezTo>
                      <a:cubicBezTo>
                        <a:pt x="0" y="120"/>
                        <a:pt x="19" y="138"/>
                        <a:pt x="42" y="138"/>
                      </a:cubicBezTo>
                      <a:cubicBezTo>
                        <a:pt x="77" y="138"/>
                        <a:pt x="77" y="138"/>
                        <a:pt x="77" y="138"/>
                      </a:cubicBezTo>
                      <a:cubicBezTo>
                        <a:pt x="99" y="167"/>
                        <a:pt x="99" y="167"/>
                        <a:pt x="99" y="167"/>
                      </a:cubicBezTo>
                      <a:cubicBezTo>
                        <a:pt x="101" y="170"/>
                        <a:pt x="104" y="171"/>
                        <a:pt x="107" y="171"/>
                      </a:cubicBezTo>
                      <a:cubicBezTo>
                        <a:pt x="110" y="171"/>
                        <a:pt x="113" y="170"/>
                        <a:pt x="115" y="167"/>
                      </a:cubicBezTo>
                      <a:cubicBezTo>
                        <a:pt x="137" y="138"/>
                        <a:pt x="137" y="138"/>
                        <a:pt x="137" y="138"/>
                      </a:cubicBezTo>
                      <a:cubicBezTo>
                        <a:pt x="165" y="138"/>
                        <a:pt x="165" y="138"/>
                        <a:pt x="165" y="138"/>
                      </a:cubicBezTo>
                      <a:cubicBezTo>
                        <a:pt x="188" y="138"/>
                        <a:pt x="207" y="120"/>
                        <a:pt x="207" y="96"/>
                      </a:cubicBezTo>
                      <a:cubicBezTo>
                        <a:pt x="207" y="84"/>
                        <a:pt x="202" y="72"/>
                        <a:pt x="192" y="64"/>
                      </a:cubicBezTo>
                      <a:close/>
                      <a:moveTo>
                        <a:pt x="109" y="162"/>
                      </a:moveTo>
                      <a:cubicBezTo>
                        <a:pt x="108" y="163"/>
                        <a:pt x="107" y="163"/>
                        <a:pt x="106" y="162"/>
                      </a:cubicBezTo>
                      <a:cubicBezTo>
                        <a:pt x="68" y="114"/>
                        <a:pt x="68" y="114"/>
                        <a:pt x="68" y="114"/>
                      </a:cubicBezTo>
                      <a:cubicBezTo>
                        <a:pt x="95" y="114"/>
                        <a:pt x="95" y="114"/>
                        <a:pt x="95" y="114"/>
                      </a:cubicBezTo>
                      <a:cubicBezTo>
                        <a:pt x="95" y="58"/>
                        <a:pt x="95" y="58"/>
                        <a:pt x="95" y="58"/>
                      </a:cubicBezTo>
                      <a:cubicBezTo>
                        <a:pt x="95" y="57"/>
                        <a:pt x="96" y="56"/>
                        <a:pt x="97" y="56"/>
                      </a:cubicBezTo>
                      <a:cubicBezTo>
                        <a:pt x="118" y="56"/>
                        <a:pt x="118" y="56"/>
                        <a:pt x="118" y="56"/>
                      </a:cubicBezTo>
                      <a:cubicBezTo>
                        <a:pt x="119" y="56"/>
                        <a:pt x="120" y="57"/>
                        <a:pt x="120" y="58"/>
                      </a:cubicBezTo>
                      <a:cubicBezTo>
                        <a:pt x="120" y="114"/>
                        <a:pt x="120" y="114"/>
                        <a:pt x="120" y="114"/>
                      </a:cubicBezTo>
                      <a:cubicBezTo>
                        <a:pt x="146" y="114"/>
                        <a:pt x="146" y="114"/>
                        <a:pt x="146" y="114"/>
                      </a:cubicBezTo>
                      <a:cubicBezTo>
                        <a:pt x="133" y="132"/>
                        <a:pt x="133" y="132"/>
                        <a:pt x="133" y="132"/>
                      </a:cubicBezTo>
                      <a:cubicBezTo>
                        <a:pt x="127" y="138"/>
                        <a:pt x="127" y="138"/>
                        <a:pt x="127" y="138"/>
                      </a:cubicBezTo>
                      <a:cubicBezTo>
                        <a:pt x="127" y="138"/>
                        <a:pt x="127" y="138"/>
                        <a:pt x="127" y="138"/>
                      </a:cubicBezTo>
                      <a:lnTo>
                        <a:pt x="109" y="162"/>
                      </a:lnTo>
                      <a:close/>
                      <a:moveTo>
                        <a:pt x="165" y="130"/>
                      </a:moveTo>
                      <a:cubicBezTo>
                        <a:pt x="144" y="130"/>
                        <a:pt x="144" y="130"/>
                        <a:pt x="144" y="130"/>
                      </a:cubicBezTo>
                      <a:cubicBezTo>
                        <a:pt x="153" y="118"/>
                        <a:pt x="153" y="118"/>
                        <a:pt x="153" y="118"/>
                      </a:cubicBezTo>
                      <a:cubicBezTo>
                        <a:pt x="155" y="115"/>
                        <a:pt x="156" y="112"/>
                        <a:pt x="154" y="110"/>
                      </a:cubicBezTo>
                      <a:cubicBezTo>
                        <a:pt x="153" y="107"/>
                        <a:pt x="150" y="106"/>
                        <a:pt x="147" y="106"/>
                      </a:cubicBezTo>
                      <a:cubicBezTo>
                        <a:pt x="128" y="106"/>
                        <a:pt x="128" y="106"/>
                        <a:pt x="128" y="106"/>
                      </a:cubicBezTo>
                      <a:cubicBezTo>
                        <a:pt x="128" y="58"/>
                        <a:pt x="128" y="58"/>
                        <a:pt x="128" y="58"/>
                      </a:cubicBezTo>
                      <a:cubicBezTo>
                        <a:pt x="128" y="52"/>
                        <a:pt x="123" y="48"/>
                        <a:pt x="118" y="48"/>
                      </a:cubicBezTo>
                      <a:cubicBezTo>
                        <a:pt x="97" y="48"/>
                        <a:pt x="97" y="48"/>
                        <a:pt x="97" y="48"/>
                      </a:cubicBezTo>
                      <a:cubicBezTo>
                        <a:pt x="92" y="48"/>
                        <a:pt x="87" y="52"/>
                        <a:pt x="87" y="58"/>
                      </a:cubicBezTo>
                      <a:cubicBezTo>
                        <a:pt x="87" y="106"/>
                        <a:pt x="87" y="106"/>
                        <a:pt x="87" y="106"/>
                      </a:cubicBezTo>
                      <a:cubicBezTo>
                        <a:pt x="68" y="106"/>
                        <a:pt x="68" y="106"/>
                        <a:pt x="68" y="106"/>
                      </a:cubicBezTo>
                      <a:cubicBezTo>
                        <a:pt x="64" y="106"/>
                        <a:pt x="62" y="107"/>
                        <a:pt x="60" y="110"/>
                      </a:cubicBezTo>
                      <a:cubicBezTo>
                        <a:pt x="59" y="112"/>
                        <a:pt x="60" y="115"/>
                        <a:pt x="62" y="118"/>
                      </a:cubicBezTo>
                      <a:cubicBezTo>
                        <a:pt x="71" y="130"/>
                        <a:pt x="71" y="130"/>
                        <a:pt x="71" y="130"/>
                      </a:cubicBezTo>
                      <a:cubicBezTo>
                        <a:pt x="42" y="130"/>
                        <a:pt x="42" y="130"/>
                        <a:pt x="42" y="130"/>
                      </a:cubicBezTo>
                      <a:cubicBezTo>
                        <a:pt x="23" y="130"/>
                        <a:pt x="8" y="115"/>
                        <a:pt x="8" y="96"/>
                      </a:cubicBezTo>
                      <a:cubicBezTo>
                        <a:pt x="8" y="79"/>
                        <a:pt x="21" y="64"/>
                        <a:pt x="39" y="63"/>
                      </a:cubicBezTo>
                      <a:cubicBezTo>
                        <a:pt x="42" y="62"/>
                        <a:pt x="42" y="62"/>
                        <a:pt x="42" y="62"/>
                      </a:cubicBezTo>
                      <a:cubicBezTo>
                        <a:pt x="42" y="58"/>
                        <a:pt x="42" y="58"/>
                        <a:pt x="42" y="58"/>
                      </a:cubicBezTo>
                      <a:cubicBezTo>
                        <a:pt x="42" y="42"/>
                        <a:pt x="56" y="29"/>
                        <a:pt x="72" y="29"/>
                      </a:cubicBezTo>
                      <a:cubicBezTo>
                        <a:pt x="78" y="29"/>
                        <a:pt x="83" y="31"/>
                        <a:pt x="88" y="34"/>
                      </a:cubicBezTo>
                      <a:cubicBezTo>
                        <a:pt x="92" y="36"/>
                        <a:pt x="92" y="36"/>
                        <a:pt x="92" y="36"/>
                      </a:cubicBezTo>
                      <a:cubicBezTo>
                        <a:pt x="94" y="33"/>
                        <a:pt x="94" y="33"/>
                        <a:pt x="94" y="33"/>
                      </a:cubicBezTo>
                      <a:cubicBezTo>
                        <a:pt x="102" y="18"/>
                        <a:pt x="118" y="8"/>
                        <a:pt x="136" y="8"/>
                      </a:cubicBezTo>
                      <a:cubicBezTo>
                        <a:pt x="163" y="8"/>
                        <a:pt x="184" y="30"/>
                        <a:pt x="184" y="57"/>
                      </a:cubicBezTo>
                      <a:cubicBezTo>
                        <a:pt x="184" y="60"/>
                        <a:pt x="184" y="62"/>
                        <a:pt x="184" y="65"/>
                      </a:cubicBezTo>
                      <a:cubicBezTo>
                        <a:pt x="183" y="68"/>
                        <a:pt x="183" y="68"/>
                        <a:pt x="183" y="68"/>
                      </a:cubicBezTo>
                      <a:cubicBezTo>
                        <a:pt x="185" y="69"/>
                        <a:pt x="185" y="69"/>
                        <a:pt x="185" y="69"/>
                      </a:cubicBezTo>
                      <a:cubicBezTo>
                        <a:pt x="194" y="76"/>
                        <a:pt x="199" y="86"/>
                        <a:pt x="199" y="96"/>
                      </a:cubicBezTo>
                      <a:cubicBezTo>
                        <a:pt x="199" y="115"/>
                        <a:pt x="184" y="130"/>
                        <a:pt x="165" y="1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grpSp>
          <p:sp>
            <p:nvSpPr>
              <p:cNvPr id="30" name="淘宝网chenying0907出品 20"/>
              <p:cNvSpPr txBox="1"/>
              <p:nvPr/>
            </p:nvSpPr>
            <p:spPr>
              <a:xfrm>
                <a:off x="3078136" y="3181594"/>
                <a:ext cx="1005403" cy="338554"/>
              </a:xfrm>
              <a:prstGeom prst="rect">
                <a:avLst/>
              </a:prstGeom>
              <a:noFill/>
            </p:spPr>
            <p:txBody>
              <a:bodyPr wrap="none">
                <a:spAutoFit/>
              </a:bodyPr>
              <a:lstStyle/>
              <a:p>
                <a:pPr algn="ctr" defTabSz="914400">
                  <a:defRPr/>
                </a:pPr>
                <a:r>
                  <a:rPr lang="zh-CN" altLang="en-US" sz="1600" b="1" dirty="0">
                    <a:solidFill>
                      <a:schemeClr val="bg1"/>
                    </a:solidFill>
                    <a:latin typeface="微软雅黑" panose="020B0503020204020204" pitchFamily="34" charset="-122"/>
                    <a:ea typeface="微软雅黑" panose="020B0503020204020204" pitchFamily="34" charset="-122"/>
                  </a:rPr>
                  <a:t>特征工程</a:t>
                </a:r>
              </a:p>
            </p:txBody>
          </p:sp>
          <p:grpSp>
            <p:nvGrpSpPr>
              <p:cNvPr id="31" name="淘宝网chenying0907出品 33"/>
              <p:cNvGrpSpPr>
                <a:grpSpLocks/>
              </p:cNvGrpSpPr>
              <p:nvPr/>
            </p:nvGrpSpPr>
            <p:grpSpPr bwMode="auto">
              <a:xfrm>
                <a:off x="4304426" y="2658359"/>
                <a:ext cx="2139692" cy="877022"/>
                <a:chOff x="6078050" y="2624234"/>
                <a:chExt cx="2827278" cy="1158469"/>
              </a:xfrm>
            </p:grpSpPr>
            <p:sp>
              <p:nvSpPr>
                <p:cNvPr id="40" name="淘宝网chenying0907出品 9"/>
                <p:cNvSpPr/>
                <p:nvPr/>
              </p:nvSpPr>
              <p:spPr>
                <a:xfrm>
                  <a:off x="6078050" y="2624234"/>
                  <a:ext cx="2827278" cy="1158469"/>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23E9E4"/>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41" name="Freeform 109"/>
                <p:cNvSpPr>
                  <a:spLocks noEditPoints="1"/>
                </p:cNvSpPr>
                <p:nvPr/>
              </p:nvSpPr>
              <p:spPr bwMode="auto">
                <a:xfrm>
                  <a:off x="7223054" y="2769839"/>
                  <a:ext cx="540908" cy="525422"/>
                </a:xfrm>
                <a:custGeom>
                  <a:avLst/>
                  <a:gdLst>
                    <a:gd name="T0" fmla="*/ 2147483646 w 207"/>
                    <a:gd name="T1" fmla="*/ 0 h 201"/>
                    <a:gd name="T2" fmla="*/ 2147483646 w 207"/>
                    <a:gd name="T3" fmla="*/ 0 h 201"/>
                    <a:gd name="T4" fmla="*/ 0 w 207"/>
                    <a:gd name="T5" fmla="*/ 2147483646 h 201"/>
                    <a:gd name="T6" fmla="*/ 0 w 207"/>
                    <a:gd name="T7" fmla="*/ 2147483646 h 201"/>
                    <a:gd name="T8" fmla="*/ 2147483646 w 207"/>
                    <a:gd name="T9" fmla="*/ 2147483646 h 201"/>
                    <a:gd name="T10" fmla="*/ 2147483646 w 207"/>
                    <a:gd name="T11" fmla="*/ 2147483646 h 201"/>
                    <a:gd name="T12" fmla="*/ 2147483646 w 207"/>
                    <a:gd name="T13" fmla="*/ 2147483646 h 201"/>
                    <a:gd name="T14" fmla="*/ 2147483646 w 207"/>
                    <a:gd name="T15" fmla="*/ 2147483646 h 201"/>
                    <a:gd name="T16" fmla="*/ 2147483646 w 207"/>
                    <a:gd name="T17" fmla="*/ 2147483646 h 201"/>
                    <a:gd name="T18" fmla="*/ 2147483646 w 207"/>
                    <a:gd name="T19" fmla="*/ 2147483646 h 201"/>
                    <a:gd name="T20" fmla="*/ 2147483646 w 207"/>
                    <a:gd name="T21" fmla="*/ 2147483646 h 201"/>
                    <a:gd name="T22" fmla="*/ 2147483646 w 207"/>
                    <a:gd name="T23" fmla="*/ 0 h 201"/>
                    <a:gd name="T24" fmla="*/ 2147483646 w 207"/>
                    <a:gd name="T25" fmla="*/ 2147483646 h 201"/>
                    <a:gd name="T26" fmla="*/ 2147483646 w 207"/>
                    <a:gd name="T27" fmla="*/ 2147483646 h 201"/>
                    <a:gd name="T28" fmla="*/ 2147483646 w 207"/>
                    <a:gd name="T29" fmla="*/ 2147483646 h 201"/>
                    <a:gd name="T30" fmla="*/ 2147483646 w 207"/>
                    <a:gd name="T31" fmla="*/ 2147483646 h 201"/>
                    <a:gd name="T32" fmla="*/ 2147483646 w 207"/>
                    <a:gd name="T33" fmla="*/ 2147483646 h 201"/>
                    <a:gd name="T34" fmla="*/ 2147483646 w 207"/>
                    <a:gd name="T35" fmla="*/ 2147483646 h 201"/>
                    <a:gd name="T36" fmla="*/ 2147483646 w 207"/>
                    <a:gd name="T37" fmla="*/ 2147483646 h 201"/>
                    <a:gd name="T38" fmla="*/ 2147483646 w 207"/>
                    <a:gd name="T39" fmla="*/ 2147483646 h 201"/>
                    <a:gd name="T40" fmla="*/ 2147483646 w 207"/>
                    <a:gd name="T41" fmla="*/ 2147483646 h 201"/>
                    <a:gd name="T42" fmla="*/ 2147483646 w 207"/>
                    <a:gd name="T43" fmla="*/ 2147483646 h 201"/>
                    <a:gd name="T44" fmla="*/ 2147483646 w 207"/>
                    <a:gd name="T45" fmla="*/ 2147483646 h 201"/>
                    <a:gd name="T46" fmla="*/ 2147483646 w 207"/>
                    <a:gd name="T47" fmla="*/ 2147483646 h 201"/>
                    <a:gd name="T48" fmla="*/ 2147483646 w 207"/>
                    <a:gd name="T49" fmla="*/ 2147483646 h 201"/>
                    <a:gd name="T50" fmla="*/ 2147483646 w 207"/>
                    <a:gd name="T51" fmla="*/ 2147483646 h 201"/>
                    <a:gd name="T52" fmla="*/ 2147483646 w 207"/>
                    <a:gd name="T53" fmla="*/ 2147483646 h 201"/>
                    <a:gd name="T54" fmla="*/ 2147483646 w 207"/>
                    <a:gd name="T55" fmla="*/ 2147483646 h 201"/>
                    <a:gd name="T56" fmla="*/ 2147483646 w 207"/>
                    <a:gd name="T57" fmla="*/ 2147483646 h 201"/>
                    <a:gd name="T58" fmla="*/ 2147483646 w 207"/>
                    <a:gd name="T59" fmla="*/ 2147483646 h 201"/>
                    <a:gd name="T60" fmla="*/ 2147483646 w 207"/>
                    <a:gd name="T61" fmla="*/ 2147483646 h 201"/>
                    <a:gd name="T62" fmla="*/ 2147483646 w 207"/>
                    <a:gd name="T63" fmla="*/ 2147483646 h 201"/>
                    <a:gd name="T64" fmla="*/ 2147483646 w 207"/>
                    <a:gd name="T65" fmla="*/ 2147483646 h 201"/>
                    <a:gd name="T66" fmla="*/ 2147483646 w 207"/>
                    <a:gd name="T67" fmla="*/ 2147483646 h 201"/>
                    <a:gd name="T68" fmla="*/ 2147483646 w 207"/>
                    <a:gd name="T69" fmla="*/ 2147483646 h 201"/>
                    <a:gd name="T70" fmla="*/ 2147483646 w 207"/>
                    <a:gd name="T71" fmla="*/ 2147483646 h 201"/>
                    <a:gd name="T72" fmla="*/ 2147483646 w 207"/>
                    <a:gd name="T73" fmla="*/ 2147483646 h 201"/>
                    <a:gd name="T74" fmla="*/ 2147483646 w 207"/>
                    <a:gd name="T75" fmla="*/ 2147483646 h 201"/>
                    <a:gd name="T76" fmla="*/ 2147483646 w 207"/>
                    <a:gd name="T77" fmla="*/ 2147483646 h 2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7" h="201">
                      <a:moveTo>
                        <a:pt x="179" y="0"/>
                      </a:moveTo>
                      <a:cubicBezTo>
                        <a:pt x="28" y="0"/>
                        <a:pt x="28" y="0"/>
                        <a:pt x="28" y="0"/>
                      </a:cubicBezTo>
                      <a:cubicBezTo>
                        <a:pt x="12" y="0"/>
                        <a:pt x="0" y="13"/>
                        <a:pt x="0" y="28"/>
                      </a:cubicBezTo>
                      <a:cubicBezTo>
                        <a:pt x="0" y="131"/>
                        <a:pt x="0" y="131"/>
                        <a:pt x="0" y="131"/>
                      </a:cubicBezTo>
                      <a:cubicBezTo>
                        <a:pt x="0" y="146"/>
                        <a:pt x="12" y="159"/>
                        <a:pt x="28" y="159"/>
                      </a:cubicBezTo>
                      <a:cubicBezTo>
                        <a:pt x="31" y="159"/>
                        <a:pt x="31" y="159"/>
                        <a:pt x="31" y="159"/>
                      </a:cubicBezTo>
                      <a:cubicBezTo>
                        <a:pt x="30" y="201"/>
                        <a:pt x="30" y="201"/>
                        <a:pt x="30" y="201"/>
                      </a:cubicBezTo>
                      <a:cubicBezTo>
                        <a:pt x="92" y="159"/>
                        <a:pt x="92" y="159"/>
                        <a:pt x="92" y="159"/>
                      </a:cubicBezTo>
                      <a:cubicBezTo>
                        <a:pt x="179" y="159"/>
                        <a:pt x="179" y="159"/>
                        <a:pt x="179" y="159"/>
                      </a:cubicBezTo>
                      <a:cubicBezTo>
                        <a:pt x="195" y="159"/>
                        <a:pt x="207" y="146"/>
                        <a:pt x="207" y="131"/>
                      </a:cubicBezTo>
                      <a:cubicBezTo>
                        <a:pt x="207" y="28"/>
                        <a:pt x="207" y="28"/>
                        <a:pt x="207" y="28"/>
                      </a:cubicBezTo>
                      <a:cubicBezTo>
                        <a:pt x="207" y="13"/>
                        <a:pt x="195" y="0"/>
                        <a:pt x="179" y="0"/>
                      </a:cubicBezTo>
                      <a:close/>
                      <a:moveTo>
                        <a:pt x="199" y="131"/>
                      </a:moveTo>
                      <a:cubicBezTo>
                        <a:pt x="199" y="142"/>
                        <a:pt x="190" y="151"/>
                        <a:pt x="179" y="151"/>
                      </a:cubicBezTo>
                      <a:cubicBezTo>
                        <a:pt x="89" y="151"/>
                        <a:pt x="89" y="151"/>
                        <a:pt x="89" y="151"/>
                      </a:cubicBezTo>
                      <a:cubicBezTo>
                        <a:pt x="39" y="186"/>
                        <a:pt x="39" y="186"/>
                        <a:pt x="39" y="186"/>
                      </a:cubicBezTo>
                      <a:cubicBezTo>
                        <a:pt x="39" y="151"/>
                        <a:pt x="39" y="151"/>
                        <a:pt x="39" y="151"/>
                      </a:cubicBezTo>
                      <a:cubicBezTo>
                        <a:pt x="28" y="151"/>
                        <a:pt x="28" y="151"/>
                        <a:pt x="28" y="151"/>
                      </a:cubicBezTo>
                      <a:cubicBezTo>
                        <a:pt x="17" y="151"/>
                        <a:pt x="8" y="142"/>
                        <a:pt x="8" y="131"/>
                      </a:cubicBezTo>
                      <a:cubicBezTo>
                        <a:pt x="8" y="28"/>
                        <a:pt x="8" y="28"/>
                        <a:pt x="8" y="28"/>
                      </a:cubicBezTo>
                      <a:cubicBezTo>
                        <a:pt x="8" y="17"/>
                        <a:pt x="17" y="8"/>
                        <a:pt x="28" y="8"/>
                      </a:cubicBezTo>
                      <a:cubicBezTo>
                        <a:pt x="179" y="8"/>
                        <a:pt x="179" y="8"/>
                        <a:pt x="179" y="8"/>
                      </a:cubicBezTo>
                      <a:cubicBezTo>
                        <a:pt x="190" y="8"/>
                        <a:pt x="199" y="17"/>
                        <a:pt x="199" y="28"/>
                      </a:cubicBezTo>
                      <a:lnTo>
                        <a:pt x="199" y="131"/>
                      </a:lnTo>
                      <a:close/>
                      <a:moveTo>
                        <a:pt x="42" y="42"/>
                      </a:moveTo>
                      <a:cubicBezTo>
                        <a:pt x="165" y="42"/>
                        <a:pt x="165" y="42"/>
                        <a:pt x="165" y="42"/>
                      </a:cubicBezTo>
                      <a:cubicBezTo>
                        <a:pt x="165" y="50"/>
                        <a:pt x="165" y="50"/>
                        <a:pt x="165" y="50"/>
                      </a:cubicBezTo>
                      <a:cubicBezTo>
                        <a:pt x="42" y="50"/>
                        <a:pt x="42" y="50"/>
                        <a:pt x="42" y="50"/>
                      </a:cubicBezTo>
                      <a:lnTo>
                        <a:pt x="42" y="42"/>
                      </a:lnTo>
                      <a:close/>
                      <a:moveTo>
                        <a:pt x="42" y="76"/>
                      </a:moveTo>
                      <a:cubicBezTo>
                        <a:pt x="165" y="76"/>
                        <a:pt x="165" y="76"/>
                        <a:pt x="165" y="76"/>
                      </a:cubicBezTo>
                      <a:cubicBezTo>
                        <a:pt x="165" y="84"/>
                        <a:pt x="165" y="84"/>
                        <a:pt x="165" y="84"/>
                      </a:cubicBezTo>
                      <a:cubicBezTo>
                        <a:pt x="42" y="84"/>
                        <a:pt x="42" y="84"/>
                        <a:pt x="42" y="84"/>
                      </a:cubicBezTo>
                      <a:lnTo>
                        <a:pt x="42" y="76"/>
                      </a:lnTo>
                      <a:close/>
                      <a:moveTo>
                        <a:pt x="42" y="110"/>
                      </a:moveTo>
                      <a:cubicBezTo>
                        <a:pt x="133" y="110"/>
                        <a:pt x="133" y="110"/>
                        <a:pt x="133" y="110"/>
                      </a:cubicBezTo>
                      <a:cubicBezTo>
                        <a:pt x="133" y="118"/>
                        <a:pt x="133" y="118"/>
                        <a:pt x="133" y="118"/>
                      </a:cubicBezTo>
                      <a:cubicBezTo>
                        <a:pt x="42" y="118"/>
                        <a:pt x="42" y="118"/>
                        <a:pt x="42" y="118"/>
                      </a:cubicBezTo>
                      <a:lnTo>
                        <a:pt x="42"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grpSp>
          <p:sp>
            <p:nvSpPr>
              <p:cNvPr id="32" name="淘宝网chenying0907出品 10"/>
              <p:cNvSpPr/>
              <p:nvPr/>
            </p:nvSpPr>
            <p:spPr bwMode="auto">
              <a:xfrm>
                <a:off x="9673117" y="2658359"/>
                <a:ext cx="2139692" cy="87702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16E0DB"/>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33" name="淘宝网chenying0907出品 9"/>
              <p:cNvSpPr/>
              <p:nvPr/>
            </p:nvSpPr>
            <p:spPr bwMode="auto">
              <a:xfrm>
                <a:off x="7883554" y="2658359"/>
                <a:ext cx="2139692" cy="87702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rgbClr val="16DCD7"/>
              </a:solidFill>
              <a:ln w="12700" cap="flat" cmpd="sng" algn="ctr">
                <a:noFill/>
                <a:prstDash val="solid"/>
                <a:miter lim="800000"/>
              </a:ln>
              <a:effectLst/>
            </p:spPr>
            <p:txBody>
              <a:bodyPr lIns="780256" tIns="66675" rIns="646906" bIns="66675" spcCol="1270" anchor="ctr"/>
              <a:lstStyle/>
              <a:p>
                <a:pPr marL="0" marR="0" lvl="0" indent="0" algn="ctr" defTabSz="2222500" eaLnBrk="1" fontAlgn="auto" latinLnBrk="0" hangingPunct="1">
                  <a:lnSpc>
                    <a:spcPct val="90000"/>
                  </a:lnSpc>
                  <a:spcBef>
                    <a:spcPct val="0"/>
                  </a:spcBef>
                  <a:spcAft>
                    <a:spcPct val="35000"/>
                  </a:spcAft>
                  <a:buClrTx/>
                  <a:buSzTx/>
                  <a:buFontTx/>
                  <a:buNone/>
                  <a:tabLst/>
                  <a:defRPr/>
                </a:pPr>
                <a:endParaRPr kumimoji="0" lang="zh-CN" altLang="en-US" sz="50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34" name="Freeform 88"/>
              <p:cNvSpPr>
                <a:spLocks noEditPoints="1"/>
              </p:cNvSpPr>
              <p:nvPr/>
            </p:nvSpPr>
            <p:spPr bwMode="auto">
              <a:xfrm>
                <a:off x="8823303" y="2774273"/>
                <a:ext cx="353786" cy="339462"/>
              </a:xfrm>
              <a:custGeom>
                <a:avLst/>
                <a:gdLst>
                  <a:gd name="T0" fmla="*/ 2147483646 w 83"/>
                  <a:gd name="T1" fmla="*/ 2147483646 h 80"/>
                  <a:gd name="T2" fmla="*/ 2147483646 w 83"/>
                  <a:gd name="T3" fmla="*/ 2147483646 h 80"/>
                  <a:gd name="T4" fmla="*/ 2147483646 w 83"/>
                  <a:gd name="T5" fmla="*/ 2147483646 h 80"/>
                  <a:gd name="T6" fmla="*/ 2147483646 w 83"/>
                  <a:gd name="T7" fmla="*/ 0 h 80"/>
                  <a:gd name="T8" fmla="*/ 2147483646 w 83"/>
                  <a:gd name="T9" fmla="*/ 2147483646 h 80"/>
                  <a:gd name="T10" fmla="*/ 2147483646 w 83"/>
                  <a:gd name="T11" fmla="*/ 2147483646 h 80"/>
                  <a:gd name="T12" fmla="*/ 2147483646 w 83"/>
                  <a:gd name="T13" fmla="*/ 2147483646 h 80"/>
                  <a:gd name="T14" fmla="*/ 2147483646 w 83"/>
                  <a:gd name="T15" fmla="*/ 2147483646 h 80"/>
                  <a:gd name="T16" fmla="*/ 0 w 83"/>
                  <a:gd name="T17" fmla="*/ 2147483646 h 80"/>
                  <a:gd name="T18" fmla="*/ 0 w 83"/>
                  <a:gd name="T19" fmla="*/ 2147483646 h 80"/>
                  <a:gd name="T20" fmla="*/ 2147483646 w 83"/>
                  <a:gd name="T21" fmla="*/ 2147483646 h 80"/>
                  <a:gd name="T22" fmla="*/ 2147483646 w 83"/>
                  <a:gd name="T23" fmla="*/ 2147483646 h 80"/>
                  <a:gd name="T24" fmla="*/ 2147483646 w 83"/>
                  <a:gd name="T25" fmla="*/ 2147483646 h 80"/>
                  <a:gd name="T26" fmla="*/ 2147483646 w 83"/>
                  <a:gd name="T27" fmla="*/ 2147483646 h 80"/>
                  <a:gd name="T28" fmla="*/ 2147483646 w 83"/>
                  <a:gd name="T29" fmla="*/ 2147483646 h 80"/>
                  <a:gd name="T30" fmla="*/ 2147483646 w 83"/>
                  <a:gd name="T31" fmla="*/ 2147483646 h 80"/>
                  <a:gd name="T32" fmla="*/ 2147483646 w 83"/>
                  <a:gd name="T33" fmla="*/ 2147483646 h 80"/>
                  <a:gd name="T34" fmla="*/ 2147483646 w 83"/>
                  <a:gd name="T35" fmla="*/ 2147483646 h 80"/>
                  <a:gd name="T36" fmla="*/ 2147483646 w 83"/>
                  <a:gd name="T37" fmla="*/ 2147483646 h 80"/>
                  <a:gd name="T38" fmla="*/ 2147483646 w 83"/>
                  <a:gd name="T39" fmla="*/ 2147483646 h 80"/>
                  <a:gd name="T40" fmla="*/ 2147483646 w 83"/>
                  <a:gd name="T41" fmla="*/ 2147483646 h 80"/>
                  <a:gd name="T42" fmla="*/ 2147483646 w 83"/>
                  <a:gd name="T43" fmla="*/ 2147483646 h 80"/>
                  <a:gd name="T44" fmla="*/ 2147483646 w 83"/>
                  <a:gd name="T45" fmla="*/ 2147483646 h 80"/>
                  <a:gd name="T46" fmla="*/ 2147483646 w 83"/>
                  <a:gd name="T47" fmla="*/ 2147483646 h 80"/>
                  <a:gd name="T48" fmla="*/ 2147483646 w 83"/>
                  <a:gd name="T49" fmla="*/ 2147483646 h 80"/>
                  <a:gd name="T50" fmla="*/ 2147483646 w 83"/>
                  <a:gd name="T51" fmla="*/ 2147483646 h 80"/>
                  <a:gd name="T52" fmla="*/ 2147483646 w 83"/>
                  <a:gd name="T53" fmla="*/ 0 h 80"/>
                  <a:gd name="T54" fmla="*/ 2147483646 w 83"/>
                  <a:gd name="T55" fmla="*/ 2147483646 h 80"/>
                  <a:gd name="T56" fmla="*/ 2147483646 w 83"/>
                  <a:gd name="T57" fmla="*/ 2147483646 h 80"/>
                  <a:gd name="T58" fmla="*/ 2147483646 w 83"/>
                  <a:gd name="T59" fmla="*/ 2147483646 h 80"/>
                  <a:gd name="T60" fmla="*/ 2147483646 w 83"/>
                  <a:gd name="T61" fmla="*/ 2147483646 h 80"/>
                  <a:gd name="T62" fmla="*/ 2147483646 w 83"/>
                  <a:gd name="T63" fmla="*/ 2147483646 h 80"/>
                  <a:gd name="T64" fmla="*/ 2147483646 w 83"/>
                  <a:gd name="T65" fmla="*/ 2147483646 h 80"/>
                  <a:gd name="T66" fmla="*/ 2147483646 w 83"/>
                  <a:gd name="T67" fmla="*/ 2147483646 h 80"/>
                  <a:gd name="T68" fmla="*/ 2147483646 w 83"/>
                  <a:gd name="T69" fmla="*/ 2147483646 h 80"/>
                  <a:gd name="T70" fmla="*/ 2147483646 w 83"/>
                  <a:gd name="T71" fmla="*/ 2147483646 h 80"/>
                  <a:gd name="T72" fmla="*/ 2147483646 w 83"/>
                  <a:gd name="T73" fmla="*/ 2147483646 h 80"/>
                  <a:gd name="T74" fmla="*/ 2147483646 w 83"/>
                  <a:gd name="T75" fmla="*/ 2147483646 h 80"/>
                  <a:gd name="T76" fmla="*/ 2147483646 w 83"/>
                  <a:gd name="T77" fmla="*/ 2147483646 h 80"/>
                  <a:gd name="T78" fmla="*/ 2147483646 w 83"/>
                  <a:gd name="T79" fmla="*/ 2147483646 h 80"/>
                  <a:gd name="T80" fmla="*/ 2147483646 w 83"/>
                  <a:gd name="T81" fmla="*/ 2147483646 h 80"/>
                  <a:gd name="T82" fmla="*/ 2147483646 w 83"/>
                  <a:gd name="T83" fmla="*/ 2147483646 h 80"/>
                  <a:gd name="T84" fmla="*/ 2147483646 w 83"/>
                  <a:gd name="T85" fmla="*/ 2147483646 h 80"/>
                  <a:gd name="T86" fmla="*/ 2147483646 w 83"/>
                  <a:gd name="T87" fmla="*/ 2147483646 h 80"/>
                  <a:gd name="T88" fmla="*/ 2147483646 w 83"/>
                  <a:gd name="T89" fmla="*/ 2147483646 h 80"/>
                  <a:gd name="T90" fmla="*/ 2147483646 w 83"/>
                  <a:gd name="T91" fmla="*/ 2147483646 h 80"/>
                  <a:gd name="T92" fmla="*/ 2147483646 w 83"/>
                  <a:gd name="T93" fmla="*/ 2147483646 h 80"/>
                  <a:gd name="T94" fmla="*/ 2147483646 w 83"/>
                  <a:gd name="T95" fmla="*/ 2147483646 h 80"/>
                  <a:gd name="T96" fmla="*/ 2147483646 w 83"/>
                  <a:gd name="T97" fmla="*/ 2147483646 h 80"/>
                  <a:gd name="T98" fmla="*/ 2147483646 w 83"/>
                  <a:gd name="T99" fmla="*/ 2147483646 h 80"/>
                  <a:gd name="T100" fmla="*/ 2147483646 w 83"/>
                  <a:gd name="T101" fmla="*/ 2147483646 h 80"/>
                  <a:gd name="T102" fmla="*/ 2147483646 w 83"/>
                  <a:gd name="T103" fmla="*/ 2147483646 h 80"/>
                  <a:gd name="T104" fmla="*/ 2147483646 w 83"/>
                  <a:gd name="T105" fmla="*/ 2147483646 h 80"/>
                  <a:gd name="T106" fmla="*/ 2147483646 w 83"/>
                  <a:gd name="T107" fmla="*/ 2147483646 h 80"/>
                  <a:gd name="T108" fmla="*/ 2147483646 w 83"/>
                  <a:gd name="T109" fmla="*/ 2147483646 h 80"/>
                  <a:gd name="T110" fmla="*/ 2147483646 w 83"/>
                  <a:gd name="T111" fmla="*/ 2147483646 h 80"/>
                  <a:gd name="T112" fmla="*/ 2147483646 w 83"/>
                  <a:gd name="T113" fmla="*/ 2147483646 h 80"/>
                  <a:gd name="T114" fmla="*/ 2147483646 w 83"/>
                  <a:gd name="T115" fmla="*/ 2147483646 h 80"/>
                  <a:gd name="T116" fmla="*/ 2147483646 w 83"/>
                  <a:gd name="T117" fmla="*/ 2147483646 h 80"/>
                  <a:gd name="T118" fmla="*/ 2147483646 w 83"/>
                  <a:gd name="T119" fmla="*/ 2147483646 h 80"/>
                  <a:gd name="T120" fmla="*/ 2147483646 w 83"/>
                  <a:gd name="T121" fmla="*/ 2147483646 h 80"/>
                  <a:gd name="T122" fmla="*/ 2147483646 w 83"/>
                  <a:gd name="T123" fmla="*/ 2147483646 h 80"/>
                  <a:gd name="T124" fmla="*/ 2147483646 w 83"/>
                  <a:gd name="T125" fmla="*/ 2147483646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3" h="80">
                    <a:moveTo>
                      <a:pt x="36" y="63"/>
                    </a:moveTo>
                    <a:cubicBezTo>
                      <a:pt x="59" y="57"/>
                      <a:pt x="59" y="57"/>
                      <a:pt x="59" y="57"/>
                    </a:cubicBezTo>
                    <a:cubicBezTo>
                      <a:pt x="57" y="62"/>
                      <a:pt x="57" y="62"/>
                      <a:pt x="57" y="62"/>
                    </a:cubicBezTo>
                    <a:cubicBezTo>
                      <a:pt x="70" y="63"/>
                      <a:pt x="82" y="56"/>
                      <a:pt x="83" y="39"/>
                    </a:cubicBezTo>
                    <a:cubicBezTo>
                      <a:pt x="83" y="59"/>
                      <a:pt x="72" y="75"/>
                      <a:pt x="54" y="75"/>
                    </a:cubicBezTo>
                    <a:cubicBezTo>
                      <a:pt x="53" y="80"/>
                      <a:pt x="53" y="80"/>
                      <a:pt x="53" y="80"/>
                    </a:cubicBezTo>
                    <a:cubicBezTo>
                      <a:pt x="36" y="63"/>
                      <a:pt x="36" y="63"/>
                      <a:pt x="36" y="63"/>
                    </a:cubicBezTo>
                    <a:close/>
                    <a:moveTo>
                      <a:pt x="44" y="0"/>
                    </a:moveTo>
                    <a:cubicBezTo>
                      <a:pt x="40" y="0"/>
                      <a:pt x="35" y="0"/>
                      <a:pt x="31" y="1"/>
                    </a:cubicBezTo>
                    <a:cubicBezTo>
                      <a:pt x="31" y="1"/>
                      <a:pt x="31" y="1"/>
                      <a:pt x="31" y="1"/>
                    </a:cubicBezTo>
                    <a:cubicBezTo>
                      <a:pt x="31" y="1"/>
                      <a:pt x="31" y="1"/>
                      <a:pt x="31" y="1"/>
                    </a:cubicBezTo>
                    <a:cubicBezTo>
                      <a:pt x="31" y="1"/>
                      <a:pt x="31" y="1"/>
                      <a:pt x="31" y="1"/>
                    </a:cubicBezTo>
                    <a:cubicBezTo>
                      <a:pt x="31" y="1"/>
                      <a:pt x="31" y="1"/>
                      <a:pt x="31" y="1"/>
                    </a:cubicBezTo>
                    <a:cubicBezTo>
                      <a:pt x="25" y="2"/>
                      <a:pt x="20" y="5"/>
                      <a:pt x="15" y="8"/>
                    </a:cubicBezTo>
                    <a:cubicBezTo>
                      <a:pt x="11" y="12"/>
                      <a:pt x="7" y="16"/>
                      <a:pt x="4" y="21"/>
                    </a:cubicBezTo>
                    <a:cubicBezTo>
                      <a:pt x="4" y="22"/>
                      <a:pt x="4" y="22"/>
                      <a:pt x="4" y="22"/>
                    </a:cubicBezTo>
                    <a:cubicBezTo>
                      <a:pt x="4" y="22"/>
                      <a:pt x="4" y="22"/>
                      <a:pt x="4" y="22"/>
                    </a:cubicBezTo>
                    <a:cubicBezTo>
                      <a:pt x="2" y="26"/>
                      <a:pt x="1" y="30"/>
                      <a:pt x="0" y="34"/>
                    </a:cubicBezTo>
                    <a:cubicBezTo>
                      <a:pt x="0" y="34"/>
                      <a:pt x="0" y="34"/>
                      <a:pt x="0" y="34"/>
                    </a:cubicBezTo>
                    <a:cubicBezTo>
                      <a:pt x="0" y="34"/>
                      <a:pt x="0" y="34"/>
                      <a:pt x="0" y="34"/>
                    </a:cubicBezTo>
                    <a:cubicBezTo>
                      <a:pt x="0" y="39"/>
                      <a:pt x="0" y="43"/>
                      <a:pt x="0" y="47"/>
                    </a:cubicBezTo>
                    <a:cubicBezTo>
                      <a:pt x="1" y="47"/>
                      <a:pt x="1" y="47"/>
                      <a:pt x="1" y="47"/>
                    </a:cubicBezTo>
                    <a:cubicBezTo>
                      <a:pt x="2" y="55"/>
                      <a:pt x="6" y="62"/>
                      <a:pt x="11" y="67"/>
                    </a:cubicBezTo>
                    <a:cubicBezTo>
                      <a:pt x="17" y="73"/>
                      <a:pt x="25" y="77"/>
                      <a:pt x="34" y="78"/>
                    </a:cubicBezTo>
                    <a:cubicBezTo>
                      <a:pt x="34" y="78"/>
                      <a:pt x="34" y="78"/>
                      <a:pt x="34" y="78"/>
                    </a:cubicBezTo>
                    <a:cubicBezTo>
                      <a:pt x="34" y="78"/>
                      <a:pt x="34" y="78"/>
                      <a:pt x="34" y="78"/>
                    </a:cubicBezTo>
                    <a:cubicBezTo>
                      <a:pt x="37" y="79"/>
                      <a:pt x="40" y="79"/>
                      <a:pt x="42" y="78"/>
                    </a:cubicBezTo>
                    <a:cubicBezTo>
                      <a:pt x="27" y="62"/>
                      <a:pt x="27" y="62"/>
                      <a:pt x="27" y="62"/>
                    </a:cubicBezTo>
                    <a:cubicBezTo>
                      <a:pt x="26" y="60"/>
                      <a:pt x="26" y="60"/>
                      <a:pt x="26" y="60"/>
                    </a:cubicBezTo>
                    <a:cubicBezTo>
                      <a:pt x="42" y="56"/>
                      <a:pt x="42" y="56"/>
                      <a:pt x="42" y="56"/>
                    </a:cubicBezTo>
                    <a:cubicBezTo>
                      <a:pt x="42" y="43"/>
                      <a:pt x="42" y="43"/>
                      <a:pt x="42" y="43"/>
                    </a:cubicBezTo>
                    <a:cubicBezTo>
                      <a:pt x="57" y="43"/>
                      <a:pt x="57" y="43"/>
                      <a:pt x="57" y="43"/>
                    </a:cubicBezTo>
                    <a:cubicBezTo>
                      <a:pt x="57" y="46"/>
                      <a:pt x="57" y="49"/>
                      <a:pt x="56" y="52"/>
                    </a:cubicBezTo>
                    <a:cubicBezTo>
                      <a:pt x="62" y="50"/>
                      <a:pt x="62" y="50"/>
                      <a:pt x="62" y="50"/>
                    </a:cubicBezTo>
                    <a:cubicBezTo>
                      <a:pt x="62" y="48"/>
                      <a:pt x="62" y="45"/>
                      <a:pt x="63" y="43"/>
                    </a:cubicBezTo>
                    <a:cubicBezTo>
                      <a:pt x="70" y="43"/>
                      <a:pt x="70" y="43"/>
                      <a:pt x="70" y="43"/>
                    </a:cubicBezTo>
                    <a:cubicBezTo>
                      <a:pt x="70" y="43"/>
                      <a:pt x="70" y="43"/>
                      <a:pt x="70" y="43"/>
                    </a:cubicBezTo>
                    <a:cubicBezTo>
                      <a:pt x="70" y="43"/>
                      <a:pt x="70" y="43"/>
                      <a:pt x="70" y="43"/>
                    </a:cubicBezTo>
                    <a:cubicBezTo>
                      <a:pt x="70" y="44"/>
                      <a:pt x="70" y="46"/>
                      <a:pt x="69" y="47"/>
                    </a:cubicBezTo>
                    <a:cubicBezTo>
                      <a:pt x="69" y="49"/>
                      <a:pt x="69" y="50"/>
                      <a:pt x="68" y="51"/>
                    </a:cubicBezTo>
                    <a:cubicBezTo>
                      <a:pt x="67" y="52"/>
                      <a:pt x="65" y="52"/>
                      <a:pt x="64" y="53"/>
                    </a:cubicBezTo>
                    <a:cubicBezTo>
                      <a:pt x="63" y="57"/>
                      <a:pt x="63" y="57"/>
                      <a:pt x="63" y="57"/>
                    </a:cubicBezTo>
                    <a:cubicBezTo>
                      <a:pt x="69" y="56"/>
                      <a:pt x="73" y="53"/>
                      <a:pt x="75" y="48"/>
                    </a:cubicBezTo>
                    <a:cubicBezTo>
                      <a:pt x="77" y="45"/>
                      <a:pt x="77" y="42"/>
                      <a:pt x="78" y="39"/>
                    </a:cubicBezTo>
                    <a:cubicBezTo>
                      <a:pt x="78" y="35"/>
                      <a:pt x="78" y="35"/>
                      <a:pt x="78" y="35"/>
                    </a:cubicBezTo>
                    <a:cubicBezTo>
                      <a:pt x="78" y="34"/>
                      <a:pt x="78" y="33"/>
                      <a:pt x="77" y="31"/>
                    </a:cubicBezTo>
                    <a:cubicBezTo>
                      <a:pt x="77" y="31"/>
                      <a:pt x="77" y="31"/>
                      <a:pt x="77" y="31"/>
                    </a:cubicBezTo>
                    <a:cubicBezTo>
                      <a:pt x="77" y="31"/>
                      <a:pt x="77" y="31"/>
                      <a:pt x="77" y="31"/>
                    </a:cubicBezTo>
                    <a:cubicBezTo>
                      <a:pt x="76" y="25"/>
                      <a:pt x="74" y="20"/>
                      <a:pt x="70" y="15"/>
                    </a:cubicBezTo>
                    <a:cubicBezTo>
                      <a:pt x="67" y="11"/>
                      <a:pt x="62" y="7"/>
                      <a:pt x="57" y="4"/>
                    </a:cubicBezTo>
                    <a:cubicBezTo>
                      <a:pt x="57" y="4"/>
                      <a:pt x="57" y="4"/>
                      <a:pt x="57" y="4"/>
                    </a:cubicBezTo>
                    <a:cubicBezTo>
                      <a:pt x="57" y="4"/>
                      <a:pt x="57" y="4"/>
                      <a:pt x="57" y="4"/>
                    </a:cubicBezTo>
                    <a:cubicBezTo>
                      <a:pt x="53" y="2"/>
                      <a:pt x="49" y="1"/>
                      <a:pt x="44" y="0"/>
                    </a:cubicBezTo>
                    <a:cubicBezTo>
                      <a:pt x="44" y="0"/>
                      <a:pt x="44" y="0"/>
                      <a:pt x="44" y="0"/>
                    </a:cubicBezTo>
                    <a:cubicBezTo>
                      <a:pt x="44" y="0"/>
                      <a:pt x="44" y="0"/>
                      <a:pt x="44" y="0"/>
                    </a:cubicBezTo>
                    <a:close/>
                    <a:moveTo>
                      <a:pt x="70" y="37"/>
                    </a:moveTo>
                    <a:cubicBezTo>
                      <a:pt x="63" y="37"/>
                      <a:pt x="63" y="37"/>
                      <a:pt x="63" y="37"/>
                    </a:cubicBezTo>
                    <a:cubicBezTo>
                      <a:pt x="63" y="34"/>
                      <a:pt x="62" y="30"/>
                      <a:pt x="62" y="26"/>
                    </a:cubicBezTo>
                    <a:cubicBezTo>
                      <a:pt x="64" y="27"/>
                      <a:pt x="66" y="27"/>
                      <a:pt x="68" y="28"/>
                    </a:cubicBezTo>
                    <a:cubicBezTo>
                      <a:pt x="69" y="29"/>
                      <a:pt x="69" y="31"/>
                      <a:pt x="70" y="32"/>
                    </a:cubicBezTo>
                    <a:cubicBezTo>
                      <a:pt x="70" y="32"/>
                      <a:pt x="70" y="32"/>
                      <a:pt x="70" y="32"/>
                    </a:cubicBezTo>
                    <a:cubicBezTo>
                      <a:pt x="70" y="33"/>
                      <a:pt x="70" y="33"/>
                      <a:pt x="70" y="33"/>
                    </a:cubicBezTo>
                    <a:cubicBezTo>
                      <a:pt x="70" y="34"/>
                      <a:pt x="70" y="36"/>
                      <a:pt x="70" y="37"/>
                    </a:cubicBezTo>
                    <a:close/>
                    <a:moveTo>
                      <a:pt x="65" y="21"/>
                    </a:moveTo>
                    <a:cubicBezTo>
                      <a:pt x="63" y="21"/>
                      <a:pt x="62" y="20"/>
                      <a:pt x="61" y="20"/>
                    </a:cubicBezTo>
                    <a:cubicBezTo>
                      <a:pt x="60" y="18"/>
                      <a:pt x="60" y="17"/>
                      <a:pt x="59" y="15"/>
                    </a:cubicBezTo>
                    <a:cubicBezTo>
                      <a:pt x="60" y="16"/>
                      <a:pt x="61" y="16"/>
                      <a:pt x="61" y="17"/>
                    </a:cubicBezTo>
                    <a:cubicBezTo>
                      <a:pt x="62" y="18"/>
                      <a:pt x="63" y="19"/>
                      <a:pt x="64" y="20"/>
                    </a:cubicBezTo>
                    <a:cubicBezTo>
                      <a:pt x="64" y="20"/>
                      <a:pt x="65" y="21"/>
                      <a:pt x="65" y="21"/>
                    </a:cubicBezTo>
                    <a:close/>
                    <a:moveTo>
                      <a:pt x="52" y="10"/>
                    </a:moveTo>
                    <a:cubicBezTo>
                      <a:pt x="53" y="13"/>
                      <a:pt x="54" y="16"/>
                      <a:pt x="55" y="19"/>
                    </a:cubicBezTo>
                    <a:cubicBezTo>
                      <a:pt x="50" y="18"/>
                      <a:pt x="46" y="17"/>
                      <a:pt x="42" y="17"/>
                    </a:cubicBezTo>
                    <a:cubicBezTo>
                      <a:pt x="42" y="8"/>
                      <a:pt x="42" y="8"/>
                      <a:pt x="42" y="8"/>
                    </a:cubicBezTo>
                    <a:cubicBezTo>
                      <a:pt x="42" y="8"/>
                      <a:pt x="43" y="8"/>
                      <a:pt x="43" y="8"/>
                    </a:cubicBezTo>
                    <a:cubicBezTo>
                      <a:pt x="43" y="8"/>
                      <a:pt x="43" y="8"/>
                      <a:pt x="43" y="8"/>
                    </a:cubicBezTo>
                    <a:cubicBezTo>
                      <a:pt x="44" y="8"/>
                      <a:pt x="46" y="9"/>
                      <a:pt x="47" y="9"/>
                    </a:cubicBezTo>
                    <a:cubicBezTo>
                      <a:pt x="49" y="9"/>
                      <a:pt x="50" y="10"/>
                      <a:pt x="52" y="10"/>
                    </a:cubicBezTo>
                    <a:close/>
                    <a:moveTo>
                      <a:pt x="37" y="8"/>
                    </a:moveTo>
                    <a:cubicBezTo>
                      <a:pt x="37" y="17"/>
                      <a:pt x="37" y="17"/>
                      <a:pt x="37" y="17"/>
                    </a:cubicBezTo>
                    <a:cubicBezTo>
                      <a:pt x="33" y="17"/>
                      <a:pt x="29" y="17"/>
                      <a:pt x="25" y="18"/>
                    </a:cubicBezTo>
                    <a:cubicBezTo>
                      <a:pt x="26" y="15"/>
                      <a:pt x="27" y="12"/>
                      <a:pt x="29" y="10"/>
                    </a:cubicBezTo>
                    <a:cubicBezTo>
                      <a:pt x="30" y="9"/>
                      <a:pt x="31" y="9"/>
                      <a:pt x="32" y="9"/>
                    </a:cubicBezTo>
                    <a:cubicBezTo>
                      <a:pt x="32" y="9"/>
                      <a:pt x="32" y="9"/>
                      <a:pt x="32" y="9"/>
                    </a:cubicBezTo>
                    <a:cubicBezTo>
                      <a:pt x="32" y="9"/>
                      <a:pt x="32" y="9"/>
                      <a:pt x="32" y="9"/>
                    </a:cubicBezTo>
                    <a:cubicBezTo>
                      <a:pt x="34" y="8"/>
                      <a:pt x="35" y="8"/>
                      <a:pt x="37" y="8"/>
                    </a:cubicBezTo>
                    <a:close/>
                    <a:moveTo>
                      <a:pt x="21" y="13"/>
                    </a:moveTo>
                    <a:cubicBezTo>
                      <a:pt x="21" y="15"/>
                      <a:pt x="20" y="17"/>
                      <a:pt x="19" y="19"/>
                    </a:cubicBezTo>
                    <a:cubicBezTo>
                      <a:pt x="17" y="20"/>
                      <a:pt x="15" y="20"/>
                      <a:pt x="13" y="21"/>
                    </a:cubicBezTo>
                    <a:cubicBezTo>
                      <a:pt x="14" y="20"/>
                      <a:pt x="16" y="18"/>
                      <a:pt x="17" y="17"/>
                    </a:cubicBezTo>
                    <a:cubicBezTo>
                      <a:pt x="18" y="16"/>
                      <a:pt x="19" y="15"/>
                      <a:pt x="20" y="14"/>
                    </a:cubicBezTo>
                    <a:cubicBezTo>
                      <a:pt x="20" y="14"/>
                      <a:pt x="21" y="14"/>
                      <a:pt x="21" y="13"/>
                    </a:cubicBezTo>
                    <a:close/>
                    <a:moveTo>
                      <a:pt x="9" y="29"/>
                    </a:moveTo>
                    <a:cubicBezTo>
                      <a:pt x="12" y="27"/>
                      <a:pt x="15" y="26"/>
                      <a:pt x="18" y="25"/>
                    </a:cubicBezTo>
                    <a:cubicBezTo>
                      <a:pt x="17" y="29"/>
                      <a:pt x="17" y="33"/>
                      <a:pt x="17" y="37"/>
                    </a:cubicBezTo>
                    <a:cubicBezTo>
                      <a:pt x="8" y="37"/>
                      <a:pt x="8" y="37"/>
                      <a:pt x="8" y="37"/>
                    </a:cubicBezTo>
                    <a:cubicBezTo>
                      <a:pt x="8" y="37"/>
                      <a:pt x="8" y="37"/>
                      <a:pt x="8" y="37"/>
                    </a:cubicBezTo>
                    <a:cubicBezTo>
                      <a:pt x="8" y="37"/>
                      <a:pt x="8" y="37"/>
                      <a:pt x="8" y="37"/>
                    </a:cubicBezTo>
                    <a:cubicBezTo>
                      <a:pt x="8" y="36"/>
                      <a:pt x="8" y="36"/>
                      <a:pt x="8" y="35"/>
                    </a:cubicBezTo>
                    <a:cubicBezTo>
                      <a:pt x="8" y="35"/>
                      <a:pt x="8" y="35"/>
                      <a:pt x="8" y="35"/>
                    </a:cubicBezTo>
                    <a:cubicBezTo>
                      <a:pt x="8" y="34"/>
                      <a:pt x="8" y="32"/>
                      <a:pt x="9" y="31"/>
                    </a:cubicBezTo>
                    <a:cubicBezTo>
                      <a:pt x="9" y="30"/>
                      <a:pt x="9" y="29"/>
                      <a:pt x="9" y="29"/>
                    </a:cubicBezTo>
                    <a:close/>
                    <a:moveTo>
                      <a:pt x="8" y="43"/>
                    </a:moveTo>
                    <a:cubicBezTo>
                      <a:pt x="17" y="43"/>
                      <a:pt x="17" y="43"/>
                      <a:pt x="17" y="43"/>
                    </a:cubicBezTo>
                    <a:cubicBezTo>
                      <a:pt x="18" y="47"/>
                      <a:pt x="18" y="50"/>
                      <a:pt x="19" y="54"/>
                    </a:cubicBezTo>
                    <a:cubicBezTo>
                      <a:pt x="16" y="53"/>
                      <a:pt x="13" y="52"/>
                      <a:pt x="10" y="51"/>
                    </a:cubicBezTo>
                    <a:cubicBezTo>
                      <a:pt x="9" y="48"/>
                      <a:pt x="8" y="46"/>
                      <a:pt x="8" y="43"/>
                    </a:cubicBezTo>
                    <a:close/>
                    <a:moveTo>
                      <a:pt x="14" y="59"/>
                    </a:moveTo>
                    <a:cubicBezTo>
                      <a:pt x="16" y="59"/>
                      <a:pt x="18" y="60"/>
                      <a:pt x="20" y="60"/>
                    </a:cubicBezTo>
                    <a:cubicBezTo>
                      <a:pt x="21" y="62"/>
                      <a:pt x="21" y="64"/>
                      <a:pt x="22" y="66"/>
                    </a:cubicBezTo>
                    <a:cubicBezTo>
                      <a:pt x="20" y="64"/>
                      <a:pt x="18" y="63"/>
                      <a:pt x="17" y="62"/>
                    </a:cubicBezTo>
                    <a:cubicBezTo>
                      <a:pt x="16" y="61"/>
                      <a:pt x="15" y="60"/>
                      <a:pt x="14" y="59"/>
                    </a:cubicBezTo>
                    <a:close/>
                    <a:moveTo>
                      <a:pt x="37" y="57"/>
                    </a:moveTo>
                    <a:cubicBezTo>
                      <a:pt x="37" y="43"/>
                      <a:pt x="37" y="43"/>
                      <a:pt x="37" y="43"/>
                    </a:cubicBezTo>
                    <a:cubicBezTo>
                      <a:pt x="23" y="43"/>
                      <a:pt x="23" y="43"/>
                      <a:pt x="23" y="43"/>
                    </a:cubicBezTo>
                    <a:cubicBezTo>
                      <a:pt x="23" y="47"/>
                      <a:pt x="24" y="51"/>
                      <a:pt x="25" y="56"/>
                    </a:cubicBezTo>
                    <a:cubicBezTo>
                      <a:pt x="29" y="57"/>
                      <a:pt x="33" y="57"/>
                      <a:pt x="37" y="57"/>
                    </a:cubicBezTo>
                    <a:close/>
                    <a:moveTo>
                      <a:pt x="42" y="22"/>
                    </a:moveTo>
                    <a:cubicBezTo>
                      <a:pt x="47" y="23"/>
                      <a:pt x="51" y="23"/>
                      <a:pt x="56" y="24"/>
                    </a:cubicBezTo>
                    <a:cubicBezTo>
                      <a:pt x="57" y="29"/>
                      <a:pt x="57" y="33"/>
                      <a:pt x="57" y="37"/>
                    </a:cubicBezTo>
                    <a:cubicBezTo>
                      <a:pt x="42" y="37"/>
                      <a:pt x="42" y="37"/>
                      <a:pt x="42" y="37"/>
                    </a:cubicBezTo>
                    <a:cubicBezTo>
                      <a:pt x="42" y="22"/>
                      <a:pt x="42" y="22"/>
                      <a:pt x="42" y="22"/>
                    </a:cubicBezTo>
                    <a:close/>
                    <a:moveTo>
                      <a:pt x="24" y="24"/>
                    </a:moveTo>
                    <a:cubicBezTo>
                      <a:pt x="28" y="23"/>
                      <a:pt x="32" y="22"/>
                      <a:pt x="37" y="22"/>
                    </a:cubicBezTo>
                    <a:cubicBezTo>
                      <a:pt x="37" y="37"/>
                      <a:pt x="37" y="37"/>
                      <a:pt x="37" y="37"/>
                    </a:cubicBezTo>
                    <a:cubicBezTo>
                      <a:pt x="23" y="37"/>
                      <a:pt x="23" y="37"/>
                      <a:pt x="23" y="37"/>
                    </a:cubicBezTo>
                    <a:cubicBezTo>
                      <a:pt x="23" y="33"/>
                      <a:pt x="23" y="28"/>
                      <a:pt x="24" y="24"/>
                    </a:cubicBezTo>
                    <a:close/>
                  </a:path>
                </a:pathLst>
              </a:custGeom>
              <a:solidFill>
                <a:schemeClr val="bg1"/>
              </a:solidFill>
              <a:ln>
                <a:noFill/>
              </a:ln>
              <a:extLst/>
            </p:spPr>
            <p:txBody>
              <a:bodyPr/>
              <a:lstStyle/>
              <a:p>
                <a:endParaRPr lang="zh-CN" altLang="en-US"/>
              </a:p>
            </p:txBody>
          </p:sp>
          <p:sp>
            <p:nvSpPr>
              <p:cNvPr id="35" name="Freeform 277"/>
              <p:cNvSpPr>
                <a:spLocks noEditPoints="1"/>
              </p:cNvSpPr>
              <p:nvPr/>
            </p:nvSpPr>
            <p:spPr bwMode="auto">
              <a:xfrm>
                <a:off x="10612867" y="2774273"/>
                <a:ext cx="278642" cy="284119"/>
              </a:xfrm>
              <a:custGeom>
                <a:avLst/>
                <a:gdLst>
                  <a:gd name="T0" fmla="*/ 26 w 71"/>
                  <a:gd name="T1" fmla="*/ 11 h 72"/>
                  <a:gd name="T2" fmla="*/ 11 w 71"/>
                  <a:gd name="T3" fmla="*/ 17 h 72"/>
                  <a:gd name="T4" fmla="*/ 16 w 71"/>
                  <a:gd name="T5" fmla="*/ 32 h 72"/>
                  <a:gd name="T6" fmla="*/ 32 w 71"/>
                  <a:gd name="T7" fmla="*/ 26 h 72"/>
                  <a:gd name="T8" fmla="*/ 31 w 71"/>
                  <a:gd name="T9" fmla="*/ 7 h 72"/>
                  <a:gd name="T10" fmla="*/ 36 w 71"/>
                  <a:gd name="T11" fmla="*/ 7 h 72"/>
                  <a:gd name="T12" fmla="*/ 37 w 71"/>
                  <a:gd name="T13" fmla="*/ 14 h 72"/>
                  <a:gd name="T14" fmla="*/ 38 w 71"/>
                  <a:gd name="T15" fmla="*/ 17 h 72"/>
                  <a:gd name="T16" fmla="*/ 42 w 71"/>
                  <a:gd name="T17" fmla="*/ 22 h 72"/>
                  <a:gd name="T18" fmla="*/ 38 w 71"/>
                  <a:gd name="T19" fmla="*/ 26 h 72"/>
                  <a:gd name="T20" fmla="*/ 39 w 71"/>
                  <a:gd name="T21" fmla="*/ 32 h 72"/>
                  <a:gd name="T22" fmla="*/ 33 w 71"/>
                  <a:gd name="T23" fmla="*/ 34 h 72"/>
                  <a:gd name="T24" fmla="*/ 31 w 71"/>
                  <a:gd name="T25" fmla="*/ 40 h 72"/>
                  <a:gd name="T26" fmla="*/ 27 w 71"/>
                  <a:gd name="T27" fmla="*/ 38 h 72"/>
                  <a:gd name="T28" fmla="*/ 26 w 71"/>
                  <a:gd name="T29" fmla="*/ 42 h 72"/>
                  <a:gd name="T30" fmla="*/ 20 w 71"/>
                  <a:gd name="T31" fmla="*/ 39 h 72"/>
                  <a:gd name="T32" fmla="*/ 15 w 71"/>
                  <a:gd name="T33" fmla="*/ 41 h 72"/>
                  <a:gd name="T34" fmla="*/ 11 w 71"/>
                  <a:gd name="T35" fmla="*/ 36 h 72"/>
                  <a:gd name="T36" fmla="*/ 6 w 71"/>
                  <a:gd name="T37" fmla="*/ 35 h 72"/>
                  <a:gd name="T38" fmla="*/ 5 w 71"/>
                  <a:gd name="T39" fmla="*/ 29 h 72"/>
                  <a:gd name="T40" fmla="*/ 4 w 71"/>
                  <a:gd name="T41" fmla="*/ 26 h 72"/>
                  <a:gd name="T42" fmla="*/ 0 w 71"/>
                  <a:gd name="T43" fmla="*/ 21 h 72"/>
                  <a:gd name="T44" fmla="*/ 4 w 71"/>
                  <a:gd name="T45" fmla="*/ 17 h 72"/>
                  <a:gd name="T46" fmla="*/ 3 w 71"/>
                  <a:gd name="T47" fmla="*/ 10 h 72"/>
                  <a:gd name="T48" fmla="*/ 9 w 71"/>
                  <a:gd name="T49" fmla="*/ 9 h 72"/>
                  <a:gd name="T50" fmla="*/ 11 w 71"/>
                  <a:gd name="T51" fmla="*/ 3 h 72"/>
                  <a:gd name="T52" fmla="*/ 15 w 71"/>
                  <a:gd name="T53" fmla="*/ 5 h 72"/>
                  <a:gd name="T54" fmla="*/ 17 w 71"/>
                  <a:gd name="T55" fmla="*/ 1 h 72"/>
                  <a:gd name="T56" fmla="*/ 22 w 71"/>
                  <a:gd name="T57" fmla="*/ 4 h 72"/>
                  <a:gd name="T58" fmla="*/ 27 w 71"/>
                  <a:gd name="T59" fmla="*/ 2 h 72"/>
                  <a:gd name="T60" fmla="*/ 31 w 71"/>
                  <a:gd name="T61" fmla="*/ 7 h 72"/>
                  <a:gd name="T62" fmla="*/ 54 w 71"/>
                  <a:gd name="T63" fmla="*/ 41 h 72"/>
                  <a:gd name="T64" fmla="*/ 39 w 71"/>
                  <a:gd name="T65" fmla="*/ 46 h 72"/>
                  <a:gd name="T66" fmla="*/ 45 w 71"/>
                  <a:gd name="T67" fmla="*/ 62 h 72"/>
                  <a:gd name="T68" fmla="*/ 60 w 71"/>
                  <a:gd name="T69" fmla="*/ 56 h 72"/>
                  <a:gd name="T70" fmla="*/ 59 w 71"/>
                  <a:gd name="T71" fmla="*/ 37 h 72"/>
                  <a:gd name="T72" fmla="*/ 65 w 71"/>
                  <a:gd name="T73" fmla="*/ 37 h 72"/>
                  <a:gd name="T74" fmla="*/ 65 w 71"/>
                  <a:gd name="T75" fmla="*/ 44 h 72"/>
                  <a:gd name="T76" fmla="*/ 66 w 71"/>
                  <a:gd name="T77" fmla="*/ 47 h 72"/>
                  <a:gd name="T78" fmla="*/ 70 w 71"/>
                  <a:gd name="T79" fmla="*/ 52 h 72"/>
                  <a:gd name="T80" fmla="*/ 66 w 71"/>
                  <a:gd name="T81" fmla="*/ 56 h 72"/>
                  <a:gd name="T82" fmla="*/ 67 w 71"/>
                  <a:gd name="T83" fmla="*/ 62 h 72"/>
                  <a:gd name="T84" fmla="*/ 62 w 71"/>
                  <a:gd name="T85" fmla="*/ 63 h 72"/>
                  <a:gd name="T86" fmla="*/ 59 w 71"/>
                  <a:gd name="T87" fmla="*/ 69 h 72"/>
                  <a:gd name="T88" fmla="*/ 56 w 71"/>
                  <a:gd name="T89" fmla="*/ 67 h 72"/>
                  <a:gd name="T90" fmla="*/ 54 w 71"/>
                  <a:gd name="T91" fmla="*/ 71 h 72"/>
                  <a:gd name="T92" fmla="*/ 48 w 71"/>
                  <a:gd name="T93" fmla="*/ 69 h 72"/>
                  <a:gd name="T94" fmla="*/ 43 w 71"/>
                  <a:gd name="T95" fmla="*/ 71 h 72"/>
                  <a:gd name="T96" fmla="*/ 40 w 71"/>
                  <a:gd name="T97" fmla="*/ 66 h 72"/>
                  <a:gd name="T98" fmla="*/ 34 w 71"/>
                  <a:gd name="T99" fmla="*/ 65 h 72"/>
                  <a:gd name="T100" fmla="*/ 34 w 71"/>
                  <a:gd name="T101" fmla="*/ 59 h 72"/>
                  <a:gd name="T102" fmla="*/ 33 w 71"/>
                  <a:gd name="T103" fmla="*/ 56 h 72"/>
                  <a:gd name="T104" fmla="*/ 29 w 71"/>
                  <a:gd name="T105" fmla="*/ 51 h 72"/>
                  <a:gd name="T106" fmla="*/ 33 w 71"/>
                  <a:gd name="T107" fmla="*/ 47 h 72"/>
                  <a:gd name="T108" fmla="*/ 32 w 71"/>
                  <a:gd name="T109" fmla="*/ 40 h 72"/>
                  <a:gd name="T110" fmla="*/ 37 w 71"/>
                  <a:gd name="T111" fmla="*/ 39 h 72"/>
                  <a:gd name="T112" fmla="*/ 40 w 71"/>
                  <a:gd name="T113" fmla="*/ 33 h 72"/>
                  <a:gd name="T114" fmla="*/ 43 w 71"/>
                  <a:gd name="T115" fmla="*/ 35 h 72"/>
                  <a:gd name="T116" fmla="*/ 45 w 71"/>
                  <a:gd name="T117" fmla="*/ 31 h 72"/>
                  <a:gd name="T118" fmla="*/ 51 w 71"/>
                  <a:gd name="T119" fmla="*/ 34 h 72"/>
                  <a:gd name="T120" fmla="*/ 56 w 71"/>
                  <a:gd name="T121" fmla="*/ 31 h 72"/>
                  <a:gd name="T122" fmla="*/ 59 w 71"/>
                  <a:gd name="T123"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72">
                    <a:moveTo>
                      <a:pt x="32" y="17"/>
                    </a:moveTo>
                    <a:cubicBezTo>
                      <a:pt x="31" y="14"/>
                      <a:pt x="29" y="12"/>
                      <a:pt x="26" y="11"/>
                    </a:cubicBezTo>
                    <a:cubicBezTo>
                      <a:pt x="23" y="10"/>
                      <a:pt x="20" y="9"/>
                      <a:pt x="17" y="11"/>
                    </a:cubicBezTo>
                    <a:cubicBezTo>
                      <a:pt x="14" y="12"/>
                      <a:pt x="12" y="14"/>
                      <a:pt x="11" y="17"/>
                    </a:cubicBezTo>
                    <a:cubicBezTo>
                      <a:pt x="9" y="19"/>
                      <a:pt x="9" y="23"/>
                      <a:pt x="10" y="25"/>
                    </a:cubicBezTo>
                    <a:cubicBezTo>
                      <a:pt x="11" y="28"/>
                      <a:pt x="13" y="30"/>
                      <a:pt x="16" y="32"/>
                    </a:cubicBezTo>
                    <a:cubicBezTo>
                      <a:pt x="19" y="33"/>
                      <a:pt x="22" y="33"/>
                      <a:pt x="25" y="32"/>
                    </a:cubicBezTo>
                    <a:cubicBezTo>
                      <a:pt x="28" y="31"/>
                      <a:pt x="30" y="29"/>
                      <a:pt x="32" y="26"/>
                    </a:cubicBezTo>
                    <a:cubicBezTo>
                      <a:pt x="33" y="23"/>
                      <a:pt x="33" y="20"/>
                      <a:pt x="32" y="17"/>
                    </a:cubicBezTo>
                    <a:close/>
                    <a:moveTo>
                      <a:pt x="31" y="7"/>
                    </a:moveTo>
                    <a:cubicBezTo>
                      <a:pt x="32" y="7"/>
                      <a:pt x="33" y="8"/>
                      <a:pt x="33" y="9"/>
                    </a:cubicBezTo>
                    <a:cubicBezTo>
                      <a:pt x="36" y="7"/>
                      <a:pt x="36" y="7"/>
                      <a:pt x="36" y="7"/>
                    </a:cubicBezTo>
                    <a:cubicBezTo>
                      <a:pt x="38" y="8"/>
                      <a:pt x="39" y="10"/>
                      <a:pt x="39" y="11"/>
                    </a:cubicBezTo>
                    <a:cubicBezTo>
                      <a:pt x="37" y="14"/>
                      <a:pt x="37" y="14"/>
                      <a:pt x="37" y="14"/>
                    </a:cubicBezTo>
                    <a:cubicBezTo>
                      <a:pt x="37" y="14"/>
                      <a:pt x="37" y="15"/>
                      <a:pt x="37" y="15"/>
                    </a:cubicBezTo>
                    <a:cubicBezTo>
                      <a:pt x="38" y="16"/>
                      <a:pt x="38" y="16"/>
                      <a:pt x="38" y="17"/>
                    </a:cubicBezTo>
                    <a:cubicBezTo>
                      <a:pt x="41" y="17"/>
                      <a:pt x="41" y="17"/>
                      <a:pt x="41" y="17"/>
                    </a:cubicBezTo>
                    <a:cubicBezTo>
                      <a:pt x="42" y="19"/>
                      <a:pt x="42" y="20"/>
                      <a:pt x="42" y="22"/>
                    </a:cubicBezTo>
                    <a:cubicBezTo>
                      <a:pt x="38" y="22"/>
                      <a:pt x="38" y="22"/>
                      <a:pt x="38" y="22"/>
                    </a:cubicBezTo>
                    <a:cubicBezTo>
                      <a:pt x="38" y="24"/>
                      <a:pt x="38" y="25"/>
                      <a:pt x="38" y="26"/>
                    </a:cubicBezTo>
                    <a:cubicBezTo>
                      <a:pt x="41" y="28"/>
                      <a:pt x="41" y="28"/>
                      <a:pt x="41" y="28"/>
                    </a:cubicBezTo>
                    <a:cubicBezTo>
                      <a:pt x="41" y="29"/>
                      <a:pt x="40" y="31"/>
                      <a:pt x="39" y="32"/>
                    </a:cubicBezTo>
                    <a:cubicBezTo>
                      <a:pt x="36" y="31"/>
                      <a:pt x="36" y="31"/>
                      <a:pt x="36" y="31"/>
                    </a:cubicBezTo>
                    <a:cubicBezTo>
                      <a:pt x="35" y="32"/>
                      <a:pt x="34" y="33"/>
                      <a:pt x="33" y="34"/>
                    </a:cubicBezTo>
                    <a:cubicBezTo>
                      <a:pt x="35" y="37"/>
                      <a:pt x="35" y="37"/>
                      <a:pt x="35" y="37"/>
                    </a:cubicBezTo>
                    <a:cubicBezTo>
                      <a:pt x="34" y="38"/>
                      <a:pt x="33" y="39"/>
                      <a:pt x="31" y="40"/>
                    </a:cubicBezTo>
                    <a:cubicBezTo>
                      <a:pt x="29" y="37"/>
                      <a:pt x="29" y="37"/>
                      <a:pt x="29" y="37"/>
                    </a:cubicBezTo>
                    <a:cubicBezTo>
                      <a:pt x="28" y="37"/>
                      <a:pt x="28" y="37"/>
                      <a:pt x="27" y="38"/>
                    </a:cubicBezTo>
                    <a:cubicBezTo>
                      <a:pt x="27" y="38"/>
                      <a:pt x="26" y="38"/>
                      <a:pt x="26" y="38"/>
                    </a:cubicBezTo>
                    <a:cubicBezTo>
                      <a:pt x="26" y="42"/>
                      <a:pt x="26" y="42"/>
                      <a:pt x="26" y="42"/>
                    </a:cubicBezTo>
                    <a:cubicBezTo>
                      <a:pt x="24" y="42"/>
                      <a:pt x="22" y="42"/>
                      <a:pt x="21" y="42"/>
                    </a:cubicBezTo>
                    <a:cubicBezTo>
                      <a:pt x="20" y="39"/>
                      <a:pt x="20" y="39"/>
                      <a:pt x="20" y="39"/>
                    </a:cubicBezTo>
                    <a:cubicBezTo>
                      <a:pt x="19" y="39"/>
                      <a:pt x="18" y="38"/>
                      <a:pt x="17" y="38"/>
                    </a:cubicBezTo>
                    <a:cubicBezTo>
                      <a:pt x="15" y="41"/>
                      <a:pt x="15" y="41"/>
                      <a:pt x="15" y="41"/>
                    </a:cubicBezTo>
                    <a:cubicBezTo>
                      <a:pt x="13" y="41"/>
                      <a:pt x="11" y="40"/>
                      <a:pt x="10" y="39"/>
                    </a:cubicBezTo>
                    <a:cubicBezTo>
                      <a:pt x="11" y="36"/>
                      <a:pt x="11" y="36"/>
                      <a:pt x="11" y="36"/>
                    </a:cubicBezTo>
                    <a:cubicBezTo>
                      <a:pt x="10" y="35"/>
                      <a:pt x="10" y="34"/>
                      <a:pt x="9" y="34"/>
                    </a:cubicBezTo>
                    <a:cubicBezTo>
                      <a:pt x="6" y="35"/>
                      <a:pt x="6" y="35"/>
                      <a:pt x="6" y="35"/>
                    </a:cubicBezTo>
                    <a:cubicBezTo>
                      <a:pt x="4" y="34"/>
                      <a:pt x="3" y="33"/>
                      <a:pt x="3" y="31"/>
                    </a:cubicBezTo>
                    <a:cubicBezTo>
                      <a:pt x="5" y="29"/>
                      <a:pt x="5" y="29"/>
                      <a:pt x="5" y="29"/>
                    </a:cubicBezTo>
                    <a:cubicBezTo>
                      <a:pt x="5" y="28"/>
                      <a:pt x="5" y="28"/>
                      <a:pt x="5" y="27"/>
                    </a:cubicBezTo>
                    <a:cubicBezTo>
                      <a:pt x="5" y="27"/>
                      <a:pt x="4" y="26"/>
                      <a:pt x="4" y="26"/>
                    </a:cubicBezTo>
                    <a:cubicBezTo>
                      <a:pt x="1" y="26"/>
                      <a:pt x="1" y="26"/>
                      <a:pt x="1" y="26"/>
                    </a:cubicBezTo>
                    <a:cubicBezTo>
                      <a:pt x="0" y="24"/>
                      <a:pt x="0" y="22"/>
                      <a:pt x="0" y="21"/>
                    </a:cubicBezTo>
                    <a:cubicBezTo>
                      <a:pt x="4" y="20"/>
                      <a:pt x="4" y="20"/>
                      <a:pt x="4" y="20"/>
                    </a:cubicBezTo>
                    <a:cubicBezTo>
                      <a:pt x="4" y="19"/>
                      <a:pt x="4" y="18"/>
                      <a:pt x="4" y="17"/>
                    </a:cubicBezTo>
                    <a:cubicBezTo>
                      <a:pt x="1" y="15"/>
                      <a:pt x="1" y="15"/>
                      <a:pt x="1" y="15"/>
                    </a:cubicBezTo>
                    <a:cubicBezTo>
                      <a:pt x="2" y="13"/>
                      <a:pt x="2" y="12"/>
                      <a:pt x="3" y="10"/>
                    </a:cubicBezTo>
                    <a:cubicBezTo>
                      <a:pt x="7" y="12"/>
                      <a:pt x="7" y="12"/>
                      <a:pt x="7" y="12"/>
                    </a:cubicBezTo>
                    <a:cubicBezTo>
                      <a:pt x="7" y="11"/>
                      <a:pt x="8" y="10"/>
                      <a:pt x="9" y="9"/>
                    </a:cubicBezTo>
                    <a:cubicBezTo>
                      <a:pt x="7" y="6"/>
                      <a:pt x="7" y="6"/>
                      <a:pt x="7" y="6"/>
                    </a:cubicBezTo>
                    <a:cubicBezTo>
                      <a:pt x="8" y="5"/>
                      <a:pt x="10" y="4"/>
                      <a:pt x="11" y="3"/>
                    </a:cubicBezTo>
                    <a:cubicBezTo>
                      <a:pt x="13" y="6"/>
                      <a:pt x="13" y="6"/>
                      <a:pt x="13" y="6"/>
                    </a:cubicBezTo>
                    <a:cubicBezTo>
                      <a:pt x="14" y="5"/>
                      <a:pt x="14" y="5"/>
                      <a:pt x="15" y="5"/>
                    </a:cubicBezTo>
                    <a:cubicBezTo>
                      <a:pt x="16" y="5"/>
                      <a:pt x="16" y="5"/>
                      <a:pt x="17" y="4"/>
                    </a:cubicBezTo>
                    <a:cubicBezTo>
                      <a:pt x="17" y="1"/>
                      <a:pt x="17" y="1"/>
                      <a:pt x="17" y="1"/>
                    </a:cubicBezTo>
                    <a:cubicBezTo>
                      <a:pt x="18" y="0"/>
                      <a:pt x="20" y="0"/>
                      <a:pt x="22" y="1"/>
                    </a:cubicBezTo>
                    <a:cubicBezTo>
                      <a:pt x="22" y="4"/>
                      <a:pt x="22" y="4"/>
                      <a:pt x="22" y="4"/>
                    </a:cubicBezTo>
                    <a:cubicBezTo>
                      <a:pt x="23" y="4"/>
                      <a:pt x="25" y="4"/>
                      <a:pt x="26" y="4"/>
                    </a:cubicBezTo>
                    <a:cubicBezTo>
                      <a:pt x="27" y="2"/>
                      <a:pt x="27" y="2"/>
                      <a:pt x="27" y="2"/>
                    </a:cubicBezTo>
                    <a:cubicBezTo>
                      <a:pt x="29" y="2"/>
                      <a:pt x="31" y="3"/>
                      <a:pt x="32" y="4"/>
                    </a:cubicBezTo>
                    <a:cubicBezTo>
                      <a:pt x="31" y="7"/>
                      <a:pt x="31" y="7"/>
                      <a:pt x="31" y="7"/>
                    </a:cubicBezTo>
                    <a:close/>
                    <a:moveTo>
                      <a:pt x="60" y="47"/>
                    </a:moveTo>
                    <a:cubicBezTo>
                      <a:pt x="59" y="44"/>
                      <a:pt x="57" y="42"/>
                      <a:pt x="54" y="41"/>
                    </a:cubicBezTo>
                    <a:cubicBezTo>
                      <a:pt x="51" y="39"/>
                      <a:pt x="48" y="39"/>
                      <a:pt x="45" y="40"/>
                    </a:cubicBezTo>
                    <a:cubicBezTo>
                      <a:pt x="43" y="41"/>
                      <a:pt x="40" y="44"/>
                      <a:pt x="39" y="46"/>
                    </a:cubicBezTo>
                    <a:cubicBezTo>
                      <a:pt x="38" y="49"/>
                      <a:pt x="38" y="52"/>
                      <a:pt x="39" y="55"/>
                    </a:cubicBezTo>
                    <a:cubicBezTo>
                      <a:pt x="40" y="58"/>
                      <a:pt x="42" y="60"/>
                      <a:pt x="45" y="62"/>
                    </a:cubicBezTo>
                    <a:cubicBezTo>
                      <a:pt x="48" y="63"/>
                      <a:pt x="51" y="63"/>
                      <a:pt x="54" y="62"/>
                    </a:cubicBezTo>
                    <a:cubicBezTo>
                      <a:pt x="56" y="61"/>
                      <a:pt x="59" y="59"/>
                      <a:pt x="60" y="56"/>
                    </a:cubicBezTo>
                    <a:cubicBezTo>
                      <a:pt x="61" y="53"/>
                      <a:pt x="61" y="50"/>
                      <a:pt x="60" y="47"/>
                    </a:cubicBezTo>
                    <a:close/>
                    <a:moveTo>
                      <a:pt x="59" y="37"/>
                    </a:moveTo>
                    <a:cubicBezTo>
                      <a:pt x="60" y="37"/>
                      <a:pt x="61" y="38"/>
                      <a:pt x="62" y="39"/>
                    </a:cubicBezTo>
                    <a:cubicBezTo>
                      <a:pt x="65" y="37"/>
                      <a:pt x="65" y="37"/>
                      <a:pt x="65" y="37"/>
                    </a:cubicBezTo>
                    <a:cubicBezTo>
                      <a:pt x="66" y="38"/>
                      <a:pt x="67" y="40"/>
                      <a:pt x="68" y="41"/>
                    </a:cubicBezTo>
                    <a:cubicBezTo>
                      <a:pt x="65" y="44"/>
                      <a:pt x="65" y="44"/>
                      <a:pt x="65" y="44"/>
                    </a:cubicBezTo>
                    <a:cubicBezTo>
                      <a:pt x="65" y="44"/>
                      <a:pt x="66" y="45"/>
                      <a:pt x="66" y="45"/>
                    </a:cubicBezTo>
                    <a:cubicBezTo>
                      <a:pt x="66" y="46"/>
                      <a:pt x="66" y="46"/>
                      <a:pt x="66" y="47"/>
                    </a:cubicBezTo>
                    <a:cubicBezTo>
                      <a:pt x="70" y="47"/>
                      <a:pt x="70" y="47"/>
                      <a:pt x="70" y="47"/>
                    </a:cubicBezTo>
                    <a:cubicBezTo>
                      <a:pt x="70" y="48"/>
                      <a:pt x="71" y="50"/>
                      <a:pt x="70" y="52"/>
                    </a:cubicBezTo>
                    <a:cubicBezTo>
                      <a:pt x="67" y="52"/>
                      <a:pt x="67" y="52"/>
                      <a:pt x="67" y="52"/>
                    </a:cubicBezTo>
                    <a:cubicBezTo>
                      <a:pt x="67" y="53"/>
                      <a:pt x="67" y="55"/>
                      <a:pt x="66" y="56"/>
                    </a:cubicBezTo>
                    <a:cubicBezTo>
                      <a:pt x="69" y="57"/>
                      <a:pt x="69" y="57"/>
                      <a:pt x="69" y="57"/>
                    </a:cubicBezTo>
                    <a:cubicBezTo>
                      <a:pt x="69" y="59"/>
                      <a:pt x="68" y="61"/>
                      <a:pt x="67" y="62"/>
                    </a:cubicBezTo>
                    <a:cubicBezTo>
                      <a:pt x="64" y="61"/>
                      <a:pt x="64" y="61"/>
                      <a:pt x="64" y="61"/>
                    </a:cubicBezTo>
                    <a:cubicBezTo>
                      <a:pt x="63" y="62"/>
                      <a:pt x="63" y="63"/>
                      <a:pt x="62" y="63"/>
                    </a:cubicBezTo>
                    <a:cubicBezTo>
                      <a:pt x="63" y="66"/>
                      <a:pt x="63" y="66"/>
                      <a:pt x="63" y="66"/>
                    </a:cubicBezTo>
                    <a:cubicBezTo>
                      <a:pt x="62" y="68"/>
                      <a:pt x="61" y="69"/>
                      <a:pt x="59" y="69"/>
                    </a:cubicBezTo>
                    <a:cubicBezTo>
                      <a:pt x="57" y="67"/>
                      <a:pt x="57" y="67"/>
                      <a:pt x="57" y="67"/>
                    </a:cubicBezTo>
                    <a:cubicBezTo>
                      <a:pt x="57" y="67"/>
                      <a:pt x="56" y="67"/>
                      <a:pt x="56" y="67"/>
                    </a:cubicBezTo>
                    <a:cubicBezTo>
                      <a:pt x="55" y="68"/>
                      <a:pt x="55" y="68"/>
                      <a:pt x="54" y="68"/>
                    </a:cubicBezTo>
                    <a:cubicBezTo>
                      <a:pt x="54" y="71"/>
                      <a:pt x="54" y="71"/>
                      <a:pt x="54" y="71"/>
                    </a:cubicBezTo>
                    <a:cubicBezTo>
                      <a:pt x="52" y="72"/>
                      <a:pt x="51" y="72"/>
                      <a:pt x="49" y="72"/>
                    </a:cubicBezTo>
                    <a:cubicBezTo>
                      <a:pt x="48" y="69"/>
                      <a:pt x="48" y="69"/>
                      <a:pt x="48" y="69"/>
                    </a:cubicBezTo>
                    <a:cubicBezTo>
                      <a:pt x="47" y="68"/>
                      <a:pt x="46" y="68"/>
                      <a:pt x="45" y="68"/>
                    </a:cubicBezTo>
                    <a:cubicBezTo>
                      <a:pt x="43" y="71"/>
                      <a:pt x="43" y="71"/>
                      <a:pt x="43" y="71"/>
                    </a:cubicBezTo>
                    <a:cubicBezTo>
                      <a:pt x="41" y="71"/>
                      <a:pt x="40" y="70"/>
                      <a:pt x="39" y="69"/>
                    </a:cubicBezTo>
                    <a:cubicBezTo>
                      <a:pt x="40" y="66"/>
                      <a:pt x="40" y="66"/>
                      <a:pt x="40" y="66"/>
                    </a:cubicBezTo>
                    <a:cubicBezTo>
                      <a:pt x="39" y="65"/>
                      <a:pt x="38" y="64"/>
                      <a:pt x="37" y="63"/>
                    </a:cubicBezTo>
                    <a:cubicBezTo>
                      <a:pt x="34" y="65"/>
                      <a:pt x="34" y="65"/>
                      <a:pt x="34" y="65"/>
                    </a:cubicBezTo>
                    <a:cubicBezTo>
                      <a:pt x="33" y="64"/>
                      <a:pt x="32" y="63"/>
                      <a:pt x="31" y="61"/>
                    </a:cubicBezTo>
                    <a:cubicBezTo>
                      <a:pt x="34" y="59"/>
                      <a:pt x="34" y="59"/>
                      <a:pt x="34" y="59"/>
                    </a:cubicBezTo>
                    <a:cubicBezTo>
                      <a:pt x="34" y="58"/>
                      <a:pt x="33" y="58"/>
                      <a:pt x="33" y="57"/>
                    </a:cubicBezTo>
                    <a:cubicBezTo>
                      <a:pt x="33" y="57"/>
                      <a:pt x="33" y="56"/>
                      <a:pt x="33" y="56"/>
                    </a:cubicBezTo>
                    <a:cubicBezTo>
                      <a:pt x="29" y="56"/>
                      <a:pt x="29" y="56"/>
                      <a:pt x="29" y="56"/>
                    </a:cubicBezTo>
                    <a:cubicBezTo>
                      <a:pt x="29" y="54"/>
                      <a:pt x="28" y="52"/>
                      <a:pt x="29" y="51"/>
                    </a:cubicBezTo>
                    <a:cubicBezTo>
                      <a:pt x="32" y="50"/>
                      <a:pt x="32" y="50"/>
                      <a:pt x="32" y="50"/>
                    </a:cubicBezTo>
                    <a:cubicBezTo>
                      <a:pt x="32" y="49"/>
                      <a:pt x="32" y="48"/>
                      <a:pt x="33" y="47"/>
                    </a:cubicBezTo>
                    <a:cubicBezTo>
                      <a:pt x="30" y="45"/>
                      <a:pt x="30" y="45"/>
                      <a:pt x="30" y="45"/>
                    </a:cubicBezTo>
                    <a:cubicBezTo>
                      <a:pt x="30" y="43"/>
                      <a:pt x="31" y="42"/>
                      <a:pt x="32" y="40"/>
                    </a:cubicBezTo>
                    <a:cubicBezTo>
                      <a:pt x="35" y="41"/>
                      <a:pt x="35" y="41"/>
                      <a:pt x="35" y="41"/>
                    </a:cubicBezTo>
                    <a:cubicBezTo>
                      <a:pt x="36" y="40"/>
                      <a:pt x="36" y="40"/>
                      <a:pt x="37" y="39"/>
                    </a:cubicBezTo>
                    <a:cubicBezTo>
                      <a:pt x="36" y="36"/>
                      <a:pt x="36" y="36"/>
                      <a:pt x="36" y="36"/>
                    </a:cubicBezTo>
                    <a:cubicBezTo>
                      <a:pt x="37" y="34"/>
                      <a:pt x="38" y="33"/>
                      <a:pt x="40" y="33"/>
                    </a:cubicBezTo>
                    <a:cubicBezTo>
                      <a:pt x="42" y="36"/>
                      <a:pt x="42" y="36"/>
                      <a:pt x="42" y="36"/>
                    </a:cubicBezTo>
                    <a:cubicBezTo>
                      <a:pt x="42" y="35"/>
                      <a:pt x="43" y="35"/>
                      <a:pt x="43" y="35"/>
                    </a:cubicBezTo>
                    <a:cubicBezTo>
                      <a:pt x="44" y="35"/>
                      <a:pt x="45" y="34"/>
                      <a:pt x="45" y="34"/>
                    </a:cubicBezTo>
                    <a:cubicBezTo>
                      <a:pt x="45" y="31"/>
                      <a:pt x="45" y="31"/>
                      <a:pt x="45" y="31"/>
                    </a:cubicBezTo>
                    <a:cubicBezTo>
                      <a:pt x="47" y="30"/>
                      <a:pt x="48" y="30"/>
                      <a:pt x="50" y="30"/>
                    </a:cubicBezTo>
                    <a:cubicBezTo>
                      <a:pt x="51" y="34"/>
                      <a:pt x="51" y="34"/>
                      <a:pt x="51" y="34"/>
                    </a:cubicBezTo>
                    <a:cubicBezTo>
                      <a:pt x="52" y="34"/>
                      <a:pt x="53" y="34"/>
                      <a:pt x="54" y="34"/>
                    </a:cubicBezTo>
                    <a:cubicBezTo>
                      <a:pt x="56" y="31"/>
                      <a:pt x="56" y="31"/>
                      <a:pt x="56" y="31"/>
                    </a:cubicBezTo>
                    <a:cubicBezTo>
                      <a:pt x="58" y="32"/>
                      <a:pt x="59" y="32"/>
                      <a:pt x="60" y="33"/>
                    </a:cubicBezTo>
                    <a:lnTo>
                      <a:pt x="59" y="37"/>
                    </a:lnTo>
                    <a:close/>
                  </a:path>
                </a:pathLst>
              </a:custGeom>
              <a:solidFill>
                <a:schemeClr val="bg1"/>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6" name="矩形 35"/>
              <p:cNvSpPr/>
              <p:nvPr/>
            </p:nvSpPr>
            <p:spPr>
              <a:xfrm>
                <a:off x="4988958" y="3219210"/>
                <a:ext cx="595035" cy="313932"/>
              </a:xfrm>
              <a:prstGeom prst="rect">
                <a:avLst/>
              </a:prstGeom>
            </p:spPr>
            <p:txBody>
              <a:bodyPr wrap="none">
                <a:spAutoFit/>
              </a:bodyPr>
              <a:lstStyle/>
              <a:p>
                <a:pPr lvl="0" defTabSz="1066800">
                  <a:lnSpc>
                    <a:spcPct val="90000"/>
                  </a:lnSpc>
                  <a:spcBef>
                    <a:spcPct val="0"/>
                  </a:spcBef>
                  <a:spcAft>
                    <a:spcPct val="35000"/>
                  </a:spcAft>
                  <a:defRPr/>
                </a:pPr>
                <a:r>
                  <a:rPr lang="zh-CN" altLang="en-US" sz="1600" b="1" kern="0" dirty="0">
                    <a:solidFill>
                      <a:schemeClr val="bg1"/>
                    </a:solidFill>
                    <a:latin typeface="Arial"/>
                    <a:ea typeface="微软雅黑"/>
                  </a:rPr>
                  <a:t>建模</a:t>
                </a:r>
              </a:p>
            </p:txBody>
          </p:sp>
          <p:sp>
            <p:nvSpPr>
              <p:cNvPr id="37" name="矩形 36"/>
              <p:cNvSpPr/>
              <p:nvPr/>
            </p:nvSpPr>
            <p:spPr>
              <a:xfrm>
                <a:off x="6638910" y="3219210"/>
                <a:ext cx="1005403" cy="313932"/>
              </a:xfrm>
              <a:prstGeom prst="rect">
                <a:avLst/>
              </a:prstGeom>
            </p:spPr>
            <p:txBody>
              <a:bodyPr wrap="none">
                <a:spAutoFit/>
              </a:bodyPr>
              <a:lstStyle/>
              <a:p>
                <a:pPr lvl="0" defTabSz="1066800">
                  <a:lnSpc>
                    <a:spcPct val="90000"/>
                  </a:lnSpc>
                  <a:spcBef>
                    <a:spcPct val="0"/>
                  </a:spcBef>
                  <a:spcAft>
                    <a:spcPct val="35000"/>
                  </a:spcAft>
                  <a:defRPr/>
                </a:pPr>
                <a:r>
                  <a:rPr lang="zh-CN" altLang="en-US" sz="1600" b="1" kern="0" dirty="0">
                    <a:solidFill>
                      <a:schemeClr val="bg1"/>
                    </a:solidFill>
                    <a:latin typeface="Arial"/>
                    <a:ea typeface="微软雅黑"/>
                  </a:rPr>
                  <a:t>测试验证</a:t>
                </a:r>
              </a:p>
            </p:txBody>
          </p:sp>
          <p:sp>
            <p:nvSpPr>
              <p:cNvPr id="38" name="矩形 37"/>
              <p:cNvSpPr/>
              <p:nvPr/>
            </p:nvSpPr>
            <p:spPr>
              <a:xfrm>
                <a:off x="8260919" y="3219210"/>
                <a:ext cx="1210588" cy="313932"/>
              </a:xfrm>
              <a:prstGeom prst="rect">
                <a:avLst/>
              </a:prstGeom>
            </p:spPr>
            <p:txBody>
              <a:bodyPr wrap="none">
                <a:spAutoFit/>
              </a:bodyPr>
              <a:lstStyle/>
              <a:p>
                <a:pPr defTabSz="1066800">
                  <a:lnSpc>
                    <a:spcPct val="90000"/>
                  </a:lnSpc>
                  <a:spcBef>
                    <a:spcPct val="0"/>
                  </a:spcBef>
                  <a:spcAft>
                    <a:spcPct val="35000"/>
                  </a:spcAft>
                  <a:defRPr/>
                </a:pPr>
                <a:r>
                  <a:rPr lang="zh-CN" altLang="en-US" sz="1600" b="1" kern="0" dirty="0">
                    <a:solidFill>
                      <a:schemeClr val="bg1"/>
                    </a:solidFill>
                    <a:latin typeface="Arial"/>
                    <a:ea typeface="微软雅黑"/>
                  </a:rPr>
                  <a:t>多样本调优</a:t>
                </a:r>
              </a:p>
            </p:txBody>
          </p:sp>
          <p:sp>
            <p:nvSpPr>
              <p:cNvPr id="39" name="矩形 38"/>
              <p:cNvSpPr/>
              <p:nvPr/>
            </p:nvSpPr>
            <p:spPr>
              <a:xfrm>
                <a:off x="10224856" y="3219210"/>
                <a:ext cx="1005403" cy="313932"/>
              </a:xfrm>
              <a:prstGeom prst="rect">
                <a:avLst/>
              </a:prstGeom>
            </p:spPr>
            <p:txBody>
              <a:bodyPr wrap="none">
                <a:spAutoFit/>
              </a:bodyPr>
              <a:lstStyle/>
              <a:p>
                <a:pPr defTabSz="1066800">
                  <a:lnSpc>
                    <a:spcPct val="90000"/>
                  </a:lnSpc>
                  <a:spcBef>
                    <a:spcPct val="0"/>
                  </a:spcBef>
                  <a:spcAft>
                    <a:spcPct val="35000"/>
                  </a:spcAft>
                  <a:defRPr/>
                </a:pPr>
                <a:r>
                  <a:rPr lang="zh-CN" altLang="en-US" sz="1600" b="1" kern="0" dirty="0">
                    <a:solidFill>
                      <a:schemeClr val="bg1"/>
                    </a:solidFill>
                    <a:latin typeface="Arial"/>
                    <a:ea typeface="微软雅黑"/>
                  </a:rPr>
                  <a:t>模型固化</a:t>
                </a:r>
              </a:p>
            </p:txBody>
          </p:sp>
        </p:grpSp>
        <p:grpSp>
          <p:nvGrpSpPr>
            <p:cNvPr id="48" name="组合 47"/>
            <p:cNvGrpSpPr/>
            <p:nvPr/>
          </p:nvGrpSpPr>
          <p:grpSpPr>
            <a:xfrm>
              <a:off x="719262" y="4013728"/>
              <a:ext cx="1517448" cy="1202703"/>
              <a:chOff x="801545" y="4357734"/>
              <a:chExt cx="1785254" cy="1414962"/>
            </a:xfrm>
            <a:noFill/>
          </p:grpSpPr>
          <p:sp>
            <p:nvSpPr>
              <p:cNvPr id="49" name="圆角矩形 4">
                <a:extLst>
                  <a:ext uri="{FF2B5EF4-FFF2-40B4-BE49-F238E27FC236}">
                    <a16:creationId xmlns="" xmlns:a16="http://schemas.microsoft.com/office/drawing/2014/main" id="{83C5C357-A537-46CB-B5F5-0ADADBD89B15}"/>
                  </a:ext>
                </a:extLst>
              </p:cNvPr>
              <p:cNvSpPr/>
              <p:nvPr/>
            </p:nvSpPr>
            <p:spPr>
              <a:xfrm>
                <a:off x="801545" y="5268640"/>
                <a:ext cx="1785253" cy="504056"/>
              </a:xfrm>
              <a:prstGeom prst="roundRect">
                <a:avLst/>
              </a:prstGeom>
              <a:grpFill/>
              <a:ln w="12700" cap="flat" cmpd="sng" algn="ctr">
                <a:solidFill>
                  <a:schemeClr val="bg1">
                    <a:lumMod val="95000"/>
                  </a:schemeClr>
                </a:solidFill>
                <a:prstDash val="solid"/>
                <a:miter lim="800000"/>
              </a:ln>
              <a:effectLst/>
            </p:spPr>
            <p:txBody>
              <a:bodyPr rtlCol="0" anchor="ctr"/>
              <a:lstStyle/>
              <a:p>
                <a:pPr algn="ctr" defTabSz="914377">
                  <a:defRPr/>
                </a:pPr>
                <a:r>
                  <a:rPr lang="zh-CN" altLang="en-US" sz="1600" kern="0" dirty="0">
                    <a:solidFill>
                      <a:schemeClr val="bg1"/>
                    </a:solidFill>
                    <a:latin typeface="Arial"/>
                    <a:ea typeface="微软雅黑"/>
                  </a:rPr>
                  <a:t>筛选分析样本</a:t>
                </a:r>
              </a:p>
            </p:txBody>
          </p:sp>
          <p:sp>
            <p:nvSpPr>
              <p:cNvPr id="50" name="圆角矩形 5">
                <a:extLst>
                  <a:ext uri="{FF2B5EF4-FFF2-40B4-BE49-F238E27FC236}">
                    <a16:creationId xmlns="" xmlns:a16="http://schemas.microsoft.com/office/drawing/2014/main" id="{F0DF0BDC-F15E-47AC-9BA9-605503D9E668}"/>
                  </a:ext>
                </a:extLst>
              </p:cNvPr>
              <p:cNvSpPr/>
              <p:nvPr/>
            </p:nvSpPr>
            <p:spPr>
              <a:xfrm>
                <a:off x="810547" y="4357734"/>
                <a:ext cx="1776252" cy="432048"/>
              </a:xfrm>
              <a:prstGeom prst="roundRect">
                <a:avLst/>
              </a:prstGeom>
              <a:grpFill/>
              <a:ln w="12700" cap="flat" cmpd="sng" algn="ctr">
                <a:solidFill>
                  <a:schemeClr val="bg1">
                    <a:lumMod val="95000"/>
                  </a:schemeClr>
                </a:solidFill>
                <a:prstDash val="solid"/>
                <a:miter lim="800000"/>
              </a:ln>
              <a:effectLst/>
            </p:spPr>
            <p:txBody>
              <a:bodyPr rtlCol="0" anchor="ctr"/>
              <a:lstStyle/>
              <a:p>
                <a:pPr algn="ctr" defTabSz="914377">
                  <a:defRPr/>
                </a:pPr>
                <a:r>
                  <a:rPr lang="zh-CN" altLang="en-US" sz="1600" kern="0" dirty="0">
                    <a:solidFill>
                      <a:schemeClr val="bg1"/>
                    </a:solidFill>
                    <a:latin typeface="Arial"/>
                    <a:ea typeface="微软雅黑"/>
                  </a:rPr>
                  <a:t>样本专题分析</a:t>
                </a:r>
              </a:p>
            </p:txBody>
          </p:sp>
          <p:sp>
            <p:nvSpPr>
              <p:cNvPr id="51" name="虚尾箭头 6">
                <a:extLst>
                  <a:ext uri="{FF2B5EF4-FFF2-40B4-BE49-F238E27FC236}">
                    <a16:creationId xmlns="" xmlns:a16="http://schemas.microsoft.com/office/drawing/2014/main" id="{0CE8355A-42D9-4B6A-84D4-B620AE2C6372}"/>
                  </a:ext>
                </a:extLst>
              </p:cNvPr>
              <p:cNvSpPr/>
              <p:nvPr/>
            </p:nvSpPr>
            <p:spPr>
              <a:xfrm rot="16200000" flipV="1">
                <a:off x="1460123" y="4935603"/>
                <a:ext cx="396044" cy="198022"/>
              </a:xfrm>
              <a:prstGeom prst="stripedRightArrow">
                <a:avLst/>
              </a:prstGeom>
              <a:grpFill/>
              <a:ln w="12700" cap="flat" cmpd="sng" algn="ctr">
                <a:solidFill>
                  <a:schemeClr val="bg1">
                    <a:lumMod val="95000"/>
                  </a:schemeClr>
                </a:solidFill>
                <a:prstDash val="solid"/>
                <a:miter lim="800000"/>
              </a:ln>
              <a:effectLst/>
            </p:spPr>
            <p:txBody>
              <a:bodyPr rtlCol="0" anchor="ctr"/>
              <a:lstStyle/>
              <a:p>
                <a:pPr algn="ctr" defTabSz="914377">
                  <a:defRPr/>
                </a:pPr>
                <a:endParaRPr lang="zh-CN" altLang="en-US" kern="0">
                  <a:solidFill>
                    <a:schemeClr val="bg1"/>
                  </a:solidFill>
                  <a:latin typeface="Arial"/>
                  <a:ea typeface="微软雅黑"/>
                </a:endParaRPr>
              </a:p>
            </p:txBody>
          </p:sp>
        </p:grpSp>
        <p:grpSp>
          <p:nvGrpSpPr>
            <p:cNvPr id="52" name="组合 51"/>
            <p:cNvGrpSpPr/>
            <p:nvPr/>
          </p:nvGrpSpPr>
          <p:grpSpPr>
            <a:xfrm>
              <a:off x="2426970" y="4038530"/>
              <a:ext cx="1517359" cy="1222188"/>
              <a:chOff x="2733593" y="4404544"/>
              <a:chExt cx="1756689" cy="1414962"/>
            </a:xfrm>
            <a:noFill/>
          </p:grpSpPr>
          <p:sp>
            <p:nvSpPr>
              <p:cNvPr id="53" name="圆角矩形 4">
                <a:extLst>
                  <a:ext uri="{FF2B5EF4-FFF2-40B4-BE49-F238E27FC236}">
                    <a16:creationId xmlns="" xmlns:a16="http://schemas.microsoft.com/office/drawing/2014/main" id="{83C5C357-A537-46CB-B5F5-0ADADBD89B15}"/>
                  </a:ext>
                </a:extLst>
              </p:cNvPr>
              <p:cNvSpPr/>
              <p:nvPr/>
            </p:nvSpPr>
            <p:spPr>
              <a:xfrm>
                <a:off x="2733593" y="5315449"/>
                <a:ext cx="1756689" cy="504057"/>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设计特征变量</a:t>
                </a:r>
              </a:p>
            </p:txBody>
          </p:sp>
          <p:sp>
            <p:nvSpPr>
              <p:cNvPr id="54" name="圆角矩形 5">
                <a:extLst>
                  <a:ext uri="{FF2B5EF4-FFF2-40B4-BE49-F238E27FC236}">
                    <a16:creationId xmlns="" xmlns:a16="http://schemas.microsoft.com/office/drawing/2014/main" id="{F0DF0BDC-F15E-47AC-9BA9-605503D9E668}"/>
                  </a:ext>
                </a:extLst>
              </p:cNvPr>
              <p:cNvSpPr/>
              <p:nvPr/>
            </p:nvSpPr>
            <p:spPr>
              <a:xfrm>
                <a:off x="2742594" y="4404544"/>
                <a:ext cx="1747688"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400" kern="0" dirty="0">
                    <a:solidFill>
                      <a:schemeClr val="bg1">
                        <a:lumMod val="95000"/>
                      </a:schemeClr>
                    </a:solidFill>
                    <a:latin typeface="Arial"/>
                    <a:ea typeface="微软雅黑"/>
                  </a:rPr>
                  <a:t>特征处理及筛选</a:t>
                </a:r>
              </a:p>
            </p:txBody>
          </p:sp>
          <p:sp>
            <p:nvSpPr>
              <p:cNvPr id="55" name="虚尾箭头 6">
                <a:extLst>
                  <a:ext uri="{FF2B5EF4-FFF2-40B4-BE49-F238E27FC236}">
                    <a16:creationId xmlns="" xmlns:a16="http://schemas.microsoft.com/office/drawing/2014/main" id="{0CE8355A-42D9-4B6A-84D4-B620AE2C6372}"/>
                  </a:ext>
                </a:extLst>
              </p:cNvPr>
              <p:cNvSpPr/>
              <p:nvPr/>
            </p:nvSpPr>
            <p:spPr>
              <a:xfrm rot="16200000" flipV="1">
                <a:off x="3392170" y="4982413"/>
                <a:ext cx="396044"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grpSp>
        <p:grpSp>
          <p:nvGrpSpPr>
            <p:cNvPr id="56" name="组合 55"/>
            <p:cNvGrpSpPr/>
            <p:nvPr/>
          </p:nvGrpSpPr>
          <p:grpSpPr>
            <a:xfrm>
              <a:off x="4259867" y="4042009"/>
              <a:ext cx="1472507" cy="1761675"/>
              <a:chOff x="4501760" y="3972496"/>
              <a:chExt cx="1674186" cy="2002960"/>
            </a:xfrm>
            <a:noFill/>
          </p:grpSpPr>
          <p:sp>
            <p:nvSpPr>
              <p:cNvPr id="57" name="圆角矩形 7">
                <a:extLst>
                  <a:ext uri="{FF2B5EF4-FFF2-40B4-BE49-F238E27FC236}">
                    <a16:creationId xmlns="" xmlns:a16="http://schemas.microsoft.com/office/drawing/2014/main" id="{D883A2D8-95AE-4B1F-B8D5-07327DCEA44B}"/>
                  </a:ext>
                </a:extLst>
              </p:cNvPr>
              <p:cNvSpPr/>
              <p:nvPr/>
            </p:nvSpPr>
            <p:spPr>
              <a:xfrm>
                <a:off x="4519762" y="5579412"/>
                <a:ext cx="1656184" cy="396044"/>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算法构建</a:t>
                </a:r>
              </a:p>
            </p:txBody>
          </p:sp>
          <p:sp>
            <p:nvSpPr>
              <p:cNvPr id="58" name="圆角矩形 10">
                <a:extLst>
                  <a:ext uri="{FF2B5EF4-FFF2-40B4-BE49-F238E27FC236}">
                    <a16:creationId xmlns="" xmlns:a16="http://schemas.microsoft.com/office/drawing/2014/main" id="{EF55D011-ECB5-4F44-AC48-0C56B0DB7BE0}"/>
                  </a:ext>
                </a:extLst>
              </p:cNvPr>
              <p:cNvSpPr/>
              <p:nvPr/>
            </p:nvSpPr>
            <p:spPr>
              <a:xfrm>
                <a:off x="4501760" y="3972496"/>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预测模型建立</a:t>
                </a:r>
              </a:p>
            </p:txBody>
          </p:sp>
          <p:sp>
            <p:nvSpPr>
              <p:cNvPr id="59" name="虚尾箭头 11">
                <a:extLst>
                  <a:ext uri="{FF2B5EF4-FFF2-40B4-BE49-F238E27FC236}">
                    <a16:creationId xmlns="" xmlns:a16="http://schemas.microsoft.com/office/drawing/2014/main" id="{D1884F85-1B21-4F74-9386-08A2B6CED9F0}"/>
                  </a:ext>
                </a:extLst>
              </p:cNvPr>
              <p:cNvSpPr/>
              <p:nvPr/>
            </p:nvSpPr>
            <p:spPr>
              <a:xfrm rot="16200000" flipV="1">
                <a:off x="5149739" y="5277641"/>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sp>
            <p:nvSpPr>
              <p:cNvPr id="60" name="圆角矩形 24">
                <a:extLst>
                  <a:ext uri="{FF2B5EF4-FFF2-40B4-BE49-F238E27FC236}">
                    <a16:creationId xmlns="" xmlns:a16="http://schemas.microsoft.com/office/drawing/2014/main" id="{1BD54ED0-2D8E-4A1A-B0F2-816C9ECA7745}"/>
                  </a:ext>
                </a:extLst>
              </p:cNvPr>
              <p:cNvSpPr/>
              <p:nvPr/>
            </p:nvSpPr>
            <p:spPr>
              <a:xfrm>
                <a:off x="4519762" y="4764584"/>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算法调优</a:t>
                </a:r>
              </a:p>
            </p:txBody>
          </p:sp>
          <p:sp>
            <p:nvSpPr>
              <p:cNvPr id="61" name="虚尾箭头 25">
                <a:extLst>
                  <a:ext uri="{FF2B5EF4-FFF2-40B4-BE49-F238E27FC236}">
                    <a16:creationId xmlns="" xmlns:a16="http://schemas.microsoft.com/office/drawing/2014/main" id="{3DE2A2E0-C013-42F0-B48C-8374A4D62AA9}"/>
                  </a:ext>
                </a:extLst>
              </p:cNvPr>
              <p:cNvSpPr/>
              <p:nvPr/>
            </p:nvSpPr>
            <p:spPr>
              <a:xfrm rot="16200000" flipV="1">
                <a:off x="5158833" y="4485553"/>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grpSp>
        <p:grpSp>
          <p:nvGrpSpPr>
            <p:cNvPr id="62" name="组合 61"/>
            <p:cNvGrpSpPr/>
            <p:nvPr/>
          </p:nvGrpSpPr>
          <p:grpSpPr>
            <a:xfrm>
              <a:off x="6047912" y="4032582"/>
              <a:ext cx="1552312" cy="1076671"/>
              <a:chOff x="6228524" y="3191506"/>
              <a:chExt cx="1674186" cy="1224136"/>
            </a:xfrm>
            <a:noFill/>
          </p:grpSpPr>
          <p:sp>
            <p:nvSpPr>
              <p:cNvPr id="63" name="圆角矩形 13">
                <a:extLst>
                  <a:ext uri="{FF2B5EF4-FFF2-40B4-BE49-F238E27FC236}">
                    <a16:creationId xmlns="" xmlns:a16="http://schemas.microsoft.com/office/drawing/2014/main" id="{6EC342A1-59D7-42B8-B565-F8E4E5CD9632}"/>
                  </a:ext>
                </a:extLst>
              </p:cNvPr>
              <p:cNvSpPr/>
              <p:nvPr/>
            </p:nvSpPr>
            <p:spPr>
              <a:xfrm>
                <a:off x="6246526" y="4019598"/>
                <a:ext cx="1656184" cy="396044"/>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模型验证</a:t>
                </a:r>
              </a:p>
            </p:txBody>
          </p:sp>
          <p:sp>
            <p:nvSpPr>
              <p:cNvPr id="64" name="圆角矩形 14">
                <a:extLst>
                  <a:ext uri="{FF2B5EF4-FFF2-40B4-BE49-F238E27FC236}">
                    <a16:creationId xmlns="" xmlns:a16="http://schemas.microsoft.com/office/drawing/2014/main" id="{49005BD4-3E9D-455B-B3A7-32397C9E0780}"/>
                  </a:ext>
                </a:extLst>
              </p:cNvPr>
              <p:cNvSpPr/>
              <p:nvPr/>
            </p:nvSpPr>
            <p:spPr>
              <a:xfrm>
                <a:off x="6228524" y="3191506"/>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碰撞比对</a:t>
                </a:r>
              </a:p>
            </p:txBody>
          </p:sp>
          <p:sp>
            <p:nvSpPr>
              <p:cNvPr id="65" name="虚尾箭头 15">
                <a:extLst>
                  <a:ext uri="{FF2B5EF4-FFF2-40B4-BE49-F238E27FC236}">
                    <a16:creationId xmlns="" xmlns:a16="http://schemas.microsoft.com/office/drawing/2014/main" id="{F773D79B-F903-4EE2-83C5-C761EF5F664A}"/>
                  </a:ext>
                </a:extLst>
              </p:cNvPr>
              <p:cNvSpPr/>
              <p:nvPr/>
            </p:nvSpPr>
            <p:spPr>
              <a:xfrm rot="16200000" flipV="1">
                <a:off x="6876503" y="3717827"/>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grpSp>
        <p:grpSp>
          <p:nvGrpSpPr>
            <p:cNvPr id="66" name="组合 65"/>
            <p:cNvGrpSpPr/>
            <p:nvPr/>
          </p:nvGrpSpPr>
          <p:grpSpPr>
            <a:xfrm>
              <a:off x="7840346" y="4013728"/>
              <a:ext cx="1534154" cy="1859738"/>
              <a:chOff x="8028724" y="2818202"/>
              <a:chExt cx="1674186" cy="2029488"/>
            </a:xfrm>
            <a:noFill/>
          </p:grpSpPr>
          <p:sp>
            <p:nvSpPr>
              <p:cNvPr id="67" name="圆角矩形 16">
                <a:extLst>
                  <a:ext uri="{FF2B5EF4-FFF2-40B4-BE49-F238E27FC236}">
                    <a16:creationId xmlns="" xmlns:a16="http://schemas.microsoft.com/office/drawing/2014/main" id="{5730329E-3ED1-4F1C-8670-7DFD75DE35DD}"/>
                  </a:ext>
                </a:extLst>
              </p:cNvPr>
              <p:cNvSpPr/>
              <p:nvPr/>
            </p:nvSpPr>
            <p:spPr>
              <a:xfrm>
                <a:off x="8046726" y="4451646"/>
                <a:ext cx="1656184" cy="396044"/>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样本补充</a:t>
                </a:r>
              </a:p>
            </p:txBody>
          </p:sp>
          <p:sp>
            <p:nvSpPr>
              <p:cNvPr id="68" name="圆角矩形 17">
                <a:extLst>
                  <a:ext uri="{FF2B5EF4-FFF2-40B4-BE49-F238E27FC236}">
                    <a16:creationId xmlns="" xmlns:a16="http://schemas.microsoft.com/office/drawing/2014/main" id="{B1536908-F026-4BEF-8C10-7B4316084292}"/>
                  </a:ext>
                </a:extLst>
              </p:cNvPr>
              <p:cNvSpPr/>
              <p:nvPr/>
            </p:nvSpPr>
            <p:spPr>
              <a:xfrm>
                <a:off x="8028724" y="3623554"/>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模型优化</a:t>
                </a:r>
              </a:p>
            </p:txBody>
          </p:sp>
          <p:sp>
            <p:nvSpPr>
              <p:cNvPr id="69" name="虚尾箭头 18">
                <a:extLst>
                  <a:ext uri="{FF2B5EF4-FFF2-40B4-BE49-F238E27FC236}">
                    <a16:creationId xmlns="" xmlns:a16="http://schemas.microsoft.com/office/drawing/2014/main" id="{4B21136D-14CD-42F3-91E6-FFCCF74B9D17}"/>
                  </a:ext>
                </a:extLst>
              </p:cNvPr>
              <p:cNvSpPr/>
              <p:nvPr/>
            </p:nvSpPr>
            <p:spPr>
              <a:xfrm rot="16200000" flipV="1">
                <a:off x="8676703" y="4149875"/>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sp>
            <p:nvSpPr>
              <p:cNvPr id="70" name="圆角矩形 19">
                <a:extLst>
                  <a:ext uri="{FF2B5EF4-FFF2-40B4-BE49-F238E27FC236}">
                    <a16:creationId xmlns="" xmlns:a16="http://schemas.microsoft.com/office/drawing/2014/main" id="{4B79DE87-DBA8-4171-998B-376C1C9D60A9}"/>
                  </a:ext>
                </a:extLst>
              </p:cNvPr>
              <p:cNvSpPr/>
              <p:nvPr/>
            </p:nvSpPr>
            <p:spPr>
              <a:xfrm>
                <a:off x="8028724" y="2818202"/>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再验证</a:t>
                </a:r>
              </a:p>
            </p:txBody>
          </p:sp>
          <p:sp>
            <p:nvSpPr>
              <p:cNvPr id="71" name="虚尾箭头 20">
                <a:extLst>
                  <a:ext uri="{FF2B5EF4-FFF2-40B4-BE49-F238E27FC236}">
                    <a16:creationId xmlns="" xmlns:a16="http://schemas.microsoft.com/office/drawing/2014/main" id="{B7E6A225-4F00-4924-BB5D-647994CE5BFB}"/>
                  </a:ext>
                </a:extLst>
              </p:cNvPr>
              <p:cNvSpPr/>
              <p:nvPr/>
            </p:nvSpPr>
            <p:spPr>
              <a:xfrm rot="16200000" flipV="1">
                <a:off x="8676703" y="3344523"/>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grpSp>
        <p:grpSp>
          <p:nvGrpSpPr>
            <p:cNvPr id="72" name="组合 71"/>
            <p:cNvGrpSpPr/>
            <p:nvPr/>
          </p:nvGrpSpPr>
          <p:grpSpPr>
            <a:xfrm>
              <a:off x="9652332" y="4013728"/>
              <a:ext cx="1530234" cy="1118881"/>
              <a:chOff x="9756916" y="2327410"/>
              <a:chExt cx="1674186" cy="1224136"/>
            </a:xfrm>
            <a:noFill/>
          </p:grpSpPr>
          <p:sp>
            <p:nvSpPr>
              <p:cNvPr id="73" name="圆角矩形 21">
                <a:extLst>
                  <a:ext uri="{FF2B5EF4-FFF2-40B4-BE49-F238E27FC236}">
                    <a16:creationId xmlns="" xmlns:a16="http://schemas.microsoft.com/office/drawing/2014/main" id="{6A510936-2A24-46CA-9E63-DD7584C147C5}"/>
                  </a:ext>
                </a:extLst>
              </p:cNvPr>
              <p:cNvSpPr/>
              <p:nvPr/>
            </p:nvSpPr>
            <p:spPr>
              <a:xfrm>
                <a:off x="9774918" y="3155502"/>
                <a:ext cx="1656184" cy="396044"/>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用户行为研究</a:t>
                </a:r>
              </a:p>
            </p:txBody>
          </p:sp>
          <p:sp>
            <p:nvSpPr>
              <p:cNvPr id="74" name="圆角矩形 22">
                <a:extLst>
                  <a:ext uri="{FF2B5EF4-FFF2-40B4-BE49-F238E27FC236}">
                    <a16:creationId xmlns="" xmlns:a16="http://schemas.microsoft.com/office/drawing/2014/main" id="{19EF7013-7F4C-4B5C-8544-2513F349296B}"/>
                  </a:ext>
                </a:extLst>
              </p:cNvPr>
              <p:cNvSpPr/>
              <p:nvPr/>
            </p:nvSpPr>
            <p:spPr>
              <a:xfrm>
                <a:off x="9756916" y="2327410"/>
                <a:ext cx="1656184" cy="432048"/>
              </a:xfrm>
              <a:prstGeom prst="roundRect">
                <a:avLst/>
              </a:prstGeom>
              <a:grpFill/>
              <a:ln w="12700" cap="flat" cmpd="sng" algn="ctr">
                <a:solidFill>
                  <a:schemeClr val="bg1"/>
                </a:solidFill>
                <a:prstDash val="solid"/>
                <a:miter lim="800000"/>
              </a:ln>
              <a:effectLst/>
            </p:spPr>
            <p:txBody>
              <a:bodyPr rtlCol="0" anchor="ctr"/>
              <a:lstStyle/>
              <a:p>
                <a:pPr algn="ctr" defTabSz="914377">
                  <a:defRPr/>
                </a:pPr>
                <a:r>
                  <a:rPr lang="zh-CN" altLang="en-US" sz="1600" kern="0" dirty="0">
                    <a:solidFill>
                      <a:schemeClr val="bg1">
                        <a:lumMod val="95000"/>
                      </a:schemeClr>
                    </a:solidFill>
                    <a:latin typeface="Arial"/>
                    <a:ea typeface="微软雅黑"/>
                  </a:rPr>
                  <a:t>实施应用</a:t>
                </a:r>
              </a:p>
            </p:txBody>
          </p:sp>
          <p:sp>
            <p:nvSpPr>
              <p:cNvPr id="75" name="虚尾箭头 23">
                <a:extLst>
                  <a:ext uri="{FF2B5EF4-FFF2-40B4-BE49-F238E27FC236}">
                    <a16:creationId xmlns="" xmlns:a16="http://schemas.microsoft.com/office/drawing/2014/main" id="{C4B0E82E-53A7-4BF8-A937-5732DDD7C028}"/>
                  </a:ext>
                </a:extLst>
              </p:cNvPr>
              <p:cNvSpPr/>
              <p:nvPr/>
            </p:nvSpPr>
            <p:spPr>
              <a:xfrm rot="16200000" flipV="1">
                <a:off x="10404895" y="2853731"/>
                <a:ext cx="360040" cy="198022"/>
              </a:xfrm>
              <a:prstGeom prst="stripedRightArrow">
                <a:avLst/>
              </a:prstGeom>
              <a:grpFill/>
              <a:ln w="12700" cap="flat" cmpd="sng" algn="ctr">
                <a:solidFill>
                  <a:schemeClr val="bg1"/>
                </a:solidFill>
                <a:prstDash val="solid"/>
                <a:miter lim="800000"/>
              </a:ln>
              <a:effectLst/>
            </p:spPr>
            <p:txBody>
              <a:bodyPr rtlCol="0" anchor="ctr"/>
              <a:lstStyle/>
              <a:p>
                <a:pPr algn="ctr" defTabSz="914377">
                  <a:defRPr/>
                </a:pPr>
                <a:endParaRPr lang="zh-CN" altLang="en-US" kern="0">
                  <a:solidFill>
                    <a:schemeClr val="bg1">
                      <a:lumMod val="95000"/>
                    </a:schemeClr>
                  </a:solidFill>
                  <a:latin typeface="Arial"/>
                  <a:ea typeface="微软雅黑"/>
                </a:endParaRPr>
              </a:p>
            </p:txBody>
          </p:sp>
        </p:grpSp>
      </p:grpSp>
      <p:sp>
        <p:nvSpPr>
          <p:cNvPr id="77" name="Rectangle 52"/>
          <p:cNvSpPr/>
          <p:nvPr/>
        </p:nvSpPr>
        <p:spPr>
          <a:xfrm>
            <a:off x="220377" y="871724"/>
            <a:ext cx="2094751" cy="337289"/>
          </a:xfrm>
          <a:prstGeom prst="rect">
            <a:avLst/>
          </a:prstGeom>
        </p:spPr>
        <p:txBody>
          <a:bodyPr wrap="none" lIns="0" tIns="0" rIns="0" bIns="0" anchor="ctr" anchorCtr="1">
            <a:noAutofit/>
          </a:bodyPr>
          <a:lstStyle/>
          <a:p>
            <a:pPr algn="ctr" defTabSz="914378">
              <a:spcBef>
                <a:spcPct val="0"/>
              </a:spcBef>
              <a:defRPr/>
            </a:pPr>
            <a:r>
              <a:rPr lang="zh-CN" altLang="en-US" sz="2000" b="1" dirty="0">
                <a:solidFill>
                  <a:schemeClr val="bg2">
                    <a:lumMod val="25000"/>
                  </a:schemeClr>
                </a:solidFill>
                <a:latin typeface="Arial"/>
                <a:ea typeface="微软雅黑"/>
              </a:rPr>
              <a:t>数据背景</a:t>
            </a:r>
          </a:p>
        </p:txBody>
      </p:sp>
      <p:sp>
        <p:nvSpPr>
          <p:cNvPr id="78" name="clerk-with-tie_73199"/>
          <p:cNvSpPr>
            <a:spLocks noChangeAspect="1"/>
          </p:cNvSpPr>
          <p:nvPr/>
        </p:nvSpPr>
        <p:spPr bwMode="auto">
          <a:xfrm>
            <a:off x="594298" y="1332250"/>
            <a:ext cx="1235355" cy="127074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32A5DD"/>
          </a:solidFill>
          <a:ln>
            <a:noFill/>
          </a:ln>
        </p:spPr>
      </p:sp>
      <p:grpSp>
        <p:nvGrpSpPr>
          <p:cNvPr id="79" name="组合 78"/>
          <p:cNvGrpSpPr/>
          <p:nvPr/>
        </p:nvGrpSpPr>
        <p:grpSpPr>
          <a:xfrm>
            <a:off x="2147676" y="1320192"/>
            <a:ext cx="3863340" cy="1047417"/>
            <a:chOff x="1036704" y="4315629"/>
            <a:chExt cx="3863340" cy="1047417"/>
          </a:xfrm>
        </p:grpSpPr>
        <p:sp>
          <p:nvSpPr>
            <p:cNvPr id="80" name="椭圆 79"/>
            <p:cNvSpPr/>
            <p:nvPr/>
          </p:nvSpPr>
          <p:spPr>
            <a:xfrm>
              <a:off x="1036704" y="4315629"/>
              <a:ext cx="1047417" cy="1047417"/>
            </a:xfrm>
            <a:prstGeom prst="ellipse">
              <a:avLst/>
            </a:prstGeom>
            <a:solidFill>
              <a:srgbClr val="16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444665" y="4315629"/>
              <a:ext cx="1047417" cy="1047417"/>
            </a:xfrm>
            <a:prstGeom prst="ellipse">
              <a:avLst/>
            </a:prstGeom>
            <a:solidFill>
              <a:srgbClr val="16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52627" y="4315629"/>
              <a:ext cx="1047417" cy="1047417"/>
            </a:xfrm>
            <a:prstGeom prst="ellipse">
              <a:avLst/>
            </a:prstGeom>
            <a:solidFill>
              <a:srgbClr val="16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qq-penguin-shape_52088"/>
            <p:cNvSpPr>
              <a:spLocks noChangeAspect="1"/>
            </p:cNvSpPr>
            <p:nvPr/>
          </p:nvSpPr>
          <p:spPr bwMode="auto">
            <a:xfrm>
              <a:off x="2637547" y="4405440"/>
              <a:ext cx="649402" cy="592430"/>
            </a:xfrm>
            <a:custGeom>
              <a:avLst/>
              <a:gdLst>
                <a:gd name="T0" fmla="*/ 206 w 256"/>
                <a:gd name="T1" fmla="*/ 104 h 249"/>
                <a:gd name="T2" fmla="*/ 209 w 256"/>
                <a:gd name="T3" fmla="*/ 81 h 249"/>
                <a:gd name="T4" fmla="*/ 128 w 256"/>
                <a:gd name="T5" fmla="*/ 0 h 249"/>
                <a:gd name="T6" fmla="*/ 47 w 256"/>
                <a:gd name="T7" fmla="*/ 81 h 249"/>
                <a:gd name="T8" fmla="*/ 50 w 256"/>
                <a:gd name="T9" fmla="*/ 104 h 249"/>
                <a:gd name="T10" fmla="*/ 17 w 256"/>
                <a:gd name="T11" fmla="*/ 194 h 249"/>
                <a:gd name="T12" fmla="*/ 42 w 256"/>
                <a:gd name="T13" fmla="*/ 172 h 249"/>
                <a:gd name="T14" fmla="*/ 60 w 256"/>
                <a:gd name="T15" fmla="*/ 207 h 249"/>
                <a:gd name="T16" fmla="*/ 39 w 256"/>
                <a:gd name="T17" fmla="*/ 227 h 249"/>
                <a:gd name="T18" fmla="*/ 80 w 256"/>
                <a:gd name="T19" fmla="*/ 249 h 249"/>
                <a:gd name="T20" fmla="*/ 116 w 256"/>
                <a:gd name="T21" fmla="*/ 238 h 249"/>
                <a:gd name="T22" fmla="*/ 128 w 256"/>
                <a:gd name="T23" fmla="*/ 239 h 249"/>
                <a:gd name="T24" fmla="*/ 140 w 256"/>
                <a:gd name="T25" fmla="*/ 238 h 249"/>
                <a:gd name="T26" fmla="*/ 176 w 256"/>
                <a:gd name="T27" fmla="*/ 249 h 249"/>
                <a:gd name="T28" fmla="*/ 217 w 256"/>
                <a:gd name="T29" fmla="*/ 227 h 249"/>
                <a:gd name="T30" fmla="*/ 196 w 256"/>
                <a:gd name="T31" fmla="*/ 207 h 249"/>
                <a:gd name="T32" fmla="*/ 214 w 256"/>
                <a:gd name="T33" fmla="*/ 172 h 249"/>
                <a:gd name="T34" fmla="*/ 240 w 256"/>
                <a:gd name="T35" fmla="*/ 194 h 249"/>
                <a:gd name="T36" fmla="*/ 206 w 256"/>
                <a:gd name="T37" fmla="*/ 10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249">
                  <a:moveTo>
                    <a:pt x="206" y="104"/>
                  </a:moveTo>
                  <a:cubicBezTo>
                    <a:pt x="208" y="97"/>
                    <a:pt x="209" y="89"/>
                    <a:pt x="209" y="81"/>
                  </a:cubicBezTo>
                  <a:cubicBezTo>
                    <a:pt x="209" y="36"/>
                    <a:pt x="173" y="0"/>
                    <a:pt x="128" y="0"/>
                  </a:cubicBezTo>
                  <a:cubicBezTo>
                    <a:pt x="83" y="0"/>
                    <a:pt x="47" y="36"/>
                    <a:pt x="47" y="81"/>
                  </a:cubicBezTo>
                  <a:cubicBezTo>
                    <a:pt x="47" y="89"/>
                    <a:pt x="48" y="97"/>
                    <a:pt x="50" y="104"/>
                  </a:cubicBezTo>
                  <a:cubicBezTo>
                    <a:pt x="40" y="112"/>
                    <a:pt x="0" y="148"/>
                    <a:pt x="17" y="194"/>
                  </a:cubicBezTo>
                  <a:cubicBezTo>
                    <a:pt x="17" y="194"/>
                    <a:pt x="31" y="193"/>
                    <a:pt x="42" y="172"/>
                  </a:cubicBezTo>
                  <a:cubicBezTo>
                    <a:pt x="45" y="185"/>
                    <a:pt x="52" y="197"/>
                    <a:pt x="60" y="207"/>
                  </a:cubicBezTo>
                  <a:cubicBezTo>
                    <a:pt x="48" y="211"/>
                    <a:pt x="39" y="218"/>
                    <a:pt x="39" y="227"/>
                  </a:cubicBezTo>
                  <a:cubicBezTo>
                    <a:pt x="39" y="239"/>
                    <a:pt x="57" y="249"/>
                    <a:pt x="80" y="249"/>
                  </a:cubicBezTo>
                  <a:cubicBezTo>
                    <a:pt x="96" y="249"/>
                    <a:pt x="109" y="244"/>
                    <a:pt x="116" y="238"/>
                  </a:cubicBezTo>
                  <a:cubicBezTo>
                    <a:pt x="120" y="238"/>
                    <a:pt x="124" y="239"/>
                    <a:pt x="128" y="239"/>
                  </a:cubicBezTo>
                  <a:cubicBezTo>
                    <a:pt x="132" y="239"/>
                    <a:pt x="136" y="238"/>
                    <a:pt x="140" y="238"/>
                  </a:cubicBezTo>
                  <a:cubicBezTo>
                    <a:pt x="147" y="244"/>
                    <a:pt x="161" y="249"/>
                    <a:pt x="176" y="249"/>
                  </a:cubicBezTo>
                  <a:cubicBezTo>
                    <a:pt x="199" y="249"/>
                    <a:pt x="217" y="239"/>
                    <a:pt x="217" y="227"/>
                  </a:cubicBezTo>
                  <a:cubicBezTo>
                    <a:pt x="217" y="218"/>
                    <a:pt x="209" y="211"/>
                    <a:pt x="196" y="207"/>
                  </a:cubicBezTo>
                  <a:cubicBezTo>
                    <a:pt x="205" y="197"/>
                    <a:pt x="211" y="185"/>
                    <a:pt x="214" y="172"/>
                  </a:cubicBezTo>
                  <a:cubicBezTo>
                    <a:pt x="226" y="193"/>
                    <a:pt x="240" y="194"/>
                    <a:pt x="240" y="194"/>
                  </a:cubicBezTo>
                  <a:cubicBezTo>
                    <a:pt x="256" y="148"/>
                    <a:pt x="216" y="112"/>
                    <a:pt x="206" y="104"/>
                  </a:cubicBezTo>
                  <a:close/>
                </a:path>
              </a:pathLst>
            </a:custGeom>
            <a:solidFill>
              <a:schemeClr val="bg1"/>
            </a:solidFill>
            <a:ln w="6350" cap="flat" cmpd="sng" algn="ctr">
              <a:solidFill>
                <a:schemeClr val="bg1">
                  <a:lumMod val="95000"/>
                </a:schemeClr>
              </a:solidFill>
              <a:prstDash val="solid"/>
              <a:miter lim="800000"/>
            </a:ln>
            <a:effectLst/>
          </p:spPr>
        </p:sp>
      </p:grpSp>
      <p:sp>
        <p:nvSpPr>
          <p:cNvPr id="87" name="Freeform 1839"/>
          <p:cNvSpPr>
            <a:spLocks noEditPoints="1"/>
          </p:cNvSpPr>
          <p:nvPr/>
        </p:nvSpPr>
        <p:spPr bwMode="auto">
          <a:xfrm>
            <a:off x="5344995" y="1678645"/>
            <a:ext cx="284162" cy="234599"/>
          </a:xfrm>
          <a:custGeom>
            <a:avLst/>
            <a:gdLst>
              <a:gd name="T0" fmla="*/ 146 w 296"/>
              <a:gd name="T1" fmla="*/ 0 h 244"/>
              <a:gd name="T2" fmla="*/ 250 w 296"/>
              <a:gd name="T3" fmla="*/ 0 h 244"/>
              <a:gd name="T4" fmla="*/ 295 w 296"/>
              <a:gd name="T5" fmla="*/ 45 h 244"/>
              <a:gd name="T6" fmla="*/ 295 w 296"/>
              <a:gd name="T7" fmla="*/ 197 h 244"/>
              <a:gd name="T8" fmla="*/ 251 w 296"/>
              <a:gd name="T9" fmla="*/ 243 h 244"/>
              <a:gd name="T10" fmla="*/ 43 w 296"/>
              <a:gd name="T11" fmla="*/ 243 h 244"/>
              <a:gd name="T12" fmla="*/ 0 w 296"/>
              <a:gd name="T13" fmla="*/ 198 h 244"/>
              <a:gd name="T14" fmla="*/ 0 w 296"/>
              <a:gd name="T15" fmla="*/ 44 h 244"/>
              <a:gd name="T16" fmla="*/ 44 w 296"/>
              <a:gd name="T17" fmla="*/ 0 h 244"/>
              <a:gd name="T18" fmla="*/ 146 w 296"/>
              <a:gd name="T19" fmla="*/ 0 h 244"/>
              <a:gd name="T20" fmla="*/ 151 w 296"/>
              <a:gd name="T21" fmla="*/ 50 h 244"/>
              <a:gd name="T22" fmla="*/ 111 w 296"/>
              <a:gd name="T23" fmla="*/ 77 h 244"/>
              <a:gd name="T24" fmla="*/ 116 w 296"/>
              <a:gd name="T25" fmla="*/ 119 h 244"/>
              <a:gd name="T26" fmla="*/ 132 w 296"/>
              <a:gd name="T27" fmla="*/ 165 h 244"/>
              <a:gd name="T28" fmla="*/ 133 w 296"/>
              <a:gd name="T29" fmla="*/ 178 h 244"/>
              <a:gd name="T30" fmla="*/ 151 w 296"/>
              <a:gd name="T31" fmla="*/ 187 h 244"/>
              <a:gd name="T32" fmla="*/ 164 w 296"/>
              <a:gd name="T33" fmla="*/ 168 h 244"/>
              <a:gd name="T34" fmla="*/ 180 w 296"/>
              <a:gd name="T35" fmla="*/ 116 h 244"/>
              <a:gd name="T36" fmla="*/ 182 w 296"/>
              <a:gd name="T37" fmla="*/ 76 h 244"/>
              <a:gd name="T38" fmla="*/ 151 w 296"/>
              <a:gd name="T39" fmla="*/ 5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44">
                <a:moveTo>
                  <a:pt x="146" y="0"/>
                </a:moveTo>
                <a:cubicBezTo>
                  <a:pt x="181" y="0"/>
                  <a:pt x="215" y="0"/>
                  <a:pt x="250" y="0"/>
                </a:cubicBezTo>
                <a:cubicBezTo>
                  <a:pt x="278" y="0"/>
                  <a:pt x="295" y="17"/>
                  <a:pt x="295" y="45"/>
                </a:cubicBezTo>
                <a:cubicBezTo>
                  <a:pt x="296" y="95"/>
                  <a:pt x="296" y="146"/>
                  <a:pt x="295" y="197"/>
                </a:cubicBezTo>
                <a:cubicBezTo>
                  <a:pt x="295" y="224"/>
                  <a:pt x="279" y="243"/>
                  <a:pt x="251" y="243"/>
                </a:cubicBezTo>
                <a:cubicBezTo>
                  <a:pt x="182" y="244"/>
                  <a:pt x="112" y="244"/>
                  <a:pt x="43" y="243"/>
                </a:cubicBezTo>
                <a:cubicBezTo>
                  <a:pt x="16" y="242"/>
                  <a:pt x="0" y="224"/>
                  <a:pt x="0" y="198"/>
                </a:cubicBezTo>
                <a:cubicBezTo>
                  <a:pt x="0" y="146"/>
                  <a:pt x="0" y="95"/>
                  <a:pt x="0" y="44"/>
                </a:cubicBezTo>
                <a:cubicBezTo>
                  <a:pt x="0" y="17"/>
                  <a:pt x="17" y="0"/>
                  <a:pt x="44" y="0"/>
                </a:cubicBezTo>
                <a:cubicBezTo>
                  <a:pt x="78" y="0"/>
                  <a:pt x="112" y="0"/>
                  <a:pt x="146" y="0"/>
                </a:cubicBezTo>
                <a:close/>
                <a:moveTo>
                  <a:pt x="151" y="50"/>
                </a:moveTo>
                <a:cubicBezTo>
                  <a:pt x="130" y="54"/>
                  <a:pt x="118" y="62"/>
                  <a:pt x="111" y="77"/>
                </a:cubicBezTo>
                <a:cubicBezTo>
                  <a:pt x="104" y="92"/>
                  <a:pt x="104" y="109"/>
                  <a:pt x="116" y="119"/>
                </a:cubicBezTo>
                <a:cubicBezTo>
                  <a:pt x="132" y="133"/>
                  <a:pt x="132" y="148"/>
                  <a:pt x="132" y="165"/>
                </a:cubicBezTo>
                <a:cubicBezTo>
                  <a:pt x="131" y="170"/>
                  <a:pt x="131" y="176"/>
                  <a:pt x="133" y="178"/>
                </a:cubicBezTo>
                <a:cubicBezTo>
                  <a:pt x="138" y="183"/>
                  <a:pt x="147" y="189"/>
                  <a:pt x="151" y="187"/>
                </a:cubicBezTo>
                <a:cubicBezTo>
                  <a:pt x="157" y="183"/>
                  <a:pt x="163" y="175"/>
                  <a:pt x="164" y="168"/>
                </a:cubicBezTo>
                <a:cubicBezTo>
                  <a:pt x="165" y="149"/>
                  <a:pt x="163" y="132"/>
                  <a:pt x="180" y="116"/>
                </a:cubicBezTo>
                <a:cubicBezTo>
                  <a:pt x="188" y="109"/>
                  <a:pt x="187" y="87"/>
                  <a:pt x="182" y="76"/>
                </a:cubicBezTo>
                <a:cubicBezTo>
                  <a:pt x="177" y="65"/>
                  <a:pt x="162" y="59"/>
                  <a:pt x="151"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59"/>
          <p:cNvSpPr>
            <a:spLocks/>
          </p:cNvSpPr>
          <p:nvPr/>
        </p:nvSpPr>
        <p:spPr bwMode="auto">
          <a:xfrm>
            <a:off x="5380515" y="1539868"/>
            <a:ext cx="211469" cy="126386"/>
          </a:xfrm>
          <a:custGeom>
            <a:avLst/>
            <a:gdLst>
              <a:gd name="T0" fmla="*/ 220 w 220"/>
              <a:gd name="T1" fmla="*/ 131 h 131"/>
              <a:gd name="T2" fmla="*/ 183 w 220"/>
              <a:gd name="T3" fmla="*/ 131 h 131"/>
              <a:gd name="T4" fmla="*/ 183 w 220"/>
              <a:gd name="T5" fmla="*/ 88 h 131"/>
              <a:gd name="T6" fmla="*/ 134 w 220"/>
              <a:gd name="T7" fmla="*/ 39 h 131"/>
              <a:gd name="T8" fmla="*/ 84 w 220"/>
              <a:gd name="T9" fmla="*/ 39 h 131"/>
              <a:gd name="T10" fmla="*/ 38 w 220"/>
              <a:gd name="T11" fmla="*/ 85 h 131"/>
              <a:gd name="T12" fmla="*/ 38 w 220"/>
              <a:gd name="T13" fmla="*/ 130 h 131"/>
              <a:gd name="T14" fmla="*/ 2 w 220"/>
              <a:gd name="T15" fmla="*/ 130 h 131"/>
              <a:gd name="T16" fmla="*/ 3 w 220"/>
              <a:gd name="T17" fmla="*/ 65 h 131"/>
              <a:gd name="T18" fmla="*/ 82 w 220"/>
              <a:gd name="T19" fmla="*/ 0 h 131"/>
              <a:gd name="T20" fmla="*/ 141 w 220"/>
              <a:gd name="T21" fmla="*/ 0 h 131"/>
              <a:gd name="T22" fmla="*/ 220 w 220"/>
              <a:gd name="T23" fmla="*/ 77 h 131"/>
              <a:gd name="T24" fmla="*/ 220 w 220"/>
              <a:gd name="T25"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131">
                <a:moveTo>
                  <a:pt x="220" y="131"/>
                </a:moveTo>
                <a:cubicBezTo>
                  <a:pt x="207" y="131"/>
                  <a:pt x="196" y="131"/>
                  <a:pt x="183" y="131"/>
                </a:cubicBezTo>
                <a:cubicBezTo>
                  <a:pt x="183" y="116"/>
                  <a:pt x="183" y="102"/>
                  <a:pt x="183" y="88"/>
                </a:cubicBezTo>
                <a:cubicBezTo>
                  <a:pt x="183" y="55"/>
                  <a:pt x="166" y="39"/>
                  <a:pt x="134" y="39"/>
                </a:cubicBezTo>
                <a:cubicBezTo>
                  <a:pt x="117" y="38"/>
                  <a:pt x="101" y="38"/>
                  <a:pt x="84" y="39"/>
                </a:cubicBezTo>
                <a:cubicBezTo>
                  <a:pt x="55" y="39"/>
                  <a:pt x="39" y="56"/>
                  <a:pt x="38" y="85"/>
                </a:cubicBezTo>
                <a:cubicBezTo>
                  <a:pt x="38" y="99"/>
                  <a:pt x="38" y="114"/>
                  <a:pt x="38" y="130"/>
                </a:cubicBezTo>
                <a:cubicBezTo>
                  <a:pt x="26" y="130"/>
                  <a:pt x="15" y="130"/>
                  <a:pt x="2" y="130"/>
                </a:cubicBezTo>
                <a:cubicBezTo>
                  <a:pt x="2" y="109"/>
                  <a:pt x="0" y="87"/>
                  <a:pt x="3" y="65"/>
                </a:cubicBezTo>
                <a:cubicBezTo>
                  <a:pt x="9" y="26"/>
                  <a:pt x="41" y="1"/>
                  <a:pt x="82" y="0"/>
                </a:cubicBezTo>
                <a:cubicBezTo>
                  <a:pt x="101" y="0"/>
                  <a:pt x="121" y="0"/>
                  <a:pt x="141" y="0"/>
                </a:cubicBezTo>
                <a:cubicBezTo>
                  <a:pt x="185" y="1"/>
                  <a:pt x="218" y="34"/>
                  <a:pt x="220" y="77"/>
                </a:cubicBezTo>
                <a:cubicBezTo>
                  <a:pt x="220" y="94"/>
                  <a:pt x="220" y="112"/>
                  <a:pt x="220" y="1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256"/>
          <p:cNvSpPr>
            <a:spLocks noEditPoints="1"/>
          </p:cNvSpPr>
          <p:nvPr/>
        </p:nvSpPr>
        <p:spPr bwMode="auto">
          <a:xfrm>
            <a:off x="2337577" y="1410003"/>
            <a:ext cx="667614" cy="657529"/>
          </a:xfrm>
          <a:custGeom>
            <a:avLst/>
            <a:gdLst>
              <a:gd name="T0" fmla="*/ 248 w 491"/>
              <a:gd name="T1" fmla="*/ 100 h 493"/>
              <a:gd name="T2" fmla="*/ 344 w 491"/>
              <a:gd name="T3" fmla="*/ 357 h 493"/>
              <a:gd name="T4" fmla="*/ 336 w 491"/>
              <a:gd name="T5" fmla="*/ 363 h 493"/>
              <a:gd name="T6" fmla="*/ 328 w 491"/>
              <a:gd name="T7" fmla="*/ 369 h 493"/>
              <a:gd name="T8" fmla="*/ 319 w 491"/>
              <a:gd name="T9" fmla="*/ 374 h 493"/>
              <a:gd name="T10" fmla="*/ 310 w 491"/>
              <a:gd name="T11" fmla="*/ 379 h 493"/>
              <a:gd name="T12" fmla="*/ 288 w 491"/>
              <a:gd name="T13" fmla="*/ 387 h 493"/>
              <a:gd name="T14" fmla="*/ 115 w 491"/>
              <a:gd name="T15" fmla="*/ 184 h 493"/>
              <a:gd name="T16" fmla="*/ 120 w 491"/>
              <a:gd name="T17" fmla="*/ 175 h 493"/>
              <a:gd name="T18" fmla="*/ 126 w 491"/>
              <a:gd name="T19" fmla="*/ 166 h 493"/>
              <a:gd name="T20" fmla="*/ 132 w 491"/>
              <a:gd name="T21" fmla="*/ 158 h 493"/>
              <a:gd name="T22" fmla="*/ 138 w 491"/>
              <a:gd name="T23" fmla="*/ 150 h 493"/>
              <a:gd name="T24" fmla="*/ 145 w 491"/>
              <a:gd name="T25" fmla="*/ 142 h 493"/>
              <a:gd name="T26" fmla="*/ 187 w 491"/>
              <a:gd name="T27" fmla="*/ 10 h 493"/>
              <a:gd name="T28" fmla="*/ 176 w 491"/>
              <a:gd name="T29" fmla="*/ 60 h 493"/>
              <a:gd name="T30" fmla="*/ 162 w 491"/>
              <a:gd name="T31" fmla="*/ 66 h 493"/>
              <a:gd name="T32" fmla="*/ 148 w 491"/>
              <a:gd name="T33" fmla="*/ 73 h 493"/>
              <a:gd name="T34" fmla="*/ 134 w 491"/>
              <a:gd name="T35" fmla="*/ 82 h 493"/>
              <a:gd name="T36" fmla="*/ 125 w 491"/>
              <a:gd name="T37" fmla="*/ 78 h 493"/>
              <a:gd name="T38" fmla="*/ 102 w 491"/>
              <a:gd name="T39" fmla="*/ 62 h 493"/>
              <a:gd name="T40" fmla="*/ 87 w 491"/>
              <a:gd name="T41" fmla="*/ 59 h 493"/>
              <a:gd name="T42" fmla="*/ 55 w 491"/>
              <a:gd name="T43" fmla="*/ 195 h 493"/>
              <a:gd name="T44" fmla="*/ 44 w 491"/>
              <a:gd name="T45" fmla="*/ 196 h 493"/>
              <a:gd name="T46" fmla="*/ 35 w 491"/>
              <a:gd name="T47" fmla="*/ 197 h 493"/>
              <a:gd name="T48" fmla="*/ 26 w 491"/>
              <a:gd name="T49" fmla="*/ 197 h 493"/>
              <a:gd name="T50" fmla="*/ 19 w 491"/>
              <a:gd name="T51" fmla="*/ 198 h 493"/>
              <a:gd name="T52" fmla="*/ 4 w 491"/>
              <a:gd name="T53" fmla="*/ 199 h 493"/>
              <a:gd name="T54" fmla="*/ 50 w 491"/>
              <a:gd name="T55" fmla="*/ 275 h 493"/>
              <a:gd name="T56" fmla="*/ 30 w 491"/>
              <a:gd name="T57" fmla="*/ 366 h 493"/>
              <a:gd name="T58" fmla="*/ 162 w 491"/>
              <a:gd name="T59" fmla="*/ 427 h 493"/>
              <a:gd name="T60" fmla="*/ 220 w 491"/>
              <a:gd name="T61" fmla="*/ 493 h 493"/>
              <a:gd name="T62" fmla="*/ 224 w 491"/>
              <a:gd name="T63" fmla="*/ 482 h 493"/>
              <a:gd name="T64" fmla="*/ 230 w 491"/>
              <a:gd name="T65" fmla="*/ 469 h 493"/>
              <a:gd name="T66" fmla="*/ 236 w 491"/>
              <a:gd name="T67" fmla="*/ 455 h 493"/>
              <a:gd name="T68" fmla="*/ 248 w 491"/>
              <a:gd name="T69" fmla="*/ 446 h 493"/>
              <a:gd name="T70" fmla="*/ 379 w 491"/>
              <a:gd name="T71" fmla="*/ 455 h 493"/>
              <a:gd name="T72" fmla="*/ 381 w 491"/>
              <a:gd name="T73" fmla="*/ 442 h 493"/>
              <a:gd name="T74" fmla="*/ 375 w 491"/>
              <a:gd name="T75" fmla="*/ 423 h 493"/>
              <a:gd name="T76" fmla="*/ 370 w 491"/>
              <a:gd name="T77" fmla="*/ 406 h 493"/>
              <a:gd name="T78" fmla="*/ 370 w 491"/>
              <a:gd name="T79" fmla="*/ 405 h 493"/>
              <a:gd name="T80" fmla="*/ 391 w 491"/>
              <a:gd name="T81" fmla="*/ 386 h 493"/>
              <a:gd name="T82" fmla="*/ 404 w 491"/>
              <a:gd name="T83" fmla="*/ 371 h 493"/>
              <a:gd name="T84" fmla="*/ 456 w 491"/>
              <a:gd name="T85" fmla="*/ 374 h 493"/>
              <a:gd name="T86" fmla="*/ 443 w 491"/>
              <a:gd name="T87" fmla="*/ 290 h 493"/>
              <a:gd name="T88" fmla="*/ 448 w 491"/>
              <a:gd name="T89" fmla="*/ 243 h 493"/>
              <a:gd name="T90" fmla="*/ 448 w 491"/>
              <a:gd name="T91" fmla="*/ 236 h 493"/>
              <a:gd name="T92" fmla="*/ 447 w 491"/>
              <a:gd name="T93" fmla="*/ 229 h 493"/>
              <a:gd name="T94" fmla="*/ 473 w 491"/>
              <a:gd name="T95" fmla="*/ 147 h 493"/>
              <a:gd name="T96" fmla="*/ 409 w 491"/>
              <a:gd name="T97" fmla="*/ 61 h 493"/>
              <a:gd name="T98" fmla="*/ 323 w 491"/>
              <a:gd name="T99" fmla="*/ 61 h 493"/>
              <a:gd name="T100" fmla="*/ 322 w 491"/>
              <a:gd name="T101" fmla="*/ 60 h 493"/>
              <a:gd name="T102" fmla="*/ 320 w 491"/>
              <a:gd name="T103" fmla="*/ 60 h 493"/>
              <a:gd name="T104" fmla="*/ 252 w 491"/>
              <a:gd name="T105"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493">
                <a:moveTo>
                  <a:pt x="145" y="142"/>
                </a:moveTo>
                <a:cubicBezTo>
                  <a:pt x="162" y="125"/>
                  <a:pt x="183" y="112"/>
                  <a:pt x="208" y="105"/>
                </a:cubicBezTo>
                <a:cubicBezTo>
                  <a:pt x="221" y="102"/>
                  <a:pt x="235" y="100"/>
                  <a:pt x="248" y="100"/>
                </a:cubicBezTo>
                <a:cubicBezTo>
                  <a:pt x="312" y="100"/>
                  <a:pt x="371" y="142"/>
                  <a:pt x="389" y="206"/>
                </a:cubicBezTo>
                <a:cubicBezTo>
                  <a:pt x="405" y="261"/>
                  <a:pt x="386" y="318"/>
                  <a:pt x="347" y="354"/>
                </a:cubicBezTo>
                <a:cubicBezTo>
                  <a:pt x="346" y="355"/>
                  <a:pt x="345" y="356"/>
                  <a:pt x="344" y="357"/>
                </a:cubicBezTo>
                <a:cubicBezTo>
                  <a:pt x="343" y="357"/>
                  <a:pt x="342" y="358"/>
                  <a:pt x="342" y="359"/>
                </a:cubicBezTo>
                <a:cubicBezTo>
                  <a:pt x="341" y="359"/>
                  <a:pt x="340" y="360"/>
                  <a:pt x="339" y="361"/>
                </a:cubicBezTo>
                <a:cubicBezTo>
                  <a:pt x="338" y="362"/>
                  <a:pt x="337" y="362"/>
                  <a:pt x="336" y="363"/>
                </a:cubicBezTo>
                <a:cubicBezTo>
                  <a:pt x="335" y="364"/>
                  <a:pt x="335" y="364"/>
                  <a:pt x="334" y="365"/>
                </a:cubicBezTo>
                <a:cubicBezTo>
                  <a:pt x="333" y="366"/>
                  <a:pt x="332" y="366"/>
                  <a:pt x="331" y="367"/>
                </a:cubicBezTo>
                <a:cubicBezTo>
                  <a:pt x="330" y="367"/>
                  <a:pt x="329" y="368"/>
                  <a:pt x="328" y="369"/>
                </a:cubicBezTo>
                <a:cubicBezTo>
                  <a:pt x="327" y="369"/>
                  <a:pt x="326" y="370"/>
                  <a:pt x="325" y="370"/>
                </a:cubicBezTo>
                <a:cubicBezTo>
                  <a:pt x="324" y="371"/>
                  <a:pt x="323" y="372"/>
                  <a:pt x="322" y="372"/>
                </a:cubicBezTo>
                <a:cubicBezTo>
                  <a:pt x="321" y="373"/>
                  <a:pt x="320" y="373"/>
                  <a:pt x="319" y="374"/>
                </a:cubicBezTo>
                <a:cubicBezTo>
                  <a:pt x="318" y="374"/>
                  <a:pt x="317" y="375"/>
                  <a:pt x="316" y="376"/>
                </a:cubicBezTo>
                <a:cubicBezTo>
                  <a:pt x="315" y="376"/>
                  <a:pt x="314" y="377"/>
                  <a:pt x="313" y="377"/>
                </a:cubicBezTo>
                <a:cubicBezTo>
                  <a:pt x="312" y="378"/>
                  <a:pt x="311" y="378"/>
                  <a:pt x="310" y="379"/>
                </a:cubicBezTo>
                <a:cubicBezTo>
                  <a:pt x="309" y="379"/>
                  <a:pt x="308" y="380"/>
                  <a:pt x="307" y="380"/>
                </a:cubicBezTo>
                <a:cubicBezTo>
                  <a:pt x="306" y="381"/>
                  <a:pt x="305" y="381"/>
                  <a:pt x="304" y="381"/>
                </a:cubicBezTo>
                <a:cubicBezTo>
                  <a:pt x="299" y="384"/>
                  <a:pt x="293" y="385"/>
                  <a:pt x="288" y="387"/>
                </a:cubicBezTo>
                <a:cubicBezTo>
                  <a:pt x="275" y="391"/>
                  <a:pt x="261" y="392"/>
                  <a:pt x="248" y="392"/>
                </a:cubicBezTo>
                <a:cubicBezTo>
                  <a:pt x="184" y="392"/>
                  <a:pt x="126" y="350"/>
                  <a:pt x="107" y="286"/>
                </a:cubicBezTo>
                <a:cubicBezTo>
                  <a:pt x="97" y="251"/>
                  <a:pt x="101" y="215"/>
                  <a:pt x="115" y="184"/>
                </a:cubicBezTo>
                <a:cubicBezTo>
                  <a:pt x="116" y="183"/>
                  <a:pt x="117" y="182"/>
                  <a:pt x="117" y="181"/>
                </a:cubicBezTo>
                <a:cubicBezTo>
                  <a:pt x="118" y="180"/>
                  <a:pt x="118" y="179"/>
                  <a:pt x="119" y="178"/>
                </a:cubicBezTo>
                <a:cubicBezTo>
                  <a:pt x="119" y="177"/>
                  <a:pt x="120" y="176"/>
                  <a:pt x="120" y="175"/>
                </a:cubicBezTo>
                <a:cubicBezTo>
                  <a:pt x="121" y="174"/>
                  <a:pt x="121" y="173"/>
                  <a:pt x="122" y="172"/>
                </a:cubicBezTo>
                <a:cubicBezTo>
                  <a:pt x="123" y="171"/>
                  <a:pt x="123" y="170"/>
                  <a:pt x="124" y="169"/>
                </a:cubicBezTo>
                <a:cubicBezTo>
                  <a:pt x="124" y="168"/>
                  <a:pt x="125" y="167"/>
                  <a:pt x="126" y="166"/>
                </a:cubicBezTo>
                <a:cubicBezTo>
                  <a:pt x="126" y="165"/>
                  <a:pt x="127" y="164"/>
                  <a:pt x="128" y="163"/>
                </a:cubicBezTo>
                <a:cubicBezTo>
                  <a:pt x="128" y="162"/>
                  <a:pt x="129" y="161"/>
                  <a:pt x="130" y="160"/>
                </a:cubicBezTo>
                <a:cubicBezTo>
                  <a:pt x="130" y="159"/>
                  <a:pt x="131" y="158"/>
                  <a:pt x="132" y="158"/>
                </a:cubicBezTo>
                <a:cubicBezTo>
                  <a:pt x="132" y="157"/>
                  <a:pt x="133" y="156"/>
                  <a:pt x="134" y="155"/>
                </a:cubicBezTo>
                <a:cubicBezTo>
                  <a:pt x="134" y="154"/>
                  <a:pt x="135" y="153"/>
                  <a:pt x="136" y="152"/>
                </a:cubicBezTo>
                <a:cubicBezTo>
                  <a:pt x="136" y="151"/>
                  <a:pt x="137" y="151"/>
                  <a:pt x="138" y="150"/>
                </a:cubicBezTo>
                <a:cubicBezTo>
                  <a:pt x="139" y="149"/>
                  <a:pt x="139" y="148"/>
                  <a:pt x="140" y="147"/>
                </a:cubicBezTo>
                <a:cubicBezTo>
                  <a:pt x="141" y="146"/>
                  <a:pt x="142" y="146"/>
                  <a:pt x="142" y="145"/>
                </a:cubicBezTo>
                <a:cubicBezTo>
                  <a:pt x="143" y="144"/>
                  <a:pt x="144" y="143"/>
                  <a:pt x="145" y="142"/>
                </a:cubicBezTo>
                <a:moveTo>
                  <a:pt x="252" y="0"/>
                </a:moveTo>
                <a:cubicBezTo>
                  <a:pt x="188" y="6"/>
                  <a:pt x="188" y="6"/>
                  <a:pt x="188" y="6"/>
                </a:cubicBezTo>
                <a:cubicBezTo>
                  <a:pt x="187" y="10"/>
                  <a:pt x="187" y="10"/>
                  <a:pt x="187" y="10"/>
                </a:cubicBezTo>
                <a:cubicBezTo>
                  <a:pt x="185" y="56"/>
                  <a:pt x="185" y="56"/>
                  <a:pt x="185" y="56"/>
                </a:cubicBezTo>
                <a:cubicBezTo>
                  <a:pt x="184" y="57"/>
                  <a:pt x="182" y="57"/>
                  <a:pt x="181" y="58"/>
                </a:cubicBezTo>
                <a:cubicBezTo>
                  <a:pt x="179" y="58"/>
                  <a:pt x="178" y="59"/>
                  <a:pt x="176" y="60"/>
                </a:cubicBezTo>
                <a:cubicBezTo>
                  <a:pt x="174" y="60"/>
                  <a:pt x="173" y="61"/>
                  <a:pt x="171" y="61"/>
                </a:cubicBezTo>
                <a:cubicBezTo>
                  <a:pt x="170" y="62"/>
                  <a:pt x="168" y="63"/>
                  <a:pt x="167" y="63"/>
                </a:cubicBezTo>
                <a:cubicBezTo>
                  <a:pt x="165" y="64"/>
                  <a:pt x="163" y="65"/>
                  <a:pt x="162" y="66"/>
                </a:cubicBezTo>
                <a:cubicBezTo>
                  <a:pt x="160" y="66"/>
                  <a:pt x="159" y="67"/>
                  <a:pt x="157" y="68"/>
                </a:cubicBezTo>
                <a:cubicBezTo>
                  <a:pt x="156" y="69"/>
                  <a:pt x="154" y="70"/>
                  <a:pt x="152" y="70"/>
                </a:cubicBezTo>
                <a:cubicBezTo>
                  <a:pt x="151" y="71"/>
                  <a:pt x="149" y="72"/>
                  <a:pt x="148" y="73"/>
                </a:cubicBezTo>
                <a:cubicBezTo>
                  <a:pt x="146" y="74"/>
                  <a:pt x="145" y="75"/>
                  <a:pt x="143" y="76"/>
                </a:cubicBezTo>
                <a:cubicBezTo>
                  <a:pt x="141" y="77"/>
                  <a:pt x="140" y="78"/>
                  <a:pt x="138" y="79"/>
                </a:cubicBezTo>
                <a:cubicBezTo>
                  <a:pt x="137" y="80"/>
                  <a:pt x="135" y="81"/>
                  <a:pt x="134" y="82"/>
                </a:cubicBezTo>
                <a:cubicBezTo>
                  <a:pt x="133" y="82"/>
                  <a:pt x="132" y="83"/>
                  <a:pt x="132" y="83"/>
                </a:cubicBezTo>
                <a:cubicBezTo>
                  <a:pt x="129" y="81"/>
                  <a:pt x="129" y="81"/>
                  <a:pt x="129" y="81"/>
                </a:cubicBezTo>
                <a:cubicBezTo>
                  <a:pt x="125" y="78"/>
                  <a:pt x="125" y="78"/>
                  <a:pt x="125" y="78"/>
                </a:cubicBezTo>
                <a:cubicBezTo>
                  <a:pt x="120" y="75"/>
                  <a:pt x="120" y="75"/>
                  <a:pt x="120" y="75"/>
                </a:cubicBezTo>
                <a:cubicBezTo>
                  <a:pt x="120" y="75"/>
                  <a:pt x="120" y="75"/>
                  <a:pt x="120" y="75"/>
                </a:cubicBezTo>
                <a:cubicBezTo>
                  <a:pt x="102" y="62"/>
                  <a:pt x="102" y="62"/>
                  <a:pt x="102" y="62"/>
                </a:cubicBezTo>
                <a:cubicBezTo>
                  <a:pt x="92" y="54"/>
                  <a:pt x="92" y="54"/>
                  <a:pt x="92" y="54"/>
                </a:cubicBezTo>
                <a:cubicBezTo>
                  <a:pt x="89" y="57"/>
                  <a:pt x="89" y="57"/>
                  <a:pt x="89" y="57"/>
                </a:cubicBezTo>
                <a:cubicBezTo>
                  <a:pt x="87" y="59"/>
                  <a:pt x="87" y="59"/>
                  <a:pt x="87" y="59"/>
                </a:cubicBezTo>
                <a:cubicBezTo>
                  <a:pt x="47" y="101"/>
                  <a:pt x="47" y="101"/>
                  <a:pt x="47" y="101"/>
                </a:cubicBezTo>
                <a:cubicBezTo>
                  <a:pt x="78" y="141"/>
                  <a:pt x="78" y="141"/>
                  <a:pt x="78" y="141"/>
                </a:cubicBezTo>
                <a:cubicBezTo>
                  <a:pt x="68" y="158"/>
                  <a:pt x="60" y="176"/>
                  <a:pt x="55" y="195"/>
                </a:cubicBezTo>
                <a:cubicBezTo>
                  <a:pt x="51" y="195"/>
                  <a:pt x="51" y="195"/>
                  <a:pt x="51" y="195"/>
                </a:cubicBezTo>
                <a:cubicBezTo>
                  <a:pt x="48" y="196"/>
                  <a:pt x="48" y="196"/>
                  <a:pt x="48" y="196"/>
                </a:cubicBezTo>
                <a:cubicBezTo>
                  <a:pt x="44" y="196"/>
                  <a:pt x="44" y="196"/>
                  <a:pt x="44" y="196"/>
                </a:cubicBezTo>
                <a:cubicBezTo>
                  <a:pt x="41" y="196"/>
                  <a:pt x="41" y="196"/>
                  <a:pt x="41" y="196"/>
                </a:cubicBezTo>
                <a:cubicBezTo>
                  <a:pt x="38" y="197"/>
                  <a:pt x="38" y="197"/>
                  <a:pt x="38" y="197"/>
                </a:cubicBezTo>
                <a:cubicBezTo>
                  <a:pt x="35" y="197"/>
                  <a:pt x="35" y="197"/>
                  <a:pt x="35" y="197"/>
                </a:cubicBezTo>
                <a:cubicBezTo>
                  <a:pt x="32" y="197"/>
                  <a:pt x="32" y="197"/>
                  <a:pt x="32" y="197"/>
                </a:cubicBezTo>
                <a:cubicBezTo>
                  <a:pt x="29" y="197"/>
                  <a:pt x="29" y="197"/>
                  <a:pt x="29" y="197"/>
                </a:cubicBezTo>
                <a:cubicBezTo>
                  <a:pt x="26" y="197"/>
                  <a:pt x="26" y="197"/>
                  <a:pt x="26" y="197"/>
                </a:cubicBezTo>
                <a:cubicBezTo>
                  <a:pt x="24" y="198"/>
                  <a:pt x="24" y="198"/>
                  <a:pt x="24" y="198"/>
                </a:cubicBezTo>
                <a:cubicBezTo>
                  <a:pt x="21" y="198"/>
                  <a:pt x="21" y="198"/>
                  <a:pt x="21" y="198"/>
                </a:cubicBezTo>
                <a:cubicBezTo>
                  <a:pt x="19" y="198"/>
                  <a:pt x="19" y="198"/>
                  <a:pt x="19" y="198"/>
                </a:cubicBezTo>
                <a:cubicBezTo>
                  <a:pt x="13" y="198"/>
                  <a:pt x="13" y="198"/>
                  <a:pt x="13" y="198"/>
                </a:cubicBezTo>
                <a:cubicBezTo>
                  <a:pt x="6" y="199"/>
                  <a:pt x="6" y="199"/>
                  <a:pt x="6" y="199"/>
                </a:cubicBezTo>
                <a:cubicBezTo>
                  <a:pt x="4" y="199"/>
                  <a:pt x="4" y="199"/>
                  <a:pt x="4" y="199"/>
                </a:cubicBezTo>
                <a:cubicBezTo>
                  <a:pt x="4" y="203"/>
                  <a:pt x="4" y="203"/>
                  <a:pt x="4" y="203"/>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17" y="492"/>
                  <a:pt x="217" y="492"/>
                  <a:pt x="217" y="492"/>
                </a:cubicBezTo>
                <a:cubicBezTo>
                  <a:pt x="220" y="493"/>
                  <a:pt x="220" y="493"/>
                  <a:pt x="220" y="493"/>
                </a:cubicBezTo>
                <a:cubicBezTo>
                  <a:pt x="221" y="491"/>
                  <a:pt x="221" y="491"/>
                  <a:pt x="221" y="491"/>
                </a:cubicBezTo>
                <a:cubicBezTo>
                  <a:pt x="223" y="487"/>
                  <a:pt x="223" y="487"/>
                  <a:pt x="223" y="487"/>
                </a:cubicBezTo>
                <a:cubicBezTo>
                  <a:pt x="224" y="482"/>
                  <a:pt x="224" y="482"/>
                  <a:pt x="224" y="482"/>
                </a:cubicBezTo>
                <a:cubicBezTo>
                  <a:pt x="226" y="478"/>
                  <a:pt x="226" y="478"/>
                  <a:pt x="226" y="478"/>
                </a:cubicBezTo>
                <a:cubicBezTo>
                  <a:pt x="228" y="473"/>
                  <a:pt x="228" y="473"/>
                  <a:pt x="228" y="473"/>
                </a:cubicBezTo>
                <a:cubicBezTo>
                  <a:pt x="230" y="469"/>
                  <a:pt x="230" y="469"/>
                  <a:pt x="230" y="469"/>
                </a:cubicBezTo>
                <a:cubicBezTo>
                  <a:pt x="232" y="464"/>
                  <a:pt x="232" y="464"/>
                  <a:pt x="232" y="464"/>
                </a:cubicBezTo>
                <a:cubicBezTo>
                  <a:pt x="234" y="460"/>
                  <a:pt x="234" y="460"/>
                  <a:pt x="234" y="460"/>
                </a:cubicBezTo>
                <a:cubicBezTo>
                  <a:pt x="236" y="455"/>
                  <a:pt x="236" y="455"/>
                  <a:pt x="236" y="455"/>
                </a:cubicBezTo>
                <a:cubicBezTo>
                  <a:pt x="238" y="451"/>
                  <a:pt x="238" y="451"/>
                  <a:pt x="238" y="451"/>
                </a:cubicBezTo>
                <a:cubicBezTo>
                  <a:pt x="240" y="446"/>
                  <a:pt x="240" y="446"/>
                  <a:pt x="240" y="446"/>
                </a:cubicBezTo>
                <a:cubicBezTo>
                  <a:pt x="242" y="446"/>
                  <a:pt x="245" y="446"/>
                  <a:pt x="248" y="446"/>
                </a:cubicBezTo>
                <a:cubicBezTo>
                  <a:pt x="265" y="446"/>
                  <a:pt x="282" y="444"/>
                  <a:pt x="298" y="440"/>
                </a:cubicBezTo>
                <a:cubicBezTo>
                  <a:pt x="327" y="481"/>
                  <a:pt x="327" y="481"/>
                  <a:pt x="327" y="481"/>
                </a:cubicBezTo>
                <a:cubicBezTo>
                  <a:pt x="379" y="455"/>
                  <a:pt x="379" y="455"/>
                  <a:pt x="379" y="455"/>
                </a:cubicBezTo>
                <a:cubicBezTo>
                  <a:pt x="384" y="453"/>
                  <a:pt x="384" y="453"/>
                  <a:pt x="384" y="453"/>
                </a:cubicBezTo>
                <a:cubicBezTo>
                  <a:pt x="382" y="446"/>
                  <a:pt x="382" y="446"/>
                  <a:pt x="382" y="446"/>
                </a:cubicBezTo>
                <a:cubicBezTo>
                  <a:pt x="381" y="442"/>
                  <a:pt x="381" y="442"/>
                  <a:pt x="381" y="442"/>
                </a:cubicBezTo>
                <a:cubicBezTo>
                  <a:pt x="379" y="436"/>
                  <a:pt x="379" y="436"/>
                  <a:pt x="379" y="436"/>
                </a:cubicBezTo>
                <a:cubicBezTo>
                  <a:pt x="377" y="429"/>
                  <a:pt x="377" y="429"/>
                  <a:pt x="377" y="429"/>
                </a:cubicBezTo>
                <a:cubicBezTo>
                  <a:pt x="375" y="423"/>
                  <a:pt x="375" y="423"/>
                  <a:pt x="375" y="423"/>
                </a:cubicBezTo>
                <a:cubicBezTo>
                  <a:pt x="373" y="416"/>
                  <a:pt x="373" y="416"/>
                  <a:pt x="373" y="416"/>
                </a:cubicBezTo>
                <a:cubicBezTo>
                  <a:pt x="371" y="410"/>
                  <a:pt x="371" y="410"/>
                  <a:pt x="371" y="410"/>
                </a:cubicBezTo>
                <a:cubicBezTo>
                  <a:pt x="370" y="406"/>
                  <a:pt x="370" y="406"/>
                  <a:pt x="370" y="406"/>
                </a:cubicBezTo>
                <a:cubicBezTo>
                  <a:pt x="370" y="406"/>
                  <a:pt x="370" y="406"/>
                  <a:pt x="370" y="406"/>
                </a:cubicBezTo>
                <a:cubicBezTo>
                  <a:pt x="370" y="406"/>
                  <a:pt x="370" y="406"/>
                  <a:pt x="370" y="406"/>
                </a:cubicBezTo>
                <a:cubicBezTo>
                  <a:pt x="370" y="405"/>
                  <a:pt x="370" y="405"/>
                  <a:pt x="370" y="405"/>
                </a:cubicBezTo>
                <a:cubicBezTo>
                  <a:pt x="374" y="401"/>
                  <a:pt x="379" y="397"/>
                  <a:pt x="384" y="393"/>
                </a:cubicBezTo>
                <a:cubicBezTo>
                  <a:pt x="385" y="392"/>
                  <a:pt x="386" y="391"/>
                  <a:pt x="387" y="390"/>
                </a:cubicBezTo>
                <a:cubicBezTo>
                  <a:pt x="388" y="389"/>
                  <a:pt x="390" y="387"/>
                  <a:pt x="391" y="386"/>
                </a:cubicBezTo>
                <a:cubicBezTo>
                  <a:pt x="393" y="384"/>
                  <a:pt x="394" y="383"/>
                  <a:pt x="396" y="381"/>
                </a:cubicBezTo>
                <a:cubicBezTo>
                  <a:pt x="397" y="379"/>
                  <a:pt x="399" y="378"/>
                  <a:pt x="400" y="376"/>
                </a:cubicBezTo>
                <a:cubicBezTo>
                  <a:pt x="401" y="375"/>
                  <a:pt x="403" y="373"/>
                  <a:pt x="404" y="371"/>
                </a:cubicBezTo>
                <a:cubicBezTo>
                  <a:pt x="405" y="370"/>
                  <a:pt x="406" y="368"/>
                  <a:pt x="408" y="367"/>
                </a:cubicBezTo>
                <a:cubicBezTo>
                  <a:pt x="409" y="365"/>
                  <a:pt x="410" y="363"/>
                  <a:pt x="411" y="362"/>
                </a:cubicBezTo>
                <a:cubicBezTo>
                  <a:pt x="456" y="374"/>
                  <a:pt x="456" y="374"/>
                  <a:pt x="456" y="374"/>
                </a:cubicBezTo>
                <a:cubicBezTo>
                  <a:pt x="458" y="375"/>
                  <a:pt x="458" y="375"/>
                  <a:pt x="458" y="375"/>
                </a:cubicBezTo>
                <a:cubicBezTo>
                  <a:pt x="485" y="316"/>
                  <a:pt x="485" y="316"/>
                  <a:pt x="485" y="316"/>
                </a:cubicBezTo>
                <a:cubicBezTo>
                  <a:pt x="443" y="290"/>
                  <a:pt x="443" y="290"/>
                  <a:pt x="443" y="290"/>
                </a:cubicBezTo>
                <a:cubicBezTo>
                  <a:pt x="446" y="276"/>
                  <a:pt x="448" y="262"/>
                  <a:pt x="448" y="248"/>
                </a:cubicBezTo>
                <a:cubicBezTo>
                  <a:pt x="448" y="247"/>
                  <a:pt x="448" y="246"/>
                  <a:pt x="448" y="245"/>
                </a:cubicBezTo>
                <a:cubicBezTo>
                  <a:pt x="448" y="244"/>
                  <a:pt x="448" y="244"/>
                  <a:pt x="448" y="243"/>
                </a:cubicBezTo>
                <a:cubicBezTo>
                  <a:pt x="448" y="242"/>
                  <a:pt x="448" y="241"/>
                  <a:pt x="448" y="240"/>
                </a:cubicBezTo>
                <a:cubicBezTo>
                  <a:pt x="448" y="240"/>
                  <a:pt x="448" y="239"/>
                  <a:pt x="448" y="238"/>
                </a:cubicBezTo>
                <a:cubicBezTo>
                  <a:pt x="448" y="237"/>
                  <a:pt x="448" y="236"/>
                  <a:pt x="448" y="236"/>
                </a:cubicBezTo>
                <a:cubicBezTo>
                  <a:pt x="448" y="235"/>
                  <a:pt x="448" y="234"/>
                  <a:pt x="448" y="233"/>
                </a:cubicBezTo>
                <a:cubicBezTo>
                  <a:pt x="448" y="233"/>
                  <a:pt x="448" y="232"/>
                  <a:pt x="448" y="231"/>
                </a:cubicBezTo>
                <a:cubicBezTo>
                  <a:pt x="447" y="230"/>
                  <a:pt x="447" y="229"/>
                  <a:pt x="447" y="229"/>
                </a:cubicBezTo>
                <a:cubicBezTo>
                  <a:pt x="485" y="211"/>
                  <a:pt x="485" y="211"/>
                  <a:pt x="485" y="211"/>
                </a:cubicBezTo>
                <a:cubicBezTo>
                  <a:pt x="491" y="209"/>
                  <a:pt x="491" y="209"/>
                  <a:pt x="491" y="209"/>
                </a:cubicBez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52" y="29"/>
                  <a:pt x="352" y="29"/>
                  <a:pt x="352" y="29"/>
                </a:cubicBezTo>
                <a:cubicBezTo>
                  <a:pt x="323" y="61"/>
                  <a:pt x="323" y="61"/>
                  <a:pt x="323" y="61"/>
                </a:cubicBezTo>
                <a:cubicBezTo>
                  <a:pt x="323" y="61"/>
                  <a:pt x="323" y="61"/>
                  <a:pt x="322" y="61"/>
                </a:cubicBezTo>
                <a:cubicBezTo>
                  <a:pt x="322" y="60"/>
                  <a:pt x="322" y="60"/>
                  <a:pt x="322" y="60"/>
                </a:cubicBezTo>
                <a:cubicBezTo>
                  <a:pt x="322" y="60"/>
                  <a:pt x="322" y="60"/>
                  <a:pt x="322" y="60"/>
                </a:cubicBezTo>
                <a:cubicBezTo>
                  <a:pt x="321" y="60"/>
                  <a:pt x="321" y="60"/>
                  <a:pt x="321" y="60"/>
                </a:cubicBezTo>
                <a:cubicBezTo>
                  <a:pt x="321" y="60"/>
                  <a:pt x="321" y="60"/>
                  <a:pt x="321" y="60"/>
                </a:cubicBezTo>
                <a:cubicBezTo>
                  <a:pt x="321" y="60"/>
                  <a:pt x="321" y="60"/>
                  <a:pt x="320" y="60"/>
                </a:cubicBezTo>
                <a:cubicBezTo>
                  <a:pt x="320" y="60"/>
                  <a:pt x="320" y="60"/>
                  <a:pt x="320" y="60"/>
                </a:cubicBezTo>
                <a:cubicBezTo>
                  <a:pt x="302" y="53"/>
                  <a:pt x="283" y="48"/>
                  <a:pt x="264" y="47"/>
                </a:cubicBezTo>
                <a:cubicBezTo>
                  <a:pt x="252" y="0"/>
                  <a:pt x="252" y="0"/>
                  <a:pt x="252"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0" name="文本框 89"/>
          <p:cNvSpPr txBox="1"/>
          <p:nvPr/>
        </p:nvSpPr>
        <p:spPr>
          <a:xfrm>
            <a:off x="2242235" y="1989209"/>
            <a:ext cx="11082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数据加工</a:t>
            </a:r>
          </a:p>
        </p:txBody>
      </p:sp>
      <p:sp>
        <p:nvSpPr>
          <p:cNvPr id="91" name="文本框 90"/>
          <p:cNvSpPr txBox="1"/>
          <p:nvPr/>
        </p:nvSpPr>
        <p:spPr>
          <a:xfrm>
            <a:off x="3652903" y="1981728"/>
            <a:ext cx="11082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服务订阅</a:t>
            </a:r>
          </a:p>
        </p:txBody>
      </p:sp>
      <p:sp>
        <p:nvSpPr>
          <p:cNvPr id="92" name="文本框 91"/>
          <p:cNvSpPr txBox="1"/>
          <p:nvPr/>
        </p:nvSpPr>
        <p:spPr>
          <a:xfrm>
            <a:off x="5037436" y="1981728"/>
            <a:ext cx="11082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数据访问</a:t>
            </a:r>
          </a:p>
        </p:txBody>
      </p:sp>
      <p:grpSp>
        <p:nvGrpSpPr>
          <p:cNvPr id="94" name="淘宝网chenying0907出品 27"/>
          <p:cNvGrpSpPr/>
          <p:nvPr/>
        </p:nvGrpSpPr>
        <p:grpSpPr>
          <a:xfrm>
            <a:off x="496723" y="955716"/>
            <a:ext cx="139473" cy="148984"/>
            <a:chOff x="12039600" y="6800849"/>
            <a:chExt cx="104775" cy="111920"/>
          </a:xfrm>
        </p:grpSpPr>
        <p:sp>
          <p:nvSpPr>
            <p:cNvPr id="95"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chemeClr val="tx1">
                  <a:lumMod val="75000"/>
                  <a:lumOff val="2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232323"/>
                </a:solidFill>
              </a:endParaRPr>
            </a:p>
          </p:txBody>
        </p:sp>
        <p:sp>
          <p:nvSpPr>
            <p:cNvPr id="96"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chemeClr val="tx1">
                  <a:lumMod val="75000"/>
                  <a:lumOff val="2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232323"/>
                </a:solidFill>
              </a:endParaRPr>
            </a:p>
          </p:txBody>
        </p:sp>
      </p:grpSp>
      <p:sp>
        <p:nvSpPr>
          <p:cNvPr id="98" name="Rectangle 52"/>
          <p:cNvSpPr/>
          <p:nvPr/>
        </p:nvSpPr>
        <p:spPr>
          <a:xfrm>
            <a:off x="6371561" y="947613"/>
            <a:ext cx="2094751" cy="337289"/>
          </a:xfrm>
          <a:prstGeom prst="rect">
            <a:avLst/>
          </a:prstGeom>
        </p:spPr>
        <p:txBody>
          <a:bodyPr wrap="none" lIns="0" tIns="0" rIns="0" bIns="0" anchor="ctr" anchorCtr="1">
            <a:noAutofit/>
          </a:bodyPr>
          <a:lstStyle/>
          <a:p>
            <a:pPr algn="ctr" defTabSz="914378">
              <a:spcBef>
                <a:spcPct val="0"/>
              </a:spcBef>
              <a:defRPr/>
            </a:pPr>
            <a:r>
              <a:rPr lang="zh-CN" altLang="en-US" sz="2000" b="1" dirty="0">
                <a:solidFill>
                  <a:schemeClr val="bg2">
                    <a:lumMod val="25000"/>
                  </a:schemeClr>
                </a:solidFill>
                <a:latin typeface="Arial"/>
                <a:ea typeface="微软雅黑"/>
              </a:rPr>
              <a:t>加工方式</a:t>
            </a:r>
          </a:p>
        </p:txBody>
      </p:sp>
      <p:grpSp>
        <p:nvGrpSpPr>
          <p:cNvPr id="99" name="淘宝网chenying0907出品 27"/>
          <p:cNvGrpSpPr/>
          <p:nvPr/>
        </p:nvGrpSpPr>
        <p:grpSpPr>
          <a:xfrm>
            <a:off x="6656523" y="1056762"/>
            <a:ext cx="139473" cy="148984"/>
            <a:chOff x="12039600" y="6800849"/>
            <a:chExt cx="104775" cy="111920"/>
          </a:xfrm>
        </p:grpSpPr>
        <p:sp>
          <p:nvSpPr>
            <p:cNvPr id="100" name="Freeform 63"/>
            <p:cNvSpPr>
              <a:spLocks/>
            </p:cNvSpPr>
            <p:nvPr/>
          </p:nvSpPr>
          <p:spPr bwMode="auto">
            <a:xfrm>
              <a:off x="12091988"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chemeClr val="tx1">
                  <a:lumMod val="75000"/>
                  <a:lumOff val="2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232323"/>
                </a:solidFill>
              </a:endParaRPr>
            </a:p>
          </p:txBody>
        </p:sp>
        <p:sp>
          <p:nvSpPr>
            <p:cNvPr id="101" name="Freeform 63"/>
            <p:cNvSpPr>
              <a:spLocks/>
            </p:cNvSpPr>
            <p:nvPr/>
          </p:nvSpPr>
          <p:spPr bwMode="auto">
            <a:xfrm>
              <a:off x="12039600" y="6800849"/>
              <a:ext cx="52387" cy="111920"/>
            </a:xfrm>
            <a:custGeom>
              <a:avLst/>
              <a:gdLst>
                <a:gd name="T0" fmla="*/ 0 w 251"/>
                <a:gd name="T1" fmla="*/ 505 h 505"/>
                <a:gd name="T2" fmla="*/ 251 w 251"/>
                <a:gd name="T3" fmla="*/ 251 h 505"/>
                <a:gd name="T4" fmla="*/ 0 w 251"/>
                <a:gd name="T5" fmla="*/ 0 h 505"/>
              </a:gdLst>
              <a:ahLst/>
              <a:cxnLst>
                <a:cxn ang="0">
                  <a:pos x="T0" y="T1"/>
                </a:cxn>
                <a:cxn ang="0">
                  <a:pos x="T2" y="T3"/>
                </a:cxn>
                <a:cxn ang="0">
                  <a:pos x="T4" y="T5"/>
                </a:cxn>
              </a:cxnLst>
              <a:rect l="0" t="0" r="r" b="b"/>
              <a:pathLst>
                <a:path w="251" h="505">
                  <a:moveTo>
                    <a:pt x="0" y="505"/>
                  </a:moveTo>
                  <a:lnTo>
                    <a:pt x="251" y="251"/>
                  </a:lnTo>
                  <a:lnTo>
                    <a:pt x="0" y="0"/>
                  </a:lnTo>
                </a:path>
              </a:pathLst>
            </a:custGeom>
            <a:noFill/>
            <a:ln w="25400" cap="rnd">
              <a:solidFill>
                <a:schemeClr val="tx1">
                  <a:lumMod val="75000"/>
                  <a:lumOff val="2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232323"/>
                </a:solidFill>
              </a:endParaRPr>
            </a:p>
          </p:txBody>
        </p:sp>
      </p:grpSp>
      <p:cxnSp>
        <p:nvCxnSpPr>
          <p:cNvPr id="102" name="Straight Connector 7"/>
          <p:cNvCxnSpPr/>
          <p:nvPr/>
        </p:nvCxnSpPr>
        <p:spPr>
          <a:xfrm>
            <a:off x="7952660" y="1426254"/>
            <a:ext cx="0" cy="1144984"/>
          </a:xfrm>
          <a:prstGeom prst="line">
            <a:avLst/>
          </a:prstGeom>
          <a:ln w="12700">
            <a:solidFill>
              <a:srgbClr val="12BAB6"/>
            </a:solidFill>
          </a:ln>
        </p:spPr>
        <p:style>
          <a:lnRef idx="1">
            <a:schemeClr val="accent1"/>
          </a:lnRef>
          <a:fillRef idx="0">
            <a:schemeClr val="accent1"/>
          </a:fillRef>
          <a:effectRef idx="0">
            <a:schemeClr val="accent1"/>
          </a:effectRef>
          <a:fontRef idx="minor">
            <a:schemeClr val="tx1"/>
          </a:fontRef>
        </p:style>
      </p:cxnSp>
      <p:cxnSp>
        <p:nvCxnSpPr>
          <p:cNvPr id="103" name="Straight Connector 7"/>
          <p:cNvCxnSpPr/>
          <p:nvPr/>
        </p:nvCxnSpPr>
        <p:spPr>
          <a:xfrm>
            <a:off x="9903210" y="1426254"/>
            <a:ext cx="0" cy="1168468"/>
          </a:xfrm>
          <a:prstGeom prst="line">
            <a:avLst/>
          </a:prstGeom>
          <a:ln w="12700">
            <a:solidFill>
              <a:srgbClr val="12BAB6"/>
            </a:solidFill>
          </a:ln>
        </p:spPr>
        <p:style>
          <a:lnRef idx="1">
            <a:schemeClr val="accent1"/>
          </a:lnRef>
          <a:fillRef idx="0">
            <a:schemeClr val="accent1"/>
          </a:fillRef>
          <a:effectRef idx="0">
            <a:schemeClr val="accent1"/>
          </a:effectRef>
          <a:fontRef idx="minor">
            <a:schemeClr val="tx1"/>
          </a:fontRef>
        </p:style>
      </p:cxnSp>
      <p:grpSp>
        <p:nvGrpSpPr>
          <p:cNvPr id="104" name="Group 271"/>
          <p:cNvGrpSpPr/>
          <p:nvPr/>
        </p:nvGrpSpPr>
        <p:grpSpPr>
          <a:xfrm>
            <a:off x="10525910" y="1388427"/>
            <a:ext cx="446319" cy="384757"/>
            <a:chOff x="3960019" y="3880449"/>
            <a:chExt cx="322263" cy="277812"/>
          </a:xfrm>
          <a:solidFill>
            <a:srgbClr val="12BAB6"/>
          </a:solidFill>
        </p:grpSpPr>
        <p:sp>
          <p:nvSpPr>
            <p:cNvPr id="105" name="Freeform: Shape 272"/>
            <p:cNvSpPr>
              <a:spLocks/>
            </p:cNvSpPr>
            <p:nvPr/>
          </p:nvSpPr>
          <p:spPr bwMode="auto">
            <a:xfrm>
              <a:off x="3960019" y="3880449"/>
              <a:ext cx="322263" cy="277812"/>
            </a:xfrm>
            <a:custGeom>
              <a:avLst/>
              <a:gdLst/>
              <a:ahLst/>
              <a:cxnLst>
                <a:cxn ang="0">
                  <a:pos x="106" y="59"/>
                </a:cxn>
                <a:cxn ang="0">
                  <a:pos x="24" y="65"/>
                </a:cxn>
                <a:cxn ang="0">
                  <a:pos x="10" y="29"/>
                </a:cxn>
                <a:cxn ang="0">
                  <a:pos x="112" y="6"/>
                </a:cxn>
                <a:cxn ang="0">
                  <a:pos x="107" y="65"/>
                </a:cxn>
                <a:cxn ang="0">
                  <a:pos x="112" y="72"/>
                </a:cxn>
                <a:cxn ang="0">
                  <a:pos x="5" y="97"/>
                </a:cxn>
                <a:cxn ang="0">
                  <a:pos x="38" y="67"/>
                </a:cxn>
                <a:cxn ang="0">
                  <a:pos x="38" y="65"/>
                </a:cxn>
                <a:cxn ang="0">
                  <a:pos x="1" y="102"/>
                </a:cxn>
                <a:cxn ang="0">
                  <a:pos x="3" y="99"/>
                </a:cxn>
                <a:cxn ang="0">
                  <a:pos x="118" y="99"/>
                </a:cxn>
                <a:cxn ang="0">
                  <a:pos x="122" y="98"/>
                </a:cxn>
                <a:cxn ang="0">
                  <a:pos x="61" y="106"/>
                </a:cxn>
                <a:cxn ang="0">
                  <a:pos x="103" y="88"/>
                </a:cxn>
                <a:cxn ang="0">
                  <a:pos x="90" y="92"/>
                </a:cxn>
                <a:cxn ang="0">
                  <a:pos x="87" y="92"/>
                </a:cxn>
                <a:cxn ang="0">
                  <a:pos x="87" y="92"/>
                </a:cxn>
                <a:cxn ang="0">
                  <a:pos x="33" y="88"/>
                </a:cxn>
                <a:cxn ang="0">
                  <a:pos x="8" y="88"/>
                </a:cxn>
                <a:cxn ang="0">
                  <a:pos x="11" y="81"/>
                </a:cxn>
                <a:cxn ang="0">
                  <a:pos x="24" y="81"/>
                </a:cxn>
                <a:cxn ang="0">
                  <a:pos x="24" y="81"/>
                </a:cxn>
                <a:cxn ang="0">
                  <a:pos x="36" y="85"/>
                </a:cxn>
                <a:cxn ang="0">
                  <a:pos x="60" y="85"/>
                </a:cxn>
                <a:cxn ang="0">
                  <a:pos x="73" y="81"/>
                </a:cxn>
                <a:cxn ang="0">
                  <a:pos x="76" y="81"/>
                </a:cxn>
                <a:cxn ang="0">
                  <a:pos x="76" y="81"/>
                </a:cxn>
                <a:cxn ang="0">
                  <a:pos x="89" y="85"/>
                </a:cxn>
                <a:cxn ang="0">
                  <a:pos x="114" y="85"/>
                </a:cxn>
                <a:cxn ang="0">
                  <a:pos x="14" y="75"/>
                </a:cxn>
                <a:cxn ang="0">
                  <a:pos x="26" y="75"/>
                </a:cxn>
                <a:cxn ang="0">
                  <a:pos x="26" y="75"/>
                </a:cxn>
                <a:cxn ang="0">
                  <a:pos x="37" y="79"/>
                </a:cxn>
                <a:cxn ang="0">
                  <a:pos x="60" y="79"/>
                </a:cxn>
                <a:cxn ang="0">
                  <a:pos x="72" y="75"/>
                </a:cxn>
                <a:cxn ang="0">
                  <a:pos x="75" y="75"/>
                </a:cxn>
                <a:cxn ang="0">
                  <a:pos x="75" y="75"/>
                </a:cxn>
                <a:cxn ang="0">
                  <a:pos x="88" y="79"/>
                </a:cxn>
                <a:cxn ang="0">
                  <a:pos x="111" y="79"/>
                </a:cxn>
                <a:cxn ang="0">
                  <a:pos x="16" y="71"/>
                </a:cxn>
                <a:cxn ang="0">
                  <a:pos x="27" y="71"/>
                </a:cxn>
                <a:cxn ang="0">
                  <a:pos x="27" y="71"/>
                </a:cxn>
                <a:cxn ang="0">
                  <a:pos x="38" y="73"/>
                </a:cxn>
                <a:cxn ang="0">
                  <a:pos x="60" y="73"/>
                </a:cxn>
                <a:cxn ang="0">
                  <a:pos x="72" y="71"/>
                </a:cxn>
                <a:cxn ang="0">
                  <a:pos x="75" y="71"/>
                </a:cxn>
                <a:cxn ang="0">
                  <a:pos x="75" y="71"/>
                </a:cxn>
                <a:cxn ang="0">
                  <a:pos x="87" y="73"/>
                </a:cxn>
                <a:cxn ang="0">
                  <a:pos x="108" y="73"/>
                </a:cxn>
              </a:cxnLst>
              <a:rect l="0" t="0" r="r" b="b"/>
              <a:pathLst>
                <a:path w="123" h="106">
                  <a:moveTo>
                    <a:pt x="106" y="6"/>
                  </a:moveTo>
                  <a:cubicBezTo>
                    <a:pt x="16" y="6"/>
                    <a:pt x="16" y="6"/>
                    <a:pt x="16" y="6"/>
                  </a:cubicBezTo>
                  <a:cubicBezTo>
                    <a:pt x="16" y="59"/>
                    <a:pt x="16" y="59"/>
                    <a:pt x="16" y="59"/>
                  </a:cubicBezTo>
                  <a:cubicBezTo>
                    <a:pt x="106" y="59"/>
                    <a:pt x="106" y="59"/>
                    <a:pt x="106" y="59"/>
                  </a:cubicBezTo>
                  <a:cubicBezTo>
                    <a:pt x="106" y="6"/>
                    <a:pt x="106" y="6"/>
                    <a:pt x="106" y="6"/>
                  </a:cubicBezTo>
                  <a:close/>
                  <a:moveTo>
                    <a:pt x="15" y="67"/>
                  </a:moveTo>
                  <a:cubicBezTo>
                    <a:pt x="24" y="67"/>
                    <a:pt x="24" y="67"/>
                    <a:pt x="24" y="67"/>
                  </a:cubicBezTo>
                  <a:cubicBezTo>
                    <a:pt x="24" y="65"/>
                    <a:pt x="24" y="65"/>
                    <a:pt x="24" y="65"/>
                  </a:cubicBezTo>
                  <a:cubicBezTo>
                    <a:pt x="16" y="65"/>
                    <a:pt x="16" y="65"/>
                    <a:pt x="16" y="65"/>
                  </a:cubicBezTo>
                  <a:cubicBezTo>
                    <a:pt x="13" y="65"/>
                    <a:pt x="10" y="62"/>
                    <a:pt x="10" y="59"/>
                  </a:cubicBezTo>
                  <a:cubicBezTo>
                    <a:pt x="10" y="36"/>
                    <a:pt x="10" y="36"/>
                    <a:pt x="10" y="36"/>
                  </a:cubicBezTo>
                  <a:cubicBezTo>
                    <a:pt x="10" y="29"/>
                    <a:pt x="10" y="29"/>
                    <a:pt x="10" y="29"/>
                  </a:cubicBezTo>
                  <a:cubicBezTo>
                    <a:pt x="10" y="6"/>
                    <a:pt x="10" y="6"/>
                    <a:pt x="10" y="6"/>
                  </a:cubicBezTo>
                  <a:cubicBezTo>
                    <a:pt x="10" y="3"/>
                    <a:pt x="13" y="0"/>
                    <a:pt x="16" y="0"/>
                  </a:cubicBezTo>
                  <a:cubicBezTo>
                    <a:pt x="107" y="0"/>
                    <a:pt x="107" y="0"/>
                    <a:pt x="107" y="0"/>
                  </a:cubicBezTo>
                  <a:cubicBezTo>
                    <a:pt x="110" y="0"/>
                    <a:pt x="112" y="3"/>
                    <a:pt x="112" y="6"/>
                  </a:cubicBezTo>
                  <a:cubicBezTo>
                    <a:pt x="112" y="29"/>
                    <a:pt x="112" y="29"/>
                    <a:pt x="112" y="29"/>
                  </a:cubicBezTo>
                  <a:cubicBezTo>
                    <a:pt x="112" y="36"/>
                    <a:pt x="112" y="36"/>
                    <a:pt x="112" y="36"/>
                  </a:cubicBezTo>
                  <a:cubicBezTo>
                    <a:pt x="112" y="59"/>
                    <a:pt x="112" y="59"/>
                    <a:pt x="112" y="59"/>
                  </a:cubicBezTo>
                  <a:cubicBezTo>
                    <a:pt x="112" y="62"/>
                    <a:pt x="110" y="65"/>
                    <a:pt x="107" y="65"/>
                  </a:cubicBezTo>
                  <a:cubicBezTo>
                    <a:pt x="99" y="65"/>
                    <a:pt x="99" y="65"/>
                    <a:pt x="99" y="65"/>
                  </a:cubicBezTo>
                  <a:cubicBezTo>
                    <a:pt x="99" y="67"/>
                    <a:pt x="99" y="67"/>
                    <a:pt x="99" y="67"/>
                  </a:cubicBezTo>
                  <a:cubicBezTo>
                    <a:pt x="107" y="67"/>
                    <a:pt x="107" y="67"/>
                    <a:pt x="107" y="67"/>
                  </a:cubicBezTo>
                  <a:cubicBezTo>
                    <a:pt x="110" y="67"/>
                    <a:pt x="111" y="69"/>
                    <a:pt x="112" y="72"/>
                  </a:cubicBezTo>
                  <a:cubicBezTo>
                    <a:pt x="121" y="90"/>
                    <a:pt x="121" y="90"/>
                    <a:pt x="121" y="90"/>
                  </a:cubicBezTo>
                  <a:cubicBezTo>
                    <a:pt x="123" y="93"/>
                    <a:pt x="122" y="97"/>
                    <a:pt x="118" y="97"/>
                  </a:cubicBezTo>
                  <a:cubicBezTo>
                    <a:pt x="61" y="97"/>
                    <a:pt x="61" y="97"/>
                    <a:pt x="61" y="97"/>
                  </a:cubicBezTo>
                  <a:cubicBezTo>
                    <a:pt x="5" y="97"/>
                    <a:pt x="5" y="97"/>
                    <a:pt x="5" y="97"/>
                  </a:cubicBezTo>
                  <a:cubicBezTo>
                    <a:pt x="1" y="97"/>
                    <a:pt x="0" y="93"/>
                    <a:pt x="1" y="90"/>
                  </a:cubicBezTo>
                  <a:cubicBezTo>
                    <a:pt x="10" y="72"/>
                    <a:pt x="10" y="72"/>
                    <a:pt x="10" y="72"/>
                  </a:cubicBezTo>
                  <a:cubicBezTo>
                    <a:pt x="12" y="69"/>
                    <a:pt x="13" y="67"/>
                    <a:pt x="15" y="67"/>
                  </a:cubicBezTo>
                  <a:close/>
                  <a:moveTo>
                    <a:pt x="38" y="67"/>
                  </a:moveTo>
                  <a:cubicBezTo>
                    <a:pt x="61" y="67"/>
                    <a:pt x="61" y="67"/>
                    <a:pt x="61" y="67"/>
                  </a:cubicBezTo>
                  <a:cubicBezTo>
                    <a:pt x="84" y="67"/>
                    <a:pt x="84" y="67"/>
                    <a:pt x="84" y="67"/>
                  </a:cubicBezTo>
                  <a:cubicBezTo>
                    <a:pt x="84" y="65"/>
                    <a:pt x="84" y="65"/>
                    <a:pt x="84" y="65"/>
                  </a:cubicBezTo>
                  <a:cubicBezTo>
                    <a:pt x="38" y="65"/>
                    <a:pt x="38" y="65"/>
                    <a:pt x="38" y="65"/>
                  </a:cubicBezTo>
                  <a:cubicBezTo>
                    <a:pt x="38" y="67"/>
                    <a:pt x="38" y="67"/>
                    <a:pt x="38" y="67"/>
                  </a:cubicBezTo>
                  <a:close/>
                  <a:moveTo>
                    <a:pt x="61" y="106"/>
                  </a:moveTo>
                  <a:cubicBezTo>
                    <a:pt x="5" y="106"/>
                    <a:pt x="5" y="106"/>
                    <a:pt x="5" y="106"/>
                  </a:cubicBezTo>
                  <a:cubicBezTo>
                    <a:pt x="3" y="106"/>
                    <a:pt x="1" y="105"/>
                    <a:pt x="1" y="102"/>
                  </a:cubicBezTo>
                  <a:cubicBezTo>
                    <a:pt x="1" y="98"/>
                    <a:pt x="1" y="98"/>
                    <a:pt x="1" y="98"/>
                  </a:cubicBezTo>
                  <a:cubicBezTo>
                    <a:pt x="1" y="98"/>
                    <a:pt x="1" y="98"/>
                    <a:pt x="1" y="98"/>
                  </a:cubicBezTo>
                  <a:cubicBezTo>
                    <a:pt x="2" y="99"/>
                    <a:pt x="2" y="99"/>
                    <a:pt x="2" y="99"/>
                  </a:cubicBezTo>
                  <a:cubicBezTo>
                    <a:pt x="3" y="99"/>
                    <a:pt x="3" y="99"/>
                    <a:pt x="3" y="99"/>
                  </a:cubicBezTo>
                  <a:cubicBezTo>
                    <a:pt x="4" y="99"/>
                    <a:pt x="4" y="99"/>
                    <a:pt x="4" y="99"/>
                  </a:cubicBezTo>
                  <a:cubicBezTo>
                    <a:pt x="5" y="99"/>
                    <a:pt x="5" y="99"/>
                    <a:pt x="5" y="99"/>
                  </a:cubicBezTo>
                  <a:cubicBezTo>
                    <a:pt x="61" y="99"/>
                    <a:pt x="61" y="99"/>
                    <a:pt x="61" y="99"/>
                  </a:cubicBezTo>
                  <a:cubicBezTo>
                    <a:pt x="118" y="99"/>
                    <a:pt x="118" y="99"/>
                    <a:pt x="118" y="99"/>
                  </a:cubicBezTo>
                  <a:cubicBezTo>
                    <a:pt x="119" y="99"/>
                    <a:pt x="119" y="99"/>
                    <a:pt x="119" y="99"/>
                  </a:cubicBezTo>
                  <a:cubicBezTo>
                    <a:pt x="120" y="99"/>
                    <a:pt x="120" y="99"/>
                    <a:pt x="120" y="99"/>
                  </a:cubicBezTo>
                  <a:cubicBezTo>
                    <a:pt x="121" y="99"/>
                    <a:pt x="121" y="99"/>
                    <a:pt x="121" y="99"/>
                  </a:cubicBezTo>
                  <a:cubicBezTo>
                    <a:pt x="122" y="98"/>
                    <a:pt x="122" y="98"/>
                    <a:pt x="122" y="98"/>
                  </a:cubicBezTo>
                  <a:cubicBezTo>
                    <a:pt x="122" y="98"/>
                    <a:pt x="122" y="98"/>
                    <a:pt x="122" y="98"/>
                  </a:cubicBezTo>
                  <a:cubicBezTo>
                    <a:pt x="122" y="102"/>
                    <a:pt x="122" y="102"/>
                    <a:pt x="122" y="102"/>
                  </a:cubicBezTo>
                  <a:cubicBezTo>
                    <a:pt x="122" y="105"/>
                    <a:pt x="120" y="106"/>
                    <a:pt x="118" y="106"/>
                  </a:cubicBezTo>
                  <a:cubicBezTo>
                    <a:pt x="61" y="106"/>
                    <a:pt x="61" y="106"/>
                    <a:pt x="61" y="106"/>
                  </a:cubicBezTo>
                  <a:close/>
                  <a:moveTo>
                    <a:pt x="117" y="92"/>
                  </a:moveTo>
                  <a:cubicBezTo>
                    <a:pt x="117" y="92"/>
                    <a:pt x="117" y="92"/>
                    <a:pt x="117" y="92"/>
                  </a:cubicBezTo>
                  <a:cubicBezTo>
                    <a:pt x="104" y="92"/>
                    <a:pt x="104" y="92"/>
                    <a:pt x="104" y="92"/>
                  </a:cubicBezTo>
                  <a:cubicBezTo>
                    <a:pt x="103" y="88"/>
                    <a:pt x="103" y="88"/>
                    <a:pt x="103" y="88"/>
                  </a:cubicBezTo>
                  <a:cubicBezTo>
                    <a:pt x="107" y="88"/>
                    <a:pt x="111" y="88"/>
                    <a:pt x="115" y="88"/>
                  </a:cubicBezTo>
                  <a:cubicBezTo>
                    <a:pt x="117" y="92"/>
                    <a:pt x="117" y="92"/>
                    <a:pt x="117" y="92"/>
                  </a:cubicBezTo>
                  <a:close/>
                  <a:moveTo>
                    <a:pt x="101" y="92"/>
                  </a:moveTo>
                  <a:cubicBezTo>
                    <a:pt x="90" y="92"/>
                    <a:pt x="90" y="92"/>
                    <a:pt x="90" y="92"/>
                  </a:cubicBezTo>
                  <a:cubicBezTo>
                    <a:pt x="90" y="90"/>
                    <a:pt x="90" y="89"/>
                    <a:pt x="90" y="88"/>
                  </a:cubicBezTo>
                  <a:cubicBezTo>
                    <a:pt x="93" y="88"/>
                    <a:pt x="96" y="88"/>
                    <a:pt x="100" y="88"/>
                  </a:cubicBezTo>
                  <a:cubicBezTo>
                    <a:pt x="101" y="92"/>
                    <a:pt x="101" y="92"/>
                    <a:pt x="101" y="92"/>
                  </a:cubicBezTo>
                  <a:close/>
                  <a:moveTo>
                    <a:pt x="87" y="92"/>
                  </a:moveTo>
                  <a:cubicBezTo>
                    <a:pt x="35" y="92"/>
                    <a:pt x="35" y="92"/>
                    <a:pt x="35" y="92"/>
                  </a:cubicBezTo>
                  <a:cubicBezTo>
                    <a:pt x="36" y="90"/>
                    <a:pt x="36" y="89"/>
                    <a:pt x="36" y="88"/>
                  </a:cubicBezTo>
                  <a:cubicBezTo>
                    <a:pt x="53" y="88"/>
                    <a:pt x="70" y="88"/>
                    <a:pt x="87" y="88"/>
                  </a:cubicBezTo>
                  <a:cubicBezTo>
                    <a:pt x="87" y="89"/>
                    <a:pt x="87" y="90"/>
                    <a:pt x="87" y="92"/>
                  </a:cubicBezTo>
                  <a:close/>
                  <a:moveTo>
                    <a:pt x="32" y="92"/>
                  </a:moveTo>
                  <a:cubicBezTo>
                    <a:pt x="22" y="92"/>
                    <a:pt x="22" y="92"/>
                    <a:pt x="22" y="92"/>
                  </a:cubicBezTo>
                  <a:cubicBezTo>
                    <a:pt x="23" y="88"/>
                    <a:pt x="23" y="88"/>
                    <a:pt x="23" y="88"/>
                  </a:cubicBezTo>
                  <a:cubicBezTo>
                    <a:pt x="26" y="88"/>
                    <a:pt x="30" y="88"/>
                    <a:pt x="33" y="88"/>
                  </a:cubicBezTo>
                  <a:cubicBezTo>
                    <a:pt x="33" y="89"/>
                    <a:pt x="33" y="90"/>
                    <a:pt x="32" y="92"/>
                  </a:cubicBezTo>
                  <a:close/>
                  <a:moveTo>
                    <a:pt x="19" y="92"/>
                  </a:moveTo>
                  <a:cubicBezTo>
                    <a:pt x="5" y="92"/>
                    <a:pt x="5" y="92"/>
                    <a:pt x="5" y="92"/>
                  </a:cubicBezTo>
                  <a:cubicBezTo>
                    <a:pt x="8" y="88"/>
                    <a:pt x="8" y="88"/>
                    <a:pt x="8" y="88"/>
                  </a:cubicBezTo>
                  <a:cubicBezTo>
                    <a:pt x="12" y="88"/>
                    <a:pt x="16" y="88"/>
                    <a:pt x="20" y="88"/>
                  </a:cubicBezTo>
                  <a:cubicBezTo>
                    <a:pt x="19" y="92"/>
                    <a:pt x="19" y="92"/>
                    <a:pt x="19" y="92"/>
                  </a:cubicBezTo>
                  <a:close/>
                  <a:moveTo>
                    <a:pt x="9" y="85"/>
                  </a:moveTo>
                  <a:cubicBezTo>
                    <a:pt x="11" y="81"/>
                    <a:pt x="11" y="81"/>
                    <a:pt x="11" y="81"/>
                  </a:cubicBezTo>
                  <a:cubicBezTo>
                    <a:pt x="14" y="81"/>
                    <a:pt x="18" y="81"/>
                    <a:pt x="21" y="81"/>
                  </a:cubicBezTo>
                  <a:cubicBezTo>
                    <a:pt x="20" y="85"/>
                    <a:pt x="20" y="85"/>
                    <a:pt x="20" y="85"/>
                  </a:cubicBezTo>
                  <a:cubicBezTo>
                    <a:pt x="16" y="85"/>
                    <a:pt x="13" y="85"/>
                    <a:pt x="9" y="85"/>
                  </a:cubicBezTo>
                  <a:close/>
                  <a:moveTo>
                    <a:pt x="24" y="81"/>
                  </a:moveTo>
                  <a:cubicBezTo>
                    <a:pt x="28" y="81"/>
                    <a:pt x="31" y="81"/>
                    <a:pt x="34" y="81"/>
                  </a:cubicBezTo>
                  <a:cubicBezTo>
                    <a:pt x="34" y="83"/>
                    <a:pt x="34" y="84"/>
                    <a:pt x="33" y="85"/>
                  </a:cubicBezTo>
                  <a:cubicBezTo>
                    <a:pt x="30" y="85"/>
                    <a:pt x="27" y="85"/>
                    <a:pt x="23" y="85"/>
                  </a:cubicBezTo>
                  <a:cubicBezTo>
                    <a:pt x="24" y="81"/>
                    <a:pt x="24" y="81"/>
                    <a:pt x="24" y="81"/>
                  </a:cubicBezTo>
                  <a:close/>
                  <a:moveTo>
                    <a:pt x="37" y="81"/>
                  </a:moveTo>
                  <a:cubicBezTo>
                    <a:pt x="40" y="81"/>
                    <a:pt x="44" y="81"/>
                    <a:pt x="47" y="81"/>
                  </a:cubicBezTo>
                  <a:cubicBezTo>
                    <a:pt x="47" y="83"/>
                    <a:pt x="47" y="84"/>
                    <a:pt x="47" y="85"/>
                  </a:cubicBezTo>
                  <a:cubicBezTo>
                    <a:pt x="43" y="85"/>
                    <a:pt x="40" y="85"/>
                    <a:pt x="36" y="85"/>
                  </a:cubicBezTo>
                  <a:cubicBezTo>
                    <a:pt x="37" y="84"/>
                    <a:pt x="37" y="83"/>
                    <a:pt x="37" y="81"/>
                  </a:cubicBezTo>
                  <a:close/>
                  <a:moveTo>
                    <a:pt x="50" y="81"/>
                  </a:moveTo>
                  <a:cubicBezTo>
                    <a:pt x="53" y="81"/>
                    <a:pt x="57" y="81"/>
                    <a:pt x="60" y="81"/>
                  </a:cubicBezTo>
                  <a:cubicBezTo>
                    <a:pt x="60" y="85"/>
                    <a:pt x="60" y="85"/>
                    <a:pt x="60" y="85"/>
                  </a:cubicBezTo>
                  <a:cubicBezTo>
                    <a:pt x="56" y="85"/>
                    <a:pt x="53" y="85"/>
                    <a:pt x="50" y="85"/>
                  </a:cubicBezTo>
                  <a:cubicBezTo>
                    <a:pt x="50" y="84"/>
                    <a:pt x="50" y="83"/>
                    <a:pt x="50" y="81"/>
                  </a:cubicBezTo>
                  <a:close/>
                  <a:moveTo>
                    <a:pt x="63" y="81"/>
                  </a:moveTo>
                  <a:cubicBezTo>
                    <a:pt x="66" y="81"/>
                    <a:pt x="69" y="81"/>
                    <a:pt x="73" y="81"/>
                  </a:cubicBezTo>
                  <a:cubicBezTo>
                    <a:pt x="73" y="83"/>
                    <a:pt x="73" y="84"/>
                    <a:pt x="73" y="85"/>
                  </a:cubicBezTo>
                  <a:cubicBezTo>
                    <a:pt x="70" y="85"/>
                    <a:pt x="66" y="85"/>
                    <a:pt x="63" y="85"/>
                  </a:cubicBezTo>
                  <a:cubicBezTo>
                    <a:pt x="63" y="81"/>
                    <a:pt x="63" y="81"/>
                    <a:pt x="63" y="81"/>
                  </a:cubicBezTo>
                  <a:close/>
                  <a:moveTo>
                    <a:pt x="76" y="81"/>
                  </a:moveTo>
                  <a:cubicBezTo>
                    <a:pt x="79" y="81"/>
                    <a:pt x="82" y="81"/>
                    <a:pt x="86" y="81"/>
                  </a:cubicBezTo>
                  <a:cubicBezTo>
                    <a:pt x="86" y="83"/>
                    <a:pt x="86" y="84"/>
                    <a:pt x="86" y="85"/>
                  </a:cubicBezTo>
                  <a:cubicBezTo>
                    <a:pt x="83" y="85"/>
                    <a:pt x="79" y="85"/>
                    <a:pt x="76" y="85"/>
                  </a:cubicBezTo>
                  <a:cubicBezTo>
                    <a:pt x="76" y="84"/>
                    <a:pt x="76" y="83"/>
                    <a:pt x="76" y="81"/>
                  </a:cubicBezTo>
                  <a:close/>
                  <a:moveTo>
                    <a:pt x="88" y="81"/>
                  </a:moveTo>
                  <a:cubicBezTo>
                    <a:pt x="92" y="81"/>
                    <a:pt x="95" y="81"/>
                    <a:pt x="98" y="81"/>
                  </a:cubicBezTo>
                  <a:cubicBezTo>
                    <a:pt x="99" y="85"/>
                    <a:pt x="99" y="85"/>
                    <a:pt x="99" y="85"/>
                  </a:cubicBezTo>
                  <a:cubicBezTo>
                    <a:pt x="96" y="85"/>
                    <a:pt x="93" y="85"/>
                    <a:pt x="89" y="85"/>
                  </a:cubicBezTo>
                  <a:cubicBezTo>
                    <a:pt x="89" y="84"/>
                    <a:pt x="89" y="83"/>
                    <a:pt x="88" y="81"/>
                  </a:cubicBezTo>
                  <a:close/>
                  <a:moveTo>
                    <a:pt x="101" y="81"/>
                  </a:moveTo>
                  <a:cubicBezTo>
                    <a:pt x="105" y="81"/>
                    <a:pt x="108" y="81"/>
                    <a:pt x="112" y="81"/>
                  </a:cubicBezTo>
                  <a:cubicBezTo>
                    <a:pt x="114" y="85"/>
                    <a:pt x="114" y="85"/>
                    <a:pt x="114" y="85"/>
                  </a:cubicBezTo>
                  <a:cubicBezTo>
                    <a:pt x="110" y="85"/>
                    <a:pt x="106" y="85"/>
                    <a:pt x="102" y="85"/>
                  </a:cubicBezTo>
                  <a:cubicBezTo>
                    <a:pt x="101" y="81"/>
                    <a:pt x="101" y="81"/>
                    <a:pt x="101" y="81"/>
                  </a:cubicBezTo>
                  <a:close/>
                  <a:moveTo>
                    <a:pt x="12" y="79"/>
                  </a:moveTo>
                  <a:cubicBezTo>
                    <a:pt x="14" y="75"/>
                    <a:pt x="14" y="75"/>
                    <a:pt x="14" y="75"/>
                  </a:cubicBezTo>
                  <a:cubicBezTo>
                    <a:pt x="17" y="75"/>
                    <a:pt x="20" y="75"/>
                    <a:pt x="23" y="75"/>
                  </a:cubicBezTo>
                  <a:cubicBezTo>
                    <a:pt x="22" y="79"/>
                    <a:pt x="22" y="79"/>
                    <a:pt x="22" y="79"/>
                  </a:cubicBezTo>
                  <a:cubicBezTo>
                    <a:pt x="19" y="79"/>
                    <a:pt x="15" y="79"/>
                    <a:pt x="12" y="79"/>
                  </a:cubicBezTo>
                  <a:close/>
                  <a:moveTo>
                    <a:pt x="26" y="75"/>
                  </a:moveTo>
                  <a:cubicBezTo>
                    <a:pt x="29" y="75"/>
                    <a:pt x="32" y="75"/>
                    <a:pt x="35" y="75"/>
                  </a:cubicBezTo>
                  <a:cubicBezTo>
                    <a:pt x="35" y="77"/>
                    <a:pt x="35" y="78"/>
                    <a:pt x="35" y="79"/>
                  </a:cubicBezTo>
                  <a:cubicBezTo>
                    <a:pt x="31" y="79"/>
                    <a:pt x="28" y="79"/>
                    <a:pt x="25" y="79"/>
                  </a:cubicBezTo>
                  <a:cubicBezTo>
                    <a:pt x="26" y="75"/>
                    <a:pt x="26" y="75"/>
                    <a:pt x="26" y="75"/>
                  </a:cubicBezTo>
                  <a:close/>
                  <a:moveTo>
                    <a:pt x="38" y="75"/>
                  </a:moveTo>
                  <a:cubicBezTo>
                    <a:pt x="41" y="75"/>
                    <a:pt x="44" y="75"/>
                    <a:pt x="48" y="75"/>
                  </a:cubicBezTo>
                  <a:cubicBezTo>
                    <a:pt x="48" y="77"/>
                    <a:pt x="47" y="78"/>
                    <a:pt x="47" y="79"/>
                  </a:cubicBezTo>
                  <a:cubicBezTo>
                    <a:pt x="44" y="79"/>
                    <a:pt x="41" y="79"/>
                    <a:pt x="37" y="79"/>
                  </a:cubicBezTo>
                  <a:cubicBezTo>
                    <a:pt x="38" y="78"/>
                    <a:pt x="38" y="77"/>
                    <a:pt x="38" y="75"/>
                  </a:cubicBezTo>
                  <a:close/>
                  <a:moveTo>
                    <a:pt x="50" y="75"/>
                  </a:moveTo>
                  <a:cubicBezTo>
                    <a:pt x="54" y="75"/>
                    <a:pt x="57" y="75"/>
                    <a:pt x="60" y="75"/>
                  </a:cubicBezTo>
                  <a:cubicBezTo>
                    <a:pt x="60" y="79"/>
                    <a:pt x="60" y="79"/>
                    <a:pt x="60" y="79"/>
                  </a:cubicBezTo>
                  <a:cubicBezTo>
                    <a:pt x="57" y="79"/>
                    <a:pt x="53" y="79"/>
                    <a:pt x="50" y="79"/>
                  </a:cubicBezTo>
                  <a:cubicBezTo>
                    <a:pt x="50" y="78"/>
                    <a:pt x="50" y="77"/>
                    <a:pt x="50" y="75"/>
                  </a:cubicBezTo>
                  <a:close/>
                  <a:moveTo>
                    <a:pt x="63" y="75"/>
                  </a:moveTo>
                  <a:cubicBezTo>
                    <a:pt x="66" y="75"/>
                    <a:pt x="69" y="75"/>
                    <a:pt x="72" y="75"/>
                  </a:cubicBezTo>
                  <a:cubicBezTo>
                    <a:pt x="72" y="77"/>
                    <a:pt x="72" y="78"/>
                    <a:pt x="73" y="79"/>
                  </a:cubicBezTo>
                  <a:cubicBezTo>
                    <a:pt x="69" y="79"/>
                    <a:pt x="66" y="79"/>
                    <a:pt x="63" y="79"/>
                  </a:cubicBezTo>
                  <a:cubicBezTo>
                    <a:pt x="63" y="75"/>
                    <a:pt x="63" y="75"/>
                    <a:pt x="63" y="75"/>
                  </a:cubicBezTo>
                  <a:close/>
                  <a:moveTo>
                    <a:pt x="75" y="75"/>
                  </a:moveTo>
                  <a:cubicBezTo>
                    <a:pt x="78" y="75"/>
                    <a:pt x="81" y="75"/>
                    <a:pt x="85" y="75"/>
                  </a:cubicBezTo>
                  <a:cubicBezTo>
                    <a:pt x="85" y="77"/>
                    <a:pt x="85" y="78"/>
                    <a:pt x="85" y="79"/>
                  </a:cubicBezTo>
                  <a:cubicBezTo>
                    <a:pt x="82" y="79"/>
                    <a:pt x="79" y="79"/>
                    <a:pt x="75" y="79"/>
                  </a:cubicBezTo>
                  <a:cubicBezTo>
                    <a:pt x="75" y="78"/>
                    <a:pt x="75" y="77"/>
                    <a:pt x="75" y="75"/>
                  </a:cubicBezTo>
                  <a:close/>
                  <a:moveTo>
                    <a:pt x="87" y="75"/>
                  </a:moveTo>
                  <a:cubicBezTo>
                    <a:pt x="91" y="75"/>
                    <a:pt x="94" y="75"/>
                    <a:pt x="97" y="75"/>
                  </a:cubicBezTo>
                  <a:cubicBezTo>
                    <a:pt x="98" y="79"/>
                    <a:pt x="98" y="79"/>
                    <a:pt x="98" y="79"/>
                  </a:cubicBezTo>
                  <a:cubicBezTo>
                    <a:pt x="95" y="79"/>
                    <a:pt x="91" y="79"/>
                    <a:pt x="88" y="79"/>
                  </a:cubicBezTo>
                  <a:cubicBezTo>
                    <a:pt x="88" y="78"/>
                    <a:pt x="88" y="77"/>
                    <a:pt x="87" y="75"/>
                  </a:cubicBezTo>
                  <a:close/>
                  <a:moveTo>
                    <a:pt x="100" y="75"/>
                  </a:moveTo>
                  <a:cubicBezTo>
                    <a:pt x="103" y="75"/>
                    <a:pt x="106" y="75"/>
                    <a:pt x="109" y="75"/>
                  </a:cubicBezTo>
                  <a:cubicBezTo>
                    <a:pt x="111" y="79"/>
                    <a:pt x="111" y="79"/>
                    <a:pt x="111" y="79"/>
                  </a:cubicBezTo>
                  <a:cubicBezTo>
                    <a:pt x="108" y="79"/>
                    <a:pt x="104" y="79"/>
                    <a:pt x="101" y="79"/>
                  </a:cubicBezTo>
                  <a:cubicBezTo>
                    <a:pt x="100" y="75"/>
                    <a:pt x="100" y="75"/>
                    <a:pt x="100" y="75"/>
                  </a:cubicBezTo>
                  <a:close/>
                  <a:moveTo>
                    <a:pt x="15" y="73"/>
                  </a:moveTo>
                  <a:cubicBezTo>
                    <a:pt x="16" y="71"/>
                    <a:pt x="16" y="71"/>
                    <a:pt x="16" y="71"/>
                  </a:cubicBezTo>
                  <a:cubicBezTo>
                    <a:pt x="24" y="71"/>
                    <a:pt x="24" y="71"/>
                    <a:pt x="24" y="71"/>
                  </a:cubicBezTo>
                  <a:cubicBezTo>
                    <a:pt x="24" y="73"/>
                    <a:pt x="24" y="73"/>
                    <a:pt x="24" y="73"/>
                  </a:cubicBezTo>
                  <a:cubicBezTo>
                    <a:pt x="21" y="73"/>
                    <a:pt x="18" y="73"/>
                    <a:pt x="15" y="73"/>
                  </a:cubicBezTo>
                  <a:close/>
                  <a:moveTo>
                    <a:pt x="27" y="71"/>
                  </a:moveTo>
                  <a:cubicBezTo>
                    <a:pt x="36" y="71"/>
                    <a:pt x="36" y="71"/>
                    <a:pt x="36" y="71"/>
                  </a:cubicBezTo>
                  <a:cubicBezTo>
                    <a:pt x="36" y="72"/>
                    <a:pt x="36" y="72"/>
                    <a:pt x="36" y="73"/>
                  </a:cubicBezTo>
                  <a:cubicBezTo>
                    <a:pt x="33" y="73"/>
                    <a:pt x="29" y="73"/>
                    <a:pt x="26" y="73"/>
                  </a:cubicBezTo>
                  <a:cubicBezTo>
                    <a:pt x="27" y="71"/>
                    <a:pt x="27" y="71"/>
                    <a:pt x="27" y="71"/>
                  </a:cubicBezTo>
                  <a:close/>
                  <a:moveTo>
                    <a:pt x="39" y="71"/>
                  </a:moveTo>
                  <a:cubicBezTo>
                    <a:pt x="48" y="71"/>
                    <a:pt x="48" y="71"/>
                    <a:pt x="48" y="71"/>
                  </a:cubicBezTo>
                  <a:cubicBezTo>
                    <a:pt x="48" y="72"/>
                    <a:pt x="48" y="72"/>
                    <a:pt x="48" y="73"/>
                  </a:cubicBezTo>
                  <a:cubicBezTo>
                    <a:pt x="45" y="73"/>
                    <a:pt x="42" y="73"/>
                    <a:pt x="38" y="73"/>
                  </a:cubicBezTo>
                  <a:cubicBezTo>
                    <a:pt x="39" y="72"/>
                    <a:pt x="39" y="72"/>
                    <a:pt x="39" y="71"/>
                  </a:cubicBezTo>
                  <a:close/>
                  <a:moveTo>
                    <a:pt x="51" y="71"/>
                  </a:moveTo>
                  <a:cubicBezTo>
                    <a:pt x="60" y="71"/>
                    <a:pt x="60" y="71"/>
                    <a:pt x="60" y="71"/>
                  </a:cubicBezTo>
                  <a:cubicBezTo>
                    <a:pt x="60" y="73"/>
                    <a:pt x="60" y="73"/>
                    <a:pt x="60" y="73"/>
                  </a:cubicBezTo>
                  <a:cubicBezTo>
                    <a:pt x="57" y="73"/>
                    <a:pt x="54" y="73"/>
                    <a:pt x="51" y="73"/>
                  </a:cubicBezTo>
                  <a:cubicBezTo>
                    <a:pt x="51" y="72"/>
                    <a:pt x="51" y="72"/>
                    <a:pt x="51" y="71"/>
                  </a:cubicBezTo>
                  <a:close/>
                  <a:moveTo>
                    <a:pt x="63" y="71"/>
                  </a:moveTo>
                  <a:cubicBezTo>
                    <a:pt x="72" y="71"/>
                    <a:pt x="72" y="71"/>
                    <a:pt x="72" y="71"/>
                  </a:cubicBezTo>
                  <a:cubicBezTo>
                    <a:pt x="72" y="72"/>
                    <a:pt x="72" y="72"/>
                    <a:pt x="72" y="73"/>
                  </a:cubicBezTo>
                  <a:cubicBezTo>
                    <a:pt x="69" y="73"/>
                    <a:pt x="66" y="73"/>
                    <a:pt x="63" y="73"/>
                  </a:cubicBezTo>
                  <a:cubicBezTo>
                    <a:pt x="63" y="71"/>
                    <a:pt x="63" y="71"/>
                    <a:pt x="63" y="71"/>
                  </a:cubicBezTo>
                  <a:close/>
                  <a:moveTo>
                    <a:pt x="75" y="71"/>
                  </a:moveTo>
                  <a:cubicBezTo>
                    <a:pt x="84" y="71"/>
                    <a:pt x="84" y="71"/>
                    <a:pt x="84" y="71"/>
                  </a:cubicBezTo>
                  <a:cubicBezTo>
                    <a:pt x="84" y="72"/>
                    <a:pt x="84" y="72"/>
                    <a:pt x="84" y="73"/>
                  </a:cubicBezTo>
                  <a:cubicBezTo>
                    <a:pt x="81" y="73"/>
                    <a:pt x="78" y="73"/>
                    <a:pt x="75" y="73"/>
                  </a:cubicBezTo>
                  <a:cubicBezTo>
                    <a:pt x="75" y="72"/>
                    <a:pt x="75" y="72"/>
                    <a:pt x="75" y="71"/>
                  </a:cubicBezTo>
                  <a:close/>
                  <a:moveTo>
                    <a:pt x="86" y="71"/>
                  </a:moveTo>
                  <a:cubicBezTo>
                    <a:pt x="96" y="71"/>
                    <a:pt x="96" y="71"/>
                    <a:pt x="96" y="71"/>
                  </a:cubicBezTo>
                  <a:cubicBezTo>
                    <a:pt x="96" y="73"/>
                    <a:pt x="96" y="73"/>
                    <a:pt x="96" y="73"/>
                  </a:cubicBezTo>
                  <a:cubicBezTo>
                    <a:pt x="93" y="73"/>
                    <a:pt x="90" y="73"/>
                    <a:pt x="87" y="73"/>
                  </a:cubicBezTo>
                  <a:cubicBezTo>
                    <a:pt x="87" y="72"/>
                    <a:pt x="87" y="72"/>
                    <a:pt x="86" y="71"/>
                  </a:cubicBezTo>
                  <a:close/>
                  <a:moveTo>
                    <a:pt x="98" y="71"/>
                  </a:moveTo>
                  <a:cubicBezTo>
                    <a:pt x="107" y="71"/>
                    <a:pt x="107" y="71"/>
                    <a:pt x="107" y="71"/>
                  </a:cubicBezTo>
                  <a:cubicBezTo>
                    <a:pt x="108" y="73"/>
                    <a:pt x="108" y="73"/>
                    <a:pt x="108" y="73"/>
                  </a:cubicBezTo>
                  <a:cubicBezTo>
                    <a:pt x="105" y="73"/>
                    <a:pt x="102" y="73"/>
                    <a:pt x="99" y="73"/>
                  </a:cubicBezTo>
                  <a:cubicBezTo>
                    <a:pt x="98" y="71"/>
                    <a:pt x="98" y="71"/>
                    <a:pt x="98" y="71"/>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06" name="Freeform: Shape 273"/>
            <p:cNvSpPr>
              <a:spLocks/>
            </p:cNvSpPr>
            <p:nvPr/>
          </p:nvSpPr>
          <p:spPr bwMode="auto">
            <a:xfrm>
              <a:off x="4089410" y="3923315"/>
              <a:ext cx="70191" cy="77898"/>
            </a:xfrm>
            <a:custGeom>
              <a:avLst/>
              <a:gdLst/>
              <a:ahLst/>
              <a:cxnLst>
                <a:cxn ang="0">
                  <a:pos x="24" y="4"/>
                </a:cxn>
                <a:cxn ang="0">
                  <a:pos x="24" y="4"/>
                </a:cxn>
                <a:cxn ang="0">
                  <a:pos x="24" y="4"/>
                </a:cxn>
                <a:cxn ang="0">
                  <a:pos x="24" y="4"/>
                </a:cxn>
                <a:cxn ang="0">
                  <a:pos x="25" y="5"/>
                </a:cxn>
                <a:cxn ang="0">
                  <a:pos x="28" y="14"/>
                </a:cxn>
                <a:cxn ang="0">
                  <a:pos x="25" y="23"/>
                </a:cxn>
                <a:cxn ang="0">
                  <a:pos x="24" y="24"/>
                </a:cxn>
                <a:cxn ang="0">
                  <a:pos x="5" y="24"/>
                </a:cxn>
                <a:cxn ang="0">
                  <a:pos x="4" y="23"/>
                </a:cxn>
                <a:cxn ang="0">
                  <a:pos x="0" y="14"/>
                </a:cxn>
                <a:cxn ang="0">
                  <a:pos x="4" y="5"/>
                </a:cxn>
                <a:cxn ang="0">
                  <a:pos x="4" y="4"/>
                </a:cxn>
                <a:cxn ang="0">
                  <a:pos x="4" y="4"/>
                </a:cxn>
                <a:cxn ang="0">
                  <a:pos x="5" y="4"/>
                </a:cxn>
                <a:cxn ang="0">
                  <a:pos x="5" y="4"/>
                </a:cxn>
                <a:cxn ang="0">
                  <a:pos x="12" y="26"/>
                </a:cxn>
                <a:cxn ang="0">
                  <a:pos x="6" y="23"/>
                </a:cxn>
                <a:cxn ang="0">
                  <a:pos x="8" y="20"/>
                </a:cxn>
                <a:cxn ang="0">
                  <a:pos x="2" y="15"/>
                </a:cxn>
                <a:cxn ang="0">
                  <a:pos x="8" y="20"/>
                </a:cxn>
                <a:cxn ang="0">
                  <a:pos x="8" y="8"/>
                </a:cxn>
                <a:cxn ang="0">
                  <a:pos x="2" y="13"/>
                </a:cxn>
                <a:cxn ang="0">
                  <a:pos x="8" y="6"/>
                </a:cxn>
                <a:cxn ang="0">
                  <a:pos x="6" y="5"/>
                </a:cxn>
                <a:cxn ang="0">
                  <a:pos x="17" y="2"/>
                </a:cxn>
                <a:cxn ang="0">
                  <a:pos x="23" y="5"/>
                </a:cxn>
                <a:cxn ang="0">
                  <a:pos x="21" y="8"/>
                </a:cxn>
                <a:cxn ang="0">
                  <a:pos x="27" y="13"/>
                </a:cxn>
                <a:cxn ang="0">
                  <a:pos x="21" y="8"/>
                </a:cxn>
                <a:cxn ang="0">
                  <a:pos x="21" y="20"/>
                </a:cxn>
                <a:cxn ang="0">
                  <a:pos x="27" y="15"/>
                </a:cxn>
                <a:cxn ang="0">
                  <a:pos x="20" y="21"/>
                </a:cxn>
                <a:cxn ang="0">
                  <a:pos x="23" y="23"/>
                </a:cxn>
                <a:cxn ang="0">
                  <a:pos x="14" y="3"/>
                </a:cxn>
                <a:cxn ang="0">
                  <a:pos x="11" y="5"/>
                </a:cxn>
                <a:cxn ang="0">
                  <a:pos x="10" y="7"/>
                </a:cxn>
                <a:cxn ang="0">
                  <a:pos x="14" y="3"/>
                </a:cxn>
                <a:cxn ang="0">
                  <a:pos x="9" y="10"/>
                </a:cxn>
                <a:cxn ang="0">
                  <a:pos x="8" y="13"/>
                </a:cxn>
                <a:cxn ang="0">
                  <a:pos x="14" y="9"/>
                </a:cxn>
                <a:cxn ang="0">
                  <a:pos x="8" y="15"/>
                </a:cxn>
                <a:cxn ang="0">
                  <a:pos x="9" y="18"/>
                </a:cxn>
                <a:cxn ang="0">
                  <a:pos x="14" y="18"/>
                </a:cxn>
                <a:cxn ang="0">
                  <a:pos x="8" y="15"/>
                </a:cxn>
                <a:cxn ang="0">
                  <a:pos x="10" y="21"/>
                </a:cxn>
                <a:cxn ang="0">
                  <a:pos x="13" y="24"/>
                </a:cxn>
                <a:cxn ang="0">
                  <a:pos x="14" y="20"/>
                </a:cxn>
                <a:cxn ang="0">
                  <a:pos x="15" y="25"/>
                </a:cxn>
                <a:cxn ang="0">
                  <a:pos x="17" y="23"/>
                </a:cxn>
                <a:cxn ang="0">
                  <a:pos x="19" y="21"/>
                </a:cxn>
                <a:cxn ang="0">
                  <a:pos x="15" y="25"/>
                </a:cxn>
                <a:cxn ang="0">
                  <a:pos x="20" y="18"/>
                </a:cxn>
                <a:cxn ang="0">
                  <a:pos x="21" y="15"/>
                </a:cxn>
                <a:cxn ang="0">
                  <a:pos x="15" y="18"/>
                </a:cxn>
                <a:cxn ang="0">
                  <a:pos x="21" y="13"/>
                </a:cxn>
                <a:cxn ang="0">
                  <a:pos x="20" y="10"/>
                </a:cxn>
                <a:cxn ang="0">
                  <a:pos x="15" y="9"/>
                </a:cxn>
                <a:cxn ang="0">
                  <a:pos x="21" y="13"/>
                </a:cxn>
                <a:cxn ang="0">
                  <a:pos x="18" y="6"/>
                </a:cxn>
                <a:cxn ang="0">
                  <a:pos x="16" y="3"/>
                </a:cxn>
                <a:cxn ang="0">
                  <a:pos x="15" y="8"/>
                </a:cxn>
              </a:cxnLst>
              <a:rect l="0" t="0" r="r" b="b"/>
              <a:pathLst>
                <a:path w="28" h="28">
                  <a:moveTo>
                    <a:pt x="14" y="0"/>
                  </a:moveTo>
                  <a:cubicBezTo>
                    <a:pt x="18" y="0"/>
                    <a:pt x="21" y="1"/>
                    <a:pt x="24" y="4"/>
                  </a:cubicBezTo>
                  <a:cubicBezTo>
                    <a:pt x="24" y="4"/>
                    <a:pt x="24" y="4"/>
                    <a:pt x="24" y="4"/>
                  </a:cubicBezTo>
                  <a:cubicBezTo>
                    <a:pt x="24" y="4"/>
                    <a:pt x="24" y="4"/>
                    <a:pt x="24" y="4"/>
                  </a:cubicBezTo>
                  <a:cubicBezTo>
                    <a:pt x="24" y="4"/>
                    <a:pt x="24" y="4"/>
                    <a:pt x="24" y="4"/>
                  </a:cubicBezTo>
                  <a:cubicBezTo>
                    <a:pt x="24" y="4"/>
                    <a:pt x="24" y="4"/>
                    <a:pt x="24" y="4"/>
                  </a:cubicBezTo>
                  <a:cubicBezTo>
                    <a:pt x="24" y="4"/>
                    <a:pt x="24" y="4"/>
                    <a:pt x="24" y="4"/>
                  </a:cubicBezTo>
                  <a:cubicBezTo>
                    <a:pt x="24" y="4"/>
                    <a:pt x="24" y="4"/>
                    <a:pt x="24" y="4"/>
                  </a:cubicBezTo>
                  <a:cubicBezTo>
                    <a:pt x="25" y="4"/>
                    <a:pt x="25" y="5"/>
                    <a:pt x="25" y="5"/>
                  </a:cubicBezTo>
                  <a:cubicBezTo>
                    <a:pt x="25" y="5"/>
                    <a:pt x="25" y="5"/>
                    <a:pt x="25" y="5"/>
                  </a:cubicBezTo>
                  <a:cubicBezTo>
                    <a:pt x="25" y="5"/>
                    <a:pt x="25" y="5"/>
                    <a:pt x="25" y="5"/>
                  </a:cubicBezTo>
                  <a:cubicBezTo>
                    <a:pt x="27" y="7"/>
                    <a:pt x="28" y="10"/>
                    <a:pt x="28" y="14"/>
                  </a:cubicBezTo>
                  <a:cubicBezTo>
                    <a:pt x="28" y="17"/>
                    <a:pt x="27" y="20"/>
                    <a:pt x="25" y="23"/>
                  </a:cubicBezTo>
                  <a:cubicBezTo>
                    <a:pt x="25" y="23"/>
                    <a:pt x="25" y="23"/>
                    <a:pt x="25" y="23"/>
                  </a:cubicBezTo>
                  <a:cubicBezTo>
                    <a:pt x="24" y="23"/>
                    <a:pt x="24" y="24"/>
                    <a:pt x="24" y="24"/>
                  </a:cubicBezTo>
                  <a:cubicBezTo>
                    <a:pt x="24" y="24"/>
                    <a:pt x="24" y="24"/>
                    <a:pt x="24" y="24"/>
                  </a:cubicBezTo>
                  <a:cubicBezTo>
                    <a:pt x="21" y="26"/>
                    <a:pt x="18" y="28"/>
                    <a:pt x="14" y="28"/>
                  </a:cubicBezTo>
                  <a:cubicBezTo>
                    <a:pt x="11" y="28"/>
                    <a:pt x="7" y="26"/>
                    <a:pt x="5" y="24"/>
                  </a:cubicBezTo>
                  <a:cubicBezTo>
                    <a:pt x="5" y="24"/>
                    <a:pt x="5" y="24"/>
                    <a:pt x="5" y="24"/>
                  </a:cubicBezTo>
                  <a:cubicBezTo>
                    <a:pt x="5" y="24"/>
                    <a:pt x="4" y="23"/>
                    <a:pt x="4" y="23"/>
                  </a:cubicBezTo>
                  <a:cubicBezTo>
                    <a:pt x="4" y="23"/>
                    <a:pt x="4" y="23"/>
                    <a:pt x="4" y="23"/>
                  </a:cubicBezTo>
                  <a:cubicBezTo>
                    <a:pt x="2" y="20"/>
                    <a:pt x="0" y="17"/>
                    <a:pt x="0" y="14"/>
                  </a:cubicBezTo>
                  <a:cubicBezTo>
                    <a:pt x="0" y="10"/>
                    <a:pt x="2" y="7"/>
                    <a:pt x="4" y="5"/>
                  </a:cubicBezTo>
                  <a:cubicBezTo>
                    <a:pt x="4" y="5"/>
                    <a:pt x="4" y="5"/>
                    <a:pt x="4" y="5"/>
                  </a:cubicBezTo>
                  <a:cubicBezTo>
                    <a:pt x="4" y="5"/>
                    <a:pt x="4" y="5"/>
                    <a:pt x="4" y="5"/>
                  </a:cubicBezTo>
                  <a:cubicBezTo>
                    <a:pt x="4" y="5"/>
                    <a:pt x="4" y="4"/>
                    <a:pt x="4" y="4"/>
                  </a:cubicBezTo>
                  <a:cubicBezTo>
                    <a:pt x="4" y="4"/>
                    <a:pt x="4" y="4"/>
                    <a:pt x="4" y="4"/>
                  </a:cubicBezTo>
                  <a:cubicBezTo>
                    <a:pt x="4" y="4"/>
                    <a:pt x="4" y="4"/>
                    <a:pt x="4" y="4"/>
                  </a:cubicBezTo>
                  <a:cubicBezTo>
                    <a:pt x="4" y="4"/>
                    <a:pt x="5" y="4"/>
                    <a:pt x="5" y="4"/>
                  </a:cubicBezTo>
                  <a:cubicBezTo>
                    <a:pt x="5" y="4"/>
                    <a:pt x="5" y="4"/>
                    <a:pt x="5" y="4"/>
                  </a:cubicBezTo>
                  <a:cubicBezTo>
                    <a:pt x="5" y="4"/>
                    <a:pt x="5" y="4"/>
                    <a:pt x="5" y="4"/>
                  </a:cubicBezTo>
                  <a:cubicBezTo>
                    <a:pt x="5" y="4"/>
                    <a:pt x="5" y="4"/>
                    <a:pt x="5" y="4"/>
                  </a:cubicBezTo>
                  <a:cubicBezTo>
                    <a:pt x="7" y="1"/>
                    <a:pt x="11" y="0"/>
                    <a:pt x="14" y="0"/>
                  </a:cubicBezTo>
                  <a:close/>
                  <a:moveTo>
                    <a:pt x="12" y="26"/>
                  </a:moveTo>
                  <a:cubicBezTo>
                    <a:pt x="11" y="25"/>
                    <a:pt x="9" y="23"/>
                    <a:pt x="8" y="21"/>
                  </a:cubicBezTo>
                  <a:cubicBezTo>
                    <a:pt x="8" y="22"/>
                    <a:pt x="7" y="22"/>
                    <a:pt x="6" y="23"/>
                  </a:cubicBezTo>
                  <a:cubicBezTo>
                    <a:pt x="8" y="24"/>
                    <a:pt x="10" y="25"/>
                    <a:pt x="12" y="26"/>
                  </a:cubicBezTo>
                  <a:close/>
                  <a:moveTo>
                    <a:pt x="8" y="20"/>
                  </a:moveTo>
                  <a:cubicBezTo>
                    <a:pt x="7" y="18"/>
                    <a:pt x="7" y="16"/>
                    <a:pt x="6" y="15"/>
                  </a:cubicBezTo>
                  <a:cubicBezTo>
                    <a:pt x="2" y="15"/>
                    <a:pt x="2" y="15"/>
                    <a:pt x="2" y="15"/>
                  </a:cubicBezTo>
                  <a:cubicBezTo>
                    <a:pt x="2" y="17"/>
                    <a:pt x="3" y="20"/>
                    <a:pt x="5" y="22"/>
                  </a:cubicBezTo>
                  <a:cubicBezTo>
                    <a:pt x="6" y="21"/>
                    <a:pt x="7" y="20"/>
                    <a:pt x="8" y="20"/>
                  </a:cubicBezTo>
                  <a:close/>
                  <a:moveTo>
                    <a:pt x="6" y="13"/>
                  </a:moveTo>
                  <a:cubicBezTo>
                    <a:pt x="7" y="11"/>
                    <a:pt x="7" y="9"/>
                    <a:pt x="8" y="8"/>
                  </a:cubicBezTo>
                  <a:cubicBezTo>
                    <a:pt x="7" y="7"/>
                    <a:pt x="6" y="7"/>
                    <a:pt x="5" y="6"/>
                  </a:cubicBezTo>
                  <a:cubicBezTo>
                    <a:pt x="3" y="8"/>
                    <a:pt x="2" y="10"/>
                    <a:pt x="2" y="13"/>
                  </a:cubicBezTo>
                  <a:cubicBezTo>
                    <a:pt x="6" y="13"/>
                    <a:pt x="6" y="13"/>
                    <a:pt x="6" y="13"/>
                  </a:cubicBezTo>
                  <a:close/>
                  <a:moveTo>
                    <a:pt x="8" y="6"/>
                  </a:moveTo>
                  <a:cubicBezTo>
                    <a:pt x="9" y="5"/>
                    <a:pt x="11" y="3"/>
                    <a:pt x="12" y="2"/>
                  </a:cubicBezTo>
                  <a:cubicBezTo>
                    <a:pt x="10" y="2"/>
                    <a:pt x="8" y="3"/>
                    <a:pt x="6" y="5"/>
                  </a:cubicBezTo>
                  <a:cubicBezTo>
                    <a:pt x="7" y="5"/>
                    <a:pt x="8" y="6"/>
                    <a:pt x="8" y="6"/>
                  </a:cubicBezTo>
                  <a:close/>
                  <a:moveTo>
                    <a:pt x="17" y="2"/>
                  </a:moveTo>
                  <a:cubicBezTo>
                    <a:pt x="18" y="3"/>
                    <a:pt x="19" y="5"/>
                    <a:pt x="20" y="6"/>
                  </a:cubicBezTo>
                  <a:cubicBezTo>
                    <a:pt x="21" y="6"/>
                    <a:pt x="22" y="5"/>
                    <a:pt x="23" y="5"/>
                  </a:cubicBezTo>
                  <a:cubicBezTo>
                    <a:pt x="21" y="3"/>
                    <a:pt x="19" y="2"/>
                    <a:pt x="17" y="2"/>
                  </a:cubicBezTo>
                  <a:close/>
                  <a:moveTo>
                    <a:pt x="21" y="8"/>
                  </a:moveTo>
                  <a:cubicBezTo>
                    <a:pt x="22" y="9"/>
                    <a:pt x="22" y="11"/>
                    <a:pt x="22" y="13"/>
                  </a:cubicBezTo>
                  <a:cubicBezTo>
                    <a:pt x="27" y="13"/>
                    <a:pt x="27" y="13"/>
                    <a:pt x="27" y="13"/>
                  </a:cubicBezTo>
                  <a:cubicBezTo>
                    <a:pt x="26" y="10"/>
                    <a:pt x="25" y="8"/>
                    <a:pt x="24" y="6"/>
                  </a:cubicBezTo>
                  <a:cubicBezTo>
                    <a:pt x="23" y="7"/>
                    <a:pt x="22" y="7"/>
                    <a:pt x="21" y="8"/>
                  </a:cubicBezTo>
                  <a:close/>
                  <a:moveTo>
                    <a:pt x="22" y="15"/>
                  </a:moveTo>
                  <a:cubicBezTo>
                    <a:pt x="22" y="16"/>
                    <a:pt x="22" y="18"/>
                    <a:pt x="21" y="20"/>
                  </a:cubicBezTo>
                  <a:cubicBezTo>
                    <a:pt x="22" y="20"/>
                    <a:pt x="23" y="21"/>
                    <a:pt x="24" y="22"/>
                  </a:cubicBezTo>
                  <a:cubicBezTo>
                    <a:pt x="25" y="20"/>
                    <a:pt x="26" y="17"/>
                    <a:pt x="27" y="15"/>
                  </a:cubicBezTo>
                  <a:cubicBezTo>
                    <a:pt x="22" y="15"/>
                    <a:pt x="22" y="15"/>
                    <a:pt x="22" y="15"/>
                  </a:cubicBezTo>
                  <a:close/>
                  <a:moveTo>
                    <a:pt x="20" y="21"/>
                  </a:moveTo>
                  <a:cubicBezTo>
                    <a:pt x="19" y="23"/>
                    <a:pt x="18" y="25"/>
                    <a:pt x="17" y="26"/>
                  </a:cubicBezTo>
                  <a:cubicBezTo>
                    <a:pt x="19" y="25"/>
                    <a:pt x="21" y="24"/>
                    <a:pt x="23" y="23"/>
                  </a:cubicBezTo>
                  <a:cubicBezTo>
                    <a:pt x="22" y="22"/>
                    <a:pt x="21" y="22"/>
                    <a:pt x="20" y="21"/>
                  </a:cubicBezTo>
                  <a:close/>
                  <a:moveTo>
                    <a:pt x="14" y="3"/>
                  </a:moveTo>
                  <a:cubicBezTo>
                    <a:pt x="13" y="3"/>
                    <a:pt x="13" y="3"/>
                    <a:pt x="13" y="3"/>
                  </a:cubicBezTo>
                  <a:cubicBezTo>
                    <a:pt x="12" y="4"/>
                    <a:pt x="12" y="4"/>
                    <a:pt x="11" y="5"/>
                  </a:cubicBezTo>
                  <a:cubicBezTo>
                    <a:pt x="11" y="5"/>
                    <a:pt x="11" y="6"/>
                    <a:pt x="10" y="6"/>
                  </a:cubicBezTo>
                  <a:cubicBezTo>
                    <a:pt x="10" y="6"/>
                    <a:pt x="10" y="7"/>
                    <a:pt x="10" y="7"/>
                  </a:cubicBezTo>
                  <a:cubicBezTo>
                    <a:pt x="11" y="7"/>
                    <a:pt x="12" y="8"/>
                    <a:pt x="14" y="8"/>
                  </a:cubicBezTo>
                  <a:cubicBezTo>
                    <a:pt x="14" y="3"/>
                    <a:pt x="14" y="3"/>
                    <a:pt x="14" y="3"/>
                  </a:cubicBezTo>
                  <a:close/>
                  <a:moveTo>
                    <a:pt x="9" y="8"/>
                  </a:moveTo>
                  <a:cubicBezTo>
                    <a:pt x="9" y="9"/>
                    <a:pt x="9" y="9"/>
                    <a:pt x="9" y="10"/>
                  </a:cubicBezTo>
                  <a:cubicBezTo>
                    <a:pt x="8" y="10"/>
                    <a:pt x="8" y="11"/>
                    <a:pt x="8" y="12"/>
                  </a:cubicBezTo>
                  <a:cubicBezTo>
                    <a:pt x="8" y="12"/>
                    <a:pt x="8" y="13"/>
                    <a:pt x="8" y="13"/>
                  </a:cubicBezTo>
                  <a:cubicBezTo>
                    <a:pt x="14" y="13"/>
                    <a:pt x="14" y="13"/>
                    <a:pt x="14" y="13"/>
                  </a:cubicBezTo>
                  <a:cubicBezTo>
                    <a:pt x="14" y="9"/>
                    <a:pt x="14" y="9"/>
                    <a:pt x="14" y="9"/>
                  </a:cubicBezTo>
                  <a:cubicBezTo>
                    <a:pt x="12" y="9"/>
                    <a:pt x="10" y="9"/>
                    <a:pt x="9" y="8"/>
                  </a:cubicBezTo>
                  <a:close/>
                  <a:moveTo>
                    <a:pt x="8" y="15"/>
                  </a:moveTo>
                  <a:cubicBezTo>
                    <a:pt x="8" y="15"/>
                    <a:pt x="8" y="15"/>
                    <a:pt x="8" y="16"/>
                  </a:cubicBezTo>
                  <a:cubicBezTo>
                    <a:pt x="8" y="17"/>
                    <a:pt x="8" y="17"/>
                    <a:pt x="9" y="18"/>
                  </a:cubicBezTo>
                  <a:cubicBezTo>
                    <a:pt x="9" y="18"/>
                    <a:pt x="9" y="19"/>
                    <a:pt x="9" y="19"/>
                  </a:cubicBezTo>
                  <a:cubicBezTo>
                    <a:pt x="10" y="19"/>
                    <a:pt x="12" y="18"/>
                    <a:pt x="14" y="18"/>
                  </a:cubicBezTo>
                  <a:cubicBezTo>
                    <a:pt x="14" y="15"/>
                    <a:pt x="14" y="15"/>
                    <a:pt x="14" y="15"/>
                  </a:cubicBezTo>
                  <a:cubicBezTo>
                    <a:pt x="8" y="15"/>
                    <a:pt x="8" y="15"/>
                    <a:pt x="8" y="15"/>
                  </a:cubicBezTo>
                  <a:close/>
                  <a:moveTo>
                    <a:pt x="10" y="21"/>
                  </a:moveTo>
                  <a:cubicBezTo>
                    <a:pt x="10" y="21"/>
                    <a:pt x="10" y="21"/>
                    <a:pt x="10" y="21"/>
                  </a:cubicBezTo>
                  <a:cubicBezTo>
                    <a:pt x="11" y="22"/>
                    <a:pt x="11" y="23"/>
                    <a:pt x="11" y="23"/>
                  </a:cubicBezTo>
                  <a:cubicBezTo>
                    <a:pt x="12" y="24"/>
                    <a:pt x="12" y="24"/>
                    <a:pt x="13" y="24"/>
                  </a:cubicBezTo>
                  <a:cubicBezTo>
                    <a:pt x="13" y="25"/>
                    <a:pt x="13" y="25"/>
                    <a:pt x="14" y="25"/>
                  </a:cubicBezTo>
                  <a:cubicBezTo>
                    <a:pt x="14" y="20"/>
                    <a:pt x="14" y="20"/>
                    <a:pt x="14" y="20"/>
                  </a:cubicBezTo>
                  <a:cubicBezTo>
                    <a:pt x="12" y="20"/>
                    <a:pt x="11" y="20"/>
                    <a:pt x="10" y="21"/>
                  </a:cubicBezTo>
                  <a:close/>
                  <a:moveTo>
                    <a:pt x="15" y="25"/>
                  </a:moveTo>
                  <a:cubicBezTo>
                    <a:pt x="15" y="25"/>
                    <a:pt x="16" y="25"/>
                    <a:pt x="16" y="24"/>
                  </a:cubicBezTo>
                  <a:cubicBezTo>
                    <a:pt x="16" y="24"/>
                    <a:pt x="17" y="24"/>
                    <a:pt x="17" y="23"/>
                  </a:cubicBezTo>
                  <a:cubicBezTo>
                    <a:pt x="18" y="23"/>
                    <a:pt x="18" y="22"/>
                    <a:pt x="18" y="21"/>
                  </a:cubicBezTo>
                  <a:cubicBezTo>
                    <a:pt x="19" y="21"/>
                    <a:pt x="19" y="21"/>
                    <a:pt x="19" y="21"/>
                  </a:cubicBezTo>
                  <a:cubicBezTo>
                    <a:pt x="18" y="20"/>
                    <a:pt x="16" y="20"/>
                    <a:pt x="15" y="20"/>
                  </a:cubicBezTo>
                  <a:cubicBezTo>
                    <a:pt x="15" y="25"/>
                    <a:pt x="15" y="25"/>
                    <a:pt x="15" y="25"/>
                  </a:cubicBezTo>
                  <a:close/>
                  <a:moveTo>
                    <a:pt x="20" y="19"/>
                  </a:moveTo>
                  <a:cubicBezTo>
                    <a:pt x="20" y="19"/>
                    <a:pt x="20" y="18"/>
                    <a:pt x="20" y="18"/>
                  </a:cubicBezTo>
                  <a:cubicBezTo>
                    <a:pt x="20" y="17"/>
                    <a:pt x="20" y="17"/>
                    <a:pt x="20" y="16"/>
                  </a:cubicBezTo>
                  <a:cubicBezTo>
                    <a:pt x="21" y="15"/>
                    <a:pt x="21" y="15"/>
                    <a:pt x="21" y="15"/>
                  </a:cubicBezTo>
                  <a:cubicBezTo>
                    <a:pt x="15" y="15"/>
                    <a:pt x="15" y="15"/>
                    <a:pt x="15" y="15"/>
                  </a:cubicBezTo>
                  <a:cubicBezTo>
                    <a:pt x="15" y="18"/>
                    <a:pt x="15" y="18"/>
                    <a:pt x="15" y="18"/>
                  </a:cubicBezTo>
                  <a:cubicBezTo>
                    <a:pt x="17" y="18"/>
                    <a:pt x="18" y="19"/>
                    <a:pt x="20" y="19"/>
                  </a:cubicBezTo>
                  <a:close/>
                  <a:moveTo>
                    <a:pt x="21" y="13"/>
                  </a:moveTo>
                  <a:cubicBezTo>
                    <a:pt x="21" y="13"/>
                    <a:pt x="21" y="12"/>
                    <a:pt x="20" y="12"/>
                  </a:cubicBezTo>
                  <a:cubicBezTo>
                    <a:pt x="20" y="11"/>
                    <a:pt x="20" y="10"/>
                    <a:pt x="20" y="10"/>
                  </a:cubicBezTo>
                  <a:cubicBezTo>
                    <a:pt x="20" y="9"/>
                    <a:pt x="20" y="9"/>
                    <a:pt x="20" y="8"/>
                  </a:cubicBezTo>
                  <a:cubicBezTo>
                    <a:pt x="18" y="9"/>
                    <a:pt x="17" y="9"/>
                    <a:pt x="15" y="9"/>
                  </a:cubicBezTo>
                  <a:cubicBezTo>
                    <a:pt x="15" y="13"/>
                    <a:pt x="15" y="13"/>
                    <a:pt x="15" y="13"/>
                  </a:cubicBezTo>
                  <a:cubicBezTo>
                    <a:pt x="21" y="13"/>
                    <a:pt x="21" y="13"/>
                    <a:pt x="21" y="13"/>
                  </a:cubicBezTo>
                  <a:close/>
                  <a:moveTo>
                    <a:pt x="19" y="7"/>
                  </a:moveTo>
                  <a:cubicBezTo>
                    <a:pt x="19" y="7"/>
                    <a:pt x="19" y="6"/>
                    <a:pt x="18" y="6"/>
                  </a:cubicBezTo>
                  <a:cubicBezTo>
                    <a:pt x="18" y="6"/>
                    <a:pt x="18" y="5"/>
                    <a:pt x="17" y="5"/>
                  </a:cubicBezTo>
                  <a:cubicBezTo>
                    <a:pt x="17" y="4"/>
                    <a:pt x="16" y="4"/>
                    <a:pt x="16" y="3"/>
                  </a:cubicBezTo>
                  <a:cubicBezTo>
                    <a:pt x="16" y="3"/>
                    <a:pt x="15" y="3"/>
                    <a:pt x="15" y="3"/>
                  </a:cubicBezTo>
                  <a:cubicBezTo>
                    <a:pt x="15" y="8"/>
                    <a:pt x="15" y="8"/>
                    <a:pt x="15" y="8"/>
                  </a:cubicBezTo>
                  <a:cubicBezTo>
                    <a:pt x="16" y="8"/>
                    <a:pt x="18" y="7"/>
                    <a:pt x="19" y="7"/>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07" name="Freeform: Shape 274"/>
            <p:cNvSpPr>
              <a:spLocks/>
            </p:cNvSpPr>
            <p:nvPr/>
          </p:nvSpPr>
          <p:spPr bwMode="auto">
            <a:xfrm>
              <a:off x="4069557" y="3902816"/>
              <a:ext cx="55563" cy="52387"/>
            </a:xfrm>
            <a:custGeom>
              <a:avLst/>
              <a:gdLst/>
              <a:ahLst/>
              <a:cxnLst>
                <a:cxn ang="0">
                  <a:pos x="21" y="0"/>
                </a:cxn>
                <a:cxn ang="0">
                  <a:pos x="11" y="0"/>
                </a:cxn>
                <a:cxn ang="0">
                  <a:pos x="12" y="3"/>
                </a:cxn>
                <a:cxn ang="0">
                  <a:pos x="0" y="20"/>
                </a:cxn>
                <a:cxn ang="0">
                  <a:pos x="4" y="20"/>
                </a:cxn>
                <a:cxn ang="0">
                  <a:pos x="14" y="6"/>
                </a:cxn>
                <a:cxn ang="0">
                  <a:pos x="15" y="8"/>
                </a:cxn>
                <a:cxn ang="0">
                  <a:pos x="21" y="0"/>
                </a:cxn>
              </a:cxnLst>
              <a:rect l="0" t="0" r="r" b="b"/>
              <a:pathLst>
                <a:path w="21" h="20">
                  <a:moveTo>
                    <a:pt x="21" y="0"/>
                  </a:moveTo>
                  <a:cubicBezTo>
                    <a:pt x="11" y="0"/>
                    <a:pt x="11" y="0"/>
                    <a:pt x="11" y="0"/>
                  </a:cubicBezTo>
                  <a:cubicBezTo>
                    <a:pt x="12" y="3"/>
                    <a:pt x="12" y="3"/>
                    <a:pt x="12" y="3"/>
                  </a:cubicBezTo>
                  <a:cubicBezTo>
                    <a:pt x="6" y="6"/>
                    <a:pt x="1" y="12"/>
                    <a:pt x="0" y="20"/>
                  </a:cubicBezTo>
                  <a:cubicBezTo>
                    <a:pt x="4" y="20"/>
                    <a:pt x="4" y="20"/>
                    <a:pt x="4" y="20"/>
                  </a:cubicBezTo>
                  <a:cubicBezTo>
                    <a:pt x="5" y="14"/>
                    <a:pt x="8" y="9"/>
                    <a:pt x="14" y="6"/>
                  </a:cubicBezTo>
                  <a:cubicBezTo>
                    <a:pt x="15" y="8"/>
                    <a:pt x="15" y="8"/>
                    <a:pt x="15" y="8"/>
                  </a:cubicBezTo>
                  <a:cubicBezTo>
                    <a:pt x="21" y="0"/>
                    <a:pt x="21" y="0"/>
                    <a:pt x="21" y="0"/>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08" name="Freeform: Shape 275"/>
            <p:cNvSpPr>
              <a:spLocks/>
            </p:cNvSpPr>
            <p:nvPr/>
          </p:nvSpPr>
          <p:spPr bwMode="auto">
            <a:xfrm>
              <a:off x="4129883" y="3968194"/>
              <a:ext cx="57150" cy="52387"/>
            </a:xfrm>
            <a:custGeom>
              <a:avLst/>
              <a:gdLst/>
              <a:ahLst/>
              <a:cxnLst>
                <a:cxn ang="0">
                  <a:pos x="0" y="20"/>
                </a:cxn>
                <a:cxn ang="0">
                  <a:pos x="11" y="20"/>
                </a:cxn>
                <a:cxn ang="0">
                  <a:pos x="9" y="18"/>
                </a:cxn>
                <a:cxn ang="0">
                  <a:pos x="22" y="1"/>
                </a:cxn>
                <a:cxn ang="0">
                  <a:pos x="18" y="0"/>
                </a:cxn>
                <a:cxn ang="0">
                  <a:pos x="8" y="15"/>
                </a:cxn>
                <a:cxn ang="0">
                  <a:pos x="7" y="12"/>
                </a:cxn>
                <a:cxn ang="0">
                  <a:pos x="0" y="20"/>
                </a:cxn>
              </a:cxnLst>
              <a:rect l="0" t="0" r="r" b="b"/>
              <a:pathLst>
                <a:path w="22" h="20">
                  <a:moveTo>
                    <a:pt x="0" y="20"/>
                  </a:moveTo>
                  <a:cubicBezTo>
                    <a:pt x="11" y="20"/>
                    <a:pt x="11" y="20"/>
                    <a:pt x="11" y="20"/>
                  </a:cubicBezTo>
                  <a:cubicBezTo>
                    <a:pt x="9" y="18"/>
                    <a:pt x="9" y="18"/>
                    <a:pt x="9" y="18"/>
                  </a:cubicBezTo>
                  <a:cubicBezTo>
                    <a:pt x="16" y="15"/>
                    <a:pt x="21" y="8"/>
                    <a:pt x="22" y="1"/>
                  </a:cubicBezTo>
                  <a:cubicBezTo>
                    <a:pt x="18" y="0"/>
                    <a:pt x="18" y="0"/>
                    <a:pt x="18" y="0"/>
                  </a:cubicBezTo>
                  <a:cubicBezTo>
                    <a:pt x="17" y="7"/>
                    <a:pt x="13" y="12"/>
                    <a:pt x="8" y="15"/>
                  </a:cubicBezTo>
                  <a:cubicBezTo>
                    <a:pt x="7" y="12"/>
                    <a:pt x="7" y="12"/>
                    <a:pt x="7" y="12"/>
                  </a:cubicBezTo>
                  <a:cubicBezTo>
                    <a:pt x="0" y="20"/>
                    <a:pt x="0" y="20"/>
                    <a:pt x="0" y="20"/>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09" name="Freeform: Shape 276"/>
            <p:cNvSpPr>
              <a:spLocks/>
            </p:cNvSpPr>
            <p:nvPr/>
          </p:nvSpPr>
          <p:spPr bwMode="auto">
            <a:xfrm>
              <a:off x="4129883" y="3904403"/>
              <a:ext cx="52388" cy="55562"/>
            </a:xfrm>
            <a:custGeom>
              <a:avLst/>
              <a:gdLst/>
              <a:ahLst/>
              <a:cxnLst>
                <a:cxn ang="0">
                  <a:pos x="20" y="21"/>
                </a:cxn>
                <a:cxn ang="0">
                  <a:pos x="20" y="11"/>
                </a:cxn>
                <a:cxn ang="0">
                  <a:pos x="17" y="12"/>
                </a:cxn>
                <a:cxn ang="0">
                  <a:pos x="0" y="0"/>
                </a:cxn>
                <a:cxn ang="0">
                  <a:pos x="0" y="3"/>
                </a:cxn>
                <a:cxn ang="0">
                  <a:pos x="14" y="13"/>
                </a:cxn>
                <a:cxn ang="0">
                  <a:pos x="12" y="15"/>
                </a:cxn>
                <a:cxn ang="0">
                  <a:pos x="20" y="21"/>
                </a:cxn>
              </a:cxnLst>
              <a:rect l="0" t="0" r="r" b="b"/>
              <a:pathLst>
                <a:path w="20" h="21">
                  <a:moveTo>
                    <a:pt x="20" y="21"/>
                  </a:moveTo>
                  <a:cubicBezTo>
                    <a:pt x="20" y="11"/>
                    <a:pt x="20" y="11"/>
                    <a:pt x="20" y="11"/>
                  </a:cubicBezTo>
                  <a:cubicBezTo>
                    <a:pt x="17" y="12"/>
                    <a:pt x="17" y="12"/>
                    <a:pt x="17" y="12"/>
                  </a:cubicBezTo>
                  <a:cubicBezTo>
                    <a:pt x="14" y="5"/>
                    <a:pt x="8" y="0"/>
                    <a:pt x="0" y="0"/>
                  </a:cubicBezTo>
                  <a:cubicBezTo>
                    <a:pt x="0" y="3"/>
                    <a:pt x="0" y="3"/>
                    <a:pt x="0" y="3"/>
                  </a:cubicBezTo>
                  <a:cubicBezTo>
                    <a:pt x="6" y="4"/>
                    <a:pt x="12" y="8"/>
                    <a:pt x="14" y="13"/>
                  </a:cubicBezTo>
                  <a:cubicBezTo>
                    <a:pt x="12" y="15"/>
                    <a:pt x="12" y="15"/>
                    <a:pt x="12" y="15"/>
                  </a:cubicBezTo>
                  <a:cubicBezTo>
                    <a:pt x="20" y="21"/>
                    <a:pt x="20" y="21"/>
                    <a:pt x="20" y="21"/>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10" name="Freeform: Shape 277"/>
            <p:cNvSpPr>
              <a:spLocks/>
            </p:cNvSpPr>
            <p:nvPr/>
          </p:nvSpPr>
          <p:spPr bwMode="auto">
            <a:xfrm>
              <a:off x="4064794" y="3967763"/>
              <a:ext cx="52388" cy="53975"/>
            </a:xfrm>
            <a:custGeom>
              <a:avLst/>
              <a:gdLst/>
              <a:ahLst/>
              <a:cxnLst>
                <a:cxn ang="0">
                  <a:pos x="0" y="0"/>
                </a:cxn>
                <a:cxn ang="0">
                  <a:pos x="0" y="10"/>
                </a:cxn>
                <a:cxn ang="0">
                  <a:pos x="2" y="9"/>
                </a:cxn>
                <a:cxn ang="0">
                  <a:pos x="19" y="21"/>
                </a:cxn>
                <a:cxn ang="0">
                  <a:pos x="20" y="17"/>
                </a:cxn>
                <a:cxn ang="0">
                  <a:pos x="6" y="7"/>
                </a:cxn>
                <a:cxn ang="0">
                  <a:pos x="8" y="6"/>
                </a:cxn>
                <a:cxn ang="0">
                  <a:pos x="0" y="0"/>
                </a:cxn>
              </a:cxnLst>
              <a:rect l="0" t="0" r="r" b="b"/>
              <a:pathLst>
                <a:path w="20" h="21">
                  <a:moveTo>
                    <a:pt x="0" y="0"/>
                  </a:moveTo>
                  <a:cubicBezTo>
                    <a:pt x="0" y="10"/>
                    <a:pt x="0" y="10"/>
                    <a:pt x="0" y="10"/>
                  </a:cubicBezTo>
                  <a:cubicBezTo>
                    <a:pt x="2" y="9"/>
                    <a:pt x="2" y="9"/>
                    <a:pt x="2" y="9"/>
                  </a:cubicBezTo>
                  <a:cubicBezTo>
                    <a:pt x="5" y="15"/>
                    <a:pt x="12" y="20"/>
                    <a:pt x="19" y="21"/>
                  </a:cubicBezTo>
                  <a:cubicBezTo>
                    <a:pt x="20" y="17"/>
                    <a:pt x="20" y="17"/>
                    <a:pt x="20" y="17"/>
                  </a:cubicBezTo>
                  <a:cubicBezTo>
                    <a:pt x="13" y="17"/>
                    <a:pt x="8" y="13"/>
                    <a:pt x="6" y="7"/>
                  </a:cubicBezTo>
                  <a:cubicBezTo>
                    <a:pt x="8" y="6"/>
                    <a:pt x="8" y="6"/>
                    <a:pt x="8" y="6"/>
                  </a:cubicBezTo>
                  <a:cubicBezTo>
                    <a:pt x="0" y="0"/>
                    <a:pt x="0" y="0"/>
                    <a:pt x="0" y="0"/>
                  </a:cubicBezTo>
                  <a:close/>
                </a:path>
              </a:pathLst>
            </a:custGeom>
            <a:grp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grpSp>
      <p:sp>
        <p:nvSpPr>
          <p:cNvPr id="111" name="Freeform 51"/>
          <p:cNvSpPr>
            <a:spLocks/>
          </p:cNvSpPr>
          <p:nvPr/>
        </p:nvSpPr>
        <p:spPr bwMode="auto">
          <a:xfrm>
            <a:off x="8640827" y="1355518"/>
            <a:ext cx="481134" cy="482061"/>
          </a:xfrm>
          <a:custGeom>
            <a:avLst/>
            <a:gdLst>
              <a:gd name="T0" fmla="*/ 112 w 248"/>
              <a:gd name="T1" fmla="*/ 0 h 248"/>
              <a:gd name="T2" fmla="*/ 100 w 248"/>
              <a:gd name="T3" fmla="*/ 27 h 248"/>
              <a:gd name="T4" fmla="*/ 83 w 248"/>
              <a:gd name="T5" fmla="*/ 42 h 248"/>
              <a:gd name="T6" fmla="*/ 60 w 248"/>
              <a:gd name="T7" fmla="*/ 28 h 248"/>
              <a:gd name="T8" fmla="*/ 28 w 248"/>
              <a:gd name="T9" fmla="*/ 44 h 248"/>
              <a:gd name="T10" fmla="*/ 39 w 248"/>
              <a:gd name="T11" fmla="*/ 71 h 248"/>
              <a:gd name="T12" fmla="*/ 39 w 248"/>
              <a:gd name="T13" fmla="*/ 92 h 248"/>
              <a:gd name="T14" fmla="*/ 12 w 248"/>
              <a:gd name="T15" fmla="*/ 100 h 248"/>
              <a:gd name="T16" fmla="*/ 0 w 248"/>
              <a:gd name="T17" fmla="*/ 136 h 248"/>
              <a:gd name="T18" fmla="*/ 27 w 248"/>
              <a:gd name="T19" fmla="*/ 148 h 248"/>
              <a:gd name="T20" fmla="*/ 42 w 248"/>
              <a:gd name="T21" fmla="*/ 165 h 248"/>
              <a:gd name="T22" fmla="*/ 28 w 248"/>
              <a:gd name="T23" fmla="*/ 188 h 248"/>
              <a:gd name="T24" fmla="*/ 44 w 248"/>
              <a:gd name="T25" fmla="*/ 220 h 248"/>
              <a:gd name="T26" fmla="*/ 71 w 248"/>
              <a:gd name="T27" fmla="*/ 209 h 248"/>
              <a:gd name="T28" fmla="*/ 92 w 248"/>
              <a:gd name="T29" fmla="*/ 209 h 248"/>
              <a:gd name="T30" fmla="*/ 100 w 248"/>
              <a:gd name="T31" fmla="*/ 236 h 248"/>
              <a:gd name="T32" fmla="*/ 124 w 248"/>
              <a:gd name="T33" fmla="*/ 248 h 248"/>
              <a:gd name="T34" fmla="*/ 148 w 248"/>
              <a:gd name="T35" fmla="*/ 236 h 248"/>
              <a:gd name="T36" fmla="*/ 156 w 248"/>
              <a:gd name="T37" fmla="*/ 209 h 248"/>
              <a:gd name="T38" fmla="*/ 177 w 248"/>
              <a:gd name="T39" fmla="*/ 209 h 248"/>
              <a:gd name="T40" fmla="*/ 204 w 248"/>
              <a:gd name="T41" fmla="*/ 220 h 248"/>
              <a:gd name="T42" fmla="*/ 220 w 248"/>
              <a:gd name="T43" fmla="*/ 188 h 248"/>
              <a:gd name="T44" fmla="*/ 206 w 248"/>
              <a:gd name="T45" fmla="*/ 165 h 248"/>
              <a:gd name="T46" fmla="*/ 221 w 248"/>
              <a:gd name="T47" fmla="*/ 148 h 248"/>
              <a:gd name="T48" fmla="*/ 248 w 248"/>
              <a:gd name="T49" fmla="*/ 136 h 248"/>
              <a:gd name="T50" fmla="*/ 236 w 248"/>
              <a:gd name="T51" fmla="*/ 100 h 248"/>
              <a:gd name="T52" fmla="*/ 209 w 248"/>
              <a:gd name="T53" fmla="*/ 92 h 248"/>
              <a:gd name="T54" fmla="*/ 209 w 248"/>
              <a:gd name="T55" fmla="*/ 71 h 248"/>
              <a:gd name="T56" fmla="*/ 220 w 248"/>
              <a:gd name="T57" fmla="*/ 44 h 248"/>
              <a:gd name="T58" fmla="*/ 188 w 248"/>
              <a:gd name="T59" fmla="*/ 28 h 248"/>
              <a:gd name="T60" fmla="*/ 165 w 248"/>
              <a:gd name="T61" fmla="*/ 42 h 248"/>
              <a:gd name="T62" fmla="*/ 148 w 248"/>
              <a:gd name="T63" fmla="*/ 27 h 248"/>
              <a:gd name="T64" fmla="*/ 136 w 248"/>
              <a:gd name="T6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 h="248">
                <a:moveTo>
                  <a:pt x="124" y="0"/>
                </a:moveTo>
                <a:cubicBezTo>
                  <a:pt x="112" y="0"/>
                  <a:pt x="112" y="0"/>
                  <a:pt x="112" y="0"/>
                </a:cubicBezTo>
                <a:cubicBezTo>
                  <a:pt x="105" y="0"/>
                  <a:pt x="100" y="5"/>
                  <a:pt x="100" y="12"/>
                </a:cubicBezTo>
                <a:cubicBezTo>
                  <a:pt x="100" y="27"/>
                  <a:pt x="100" y="27"/>
                  <a:pt x="100" y="27"/>
                </a:cubicBezTo>
                <a:cubicBezTo>
                  <a:pt x="100" y="33"/>
                  <a:pt x="97" y="37"/>
                  <a:pt x="92" y="39"/>
                </a:cubicBezTo>
                <a:cubicBezTo>
                  <a:pt x="83" y="42"/>
                  <a:pt x="83" y="42"/>
                  <a:pt x="83" y="42"/>
                </a:cubicBezTo>
                <a:cubicBezTo>
                  <a:pt x="79" y="43"/>
                  <a:pt x="74" y="42"/>
                  <a:pt x="71" y="39"/>
                </a:cubicBezTo>
                <a:cubicBezTo>
                  <a:pt x="60" y="28"/>
                  <a:pt x="60" y="28"/>
                  <a:pt x="60" y="28"/>
                </a:cubicBezTo>
                <a:cubicBezTo>
                  <a:pt x="56" y="24"/>
                  <a:pt x="48" y="24"/>
                  <a:pt x="44" y="28"/>
                </a:cubicBezTo>
                <a:cubicBezTo>
                  <a:pt x="28" y="44"/>
                  <a:pt x="28" y="44"/>
                  <a:pt x="28" y="44"/>
                </a:cubicBezTo>
                <a:cubicBezTo>
                  <a:pt x="24" y="48"/>
                  <a:pt x="24" y="56"/>
                  <a:pt x="28" y="60"/>
                </a:cubicBezTo>
                <a:cubicBezTo>
                  <a:pt x="39" y="71"/>
                  <a:pt x="39" y="71"/>
                  <a:pt x="39" y="71"/>
                </a:cubicBezTo>
                <a:cubicBezTo>
                  <a:pt x="42" y="74"/>
                  <a:pt x="43" y="79"/>
                  <a:pt x="42" y="83"/>
                </a:cubicBezTo>
                <a:cubicBezTo>
                  <a:pt x="39" y="92"/>
                  <a:pt x="39" y="92"/>
                  <a:pt x="39" y="92"/>
                </a:cubicBezTo>
                <a:cubicBezTo>
                  <a:pt x="37" y="97"/>
                  <a:pt x="33" y="100"/>
                  <a:pt x="27" y="100"/>
                </a:cubicBezTo>
                <a:cubicBezTo>
                  <a:pt x="12" y="100"/>
                  <a:pt x="12" y="100"/>
                  <a:pt x="12" y="100"/>
                </a:cubicBezTo>
                <a:cubicBezTo>
                  <a:pt x="5" y="100"/>
                  <a:pt x="0" y="105"/>
                  <a:pt x="0" y="112"/>
                </a:cubicBezTo>
                <a:cubicBezTo>
                  <a:pt x="0" y="136"/>
                  <a:pt x="0" y="136"/>
                  <a:pt x="0" y="136"/>
                </a:cubicBezTo>
                <a:cubicBezTo>
                  <a:pt x="0" y="143"/>
                  <a:pt x="5" y="148"/>
                  <a:pt x="12" y="148"/>
                </a:cubicBezTo>
                <a:cubicBezTo>
                  <a:pt x="27" y="148"/>
                  <a:pt x="27" y="148"/>
                  <a:pt x="27" y="148"/>
                </a:cubicBezTo>
                <a:cubicBezTo>
                  <a:pt x="33" y="148"/>
                  <a:pt x="37" y="151"/>
                  <a:pt x="39" y="156"/>
                </a:cubicBezTo>
                <a:cubicBezTo>
                  <a:pt x="42" y="165"/>
                  <a:pt x="42" y="165"/>
                  <a:pt x="42" y="165"/>
                </a:cubicBezTo>
                <a:cubicBezTo>
                  <a:pt x="43" y="169"/>
                  <a:pt x="42" y="174"/>
                  <a:pt x="39" y="177"/>
                </a:cubicBezTo>
                <a:cubicBezTo>
                  <a:pt x="28" y="188"/>
                  <a:pt x="28" y="188"/>
                  <a:pt x="28" y="188"/>
                </a:cubicBezTo>
                <a:cubicBezTo>
                  <a:pt x="24" y="192"/>
                  <a:pt x="24" y="200"/>
                  <a:pt x="28" y="204"/>
                </a:cubicBezTo>
                <a:cubicBezTo>
                  <a:pt x="44" y="220"/>
                  <a:pt x="44" y="220"/>
                  <a:pt x="44" y="220"/>
                </a:cubicBezTo>
                <a:cubicBezTo>
                  <a:pt x="48" y="224"/>
                  <a:pt x="56" y="224"/>
                  <a:pt x="60" y="220"/>
                </a:cubicBezTo>
                <a:cubicBezTo>
                  <a:pt x="71" y="209"/>
                  <a:pt x="71" y="209"/>
                  <a:pt x="71" y="209"/>
                </a:cubicBezTo>
                <a:cubicBezTo>
                  <a:pt x="74" y="206"/>
                  <a:pt x="79" y="205"/>
                  <a:pt x="83" y="206"/>
                </a:cubicBezTo>
                <a:cubicBezTo>
                  <a:pt x="92" y="209"/>
                  <a:pt x="92" y="209"/>
                  <a:pt x="92" y="209"/>
                </a:cubicBezTo>
                <a:cubicBezTo>
                  <a:pt x="97" y="211"/>
                  <a:pt x="100" y="215"/>
                  <a:pt x="100" y="221"/>
                </a:cubicBezTo>
                <a:cubicBezTo>
                  <a:pt x="100" y="236"/>
                  <a:pt x="100" y="236"/>
                  <a:pt x="100" y="236"/>
                </a:cubicBezTo>
                <a:cubicBezTo>
                  <a:pt x="100" y="243"/>
                  <a:pt x="105" y="248"/>
                  <a:pt x="112" y="248"/>
                </a:cubicBezTo>
                <a:cubicBezTo>
                  <a:pt x="124" y="248"/>
                  <a:pt x="124" y="248"/>
                  <a:pt x="124" y="248"/>
                </a:cubicBezTo>
                <a:cubicBezTo>
                  <a:pt x="136" y="248"/>
                  <a:pt x="136" y="248"/>
                  <a:pt x="136" y="248"/>
                </a:cubicBezTo>
                <a:cubicBezTo>
                  <a:pt x="143" y="248"/>
                  <a:pt x="148" y="243"/>
                  <a:pt x="148" y="236"/>
                </a:cubicBezTo>
                <a:cubicBezTo>
                  <a:pt x="148" y="221"/>
                  <a:pt x="148" y="221"/>
                  <a:pt x="148" y="221"/>
                </a:cubicBezTo>
                <a:cubicBezTo>
                  <a:pt x="148" y="215"/>
                  <a:pt x="151" y="211"/>
                  <a:pt x="156" y="209"/>
                </a:cubicBezTo>
                <a:cubicBezTo>
                  <a:pt x="165" y="206"/>
                  <a:pt x="165" y="206"/>
                  <a:pt x="165" y="206"/>
                </a:cubicBezTo>
                <a:cubicBezTo>
                  <a:pt x="169" y="205"/>
                  <a:pt x="174" y="206"/>
                  <a:pt x="177" y="209"/>
                </a:cubicBezTo>
                <a:cubicBezTo>
                  <a:pt x="188" y="220"/>
                  <a:pt x="188" y="220"/>
                  <a:pt x="188" y="220"/>
                </a:cubicBezTo>
                <a:cubicBezTo>
                  <a:pt x="192" y="224"/>
                  <a:pt x="200" y="224"/>
                  <a:pt x="204" y="220"/>
                </a:cubicBezTo>
                <a:cubicBezTo>
                  <a:pt x="220" y="204"/>
                  <a:pt x="220" y="204"/>
                  <a:pt x="220" y="204"/>
                </a:cubicBezTo>
                <a:cubicBezTo>
                  <a:pt x="224" y="200"/>
                  <a:pt x="224" y="192"/>
                  <a:pt x="220" y="188"/>
                </a:cubicBezTo>
                <a:cubicBezTo>
                  <a:pt x="209" y="177"/>
                  <a:pt x="209" y="177"/>
                  <a:pt x="209" y="177"/>
                </a:cubicBezTo>
                <a:cubicBezTo>
                  <a:pt x="206" y="174"/>
                  <a:pt x="205" y="169"/>
                  <a:pt x="206" y="165"/>
                </a:cubicBezTo>
                <a:cubicBezTo>
                  <a:pt x="209" y="156"/>
                  <a:pt x="209" y="156"/>
                  <a:pt x="209" y="156"/>
                </a:cubicBezTo>
                <a:cubicBezTo>
                  <a:pt x="211" y="151"/>
                  <a:pt x="215" y="148"/>
                  <a:pt x="221" y="148"/>
                </a:cubicBezTo>
                <a:cubicBezTo>
                  <a:pt x="236" y="148"/>
                  <a:pt x="236" y="148"/>
                  <a:pt x="236" y="148"/>
                </a:cubicBezTo>
                <a:cubicBezTo>
                  <a:pt x="243" y="148"/>
                  <a:pt x="248" y="143"/>
                  <a:pt x="248" y="136"/>
                </a:cubicBezTo>
                <a:cubicBezTo>
                  <a:pt x="248" y="112"/>
                  <a:pt x="248" y="112"/>
                  <a:pt x="248" y="112"/>
                </a:cubicBezTo>
                <a:cubicBezTo>
                  <a:pt x="248" y="105"/>
                  <a:pt x="243" y="100"/>
                  <a:pt x="236" y="100"/>
                </a:cubicBezTo>
                <a:cubicBezTo>
                  <a:pt x="221" y="100"/>
                  <a:pt x="221" y="100"/>
                  <a:pt x="221" y="100"/>
                </a:cubicBezTo>
                <a:cubicBezTo>
                  <a:pt x="215" y="100"/>
                  <a:pt x="211" y="97"/>
                  <a:pt x="209" y="92"/>
                </a:cubicBezTo>
                <a:cubicBezTo>
                  <a:pt x="206" y="83"/>
                  <a:pt x="206" y="83"/>
                  <a:pt x="206" y="83"/>
                </a:cubicBezTo>
                <a:cubicBezTo>
                  <a:pt x="205" y="79"/>
                  <a:pt x="206" y="74"/>
                  <a:pt x="209" y="71"/>
                </a:cubicBezTo>
                <a:cubicBezTo>
                  <a:pt x="220" y="60"/>
                  <a:pt x="220" y="60"/>
                  <a:pt x="220" y="60"/>
                </a:cubicBezTo>
                <a:cubicBezTo>
                  <a:pt x="224" y="56"/>
                  <a:pt x="224" y="48"/>
                  <a:pt x="220" y="44"/>
                </a:cubicBezTo>
                <a:cubicBezTo>
                  <a:pt x="204" y="28"/>
                  <a:pt x="204" y="28"/>
                  <a:pt x="204" y="28"/>
                </a:cubicBezTo>
                <a:cubicBezTo>
                  <a:pt x="200" y="24"/>
                  <a:pt x="192" y="24"/>
                  <a:pt x="188" y="28"/>
                </a:cubicBezTo>
                <a:cubicBezTo>
                  <a:pt x="177" y="39"/>
                  <a:pt x="177" y="39"/>
                  <a:pt x="177" y="39"/>
                </a:cubicBezTo>
                <a:cubicBezTo>
                  <a:pt x="174" y="42"/>
                  <a:pt x="169" y="43"/>
                  <a:pt x="165" y="42"/>
                </a:cubicBezTo>
                <a:cubicBezTo>
                  <a:pt x="156" y="39"/>
                  <a:pt x="156" y="39"/>
                  <a:pt x="156" y="39"/>
                </a:cubicBezTo>
                <a:cubicBezTo>
                  <a:pt x="151" y="37"/>
                  <a:pt x="148" y="33"/>
                  <a:pt x="148" y="27"/>
                </a:cubicBezTo>
                <a:cubicBezTo>
                  <a:pt x="148" y="12"/>
                  <a:pt x="148" y="12"/>
                  <a:pt x="148" y="12"/>
                </a:cubicBezTo>
                <a:cubicBezTo>
                  <a:pt x="148" y="5"/>
                  <a:pt x="143" y="0"/>
                  <a:pt x="136" y="0"/>
                </a:cubicBezTo>
                <a:lnTo>
                  <a:pt x="124" y="0"/>
                </a:lnTo>
                <a:close/>
              </a:path>
            </a:pathLst>
          </a:custGeom>
          <a:solidFill>
            <a:srgbClr val="12BAB6"/>
          </a:solidFill>
          <a:ln w="26988"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2">
                  <a:lumMod val="10000"/>
                </a:schemeClr>
              </a:solidFill>
            </a:endParaRPr>
          </a:p>
        </p:txBody>
      </p:sp>
      <p:sp>
        <p:nvSpPr>
          <p:cNvPr id="112" name="Freeform: Shape 297"/>
          <p:cNvSpPr>
            <a:spLocks/>
          </p:cNvSpPr>
          <p:nvPr/>
        </p:nvSpPr>
        <p:spPr bwMode="auto">
          <a:xfrm>
            <a:off x="6995032" y="1388427"/>
            <a:ext cx="241847" cy="435325"/>
          </a:xfrm>
          <a:custGeom>
            <a:avLst/>
            <a:gdLst/>
            <a:ahLst/>
            <a:cxnLst>
              <a:cxn ang="0">
                <a:pos x="33" y="67"/>
              </a:cxn>
              <a:cxn ang="0">
                <a:pos x="12" y="57"/>
              </a:cxn>
              <a:cxn ang="0">
                <a:pos x="21" y="61"/>
              </a:cxn>
              <a:cxn ang="0">
                <a:pos x="10" y="61"/>
              </a:cxn>
              <a:cxn ang="0">
                <a:pos x="48" y="57"/>
              </a:cxn>
              <a:cxn ang="0">
                <a:pos x="57" y="61"/>
              </a:cxn>
              <a:cxn ang="0">
                <a:pos x="46" y="61"/>
              </a:cxn>
              <a:cxn ang="0">
                <a:pos x="46" y="105"/>
              </a:cxn>
              <a:cxn ang="0">
                <a:pos x="57" y="110"/>
              </a:cxn>
              <a:cxn ang="0">
                <a:pos x="44" y="110"/>
              </a:cxn>
              <a:cxn ang="0">
                <a:pos x="29" y="105"/>
              </a:cxn>
              <a:cxn ang="0">
                <a:pos x="40" y="110"/>
              </a:cxn>
              <a:cxn ang="0">
                <a:pos x="27" y="110"/>
              </a:cxn>
              <a:cxn ang="0">
                <a:pos x="12" y="105"/>
              </a:cxn>
              <a:cxn ang="0">
                <a:pos x="23" y="110"/>
              </a:cxn>
              <a:cxn ang="0">
                <a:pos x="10" y="110"/>
              </a:cxn>
              <a:cxn ang="0">
                <a:pos x="46" y="71"/>
              </a:cxn>
              <a:cxn ang="0">
                <a:pos x="57" y="76"/>
              </a:cxn>
              <a:cxn ang="0">
                <a:pos x="44" y="76"/>
              </a:cxn>
              <a:cxn ang="0">
                <a:pos x="29" y="71"/>
              </a:cxn>
              <a:cxn ang="0">
                <a:pos x="40" y="76"/>
              </a:cxn>
              <a:cxn ang="0">
                <a:pos x="27" y="76"/>
              </a:cxn>
              <a:cxn ang="0">
                <a:pos x="12" y="71"/>
              </a:cxn>
              <a:cxn ang="0">
                <a:pos x="23" y="76"/>
              </a:cxn>
              <a:cxn ang="0">
                <a:pos x="10" y="76"/>
              </a:cxn>
              <a:cxn ang="0">
                <a:pos x="29" y="3"/>
              </a:cxn>
              <a:cxn ang="0">
                <a:pos x="40" y="5"/>
              </a:cxn>
              <a:cxn ang="0">
                <a:pos x="27" y="5"/>
              </a:cxn>
              <a:cxn ang="0">
                <a:pos x="10" y="10"/>
              </a:cxn>
              <a:cxn ang="0">
                <a:pos x="60" y="44"/>
              </a:cxn>
              <a:cxn ang="0">
                <a:pos x="6" y="44"/>
              </a:cxn>
              <a:cxn ang="0">
                <a:pos x="5" y="0"/>
              </a:cxn>
              <a:cxn ang="0">
                <a:pos x="67" y="114"/>
              </a:cxn>
              <a:cxn ang="0">
                <a:pos x="0" y="114"/>
              </a:cxn>
              <a:cxn ang="0">
                <a:pos x="46" y="94"/>
              </a:cxn>
              <a:cxn ang="0">
                <a:pos x="57" y="98"/>
              </a:cxn>
              <a:cxn ang="0">
                <a:pos x="44" y="98"/>
              </a:cxn>
              <a:cxn ang="0">
                <a:pos x="29" y="94"/>
              </a:cxn>
              <a:cxn ang="0">
                <a:pos x="40" y="98"/>
              </a:cxn>
              <a:cxn ang="0">
                <a:pos x="27" y="98"/>
              </a:cxn>
              <a:cxn ang="0">
                <a:pos x="12" y="94"/>
              </a:cxn>
              <a:cxn ang="0">
                <a:pos x="23" y="98"/>
              </a:cxn>
              <a:cxn ang="0">
                <a:pos x="10" y="98"/>
              </a:cxn>
              <a:cxn ang="0">
                <a:pos x="46" y="83"/>
              </a:cxn>
              <a:cxn ang="0">
                <a:pos x="57" y="87"/>
              </a:cxn>
              <a:cxn ang="0">
                <a:pos x="44" y="87"/>
              </a:cxn>
              <a:cxn ang="0">
                <a:pos x="29" y="83"/>
              </a:cxn>
              <a:cxn ang="0">
                <a:pos x="40" y="87"/>
              </a:cxn>
              <a:cxn ang="0">
                <a:pos x="27" y="87"/>
              </a:cxn>
              <a:cxn ang="0">
                <a:pos x="12" y="83"/>
              </a:cxn>
              <a:cxn ang="0">
                <a:pos x="23" y="87"/>
              </a:cxn>
              <a:cxn ang="0">
                <a:pos x="10" y="87"/>
              </a:cxn>
            </a:cxnLst>
            <a:rect l="0" t="0" r="r" b="b"/>
            <a:pathLst>
              <a:path w="67" h="120">
                <a:moveTo>
                  <a:pt x="33" y="54"/>
                </a:moveTo>
                <a:cubicBezTo>
                  <a:pt x="38" y="54"/>
                  <a:pt x="42" y="57"/>
                  <a:pt x="42" y="60"/>
                </a:cubicBezTo>
                <a:cubicBezTo>
                  <a:pt x="42" y="64"/>
                  <a:pt x="38" y="67"/>
                  <a:pt x="33" y="67"/>
                </a:cubicBezTo>
                <a:cubicBezTo>
                  <a:pt x="28" y="67"/>
                  <a:pt x="24" y="64"/>
                  <a:pt x="24" y="60"/>
                </a:cubicBezTo>
                <a:cubicBezTo>
                  <a:pt x="24" y="57"/>
                  <a:pt x="28" y="54"/>
                  <a:pt x="33" y="54"/>
                </a:cubicBezTo>
                <a:close/>
                <a:moveTo>
                  <a:pt x="12" y="57"/>
                </a:moveTo>
                <a:cubicBezTo>
                  <a:pt x="15" y="57"/>
                  <a:pt x="16" y="57"/>
                  <a:pt x="18" y="57"/>
                </a:cubicBezTo>
                <a:cubicBezTo>
                  <a:pt x="20" y="57"/>
                  <a:pt x="21" y="58"/>
                  <a:pt x="21" y="59"/>
                </a:cubicBezTo>
                <a:cubicBezTo>
                  <a:pt x="21" y="60"/>
                  <a:pt x="21" y="60"/>
                  <a:pt x="21" y="61"/>
                </a:cubicBezTo>
                <a:cubicBezTo>
                  <a:pt x="21" y="62"/>
                  <a:pt x="20" y="64"/>
                  <a:pt x="18" y="64"/>
                </a:cubicBezTo>
                <a:cubicBezTo>
                  <a:pt x="16" y="64"/>
                  <a:pt x="15" y="64"/>
                  <a:pt x="12" y="64"/>
                </a:cubicBezTo>
                <a:cubicBezTo>
                  <a:pt x="11" y="64"/>
                  <a:pt x="10" y="62"/>
                  <a:pt x="10" y="61"/>
                </a:cubicBezTo>
                <a:cubicBezTo>
                  <a:pt x="10" y="60"/>
                  <a:pt x="10" y="60"/>
                  <a:pt x="10" y="59"/>
                </a:cubicBezTo>
                <a:cubicBezTo>
                  <a:pt x="10" y="58"/>
                  <a:pt x="11" y="57"/>
                  <a:pt x="12" y="57"/>
                </a:cubicBezTo>
                <a:close/>
                <a:moveTo>
                  <a:pt x="48" y="57"/>
                </a:moveTo>
                <a:cubicBezTo>
                  <a:pt x="51" y="57"/>
                  <a:pt x="52" y="57"/>
                  <a:pt x="54" y="57"/>
                </a:cubicBezTo>
                <a:cubicBezTo>
                  <a:pt x="56" y="57"/>
                  <a:pt x="57" y="58"/>
                  <a:pt x="57" y="59"/>
                </a:cubicBezTo>
                <a:cubicBezTo>
                  <a:pt x="57" y="60"/>
                  <a:pt x="57" y="60"/>
                  <a:pt x="57" y="61"/>
                </a:cubicBezTo>
                <a:cubicBezTo>
                  <a:pt x="57" y="62"/>
                  <a:pt x="56" y="64"/>
                  <a:pt x="54" y="64"/>
                </a:cubicBezTo>
                <a:cubicBezTo>
                  <a:pt x="52" y="64"/>
                  <a:pt x="51" y="64"/>
                  <a:pt x="48" y="64"/>
                </a:cubicBezTo>
                <a:cubicBezTo>
                  <a:pt x="47" y="64"/>
                  <a:pt x="46" y="62"/>
                  <a:pt x="46" y="61"/>
                </a:cubicBezTo>
                <a:cubicBezTo>
                  <a:pt x="46" y="60"/>
                  <a:pt x="46" y="60"/>
                  <a:pt x="46" y="59"/>
                </a:cubicBezTo>
                <a:cubicBezTo>
                  <a:pt x="46" y="58"/>
                  <a:pt x="47" y="57"/>
                  <a:pt x="48" y="57"/>
                </a:cubicBezTo>
                <a:close/>
                <a:moveTo>
                  <a:pt x="46" y="105"/>
                </a:moveTo>
                <a:cubicBezTo>
                  <a:pt x="54" y="105"/>
                  <a:pt x="54" y="105"/>
                  <a:pt x="54" y="105"/>
                </a:cubicBezTo>
                <a:cubicBezTo>
                  <a:pt x="56" y="105"/>
                  <a:pt x="57" y="107"/>
                  <a:pt x="57" y="108"/>
                </a:cubicBezTo>
                <a:cubicBezTo>
                  <a:pt x="57" y="110"/>
                  <a:pt x="57" y="110"/>
                  <a:pt x="57" y="110"/>
                </a:cubicBezTo>
                <a:cubicBezTo>
                  <a:pt x="57" y="111"/>
                  <a:pt x="56" y="112"/>
                  <a:pt x="54" y="112"/>
                </a:cubicBezTo>
                <a:cubicBezTo>
                  <a:pt x="46" y="112"/>
                  <a:pt x="46" y="112"/>
                  <a:pt x="46" y="112"/>
                </a:cubicBezTo>
                <a:cubicBezTo>
                  <a:pt x="45" y="112"/>
                  <a:pt x="44" y="111"/>
                  <a:pt x="44" y="110"/>
                </a:cubicBezTo>
                <a:cubicBezTo>
                  <a:pt x="44" y="108"/>
                  <a:pt x="44" y="108"/>
                  <a:pt x="44" y="108"/>
                </a:cubicBezTo>
                <a:cubicBezTo>
                  <a:pt x="44" y="107"/>
                  <a:pt x="45" y="105"/>
                  <a:pt x="46" y="105"/>
                </a:cubicBezTo>
                <a:close/>
                <a:moveTo>
                  <a:pt x="29" y="105"/>
                </a:moveTo>
                <a:cubicBezTo>
                  <a:pt x="32" y="105"/>
                  <a:pt x="35" y="105"/>
                  <a:pt x="37" y="105"/>
                </a:cubicBezTo>
                <a:cubicBezTo>
                  <a:pt x="39" y="105"/>
                  <a:pt x="40" y="107"/>
                  <a:pt x="40" y="108"/>
                </a:cubicBezTo>
                <a:cubicBezTo>
                  <a:pt x="40" y="109"/>
                  <a:pt x="40" y="109"/>
                  <a:pt x="40" y="110"/>
                </a:cubicBezTo>
                <a:cubicBezTo>
                  <a:pt x="40" y="111"/>
                  <a:pt x="39" y="112"/>
                  <a:pt x="37" y="112"/>
                </a:cubicBezTo>
                <a:cubicBezTo>
                  <a:pt x="35" y="112"/>
                  <a:pt x="32" y="112"/>
                  <a:pt x="29" y="112"/>
                </a:cubicBezTo>
                <a:cubicBezTo>
                  <a:pt x="28" y="112"/>
                  <a:pt x="27" y="111"/>
                  <a:pt x="27" y="110"/>
                </a:cubicBezTo>
                <a:cubicBezTo>
                  <a:pt x="27" y="109"/>
                  <a:pt x="27" y="109"/>
                  <a:pt x="27" y="108"/>
                </a:cubicBezTo>
                <a:cubicBezTo>
                  <a:pt x="27" y="107"/>
                  <a:pt x="28" y="105"/>
                  <a:pt x="29" y="105"/>
                </a:cubicBezTo>
                <a:close/>
                <a:moveTo>
                  <a:pt x="12" y="105"/>
                </a:moveTo>
                <a:cubicBezTo>
                  <a:pt x="20" y="105"/>
                  <a:pt x="20" y="105"/>
                  <a:pt x="20" y="105"/>
                </a:cubicBezTo>
                <a:cubicBezTo>
                  <a:pt x="22" y="105"/>
                  <a:pt x="23" y="107"/>
                  <a:pt x="23" y="108"/>
                </a:cubicBezTo>
                <a:cubicBezTo>
                  <a:pt x="23" y="110"/>
                  <a:pt x="23" y="110"/>
                  <a:pt x="23" y="110"/>
                </a:cubicBezTo>
                <a:cubicBezTo>
                  <a:pt x="23" y="111"/>
                  <a:pt x="22" y="112"/>
                  <a:pt x="20" y="112"/>
                </a:cubicBezTo>
                <a:cubicBezTo>
                  <a:pt x="12" y="112"/>
                  <a:pt x="12" y="112"/>
                  <a:pt x="12" y="112"/>
                </a:cubicBezTo>
                <a:cubicBezTo>
                  <a:pt x="11" y="112"/>
                  <a:pt x="10" y="111"/>
                  <a:pt x="10" y="110"/>
                </a:cubicBezTo>
                <a:cubicBezTo>
                  <a:pt x="10" y="108"/>
                  <a:pt x="10" y="108"/>
                  <a:pt x="10" y="108"/>
                </a:cubicBezTo>
                <a:cubicBezTo>
                  <a:pt x="10" y="107"/>
                  <a:pt x="11" y="105"/>
                  <a:pt x="12" y="105"/>
                </a:cubicBezTo>
                <a:close/>
                <a:moveTo>
                  <a:pt x="46" y="71"/>
                </a:moveTo>
                <a:cubicBezTo>
                  <a:pt x="54" y="71"/>
                  <a:pt x="54" y="71"/>
                  <a:pt x="54" y="71"/>
                </a:cubicBezTo>
                <a:cubicBezTo>
                  <a:pt x="56" y="71"/>
                  <a:pt x="57" y="72"/>
                  <a:pt x="57" y="74"/>
                </a:cubicBezTo>
                <a:cubicBezTo>
                  <a:pt x="57" y="76"/>
                  <a:pt x="57" y="76"/>
                  <a:pt x="57" y="76"/>
                </a:cubicBezTo>
                <a:cubicBezTo>
                  <a:pt x="57" y="77"/>
                  <a:pt x="56" y="78"/>
                  <a:pt x="54" y="78"/>
                </a:cubicBezTo>
                <a:cubicBezTo>
                  <a:pt x="46" y="78"/>
                  <a:pt x="46" y="78"/>
                  <a:pt x="46" y="78"/>
                </a:cubicBezTo>
                <a:cubicBezTo>
                  <a:pt x="45" y="78"/>
                  <a:pt x="44" y="77"/>
                  <a:pt x="44" y="76"/>
                </a:cubicBezTo>
                <a:cubicBezTo>
                  <a:pt x="44" y="74"/>
                  <a:pt x="44" y="74"/>
                  <a:pt x="44" y="74"/>
                </a:cubicBezTo>
                <a:cubicBezTo>
                  <a:pt x="44" y="72"/>
                  <a:pt x="45" y="71"/>
                  <a:pt x="46" y="71"/>
                </a:cubicBezTo>
                <a:close/>
                <a:moveTo>
                  <a:pt x="29" y="71"/>
                </a:moveTo>
                <a:cubicBezTo>
                  <a:pt x="32" y="71"/>
                  <a:pt x="35" y="71"/>
                  <a:pt x="37" y="71"/>
                </a:cubicBezTo>
                <a:cubicBezTo>
                  <a:pt x="39" y="71"/>
                  <a:pt x="40" y="72"/>
                  <a:pt x="40" y="74"/>
                </a:cubicBezTo>
                <a:cubicBezTo>
                  <a:pt x="40" y="75"/>
                  <a:pt x="40" y="74"/>
                  <a:pt x="40" y="76"/>
                </a:cubicBezTo>
                <a:cubicBezTo>
                  <a:pt x="40" y="77"/>
                  <a:pt x="39" y="78"/>
                  <a:pt x="37" y="78"/>
                </a:cubicBezTo>
                <a:cubicBezTo>
                  <a:pt x="35" y="78"/>
                  <a:pt x="32" y="78"/>
                  <a:pt x="29" y="78"/>
                </a:cubicBezTo>
                <a:cubicBezTo>
                  <a:pt x="28" y="78"/>
                  <a:pt x="27" y="77"/>
                  <a:pt x="27" y="76"/>
                </a:cubicBezTo>
                <a:cubicBezTo>
                  <a:pt x="27" y="74"/>
                  <a:pt x="27" y="75"/>
                  <a:pt x="27" y="74"/>
                </a:cubicBezTo>
                <a:cubicBezTo>
                  <a:pt x="27" y="72"/>
                  <a:pt x="28" y="71"/>
                  <a:pt x="29" y="71"/>
                </a:cubicBezTo>
                <a:close/>
                <a:moveTo>
                  <a:pt x="12" y="71"/>
                </a:moveTo>
                <a:cubicBezTo>
                  <a:pt x="20" y="71"/>
                  <a:pt x="20" y="71"/>
                  <a:pt x="20" y="71"/>
                </a:cubicBezTo>
                <a:cubicBezTo>
                  <a:pt x="22" y="71"/>
                  <a:pt x="23" y="72"/>
                  <a:pt x="23" y="74"/>
                </a:cubicBezTo>
                <a:cubicBezTo>
                  <a:pt x="23" y="76"/>
                  <a:pt x="23" y="76"/>
                  <a:pt x="23" y="76"/>
                </a:cubicBezTo>
                <a:cubicBezTo>
                  <a:pt x="23" y="77"/>
                  <a:pt x="22" y="78"/>
                  <a:pt x="20" y="78"/>
                </a:cubicBezTo>
                <a:cubicBezTo>
                  <a:pt x="12" y="78"/>
                  <a:pt x="12" y="78"/>
                  <a:pt x="12" y="78"/>
                </a:cubicBezTo>
                <a:cubicBezTo>
                  <a:pt x="11" y="78"/>
                  <a:pt x="10" y="77"/>
                  <a:pt x="10" y="76"/>
                </a:cubicBezTo>
                <a:cubicBezTo>
                  <a:pt x="10" y="74"/>
                  <a:pt x="10" y="74"/>
                  <a:pt x="10" y="74"/>
                </a:cubicBezTo>
                <a:cubicBezTo>
                  <a:pt x="10" y="72"/>
                  <a:pt x="11" y="71"/>
                  <a:pt x="12" y="71"/>
                </a:cubicBezTo>
                <a:close/>
                <a:moveTo>
                  <a:pt x="29" y="3"/>
                </a:moveTo>
                <a:cubicBezTo>
                  <a:pt x="38" y="3"/>
                  <a:pt x="38" y="3"/>
                  <a:pt x="38" y="3"/>
                </a:cubicBezTo>
                <a:cubicBezTo>
                  <a:pt x="39" y="3"/>
                  <a:pt x="40" y="4"/>
                  <a:pt x="40" y="5"/>
                </a:cubicBezTo>
                <a:cubicBezTo>
                  <a:pt x="40" y="5"/>
                  <a:pt x="40" y="5"/>
                  <a:pt x="40" y="5"/>
                </a:cubicBezTo>
                <a:cubicBezTo>
                  <a:pt x="40" y="6"/>
                  <a:pt x="39" y="7"/>
                  <a:pt x="38" y="7"/>
                </a:cubicBezTo>
                <a:cubicBezTo>
                  <a:pt x="29" y="7"/>
                  <a:pt x="29" y="7"/>
                  <a:pt x="29" y="7"/>
                </a:cubicBezTo>
                <a:cubicBezTo>
                  <a:pt x="28" y="7"/>
                  <a:pt x="27" y="6"/>
                  <a:pt x="27" y="5"/>
                </a:cubicBezTo>
                <a:cubicBezTo>
                  <a:pt x="27" y="5"/>
                  <a:pt x="27" y="5"/>
                  <a:pt x="27" y="5"/>
                </a:cubicBezTo>
                <a:cubicBezTo>
                  <a:pt x="27" y="4"/>
                  <a:pt x="28" y="3"/>
                  <a:pt x="29" y="3"/>
                </a:cubicBezTo>
                <a:close/>
                <a:moveTo>
                  <a:pt x="10" y="10"/>
                </a:moveTo>
                <a:cubicBezTo>
                  <a:pt x="56" y="10"/>
                  <a:pt x="56" y="10"/>
                  <a:pt x="56" y="10"/>
                </a:cubicBezTo>
                <a:cubicBezTo>
                  <a:pt x="58" y="10"/>
                  <a:pt x="60" y="12"/>
                  <a:pt x="60" y="14"/>
                </a:cubicBezTo>
                <a:cubicBezTo>
                  <a:pt x="60" y="44"/>
                  <a:pt x="60" y="44"/>
                  <a:pt x="60" y="44"/>
                </a:cubicBezTo>
                <a:cubicBezTo>
                  <a:pt x="60" y="46"/>
                  <a:pt x="58" y="48"/>
                  <a:pt x="56" y="48"/>
                </a:cubicBezTo>
                <a:cubicBezTo>
                  <a:pt x="10" y="48"/>
                  <a:pt x="10" y="48"/>
                  <a:pt x="10" y="48"/>
                </a:cubicBezTo>
                <a:cubicBezTo>
                  <a:pt x="8" y="48"/>
                  <a:pt x="6" y="46"/>
                  <a:pt x="6" y="44"/>
                </a:cubicBezTo>
                <a:cubicBezTo>
                  <a:pt x="6" y="14"/>
                  <a:pt x="6" y="14"/>
                  <a:pt x="6" y="14"/>
                </a:cubicBezTo>
                <a:cubicBezTo>
                  <a:pt x="6" y="12"/>
                  <a:pt x="8" y="10"/>
                  <a:pt x="10" y="10"/>
                </a:cubicBezTo>
                <a:close/>
                <a:moveTo>
                  <a:pt x="5" y="0"/>
                </a:moveTo>
                <a:cubicBezTo>
                  <a:pt x="62" y="0"/>
                  <a:pt x="62" y="0"/>
                  <a:pt x="62" y="0"/>
                </a:cubicBezTo>
                <a:cubicBezTo>
                  <a:pt x="64" y="0"/>
                  <a:pt x="67" y="2"/>
                  <a:pt x="67" y="5"/>
                </a:cubicBezTo>
                <a:cubicBezTo>
                  <a:pt x="67" y="114"/>
                  <a:pt x="67" y="114"/>
                  <a:pt x="67" y="114"/>
                </a:cubicBezTo>
                <a:cubicBezTo>
                  <a:pt x="67" y="117"/>
                  <a:pt x="64" y="120"/>
                  <a:pt x="62" y="120"/>
                </a:cubicBezTo>
                <a:cubicBezTo>
                  <a:pt x="5" y="120"/>
                  <a:pt x="5" y="120"/>
                  <a:pt x="5" y="120"/>
                </a:cubicBezTo>
                <a:cubicBezTo>
                  <a:pt x="2" y="120"/>
                  <a:pt x="0" y="117"/>
                  <a:pt x="0" y="114"/>
                </a:cubicBezTo>
                <a:cubicBezTo>
                  <a:pt x="0" y="5"/>
                  <a:pt x="0" y="5"/>
                  <a:pt x="0" y="5"/>
                </a:cubicBezTo>
                <a:cubicBezTo>
                  <a:pt x="0" y="2"/>
                  <a:pt x="2" y="0"/>
                  <a:pt x="5" y="0"/>
                </a:cubicBezTo>
                <a:close/>
                <a:moveTo>
                  <a:pt x="46" y="94"/>
                </a:moveTo>
                <a:cubicBezTo>
                  <a:pt x="49" y="94"/>
                  <a:pt x="52" y="94"/>
                  <a:pt x="54" y="94"/>
                </a:cubicBezTo>
                <a:cubicBezTo>
                  <a:pt x="56" y="94"/>
                  <a:pt x="57" y="95"/>
                  <a:pt x="57" y="96"/>
                </a:cubicBezTo>
                <a:cubicBezTo>
                  <a:pt x="57" y="97"/>
                  <a:pt x="57" y="98"/>
                  <a:pt x="57" y="98"/>
                </a:cubicBezTo>
                <a:cubicBezTo>
                  <a:pt x="57" y="100"/>
                  <a:pt x="56" y="101"/>
                  <a:pt x="54" y="101"/>
                </a:cubicBezTo>
                <a:cubicBezTo>
                  <a:pt x="52" y="101"/>
                  <a:pt x="49" y="101"/>
                  <a:pt x="46" y="101"/>
                </a:cubicBezTo>
                <a:cubicBezTo>
                  <a:pt x="45" y="101"/>
                  <a:pt x="44" y="100"/>
                  <a:pt x="44" y="98"/>
                </a:cubicBezTo>
                <a:cubicBezTo>
                  <a:pt x="44" y="98"/>
                  <a:pt x="44" y="97"/>
                  <a:pt x="44" y="96"/>
                </a:cubicBezTo>
                <a:cubicBezTo>
                  <a:pt x="44" y="95"/>
                  <a:pt x="45" y="94"/>
                  <a:pt x="46" y="94"/>
                </a:cubicBezTo>
                <a:close/>
                <a:moveTo>
                  <a:pt x="29" y="94"/>
                </a:moveTo>
                <a:cubicBezTo>
                  <a:pt x="32" y="94"/>
                  <a:pt x="35" y="94"/>
                  <a:pt x="37" y="94"/>
                </a:cubicBezTo>
                <a:cubicBezTo>
                  <a:pt x="39" y="94"/>
                  <a:pt x="40" y="95"/>
                  <a:pt x="40" y="96"/>
                </a:cubicBezTo>
                <a:cubicBezTo>
                  <a:pt x="40" y="98"/>
                  <a:pt x="40" y="97"/>
                  <a:pt x="40" y="98"/>
                </a:cubicBezTo>
                <a:cubicBezTo>
                  <a:pt x="40" y="100"/>
                  <a:pt x="39" y="101"/>
                  <a:pt x="37" y="101"/>
                </a:cubicBezTo>
                <a:cubicBezTo>
                  <a:pt x="35" y="101"/>
                  <a:pt x="32" y="101"/>
                  <a:pt x="29" y="101"/>
                </a:cubicBezTo>
                <a:cubicBezTo>
                  <a:pt x="28" y="101"/>
                  <a:pt x="27" y="100"/>
                  <a:pt x="27" y="98"/>
                </a:cubicBezTo>
                <a:cubicBezTo>
                  <a:pt x="27" y="97"/>
                  <a:pt x="27" y="98"/>
                  <a:pt x="27" y="96"/>
                </a:cubicBezTo>
                <a:cubicBezTo>
                  <a:pt x="27" y="95"/>
                  <a:pt x="28" y="94"/>
                  <a:pt x="29" y="94"/>
                </a:cubicBezTo>
                <a:close/>
                <a:moveTo>
                  <a:pt x="12" y="94"/>
                </a:moveTo>
                <a:cubicBezTo>
                  <a:pt x="15" y="94"/>
                  <a:pt x="18" y="94"/>
                  <a:pt x="20" y="94"/>
                </a:cubicBezTo>
                <a:cubicBezTo>
                  <a:pt x="22" y="94"/>
                  <a:pt x="23" y="95"/>
                  <a:pt x="23" y="96"/>
                </a:cubicBezTo>
                <a:cubicBezTo>
                  <a:pt x="23" y="97"/>
                  <a:pt x="23" y="98"/>
                  <a:pt x="23" y="98"/>
                </a:cubicBezTo>
                <a:cubicBezTo>
                  <a:pt x="23" y="100"/>
                  <a:pt x="22" y="101"/>
                  <a:pt x="20" y="101"/>
                </a:cubicBezTo>
                <a:cubicBezTo>
                  <a:pt x="18" y="101"/>
                  <a:pt x="15" y="101"/>
                  <a:pt x="12" y="101"/>
                </a:cubicBezTo>
                <a:cubicBezTo>
                  <a:pt x="11" y="101"/>
                  <a:pt x="10" y="100"/>
                  <a:pt x="10" y="98"/>
                </a:cubicBezTo>
                <a:cubicBezTo>
                  <a:pt x="10" y="98"/>
                  <a:pt x="10" y="97"/>
                  <a:pt x="10" y="96"/>
                </a:cubicBezTo>
                <a:cubicBezTo>
                  <a:pt x="10" y="95"/>
                  <a:pt x="11" y="94"/>
                  <a:pt x="12" y="94"/>
                </a:cubicBezTo>
                <a:close/>
                <a:moveTo>
                  <a:pt x="46" y="83"/>
                </a:moveTo>
                <a:cubicBezTo>
                  <a:pt x="49" y="83"/>
                  <a:pt x="52" y="83"/>
                  <a:pt x="54" y="83"/>
                </a:cubicBezTo>
                <a:cubicBezTo>
                  <a:pt x="56" y="83"/>
                  <a:pt x="57" y="84"/>
                  <a:pt x="57" y="85"/>
                </a:cubicBezTo>
                <a:cubicBezTo>
                  <a:pt x="57" y="86"/>
                  <a:pt x="57" y="86"/>
                  <a:pt x="57" y="87"/>
                </a:cubicBezTo>
                <a:cubicBezTo>
                  <a:pt x="57" y="88"/>
                  <a:pt x="56" y="89"/>
                  <a:pt x="54" y="89"/>
                </a:cubicBezTo>
                <a:cubicBezTo>
                  <a:pt x="52" y="89"/>
                  <a:pt x="49" y="89"/>
                  <a:pt x="46" y="89"/>
                </a:cubicBezTo>
                <a:cubicBezTo>
                  <a:pt x="45" y="89"/>
                  <a:pt x="44" y="88"/>
                  <a:pt x="44" y="87"/>
                </a:cubicBezTo>
                <a:cubicBezTo>
                  <a:pt x="44" y="86"/>
                  <a:pt x="44" y="86"/>
                  <a:pt x="44" y="85"/>
                </a:cubicBezTo>
                <a:cubicBezTo>
                  <a:pt x="44" y="84"/>
                  <a:pt x="45" y="83"/>
                  <a:pt x="46" y="83"/>
                </a:cubicBezTo>
                <a:close/>
                <a:moveTo>
                  <a:pt x="29" y="83"/>
                </a:moveTo>
                <a:cubicBezTo>
                  <a:pt x="32" y="83"/>
                  <a:pt x="35" y="83"/>
                  <a:pt x="37" y="83"/>
                </a:cubicBezTo>
                <a:cubicBezTo>
                  <a:pt x="39" y="83"/>
                  <a:pt x="40" y="84"/>
                  <a:pt x="40" y="85"/>
                </a:cubicBezTo>
                <a:cubicBezTo>
                  <a:pt x="40" y="86"/>
                  <a:pt x="40" y="86"/>
                  <a:pt x="40" y="87"/>
                </a:cubicBezTo>
                <a:cubicBezTo>
                  <a:pt x="40" y="88"/>
                  <a:pt x="39" y="89"/>
                  <a:pt x="37" y="89"/>
                </a:cubicBezTo>
                <a:cubicBezTo>
                  <a:pt x="35" y="89"/>
                  <a:pt x="32" y="89"/>
                  <a:pt x="29" y="89"/>
                </a:cubicBezTo>
                <a:cubicBezTo>
                  <a:pt x="28" y="89"/>
                  <a:pt x="27" y="88"/>
                  <a:pt x="27" y="87"/>
                </a:cubicBezTo>
                <a:cubicBezTo>
                  <a:pt x="27" y="86"/>
                  <a:pt x="27" y="86"/>
                  <a:pt x="27" y="85"/>
                </a:cubicBezTo>
                <a:cubicBezTo>
                  <a:pt x="27" y="84"/>
                  <a:pt x="28" y="83"/>
                  <a:pt x="29" y="83"/>
                </a:cubicBezTo>
                <a:close/>
                <a:moveTo>
                  <a:pt x="12" y="83"/>
                </a:moveTo>
                <a:cubicBezTo>
                  <a:pt x="15" y="83"/>
                  <a:pt x="18" y="83"/>
                  <a:pt x="20" y="83"/>
                </a:cubicBezTo>
                <a:cubicBezTo>
                  <a:pt x="22" y="83"/>
                  <a:pt x="23" y="84"/>
                  <a:pt x="23" y="85"/>
                </a:cubicBezTo>
                <a:cubicBezTo>
                  <a:pt x="23" y="86"/>
                  <a:pt x="23" y="86"/>
                  <a:pt x="23" y="87"/>
                </a:cubicBezTo>
                <a:cubicBezTo>
                  <a:pt x="23" y="88"/>
                  <a:pt x="22" y="89"/>
                  <a:pt x="20" y="89"/>
                </a:cubicBezTo>
                <a:cubicBezTo>
                  <a:pt x="18" y="89"/>
                  <a:pt x="15" y="89"/>
                  <a:pt x="12" y="89"/>
                </a:cubicBezTo>
                <a:cubicBezTo>
                  <a:pt x="11" y="89"/>
                  <a:pt x="10" y="88"/>
                  <a:pt x="10" y="87"/>
                </a:cubicBezTo>
                <a:cubicBezTo>
                  <a:pt x="10" y="86"/>
                  <a:pt x="10" y="86"/>
                  <a:pt x="10" y="85"/>
                </a:cubicBezTo>
                <a:cubicBezTo>
                  <a:pt x="10" y="84"/>
                  <a:pt x="11" y="83"/>
                  <a:pt x="12" y="83"/>
                </a:cubicBezTo>
                <a:close/>
              </a:path>
            </a:pathLst>
          </a:custGeom>
          <a:solidFill>
            <a:srgbClr val="12BAB6"/>
          </a:solidFill>
          <a:ln w="9525">
            <a:noFill/>
            <a:round/>
            <a:headEnd/>
            <a:tailEnd/>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endParaRPr>
              <a:solidFill>
                <a:schemeClr val="bg2">
                  <a:lumMod val="10000"/>
                </a:schemeClr>
              </a:solidFill>
              <a:latin typeface="Arial"/>
              <a:ea typeface="微软雅黑"/>
            </a:endParaRPr>
          </a:p>
        </p:txBody>
      </p:sp>
      <p:sp>
        <p:nvSpPr>
          <p:cNvPr id="113" name="矩形 112">
            <a:extLst>
              <a:ext uri="{FF2B5EF4-FFF2-40B4-BE49-F238E27FC236}">
                <a16:creationId xmlns="" xmlns:a16="http://schemas.microsoft.com/office/drawing/2014/main" id="{0CCA6522-A5C8-4EFB-B555-9ABD7DE678B3}"/>
              </a:ext>
            </a:extLst>
          </p:cNvPr>
          <p:cNvSpPr/>
          <p:nvPr/>
        </p:nvSpPr>
        <p:spPr>
          <a:xfrm>
            <a:off x="6656523" y="1899791"/>
            <a:ext cx="1086259" cy="369332"/>
          </a:xfrm>
          <a:prstGeom prst="rect">
            <a:avLst/>
          </a:prstGeom>
        </p:spPr>
        <p:txBody>
          <a:bodyPr wrap="none">
            <a:spAutoFit/>
          </a:bodyPr>
          <a:lstStyle/>
          <a:p>
            <a:pPr defTabSz="914377"/>
            <a:r>
              <a:rPr lang="en-US" altLang="zh-CN" dirty="0">
                <a:solidFill>
                  <a:srgbClr val="000000"/>
                </a:solidFill>
                <a:latin typeface="palatino"/>
                <a:ea typeface="微软雅黑"/>
              </a:rPr>
              <a:t>Wrapper</a:t>
            </a:r>
            <a:endParaRPr lang="zh-CN" altLang="en-US" dirty="0">
              <a:solidFill>
                <a:prstClr val="black"/>
              </a:solidFill>
              <a:latin typeface="Arial"/>
              <a:ea typeface="微软雅黑"/>
            </a:endParaRPr>
          </a:p>
        </p:txBody>
      </p:sp>
      <p:sp>
        <p:nvSpPr>
          <p:cNvPr id="114" name="矩形 113">
            <a:extLst>
              <a:ext uri="{FF2B5EF4-FFF2-40B4-BE49-F238E27FC236}">
                <a16:creationId xmlns="" xmlns:a16="http://schemas.microsoft.com/office/drawing/2014/main" id="{2C504E9B-7CAA-45E6-A06C-F55F52150C73}"/>
              </a:ext>
            </a:extLst>
          </p:cNvPr>
          <p:cNvSpPr/>
          <p:nvPr/>
        </p:nvSpPr>
        <p:spPr>
          <a:xfrm>
            <a:off x="6787371" y="2153933"/>
            <a:ext cx="697627" cy="246221"/>
          </a:xfrm>
          <a:prstGeom prst="rect">
            <a:avLst/>
          </a:prstGeom>
        </p:spPr>
        <p:txBody>
          <a:bodyPr wrap="none">
            <a:spAutoFit/>
          </a:bodyPr>
          <a:lstStyle/>
          <a:p>
            <a:pPr defTabSz="914377"/>
            <a:r>
              <a:rPr lang="zh-CN" altLang="en-US" sz="1000" dirty="0">
                <a:solidFill>
                  <a:srgbClr val="000000"/>
                </a:solidFill>
                <a:latin typeface="palatino"/>
                <a:ea typeface="微软雅黑"/>
              </a:rPr>
              <a:t>互信息法</a:t>
            </a:r>
          </a:p>
        </p:txBody>
      </p:sp>
      <p:sp>
        <p:nvSpPr>
          <p:cNvPr id="115" name="矩形 114">
            <a:extLst>
              <a:ext uri="{FF2B5EF4-FFF2-40B4-BE49-F238E27FC236}">
                <a16:creationId xmlns="" xmlns:a16="http://schemas.microsoft.com/office/drawing/2014/main" id="{AEA44A3A-34DD-4C0D-B9B0-B6CBFC81355A}"/>
              </a:ext>
            </a:extLst>
          </p:cNvPr>
          <p:cNvSpPr/>
          <p:nvPr/>
        </p:nvSpPr>
        <p:spPr>
          <a:xfrm>
            <a:off x="8440136" y="1878832"/>
            <a:ext cx="1301959" cy="369332"/>
          </a:xfrm>
          <a:prstGeom prst="rect">
            <a:avLst/>
          </a:prstGeom>
        </p:spPr>
        <p:txBody>
          <a:bodyPr wrap="none">
            <a:spAutoFit/>
          </a:bodyPr>
          <a:lstStyle/>
          <a:p>
            <a:pPr defTabSz="914377"/>
            <a:r>
              <a:rPr lang="en-US" altLang="zh-CN" dirty="0">
                <a:solidFill>
                  <a:srgbClr val="000000"/>
                </a:solidFill>
                <a:latin typeface="palatino"/>
                <a:ea typeface="微软雅黑"/>
              </a:rPr>
              <a:t>Embedded</a:t>
            </a:r>
            <a:endParaRPr lang="zh-CN" altLang="en-US" dirty="0">
              <a:solidFill>
                <a:prstClr val="black"/>
              </a:solidFill>
              <a:latin typeface="Arial"/>
              <a:ea typeface="微软雅黑"/>
            </a:endParaRPr>
          </a:p>
        </p:txBody>
      </p:sp>
      <p:sp>
        <p:nvSpPr>
          <p:cNvPr id="116" name="矩形 115">
            <a:extLst>
              <a:ext uri="{FF2B5EF4-FFF2-40B4-BE49-F238E27FC236}">
                <a16:creationId xmlns="" xmlns:a16="http://schemas.microsoft.com/office/drawing/2014/main" id="{938356D9-D6DC-4ACB-9C80-B92632A584B6}"/>
              </a:ext>
            </a:extLst>
          </p:cNvPr>
          <p:cNvSpPr/>
          <p:nvPr/>
        </p:nvSpPr>
        <p:spPr>
          <a:xfrm>
            <a:off x="8440136" y="2161218"/>
            <a:ext cx="1082348" cy="246221"/>
          </a:xfrm>
          <a:prstGeom prst="rect">
            <a:avLst/>
          </a:prstGeom>
        </p:spPr>
        <p:txBody>
          <a:bodyPr wrap="none">
            <a:spAutoFit/>
          </a:bodyPr>
          <a:lstStyle/>
          <a:p>
            <a:pPr defTabSz="914377"/>
            <a:r>
              <a:rPr lang="zh-CN" altLang="en-US" sz="1000" dirty="0">
                <a:solidFill>
                  <a:srgbClr val="000000"/>
                </a:solidFill>
                <a:latin typeface="palatino"/>
                <a:ea typeface="微软雅黑"/>
              </a:rPr>
              <a:t>递归特征消除法</a:t>
            </a:r>
            <a:endParaRPr lang="zh-CN" altLang="en-US" sz="1000" dirty="0">
              <a:solidFill>
                <a:prstClr val="black"/>
              </a:solidFill>
              <a:latin typeface="Arial"/>
              <a:ea typeface="微软雅黑"/>
            </a:endParaRPr>
          </a:p>
        </p:txBody>
      </p:sp>
      <p:sp>
        <p:nvSpPr>
          <p:cNvPr id="117" name="矩形 116">
            <a:extLst>
              <a:ext uri="{FF2B5EF4-FFF2-40B4-BE49-F238E27FC236}">
                <a16:creationId xmlns="" xmlns:a16="http://schemas.microsoft.com/office/drawing/2014/main" id="{EBD9DDD1-4CFB-4CA9-98C2-C6719F8802FB}"/>
              </a:ext>
            </a:extLst>
          </p:cNvPr>
          <p:cNvSpPr/>
          <p:nvPr/>
        </p:nvSpPr>
        <p:spPr>
          <a:xfrm>
            <a:off x="10420639" y="1825822"/>
            <a:ext cx="724878" cy="369332"/>
          </a:xfrm>
          <a:prstGeom prst="rect">
            <a:avLst/>
          </a:prstGeom>
        </p:spPr>
        <p:txBody>
          <a:bodyPr wrap="none">
            <a:spAutoFit/>
          </a:bodyPr>
          <a:lstStyle/>
          <a:p>
            <a:pPr defTabSz="914377"/>
            <a:r>
              <a:rPr lang="en-US" altLang="zh-CN" dirty="0">
                <a:solidFill>
                  <a:srgbClr val="000000"/>
                </a:solidFill>
                <a:latin typeface="palatino"/>
                <a:ea typeface="微软雅黑"/>
              </a:rPr>
              <a:t>Filter</a:t>
            </a:r>
            <a:endParaRPr lang="zh-CN" altLang="en-US" dirty="0">
              <a:solidFill>
                <a:prstClr val="black"/>
              </a:solidFill>
              <a:latin typeface="Arial"/>
              <a:ea typeface="微软雅黑"/>
            </a:endParaRPr>
          </a:p>
        </p:txBody>
      </p:sp>
      <p:sp>
        <p:nvSpPr>
          <p:cNvPr id="118" name="矩形 117">
            <a:extLst>
              <a:ext uri="{FF2B5EF4-FFF2-40B4-BE49-F238E27FC236}">
                <a16:creationId xmlns="" xmlns:a16="http://schemas.microsoft.com/office/drawing/2014/main" id="{DB3C1292-30E1-45CE-A972-8219EBF4862E}"/>
              </a:ext>
            </a:extLst>
          </p:cNvPr>
          <p:cNvSpPr/>
          <p:nvPr/>
        </p:nvSpPr>
        <p:spPr>
          <a:xfrm>
            <a:off x="10105269" y="2146012"/>
            <a:ext cx="1595309" cy="246221"/>
          </a:xfrm>
          <a:prstGeom prst="rect">
            <a:avLst/>
          </a:prstGeom>
        </p:spPr>
        <p:txBody>
          <a:bodyPr wrap="none">
            <a:spAutoFit/>
          </a:bodyPr>
          <a:lstStyle/>
          <a:p>
            <a:pPr defTabSz="914377"/>
            <a:r>
              <a:rPr lang="zh-CN" altLang="en-US" sz="1000" dirty="0">
                <a:solidFill>
                  <a:srgbClr val="000000"/>
                </a:solidFill>
                <a:latin typeface="palatino"/>
                <a:ea typeface="微软雅黑"/>
              </a:rPr>
              <a:t>基于树模型的特征选择法</a:t>
            </a:r>
            <a:endParaRPr lang="zh-CN" altLang="en-US" sz="1000" dirty="0">
              <a:solidFill>
                <a:prstClr val="black"/>
              </a:solidFill>
              <a:latin typeface="Arial"/>
              <a:ea typeface="微软雅黑"/>
            </a:endParaRPr>
          </a:p>
        </p:txBody>
      </p:sp>
      <p:sp>
        <p:nvSpPr>
          <p:cNvPr id="119" name="矩形 118">
            <a:extLst>
              <a:ext uri="{FF2B5EF4-FFF2-40B4-BE49-F238E27FC236}">
                <a16:creationId xmlns="" xmlns:a16="http://schemas.microsoft.com/office/drawing/2014/main" id="{54146117-80FC-4F30-8F92-68D95AE7BE80}"/>
              </a:ext>
            </a:extLst>
          </p:cNvPr>
          <p:cNvSpPr/>
          <p:nvPr/>
        </p:nvSpPr>
        <p:spPr>
          <a:xfrm>
            <a:off x="10105269" y="2348501"/>
            <a:ext cx="1595309" cy="246221"/>
          </a:xfrm>
          <a:prstGeom prst="rect">
            <a:avLst/>
          </a:prstGeom>
        </p:spPr>
        <p:txBody>
          <a:bodyPr wrap="none">
            <a:spAutoFit/>
          </a:bodyPr>
          <a:lstStyle/>
          <a:p>
            <a:pPr defTabSz="914377"/>
            <a:r>
              <a:rPr lang="zh-CN" altLang="en-US" sz="1000" dirty="0">
                <a:solidFill>
                  <a:srgbClr val="000000"/>
                </a:solidFill>
                <a:latin typeface="palatino"/>
                <a:ea typeface="微软雅黑"/>
              </a:rPr>
              <a:t>基于惩罚项的特征选择法</a:t>
            </a:r>
          </a:p>
        </p:txBody>
      </p:sp>
      <p:sp>
        <p:nvSpPr>
          <p:cNvPr id="2" name="矩形 1"/>
          <p:cNvSpPr/>
          <p:nvPr/>
        </p:nvSpPr>
        <p:spPr>
          <a:xfrm>
            <a:off x="9860264" y="815527"/>
            <a:ext cx="1800493" cy="369332"/>
          </a:xfrm>
          <a:prstGeom prst="rect">
            <a:avLst/>
          </a:prstGeom>
        </p:spPr>
        <p:txBody>
          <a:bodyPr wrap="none">
            <a:spAutoFit/>
          </a:bodyPr>
          <a:lstStyle/>
          <a:p>
            <a:r>
              <a:rPr lang="zh-CN" altLang="en-US" dirty="0">
                <a:solidFill>
                  <a:srgbClr val="3773AC"/>
                </a:solidFill>
              </a:rPr>
              <a:t>特征工程的应用</a:t>
            </a:r>
            <a:endParaRPr lang="zh-CN" altLang="en-US" dirty="0"/>
          </a:p>
        </p:txBody>
      </p:sp>
    </p:spTree>
    <p:extLst>
      <p:ext uri="{BB962C8B-B14F-4D97-AF65-F5344CB8AC3E}">
        <p14:creationId xmlns:p14="http://schemas.microsoft.com/office/powerpoint/2010/main" val="917909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加密脱敏能力提升</a:t>
            </a:r>
            <a:r>
              <a:rPr lang="en-US" altLang="zh-CN" dirty="0">
                <a:solidFill>
                  <a:srgbClr val="3773AC"/>
                </a:solidFill>
              </a:rPr>
              <a:t>—</a:t>
            </a:r>
            <a:r>
              <a:rPr lang="zh-CN" altLang="en-US" dirty="0">
                <a:solidFill>
                  <a:srgbClr val="3773AC"/>
                </a:solidFill>
              </a:rPr>
              <a:t>多层加密</a:t>
            </a:r>
            <a:endParaRPr lang="zh-CN" altLang="en-US" dirty="0"/>
          </a:p>
        </p:txBody>
      </p:sp>
      <p:grpSp>
        <p:nvGrpSpPr>
          <p:cNvPr id="32" name="组合 31"/>
          <p:cNvGrpSpPr/>
          <p:nvPr/>
        </p:nvGrpSpPr>
        <p:grpSpPr>
          <a:xfrm>
            <a:off x="674660" y="3271706"/>
            <a:ext cx="4513419" cy="3246376"/>
            <a:chOff x="4360" y="3411"/>
            <a:chExt cx="12991" cy="5769"/>
          </a:xfrm>
        </p:grpSpPr>
        <p:sp>
          <p:nvSpPr>
            <p:cNvPr id="30" name="圆角矩形 29"/>
            <p:cNvSpPr/>
            <p:nvPr/>
          </p:nvSpPr>
          <p:spPr>
            <a:xfrm>
              <a:off x="12571" y="3411"/>
              <a:ext cx="4780" cy="5769"/>
            </a:xfrm>
            <a:prstGeom prst="roundRect">
              <a:avLst>
                <a:gd name="adj" fmla="val 10605"/>
              </a:avLst>
            </a:prstGeom>
            <a:ln>
              <a:prstDash val="dash"/>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 name="圆柱形 4"/>
            <p:cNvSpPr/>
            <p:nvPr/>
          </p:nvSpPr>
          <p:spPr>
            <a:xfrm>
              <a:off x="4360" y="5351"/>
              <a:ext cx="1894" cy="1184"/>
            </a:xfrm>
            <a:prstGeom prst="can">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a:t>
              </a:r>
            </a:p>
          </p:txBody>
        </p:sp>
        <p:cxnSp>
          <p:nvCxnSpPr>
            <p:cNvPr id="6" name="直接箭头连接符 5"/>
            <p:cNvCxnSpPr/>
            <p:nvPr/>
          </p:nvCxnSpPr>
          <p:spPr>
            <a:xfrm flipV="1">
              <a:off x="6325" y="4673"/>
              <a:ext cx="1001" cy="852"/>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 name="直接箭头连接符 6"/>
            <p:cNvCxnSpPr>
              <a:stCxn id="5" idx="4"/>
            </p:cNvCxnSpPr>
            <p:nvPr/>
          </p:nvCxnSpPr>
          <p:spPr>
            <a:xfrm flipV="1">
              <a:off x="6269" y="5935"/>
              <a:ext cx="1341" cy="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a:off x="6254" y="6267"/>
              <a:ext cx="1151" cy="1056"/>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50" name="人"/>
            <p:cNvSpPr/>
            <p:nvPr/>
          </p:nvSpPr>
          <p:spPr bwMode="auto">
            <a:xfrm flipH="1">
              <a:off x="7705" y="3995"/>
              <a:ext cx="663" cy="851"/>
            </a:xfrm>
            <a:custGeom>
              <a:avLst/>
              <a:gdLst/>
              <a:ahLst/>
              <a:cxnLst/>
              <a:rect l="0" t="0" r="r" b="b"/>
              <a:pathLst>
                <a:path w="1289050" h="3163887">
                  <a:moveTo>
                    <a:pt x="369888" y="722312"/>
                  </a:moveTo>
                  <a:lnTo>
                    <a:pt x="374650" y="722312"/>
                  </a:lnTo>
                  <a:lnTo>
                    <a:pt x="915035" y="722312"/>
                  </a:lnTo>
                  <a:lnTo>
                    <a:pt x="919798" y="722312"/>
                  </a:lnTo>
                  <a:lnTo>
                    <a:pt x="924560" y="722630"/>
                  </a:lnTo>
                  <a:lnTo>
                    <a:pt x="933768" y="723900"/>
                  </a:lnTo>
                  <a:lnTo>
                    <a:pt x="935038" y="723900"/>
                  </a:lnTo>
                  <a:lnTo>
                    <a:pt x="944562" y="724218"/>
                  </a:lnTo>
                  <a:lnTo>
                    <a:pt x="953770" y="725170"/>
                  </a:lnTo>
                  <a:lnTo>
                    <a:pt x="962025" y="726123"/>
                  </a:lnTo>
                  <a:lnTo>
                    <a:pt x="970598" y="727711"/>
                  </a:lnTo>
                  <a:lnTo>
                    <a:pt x="977900" y="729616"/>
                  </a:lnTo>
                  <a:lnTo>
                    <a:pt x="985202" y="731522"/>
                  </a:lnTo>
                  <a:lnTo>
                    <a:pt x="999490" y="736286"/>
                  </a:lnTo>
                  <a:lnTo>
                    <a:pt x="1006475" y="738826"/>
                  </a:lnTo>
                  <a:lnTo>
                    <a:pt x="1013142" y="741685"/>
                  </a:lnTo>
                  <a:lnTo>
                    <a:pt x="1027112" y="747719"/>
                  </a:lnTo>
                  <a:lnTo>
                    <a:pt x="1040448" y="755023"/>
                  </a:lnTo>
                  <a:lnTo>
                    <a:pt x="1053782" y="762645"/>
                  </a:lnTo>
                  <a:lnTo>
                    <a:pt x="1067118" y="771220"/>
                  </a:lnTo>
                  <a:lnTo>
                    <a:pt x="1080770" y="780430"/>
                  </a:lnTo>
                  <a:lnTo>
                    <a:pt x="1094422" y="790275"/>
                  </a:lnTo>
                  <a:lnTo>
                    <a:pt x="1107758" y="801390"/>
                  </a:lnTo>
                  <a:lnTo>
                    <a:pt x="1121092" y="813141"/>
                  </a:lnTo>
                  <a:lnTo>
                    <a:pt x="1134745" y="825844"/>
                  </a:lnTo>
                  <a:lnTo>
                    <a:pt x="1148080" y="839182"/>
                  </a:lnTo>
                  <a:lnTo>
                    <a:pt x="1161098" y="853474"/>
                  </a:lnTo>
                  <a:lnTo>
                    <a:pt x="1167448" y="860778"/>
                  </a:lnTo>
                  <a:lnTo>
                    <a:pt x="1173798" y="868718"/>
                  </a:lnTo>
                  <a:lnTo>
                    <a:pt x="1180148" y="876657"/>
                  </a:lnTo>
                  <a:lnTo>
                    <a:pt x="1186180" y="884914"/>
                  </a:lnTo>
                  <a:lnTo>
                    <a:pt x="1192530" y="893172"/>
                  </a:lnTo>
                  <a:lnTo>
                    <a:pt x="1198562" y="902064"/>
                  </a:lnTo>
                  <a:lnTo>
                    <a:pt x="1204595" y="910639"/>
                  </a:lnTo>
                  <a:lnTo>
                    <a:pt x="1210310" y="919848"/>
                  </a:lnTo>
                  <a:lnTo>
                    <a:pt x="1216025" y="929376"/>
                  </a:lnTo>
                  <a:lnTo>
                    <a:pt x="1221422" y="939221"/>
                  </a:lnTo>
                  <a:lnTo>
                    <a:pt x="1226820" y="948749"/>
                  </a:lnTo>
                  <a:lnTo>
                    <a:pt x="1231900" y="958911"/>
                  </a:lnTo>
                  <a:lnTo>
                    <a:pt x="1236980" y="969074"/>
                  </a:lnTo>
                  <a:lnTo>
                    <a:pt x="1241742" y="979872"/>
                  </a:lnTo>
                  <a:lnTo>
                    <a:pt x="1246822" y="990669"/>
                  </a:lnTo>
                  <a:lnTo>
                    <a:pt x="1251268" y="1001467"/>
                  </a:lnTo>
                  <a:lnTo>
                    <a:pt x="1255712" y="1012583"/>
                  </a:lnTo>
                  <a:lnTo>
                    <a:pt x="1259522" y="1024016"/>
                  </a:lnTo>
                  <a:lnTo>
                    <a:pt x="1263332" y="1035766"/>
                  </a:lnTo>
                  <a:lnTo>
                    <a:pt x="1267142" y="1047517"/>
                  </a:lnTo>
                  <a:lnTo>
                    <a:pt x="1270318" y="1059585"/>
                  </a:lnTo>
                  <a:lnTo>
                    <a:pt x="1273492" y="1071653"/>
                  </a:lnTo>
                  <a:lnTo>
                    <a:pt x="1276350" y="1084039"/>
                  </a:lnTo>
                  <a:lnTo>
                    <a:pt x="1278890" y="1097060"/>
                  </a:lnTo>
                  <a:lnTo>
                    <a:pt x="1281430" y="1109763"/>
                  </a:lnTo>
                  <a:lnTo>
                    <a:pt x="1283335" y="1122784"/>
                  </a:lnTo>
                  <a:lnTo>
                    <a:pt x="1285240" y="1136122"/>
                  </a:lnTo>
                  <a:lnTo>
                    <a:pt x="1286510" y="1149778"/>
                  </a:lnTo>
                  <a:lnTo>
                    <a:pt x="1287780" y="1163434"/>
                  </a:lnTo>
                  <a:lnTo>
                    <a:pt x="1288415" y="1177090"/>
                  </a:lnTo>
                  <a:lnTo>
                    <a:pt x="1289050" y="1191064"/>
                  </a:lnTo>
                  <a:lnTo>
                    <a:pt x="1289050" y="1205673"/>
                  </a:lnTo>
                  <a:lnTo>
                    <a:pt x="1289050" y="1221234"/>
                  </a:lnTo>
                  <a:lnTo>
                    <a:pt x="1288415" y="1236796"/>
                  </a:lnTo>
                  <a:lnTo>
                    <a:pt x="1287462" y="1253310"/>
                  </a:lnTo>
                  <a:lnTo>
                    <a:pt x="1285875" y="1269189"/>
                  </a:lnTo>
                  <a:lnTo>
                    <a:pt x="1283970" y="1285386"/>
                  </a:lnTo>
                  <a:lnTo>
                    <a:pt x="1281748" y="1301900"/>
                  </a:lnTo>
                  <a:lnTo>
                    <a:pt x="1279208" y="1318732"/>
                  </a:lnTo>
                  <a:lnTo>
                    <a:pt x="1276032" y="1335564"/>
                  </a:lnTo>
                  <a:lnTo>
                    <a:pt x="1272222" y="1352714"/>
                  </a:lnTo>
                  <a:lnTo>
                    <a:pt x="1268412" y="1369863"/>
                  </a:lnTo>
                  <a:lnTo>
                    <a:pt x="1263968" y="1387330"/>
                  </a:lnTo>
                  <a:lnTo>
                    <a:pt x="1258888" y="1404797"/>
                  </a:lnTo>
                  <a:lnTo>
                    <a:pt x="1253490" y="1422582"/>
                  </a:lnTo>
                  <a:lnTo>
                    <a:pt x="1247458" y="1440366"/>
                  </a:lnTo>
                  <a:lnTo>
                    <a:pt x="1240790" y="1458469"/>
                  </a:lnTo>
                  <a:lnTo>
                    <a:pt x="1234122" y="1476888"/>
                  </a:lnTo>
                  <a:lnTo>
                    <a:pt x="1226502" y="1494991"/>
                  </a:lnTo>
                  <a:lnTo>
                    <a:pt x="1218882" y="1513728"/>
                  </a:lnTo>
                  <a:lnTo>
                    <a:pt x="1210310" y="1532465"/>
                  </a:lnTo>
                  <a:lnTo>
                    <a:pt x="1201420" y="1551203"/>
                  </a:lnTo>
                  <a:lnTo>
                    <a:pt x="1191895" y="1570258"/>
                  </a:lnTo>
                  <a:lnTo>
                    <a:pt x="1181735" y="1589630"/>
                  </a:lnTo>
                  <a:lnTo>
                    <a:pt x="1171258" y="1609003"/>
                  </a:lnTo>
                  <a:lnTo>
                    <a:pt x="1160145" y="1628693"/>
                  </a:lnTo>
                  <a:lnTo>
                    <a:pt x="1148715" y="1648701"/>
                  </a:lnTo>
                  <a:lnTo>
                    <a:pt x="1136650" y="1668391"/>
                  </a:lnTo>
                  <a:lnTo>
                    <a:pt x="1123632" y="1688398"/>
                  </a:lnTo>
                  <a:lnTo>
                    <a:pt x="1110298" y="1709041"/>
                  </a:lnTo>
                  <a:lnTo>
                    <a:pt x="1096328" y="1729367"/>
                  </a:lnTo>
                  <a:lnTo>
                    <a:pt x="1082040" y="1749692"/>
                  </a:lnTo>
                  <a:lnTo>
                    <a:pt x="1066800" y="1770652"/>
                  </a:lnTo>
                  <a:lnTo>
                    <a:pt x="1051242" y="1791613"/>
                  </a:lnTo>
                  <a:lnTo>
                    <a:pt x="1051242" y="1315874"/>
                  </a:lnTo>
                  <a:lnTo>
                    <a:pt x="1054735" y="1300630"/>
                  </a:lnTo>
                  <a:lnTo>
                    <a:pt x="1057592" y="1285704"/>
                  </a:lnTo>
                  <a:lnTo>
                    <a:pt x="1060132" y="1271412"/>
                  </a:lnTo>
                  <a:lnTo>
                    <a:pt x="1062038" y="1257439"/>
                  </a:lnTo>
                  <a:lnTo>
                    <a:pt x="1063625" y="1243465"/>
                  </a:lnTo>
                  <a:lnTo>
                    <a:pt x="1064578" y="1230444"/>
                  </a:lnTo>
                  <a:lnTo>
                    <a:pt x="1065212" y="1217741"/>
                  </a:lnTo>
                  <a:lnTo>
                    <a:pt x="1065212" y="1205673"/>
                  </a:lnTo>
                  <a:lnTo>
                    <a:pt x="1065212" y="1193287"/>
                  </a:lnTo>
                  <a:lnTo>
                    <a:pt x="1064578" y="1181537"/>
                  </a:lnTo>
                  <a:lnTo>
                    <a:pt x="1063625" y="1170104"/>
                  </a:lnTo>
                  <a:lnTo>
                    <a:pt x="1062355" y="1159306"/>
                  </a:lnTo>
                  <a:lnTo>
                    <a:pt x="1060768" y="1148508"/>
                  </a:lnTo>
                  <a:lnTo>
                    <a:pt x="1058862" y="1138028"/>
                  </a:lnTo>
                  <a:lnTo>
                    <a:pt x="1056958" y="1127865"/>
                  </a:lnTo>
                  <a:lnTo>
                    <a:pt x="1054418" y="1118020"/>
                  </a:lnTo>
                  <a:lnTo>
                    <a:pt x="1051878" y="1108810"/>
                  </a:lnTo>
                  <a:lnTo>
                    <a:pt x="1049020" y="1099600"/>
                  </a:lnTo>
                  <a:lnTo>
                    <a:pt x="1045845" y="1090708"/>
                  </a:lnTo>
                  <a:lnTo>
                    <a:pt x="1042352" y="1081816"/>
                  </a:lnTo>
                  <a:lnTo>
                    <a:pt x="1038860" y="1073558"/>
                  </a:lnTo>
                  <a:lnTo>
                    <a:pt x="1035050" y="1065301"/>
                  </a:lnTo>
                  <a:lnTo>
                    <a:pt x="1031240" y="1057679"/>
                  </a:lnTo>
                  <a:lnTo>
                    <a:pt x="1027112" y="1050057"/>
                  </a:lnTo>
                  <a:lnTo>
                    <a:pt x="1023302" y="1043388"/>
                  </a:lnTo>
                  <a:lnTo>
                    <a:pt x="1023302" y="1251405"/>
                  </a:lnTo>
                  <a:lnTo>
                    <a:pt x="1023302" y="1401304"/>
                  </a:lnTo>
                  <a:lnTo>
                    <a:pt x="1023302" y="1827817"/>
                  </a:lnTo>
                  <a:lnTo>
                    <a:pt x="1023302" y="2990805"/>
                  </a:lnTo>
                  <a:lnTo>
                    <a:pt x="1022985" y="2999697"/>
                  </a:lnTo>
                  <a:lnTo>
                    <a:pt x="1022032" y="3008589"/>
                  </a:lnTo>
                  <a:lnTo>
                    <a:pt x="1021080" y="3017164"/>
                  </a:lnTo>
                  <a:lnTo>
                    <a:pt x="1019492" y="3025739"/>
                  </a:lnTo>
                  <a:lnTo>
                    <a:pt x="1017588" y="3034313"/>
                  </a:lnTo>
                  <a:lnTo>
                    <a:pt x="1015365" y="3042253"/>
                  </a:lnTo>
                  <a:lnTo>
                    <a:pt x="1012508" y="3050510"/>
                  </a:lnTo>
                  <a:lnTo>
                    <a:pt x="1009332" y="3058132"/>
                  </a:lnTo>
                  <a:lnTo>
                    <a:pt x="1005840" y="3065754"/>
                  </a:lnTo>
                  <a:lnTo>
                    <a:pt x="1002348" y="3073059"/>
                  </a:lnTo>
                  <a:lnTo>
                    <a:pt x="997902" y="3080680"/>
                  </a:lnTo>
                  <a:lnTo>
                    <a:pt x="993458" y="3087667"/>
                  </a:lnTo>
                  <a:lnTo>
                    <a:pt x="988695" y="3094337"/>
                  </a:lnTo>
                  <a:lnTo>
                    <a:pt x="983615" y="3101006"/>
                  </a:lnTo>
                  <a:lnTo>
                    <a:pt x="978218" y="3107040"/>
                  </a:lnTo>
                  <a:lnTo>
                    <a:pt x="972502" y="3113074"/>
                  </a:lnTo>
                  <a:lnTo>
                    <a:pt x="966152" y="3118790"/>
                  </a:lnTo>
                  <a:lnTo>
                    <a:pt x="960120" y="3124189"/>
                  </a:lnTo>
                  <a:lnTo>
                    <a:pt x="953452" y="3129271"/>
                  </a:lnTo>
                  <a:lnTo>
                    <a:pt x="946785" y="3134352"/>
                  </a:lnTo>
                  <a:lnTo>
                    <a:pt x="939800" y="3139116"/>
                  </a:lnTo>
                  <a:lnTo>
                    <a:pt x="932498" y="3143244"/>
                  </a:lnTo>
                  <a:lnTo>
                    <a:pt x="925195" y="3147055"/>
                  </a:lnTo>
                  <a:lnTo>
                    <a:pt x="917575" y="3150231"/>
                  </a:lnTo>
                  <a:lnTo>
                    <a:pt x="909320" y="3153407"/>
                  </a:lnTo>
                  <a:lnTo>
                    <a:pt x="901382" y="3156265"/>
                  </a:lnTo>
                  <a:lnTo>
                    <a:pt x="893445" y="3158488"/>
                  </a:lnTo>
                  <a:lnTo>
                    <a:pt x="884872" y="3160394"/>
                  </a:lnTo>
                  <a:lnTo>
                    <a:pt x="876618" y="3161982"/>
                  </a:lnTo>
                  <a:lnTo>
                    <a:pt x="868045" y="3162934"/>
                  </a:lnTo>
                  <a:lnTo>
                    <a:pt x="859155" y="3163570"/>
                  </a:lnTo>
                  <a:lnTo>
                    <a:pt x="849948" y="3163887"/>
                  </a:lnTo>
                  <a:lnTo>
                    <a:pt x="841058" y="3163570"/>
                  </a:lnTo>
                  <a:lnTo>
                    <a:pt x="832485" y="3162934"/>
                  </a:lnTo>
                  <a:lnTo>
                    <a:pt x="823912" y="3161982"/>
                  </a:lnTo>
                  <a:lnTo>
                    <a:pt x="815340" y="3160394"/>
                  </a:lnTo>
                  <a:lnTo>
                    <a:pt x="807085" y="3158488"/>
                  </a:lnTo>
                  <a:lnTo>
                    <a:pt x="798513" y="3156265"/>
                  </a:lnTo>
                  <a:lnTo>
                    <a:pt x="790575" y="3153407"/>
                  </a:lnTo>
                  <a:lnTo>
                    <a:pt x="782638" y="3150231"/>
                  </a:lnTo>
                  <a:lnTo>
                    <a:pt x="775018" y="3147055"/>
                  </a:lnTo>
                  <a:lnTo>
                    <a:pt x="767715" y="3143244"/>
                  </a:lnTo>
                  <a:lnTo>
                    <a:pt x="760413" y="3139116"/>
                  </a:lnTo>
                  <a:lnTo>
                    <a:pt x="753428" y="3134352"/>
                  </a:lnTo>
                  <a:lnTo>
                    <a:pt x="746443" y="3129271"/>
                  </a:lnTo>
                  <a:lnTo>
                    <a:pt x="740093" y="3124189"/>
                  </a:lnTo>
                  <a:lnTo>
                    <a:pt x="733743" y="3118790"/>
                  </a:lnTo>
                  <a:lnTo>
                    <a:pt x="727710" y="3113074"/>
                  </a:lnTo>
                  <a:lnTo>
                    <a:pt x="721995" y="3107040"/>
                  </a:lnTo>
                  <a:lnTo>
                    <a:pt x="716598" y="3101006"/>
                  </a:lnTo>
                  <a:lnTo>
                    <a:pt x="711518" y="3094337"/>
                  </a:lnTo>
                  <a:lnTo>
                    <a:pt x="706755" y="3087667"/>
                  </a:lnTo>
                  <a:lnTo>
                    <a:pt x="702310" y="3080680"/>
                  </a:lnTo>
                  <a:lnTo>
                    <a:pt x="698183" y="3073059"/>
                  </a:lnTo>
                  <a:lnTo>
                    <a:pt x="694373" y="3065754"/>
                  </a:lnTo>
                  <a:lnTo>
                    <a:pt x="690563" y="3058132"/>
                  </a:lnTo>
                  <a:lnTo>
                    <a:pt x="687388" y="3050510"/>
                  </a:lnTo>
                  <a:lnTo>
                    <a:pt x="684848" y="3042253"/>
                  </a:lnTo>
                  <a:lnTo>
                    <a:pt x="682625" y="3034313"/>
                  </a:lnTo>
                  <a:lnTo>
                    <a:pt x="680720" y="3025739"/>
                  </a:lnTo>
                  <a:lnTo>
                    <a:pt x="679133" y="3017164"/>
                  </a:lnTo>
                  <a:lnTo>
                    <a:pt x="677863" y="3008589"/>
                  </a:lnTo>
                  <a:lnTo>
                    <a:pt x="677228" y="2999697"/>
                  </a:lnTo>
                  <a:lnTo>
                    <a:pt x="677228" y="2990805"/>
                  </a:lnTo>
                  <a:lnTo>
                    <a:pt x="677228" y="1895462"/>
                  </a:lnTo>
                  <a:lnTo>
                    <a:pt x="612458" y="1895462"/>
                  </a:lnTo>
                  <a:lnTo>
                    <a:pt x="612458" y="2990805"/>
                  </a:lnTo>
                  <a:lnTo>
                    <a:pt x="612140" y="2999697"/>
                  </a:lnTo>
                  <a:lnTo>
                    <a:pt x="611505" y="3008589"/>
                  </a:lnTo>
                  <a:lnTo>
                    <a:pt x="610235" y="3017164"/>
                  </a:lnTo>
                  <a:lnTo>
                    <a:pt x="608648" y="3025739"/>
                  </a:lnTo>
                  <a:lnTo>
                    <a:pt x="606743" y="3034313"/>
                  </a:lnTo>
                  <a:lnTo>
                    <a:pt x="604520" y="3042253"/>
                  </a:lnTo>
                  <a:lnTo>
                    <a:pt x="601980" y="3050510"/>
                  </a:lnTo>
                  <a:lnTo>
                    <a:pt x="598805" y="3058132"/>
                  </a:lnTo>
                  <a:lnTo>
                    <a:pt x="595313" y="3065754"/>
                  </a:lnTo>
                  <a:lnTo>
                    <a:pt x="591503" y="3073059"/>
                  </a:lnTo>
                  <a:lnTo>
                    <a:pt x="587375" y="3080680"/>
                  </a:lnTo>
                  <a:lnTo>
                    <a:pt x="582930" y="3087667"/>
                  </a:lnTo>
                  <a:lnTo>
                    <a:pt x="577850" y="3094337"/>
                  </a:lnTo>
                  <a:lnTo>
                    <a:pt x="572770" y="3101006"/>
                  </a:lnTo>
                  <a:lnTo>
                    <a:pt x="567373" y="3107040"/>
                  </a:lnTo>
                  <a:lnTo>
                    <a:pt x="561658" y="3113074"/>
                  </a:lnTo>
                  <a:lnTo>
                    <a:pt x="555625" y="3118790"/>
                  </a:lnTo>
                  <a:lnTo>
                    <a:pt x="549275" y="3124189"/>
                  </a:lnTo>
                  <a:lnTo>
                    <a:pt x="542925" y="3129271"/>
                  </a:lnTo>
                  <a:lnTo>
                    <a:pt x="536258" y="3134352"/>
                  </a:lnTo>
                  <a:lnTo>
                    <a:pt x="529273" y="3139116"/>
                  </a:lnTo>
                  <a:lnTo>
                    <a:pt x="521653" y="3143244"/>
                  </a:lnTo>
                  <a:lnTo>
                    <a:pt x="514350" y="3147055"/>
                  </a:lnTo>
                  <a:lnTo>
                    <a:pt x="506730" y="3150231"/>
                  </a:lnTo>
                  <a:lnTo>
                    <a:pt x="498793" y="3153407"/>
                  </a:lnTo>
                  <a:lnTo>
                    <a:pt x="490855" y="3156265"/>
                  </a:lnTo>
                  <a:lnTo>
                    <a:pt x="482600" y="3158488"/>
                  </a:lnTo>
                  <a:lnTo>
                    <a:pt x="474345" y="3160394"/>
                  </a:lnTo>
                  <a:lnTo>
                    <a:pt x="465455" y="3161982"/>
                  </a:lnTo>
                  <a:lnTo>
                    <a:pt x="456883" y="3162934"/>
                  </a:lnTo>
                  <a:lnTo>
                    <a:pt x="448310" y="3163570"/>
                  </a:lnTo>
                  <a:lnTo>
                    <a:pt x="439420" y="3163887"/>
                  </a:lnTo>
                  <a:lnTo>
                    <a:pt x="430530" y="3163570"/>
                  </a:lnTo>
                  <a:lnTo>
                    <a:pt x="421640" y="3162934"/>
                  </a:lnTo>
                  <a:lnTo>
                    <a:pt x="412750" y="3161982"/>
                  </a:lnTo>
                  <a:lnTo>
                    <a:pt x="404495" y="3160394"/>
                  </a:lnTo>
                  <a:lnTo>
                    <a:pt x="395923" y="3158488"/>
                  </a:lnTo>
                  <a:lnTo>
                    <a:pt x="387985" y="3156265"/>
                  </a:lnTo>
                  <a:lnTo>
                    <a:pt x="380048" y="3153407"/>
                  </a:lnTo>
                  <a:lnTo>
                    <a:pt x="372110" y="3150231"/>
                  </a:lnTo>
                  <a:lnTo>
                    <a:pt x="364490" y="3147055"/>
                  </a:lnTo>
                  <a:lnTo>
                    <a:pt x="356870" y="3143244"/>
                  </a:lnTo>
                  <a:lnTo>
                    <a:pt x="349568" y="3139116"/>
                  </a:lnTo>
                  <a:lnTo>
                    <a:pt x="342583" y="3134352"/>
                  </a:lnTo>
                  <a:lnTo>
                    <a:pt x="335915" y="3129271"/>
                  </a:lnTo>
                  <a:lnTo>
                    <a:pt x="329248" y="3124189"/>
                  </a:lnTo>
                  <a:lnTo>
                    <a:pt x="323215" y="3118790"/>
                  </a:lnTo>
                  <a:lnTo>
                    <a:pt x="317183" y="3113074"/>
                  </a:lnTo>
                  <a:lnTo>
                    <a:pt x="311468" y="3107040"/>
                  </a:lnTo>
                  <a:lnTo>
                    <a:pt x="306070" y="3101006"/>
                  </a:lnTo>
                  <a:lnTo>
                    <a:pt x="300673" y="3094337"/>
                  </a:lnTo>
                  <a:lnTo>
                    <a:pt x="295910" y="3087667"/>
                  </a:lnTo>
                  <a:lnTo>
                    <a:pt x="291465" y="3080680"/>
                  </a:lnTo>
                  <a:lnTo>
                    <a:pt x="287338" y="3073059"/>
                  </a:lnTo>
                  <a:lnTo>
                    <a:pt x="283528" y="3065754"/>
                  </a:lnTo>
                  <a:lnTo>
                    <a:pt x="280035" y="3058132"/>
                  </a:lnTo>
                  <a:lnTo>
                    <a:pt x="276860" y="3050510"/>
                  </a:lnTo>
                  <a:lnTo>
                    <a:pt x="274320" y="3042253"/>
                  </a:lnTo>
                  <a:lnTo>
                    <a:pt x="271780" y="3034313"/>
                  </a:lnTo>
                  <a:lnTo>
                    <a:pt x="269875" y="3025739"/>
                  </a:lnTo>
                  <a:lnTo>
                    <a:pt x="268288" y="3017164"/>
                  </a:lnTo>
                  <a:lnTo>
                    <a:pt x="267335" y="3008589"/>
                  </a:lnTo>
                  <a:lnTo>
                    <a:pt x="266700" y="2999697"/>
                  </a:lnTo>
                  <a:lnTo>
                    <a:pt x="266383" y="2990805"/>
                  </a:lnTo>
                  <a:lnTo>
                    <a:pt x="266383" y="1827817"/>
                  </a:lnTo>
                  <a:lnTo>
                    <a:pt x="266383" y="1401621"/>
                  </a:lnTo>
                  <a:lnTo>
                    <a:pt x="266383" y="1251405"/>
                  </a:lnTo>
                  <a:lnTo>
                    <a:pt x="266383" y="1043388"/>
                  </a:lnTo>
                  <a:lnTo>
                    <a:pt x="261938" y="1051328"/>
                  </a:lnTo>
                  <a:lnTo>
                    <a:pt x="257810" y="1059267"/>
                  </a:lnTo>
                  <a:lnTo>
                    <a:pt x="253683" y="1067524"/>
                  </a:lnTo>
                  <a:lnTo>
                    <a:pt x="249555" y="1076099"/>
                  </a:lnTo>
                  <a:lnTo>
                    <a:pt x="245745" y="1084991"/>
                  </a:lnTo>
                  <a:lnTo>
                    <a:pt x="242253" y="1094519"/>
                  </a:lnTo>
                  <a:lnTo>
                    <a:pt x="239078" y="1104046"/>
                  </a:lnTo>
                  <a:lnTo>
                    <a:pt x="236220" y="1113891"/>
                  </a:lnTo>
                  <a:lnTo>
                    <a:pt x="233363" y="1124054"/>
                  </a:lnTo>
                  <a:lnTo>
                    <a:pt x="231140" y="1134534"/>
                  </a:lnTo>
                  <a:lnTo>
                    <a:pt x="228918" y="1145650"/>
                  </a:lnTo>
                  <a:lnTo>
                    <a:pt x="227330" y="1156765"/>
                  </a:lnTo>
                  <a:lnTo>
                    <a:pt x="226060" y="1168516"/>
                  </a:lnTo>
                  <a:lnTo>
                    <a:pt x="224790" y="1180266"/>
                  </a:lnTo>
                  <a:lnTo>
                    <a:pt x="224155" y="1192652"/>
                  </a:lnTo>
                  <a:lnTo>
                    <a:pt x="223838" y="1205673"/>
                  </a:lnTo>
                  <a:lnTo>
                    <a:pt x="224155" y="1218059"/>
                  </a:lnTo>
                  <a:lnTo>
                    <a:pt x="224790" y="1230762"/>
                  </a:lnTo>
                  <a:lnTo>
                    <a:pt x="225743" y="1243783"/>
                  </a:lnTo>
                  <a:lnTo>
                    <a:pt x="227330" y="1257756"/>
                  </a:lnTo>
                  <a:lnTo>
                    <a:pt x="229235" y="1271730"/>
                  </a:lnTo>
                  <a:lnTo>
                    <a:pt x="231775" y="1286021"/>
                  </a:lnTo>
                  <a:lnTo>
                    <a:pt x="234633" y="1300948"/>
                  </a:lnTo>
                  <a:lnTo>
                    <a:pt x="238443" y="1316509"/>
                  </a:lnTo>
                  <a:lnTo>
                    <a:pt x="238443" y="1791613"/>
                  </a:lnTo>
                  <a:lnTo>
                    <a:pt x="222568" y="1770970"/>
                  </a:lnTo>
                  <a:lnTo>
                    <a:pt x="207645" y="1749692"/>
                  </a:lnTo>
                  <a:lnTo>
                    <a:pt x="193040" y="1729367"/>
                  </a:lnTo>
                  <a:lnTo>
                    <a:pt x="179070" y="1709041"/>
                  </a:lnTo>
                  <a:lnTo>
                    <a:pt x="165735" y="1688398"/>
                  </a:lnTo>
                  <a:lnTo>
                    <a:pt x="153035" y="1668391"/>
                  </a:lnTo>
                  <a:lnTo>
                    <a:pt x="140970" y="1648701"/>
                  </a:lnTo>
                  <a:lnTo>
                    <a:pt x="129223" y="1628693"/>
                  </a:lnTo>
                  <a:lnTo>
                    <a:pt x="118110" y="1609003"/>
                  </a:lnTo>
                  <a:lnTo>
                    <a:pt x="107633" y="1589948"/>
                  </a:lnTo>
                  <a:lnTo>
                    <a:pt x="97473" y="1570258"/>
                  </a:lnTo>
                  <a:lnTo>
                    <a:pt x="88265" y="1551520"/>
                  </a:lnTo>
                  <a:lnTo>
                    <a:pt x="79058" y="1532465"/>
                  </a:lnTo>
                  <a:lnTo>
                    <a:pt x="70485" y="1513728"/>
                  </a:lnTo>
                  <a:lnTo>
                    <a:pt x="62548" y="1495308"/>
                  </a:lnTo>
                  <a:lnTo>
                    <a:pt x="55245" y="1476888"/>
                  </a:lnTo>
                  <a:lnTo>
                    <a:pt x="48578" y="1458469"/>
                  </a:lnTo>
                  <a:lnTo>
                    <a:pt x="41910" y="1440366"/>
                  </a:lnTo>
                  <a:lnTo>
                    <a:pt x="36195" y="1422582"/>
                  </a:lnTo>
                  <a:lnTo>
                    <a:pt x="30798" y="1404797"/>
                  </a:lnTo>
                  <a:lnTo>
                    <a:pt x="25400" y="1387330"/>
                  </a:lnTo>
                  <a:lnTo>
                    <a:pt x="20955" y="1369863"/>
                  </a:lnTo>
                  <a:lnTo>
                    <a:pt x="16828" y="1352714"/>
                  </a:lnTo>
                  <a:lnTo>
                    <a:pt x="13335" y="1335564"/>
                  </a:lnTo>
                  <a:lnTo>
                    <a:pt x="10160" y="1318732"/>
                  </a:lnTo>
                  <a:lnTo>
                    <a:pt x="7620" y="1301900"/>
                  </a:lnTo>
                  <a:lnTo>
                    <a:pt x="5398" y="1285386"/>
                  </a:lnTo>
                  <a:lnTo>
                    <a:pt x="3493" y="1269189"/>
                  </a:lnTo>
                  <a:lnTo>
                    <a:pt x="1905" y="1253310"/>
                  </a:lnTo>
                  <a:lnTo>
                    <a:pt x="953" y="1236796"/>
                  </a:lnTo>
                  <a:lnTo>
                    <a:pt x="318" y="1221234"/>
                  </a:lnTo>
                  <a:lnTo>
                    <a:pt x="0" y="1205673"/>
                  </a:lnTo>
                  <a:lnTo>
                    <a:pt x="318" y="1192969"/>
                  </a:lnTo>
                  <a:lnTo>
                    <a:pt x="635" y="1180584"/>
                  </a:lnTo>
                  <a:lnTo>
                    <a:pt x="1270" y="1168516"/>
                  </a:lnTo>
                  <a:lnTo>
                    <a:pt x="2223" y="1156448"/>
                  </a:lnTo>
                  <a:lnTo>
                    <a:pt x="3175" y="1144697"/>
                  </a:lnTo>
                  <a:lnTo>
                    <a:pt x="4445" y="1132629"/>
                  </a:lnTo>
                  <a:lnTo>
                    <a:pt x="6033" y="1121196"/>
                  </a:lnTo>
                  <a:lnTo>
                    <a:pt x="7938" y="1109763"/>
                  </a:lnTo>
                  <a:lnTo>
                    <a:pt x="9843" y="1098647"/>
                  </a:lnTo>
                  <a:lnTo>
                    <a:pt x="12065" y="1087532"/>
                  </a:lnTo>
                  <a:lnTo>
                    <a:pt x="14605" y="1076417"/>
                  </a:lnTo>
                  <a:lnTo>
                    <a:pt x="17145" y="1065619"/>
                  </a:lnTo>
                  <a:lnTo>
                    <a:pt x="20003" y="1055139"/>
                  </a:lnTo>
                  <a:lnTo>
                    <a:pt x="23178" y="1044658"/>
                  </a:lnTo>
                  <a:lnTo>
                    <a:pt x="26353" y="1034178"/>
                  </a:lnTo>
                  <a:lnTo>
                    <a:pt x="29845" y="1024016"/>
                  </a:lnTo>
                  <a:lnTo>
                    <a:pt x="33655" y="1013853"/>
                  </a:lnTo>
                  <a:lnTo>
                    <a:pt x="37148" y="1004325"/>
                  </a:lnTo>
                  <a:lnTo>
                    <a:pt x="40958" y="994480"/>
                  </a:lnTo>
                  <a:lnTo>
                    <a:pt x="45085" y="985270"/>
                  </a:lnTo>
                  <a:lnTo>
                    <a:pt x="49213" y="975743"/>
                  </a:lnTo>
                  <a:lnTo>
                    <a:pt x="53658" y="966533"/>
                  </a:lnTo>
                  <a:lnTo>
                    <a:pt x="58103" y="957641"/>
                  </a:lnTo>
                  <a:lnTo>
                    <a:pt x="62548" y="948749"/>
                  </a:lnTo>
                  <a:lnTo>
                    <a:pt x="72073" y="931917"/>
                  </a:lnTo>
                  <a:lnTo>
                    <a:pt x="81915" y="915402"/>
                  </a:lnTo>
                  <a:lnTo>
                    <a:pt x="92393" y="899841"/>
                  </a:lnTo>
                  <a:lnTo>
                    <a:pt x="103188" y="884914"/>
                  </a:lnTo>
                  <a:lnTo>
                    <a:pt x="113983" y="870941"/>
                  </a:lnTo>
                  <a:lnTo>
                    <a:pt x="125413" y="857285"/>
                  </a:lnTo>
                  <a:lnTo>
                    <a:pt x="136525" y="844264"/>
                  </a:lnTo>
                  <a:lnTo>
                    <a:pt x="148273" y="832513"/>
                  </a:lnTo>
                  <a:lnTo>
                    <a:pt x="160020" y="821080"/>
                  </a:lnTo>
                  <a:lnTo>
                    <a:pt x="171450" y="810282"/>
                  </a:lnTo>
                  <a:lnTo>
                    <a:pt x="183198" y="799802"/>
                  </a:lnTo>
                  <a:lnTo>
                    <a:pt x="194945" y="790275"/>
                  </a:lnTo>
                  <a:lnTo>
                    <a:pt x="207010" y="781700"/>
                  </a:lnTo>
                  <a:lnTo>
                    <a:pt x="218758" y="773443"/>
                  </a:lnTo>
                  <a:lnTo>
                    <a:pt x="230505" y="765821"/>
                  </a:lnTo>
                  <a:lnTo>
                    <a:pt x="242570" y="758834"/>
                  </a:lnTo>
                  <a:lnTo>
                    <a:pt x="254635" y="752165"/>
                  </a:lnTo>
                  <a:lnTo>
                    <a:pt x="266383" y="746131"/>
                  </a:lnTo>
                  <a:lnTo>
                    <a:pt x="278130" y="741049"/>
                  </a:lnTo>
                  <a:lnTo>
                    <a:pt x="289878" y="736286"/>
                  </a:lnTo>
                  <a:lnTo>
                    <a:pt x="304165" y="731522"/>
                  </a:lnTo>
                  <a:lnTo>
                    <a:pt x="311785" y="729616"/>
                  </a:lnTo>
                  <a:lnTo>
                    <a:pt x="319088" y="727711"/>
                  </a:lnTo>
                  <a:lnTo>
                    <a:pt x="327343" y="726123"/>
                  </a:lnTo>
                  <a:lnTo>
                    <a:pt x="335598" y="725170"/>
                  </a:lnTo>
                  <a:lnTo>
                    <a:pt x="344805" y="724218"/>
                  </a:lnTo>
                  <a:lnTo>
                    <a:pt x="354330" y="723900"/>
                  </a:lnTo>
                  <a:lnTo>
                    <a:pt x="355600" y="723900"/>
                  </a:lnTo>
                  <a:lnTo>
                    <a:pt x="360045" y="723265"/>
                  </a:lnTo>
                  <a:lnTo>
                    <a:pt x="365125" y="722630"/>
                  </a:lnTo>
                  <a:lnTo>
                    <a:pt x="369888" y="722312"/>
                  </a:lnTo>
                  <a:close/>
                  <a:moveTo>
                    <a:pt x="637392" y="0"/>
                  </a:moveTo>
                  <a:lnTo>
                    <a:pt x="645001" y="0"/>
                  </a:lnTo>
                  <a:lnTo>
                    <a:pt x="652926" y="0"/>
                  </a:lnTo>
                  <a:lnTo>
                    <a:pt x="660535" y="317"/>
                  </a:lnTo>
                  <a:lnTo>
                    <a:pt x="668460" y="952"/>
                  </a:lnTo>
                  <a:lnTo>
                    <a:pt x="676386" y="1586"/>
                  </a:lnTo>
                  <a:lnTo>
                    <a:pt x="683994" y="2537"/>
                  </a:lnTo>
                  <a:lnTo>
                    <a:pt x="692237" y="3489"/>
                  </a:lnTo>
                  <a:lnTo>
                    <a:pt x="700162" y="5075"/>
                  </a:lnTo>
                  <a:lnTo>
                    <a:pt x="708088" y="6344"/>
                  </a:lnTo>
                  <a:lnTo>
                    <a:pt x="716013" y="8247"/>
                  </a:lnTo>
                  <a:lnTo>
                    <a:pt x="723622" y="10150"/>
                  </a:lnTo>
                  <a:lnTo>
                    <a:pt x="731547" y="12370"/>
                  </a:lnTo>
                  <a:lnTo>
                    <a:pt x="739156" y="14590"/>
                  </a:lnTo>
                  <a:lnTo>
                    <a:pt x="747081" y="17128"/>
                  </a:lnTo>
                  <a:lnTo>
                    <a:pt x="754373" y="19665"/>
                  </a:lnTo>
                  <a:lnTo>
                    <a:pt x="761664" y="22520"/>
                  </a:lnTo>
                  <a:lnTo>
                    <a:pt x="768955" y="25374"/>
                  </a:lnTo>
                  <a:lnTo>
                    <a:pt x="775930" y="28546"/>
                  </a:lnTo>
                  <a:lnTo>
                    <a:pt x="783221" y="32035"/>
                  </a:lnTo>
                  <a:lnTo>
                    <a:pt x="789879" y="35524"/>
                  </a:lnTo>
                  <a:lnTo>
                    <a:pt x="796853" y="39330"/>
                  </a:lnTo>
                  <a:lnTo>
                    <a:pt x="803828" y="43136"/>
                  </a:lnTo>
                  <a:lnTo>
                    <a:pt x="810485" y="47260"/>
                  </a:lnTo>
                  <a:lnTo>
                    <a:pt x="816825" y="51383"/>
                  </a:lnTo>
                  <a:lnTo>
                    <a:pt x="829506" y="59947"/>
                  </a:lnTo>
                  <a:lnTo>
                    <a:pt x="841553" y="69145"/>
                  </a:lnTo>
                  <a:lnTo>
                    <a:pt x="852965" y="78978"/>
                  </a:lnTo>
                  <a:lnTo>
                    <a:pt x="864378" y="89445"/>
                  </a:lnTo>
                  <a:lnTo>
                    <a:pt x="874840" y="100546"/>
                  </a:lnTo>
                  <a:lnTo>
                    <a:pt x="884667" y="111647"/>
                  </a:lnTo>
                  <a:lnTo>
                    <a:pt x="894178" y="123383"/>
                  </a:lnTo>
                  <a:lnTo>
                    <a:pt x="903055" y="135436"/>
                  </a:lnTo>
                  <a:lnTo>
                    <a:pt x="911297" y="148440"/>
                  </a:lnTo>
                  <a:lnTo>
                    <a:pt x="919223" y="161444"/>
                  </a:lnTo>
                  <a:lnTo>
                    <a:pt x="926197" y="174766"/>
                  </a:lnTo>
                  <a:lnTo>
                    <a:pt x="932537" y="188087"/>
                  </a:lnTo>
                  <a:lnTo>
                    <a:pt x="938244" y="202361"/>
                  </a:lnTo>
                  <a:lnTo>
                    <a:pt x="943316" y="216634"/>
                  </a:lnTo>
                  <a:lnTo>
                    <a:pt x="947754" y="231224"/>
                  </a:lnTo>
                  <a:lnTo>
                    <a:pt x="951242" y="245814"/>
                  </a:lnTo>
                  <a:lnTo>
                    <a:pt x="954095" y="261039"/>
                  </a:lnTo>
                  <a:lnTo>
                    <a:pt x="956314" y="276263"/>
                  </a:lnTo>
                  <a:lnTo>
                    <a:pt x="957899" y="291488"/>
                  </a:lnTo>
                  <a:lnTo>
                    <a:pt x="958533" y="299100"/>
                  </a:lnTo>
                  <a:lnTo>
                    <a:pt x="958533" y="306713"/>
                  </a:lnTo>
                  <a:lnTo>
                    <a:pt x="958850" y="314959"/>
                  </a:lnTo>
                  <a:lnTo>
                    <a:pt x="958533" y="322572"/>
                  </a:lnTo>
                  <a:lnTo>
                    <a:pt x="958216" y="330501"/>
                  </a:lnTo>
                  <a:lnTo>
                    <a:pt x="957899" y="338113"/>
                  </a:lnTo>
                  <a:lnTo>
                    <a:pt x="957265" y="346043"/>
                  </a:lnTo>
                  <a:lnTo>
                    <a:pt x="956314" y="353972"/>
                  </a:lnTo>
                  <a:lnTo>
                    <a:pt x="955046" y="361902"/>
                  </a:lnTo>
                  <a:lnTo>
                    <a:pt x="953778" y="369831"/>
                  </a:lnTo>
                  <a:lnTo>
                    <a:pt x="952193" y="377761"/>
                  </a:lnTo>
                  <a:lnTo>
                    <a:pt x="950608" y="385690"/>
                  </a:lnTo>
                  <a:lnTo>
                    <a:pt x="948705" y="393620"/>
                  </a:lnTo>
                  <a:lnTo>
                    <a:pt x="946486" y="401232"/>
                  </a:lnTo>
                  <a:lnTo>
                    <a:pt x="944267" y="408845"/>
                  </a:lnTo>
                  <a:lnTo>
                    <a:pt x="941731" y="416457"/>
                  </a:lnTo>
                  <a:lnTo>
                    <a:pt x="939195" y="424386"/>
                  </a:lnTo>
                  <a:lnTo>
                    <a:pt x="936342" y="431682"/>
                  </a:lnTo>
                  <a:lnTo>
                    <a:pt x="933171" y="438977"/>
                  </a:lnTo>
                  <a:lnTo>
                    <a:pt x="930001" y="445955"/>
                  </a:lnTo>
                  <a:lnTo>
                    <a:pt x="926831" y="452933"/>
                  </a:lnTo>
                  <a:lnTo>
                    <a:pt x="923344" y="459910"/>
                  </a:lnTo>
                  <a:lnTo>
                    <a:pt x="919540" y="466571"/>
                  </a:lnTo>
                  <a:lnTo>
                    <a:pt x="915735" y="473549"/>
                  </a:lnTo>
                  <a:lnTo>
                    <a:pt x="907493" y="486871"/>
                  </a:lnTo>
                  <a:lnTo>
                    <a:pt x="898616" y="499241"/>
                  </a:lnTo>
                  <a:lnTo>
                    <a:pt x="889423" y="511294"/>
                  </a:lnTo>
                  <a:lnTo>
                    <a:pt x="879595" y="523029"/>
                  </a:lnTo>
                  <a:lnTo>
                    <a:pt x="869450" y="534131"/>
                  </a:lnTo>
                  <a:lnTo>
                    <a:pt x="858672" y="544915"/>
                  </a:lnTo>
                  <a:lnTo>
                    <a:pt x="846942" y="554747"/>
                  </a:lnTo>
                  <a:lnTo>
                    <a:pt x="835529" y="564263"/>
                  </a:lnTo>
                  <a:lnTo>
                    <a:pt x="823166" y="572826"/>
                  </a:lnTo>
                  <a:lnTo>
                    <a:pt x="810802" y="581073"/>
                  </a:lnTo>
                  <a:lnTo>
                    <a:pt x="797487" y="589003"/>
                  </a:lnTo>
                  <a:lnTo>
                    <a:pt x="784172" y="595980"/>
                  </a:lnTo>
                  <a:lnTo>
                    <a:pt x="770541" y="602324"/>
                  </a:lnTo>
                  <a:lnTo>
                    <a:pt x="756592" y="608033"/>
                  </a:lnTo>
                  <a:lnTo>
                    <a:pt x="742326" y="613108"/>
                  </a:lnTo>
                  <a:lnTo>
                    <a:pt x="727743" y="617549"/>
                  </a:lnTo>
                  <a:lnTo>
                    <a:pt x="713160" y="621355"/>
                  </a:lnTo>
                  <a:lnTo>
                    <a:pt x="698260" y="624210"/>
                  </a:lnTo>
                  <a:lnTo>
                    <a:pt x="682726" y="626430"/>
                  </a:lnTo>
                  <a:lnTo>
                    <a:pt x="667509" y="628016"/>
                  </a:lnTo>
                  <a:lnTo>
                    <a:pt x="659901" y="628333"/>
                  </a:lnTo>
                  <a:lnTo>
                    <a:pt x="651975" y="628650"/>
                  </a:lnTo>
                  <a:lnTo>
                    <a:pt x="644367" y="628650"/>
                  </a:lnTo>
                  <a:lnTo>
                    <a:pt x="636758" y="628650"/>
                  </a:lnTo>
                  <a:lnTo>
                    <a:pt x="628516" y="628333"/>
                  </a:lnTo>
                  <a:lnTo>
                    <a:pt x="620590" y="627698"/>
                  </a:lnTo>
                  <a:lnTo>
                    <a:pt x="612982" y="627064"/>
                  </a:lnTo>
                  <a:lnTo>
                    <a:pt x="605056" y="626113"/>
                  </a:lnTo>
                  <a:lnTo>
                    <a:pt x="597131" y="625161"/>
                  </a:lnTo>
                  <a:lnTo>
                    <a:pt x="589205" y="623892"/>
                  </a:lnTo>
                  <a:lnTo>
                    <a:pt x="580963" y="622306"/>
                  </a:lnTo>
                  <a:lnTo>
                    <a:pt x="573354" y="620403"/>
                  </a:lnTo>
                  <a:lnTo>
                    <a:pt x="565429" y="618500"/>
                  </a:lnTo>
                  <a:lnTo>
                    <a:pt x="557820" y="616597"/>
                  </a:lnTo>
                  <a:lnTo>
                    <a:pt x="549895" y="614060"/>
                  </a:lnTo>
                  <a:lnTo>
                    <a:pt x="542603" y="611840"/>
                  </a:lnTo>
                  <a:lnTo>
                    <a:pt x="534995" y="608985"/>
                  </a:lnTo>
                  <a:lnTo>
                    <a:pt x="527703" y="606130"/>
                  </a:lnTo>
                  <a:lnTo>
                    <a:pt x="520095" y="603276"/>
                  </a:lnTo>
                  <a:lnTo>
                    <a:pt x="513121" y="600104"/>
                  </a:lnTo>
                  <a:lnTo>
                    <a:pt x="506146" y="596615"/>
                  </a:lnTo>
                  <a:lnTo>
                    <a:pt x="499172" y="593126"/>
                  </a:lnTo>
                  <a:lnTo>
                    <a:pt x="492197" y="589637"/>
                  </a:lnTo>
                  <a:lnTo>
                    <a:pt x="485540" y="585514"/>
                  </a:lnTo>
                  <a:lnTo>
                    <a:pt x="478882" y="581390"/>
                  </a:lnTo>
                  <a:lnTo>
                    <a:pt x="472542" y="577267"/>
                  </a:lnTo>
                  <a:lnTo>
                    <a:pt x="459861" y="568703"/>
                  </a:lnTo>
                  <a:lnTo>
                    <a:pt x="447498" y="559505"/>
                  </a:lnTo>
                  <a:lnTo>
                    <a:pt x="436085" y="549672"/>
                  </a:lnTo>
                  <a:lnTo>
                    <a:pt x="424989" y="539523"/>
                  </a:lnTo>
                  <a:lnTo>
                    <a:pt x="414210" y="528421"/>
                  </a:lnTo>
                  <a:lnTo>
                    <a:pt x="404383" y="517003"/>
                  </a:lnTo>
                  <a:lnTo>
                    <a:pt x="394872" y="505267"/>
                  </a:lnTo>
                  <a:lnTo>
                    <a:pt x="385996" y="493214"/>
                  </a:lnTo>
                  <a:lnTo>
                    <a:pt x="377753" y="480527"/>
                  </a:lnTo>
                  <a:lnTo>
                    <a:pt x="370145" y="467523"/>
                  </a:lnTo>
                  <a:lnTo>
                    <a:pt x="363170" y="454201"/>
                  </a:lnTo>
                  <a:lnTo>
                    <a:pt x="356513" y="440563"/>
                  </a:lnTo>
                  <a:lnTo>
                    <a:pt x="350807" y="426607"/>
                  </a:lnTo>
                  <a:lnTo>
                    <a:pt x="345734" y="412016"/>
                  </a:lnTo>
                  <a:lnTo>
                    <a:pt x="341613" y="397743"/>
                  </a:lnTo>
                  <a:lnTo>
                    <a:pt x="337809" y="382836"/>
                  </a:lnTo>
                  <a:lnTo>
                    <a:pt x="334956" y="367928"/>
                  </a:lnTo>
                  <a:lnTo>
                    <a:pt x="332736" y="352704"/>
                  </a:lnTo>
                  <a:lnTo>
                    <a:pt x="331151" y="337479"/>
                  </a:lnTo>
                  <a:lnTo>
                    <a:pt x="330517" y="329550"/>
                  </a:lnTo>
                  <a:lnTo>
                    <a:pt x="330517" y="321937"/>
                  </a:lnTo>
                  <a:lnTo>
                    <a:pt x="330200" y="314325"/>
                  </a:lnTo>
                  <a:lnTo>
                    <a:pt x="330517" y="306078"/>
                  </a:lnTo>
                  <a:lnTo>
                    <a:pt x="330834" y="298466"/>
                  </a:lnTo>
                  <a:lnTo>
                    <a:pt x="331151" y="290537"/>
                  </a:lnTo>
                  <a:lnTo>
                    <a:pt x="331785" y="282607"/>
                  </a:lnTo>
                  <a:lnTo>
                    <a:pt x="332736" y="274678"/>
                  </a:lnTo>
                  <a:lnTo>
                    <a:pt x="334004" y="267065"/>
                  </a:lnTo>
                  <a:lnTo>
                    <a:pt x="335273" y="259136"/>
                  </a:lnTo>
                  <a:lnTo>
                    <a:pt x="336858" y="250889"/>
                  </a:lnTo>
                  <a:lnTo>
                    <a:pt x="338443" y="242960"/>
                  </a:lnTo>
                  <a:lnTo>
                    <a:pt x="340345" y="235030"/>
                  </a:lnTo>
                  <a:lnTo>
                    <a:pt x="342564" y="227418"/>
                  </a:lnTo>
                  <a:lnTo>
                    <a:pt x="344783" y="219806"/>
                  </a:lnTo>
                  <a:lnTo>
                    <a:pt x="347319" y="212193"/>
                  </a:lnTo>
                  <a:lnTo>
                    <a:pt x="349855" y="204898"/>
                  </a:lnTo>
                  <a:lnTo>
                    <a:pt x="352709" y="197286"/>
                  </a:lnTo>
                  <a:lnTo>
                    <a:pt x="355879" y="189991"/>
                  </a:lnTo>
                  <a:lnTo>
                    <a:pt x="359049" y="182695"/>
                  </a:lnTo>
                  <a:lnTo>
                    <a:pt x="362536" y="175718"/>
                  </a:lnTo>
                  <a:lnTo>
                    <a:pt x="366023" y="168740"/>
                  </a:lnTo>
                  <a:lnTo>
                    <a:pt x="369828" y="162079"/>
                  </a:lnTo>
                  <a:lnTo>
                    <a:pt x="373632" y="155418"/>
                  </a:lnTo>
                  <a:lnTo>
                    <a:pt x="381557" y="142096"/>
                  </a:lnTo>
                  <a:lnTo>
                    <a:pt x="390434" y="129409"/>
                  </a:lnTo>
                  <a:lnTo>
                    <a:pt x="399628" y="117356"/>
                  </a:lnTo>
                  <a:lnTo>
                    <a:pt x="409455" y="105938"/>
                  </a:lnTo>
                  <a:lnTo>
                    <a:pt x="419917" y="94837"/>
                  </a:lnTo>
                  <a:lnTo>
                    <a:pt x="430695" y="84053"/>
                  </a:lnTo>
                  <a:lnTo>
                    <a:pt x="442108" y="73903"/>
                  </a:lnTo>
                  <a:lnTo>
                    <a:pt x="453838" y="64705"/>
                  </a:lnTo>
                  <a:lnTo>
                    <a:pt x="465885" y="55824"/>
                  </a:lnTo>
                  <a:lnTo>
                    <a:pt x="478565" y="47577"/>
                  </a:lnTo>
                  <a:lnTo>
                    <a:pt x="491563" y="39965"/>
                  </a:lnTo>
                  <a:lnTo>
                    <a:pt x="504878" y="32670"/>
                  </a:lnTo>
                  <a:lnTo>
                    <a:pt x="518510" y="26326"/>
                  </a:lnTo>
                  <a:lnTo>
                    <a:pt x="532776" y="20617"/>
                  </a:lnTo>
                  <a:lnTo>
                    <a:pt x="547042" y="15542"/>
                  </a:lnTo>
                  <a:lnTo>
                    <a:pt x="561308" y="11101"/>
                  </a:lnTo>
                  <a:lnTo>
                    <a:pt x="575890" y="7612"/>
                  </a:lnTo>
                  <a:lnTo>
                    <a:pt x="591107" y="4441"/>
                  </a:lnTo>
                  <a:lnTo>
                    <a:pt x="606324" y="2220"/>
                  </a:lnTo>
                  <a:lnTo>
                    <a:pt x="621541" y="952"/>
                  </a:lnTo>
                  <a:lnTo>
                    <a:pt x="629150" y="317"/>
                  </a:lnTo>
                  <a:lnTo>
                    <a:pt x="637392" y="0"/>
                  </a:lnTo>
                  <a:close/>
                </a:path>
              </a:pathLst>
            </a:custGeom>
            <a:solidFill>
              <a:schemeClr val="tx2">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圆角矩形 10"/>
            <p:cNvSpPr/>
            <p:nvPr/>
          </p:nvSpPr>
          <p:spPr>
            <a:xfrm>
              <a:off x="8131" y="4374"/>
              <a:ext cx="2125" cy="709"/>
            </a:xfrm>
            <a:prstGeom prst="roundRect">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200" b="0" dirty="0">
                  <a:solidFill>
                    <a:schemeClr val="tx1"/>
                  </a:solidFill>
                  <a:latin typeface="微软雅黑" panose="020B0503020204020204" pitchFamily="34" charset="-122"/>
                  <a:ea typeface="微软雅黑" panose="020B0503020204020204" pitchFamily="34" charset="-122"/>
                </a:rPr>
                <a:t>角色</a:t>
              </a:r>
              <a:r>
                <a:rPr kumimoji="0" lang="en-US" altLang="zh-CN" sz="1200" b="0" dirty="0">
                  <a:solidFill>
                    <a:schemeClr val="tx1"/>
                  </a:solidFill>
                  <a:latin typeface="微软雅黑" panose="020B0503020204020204" pitchFamily="34" charset="-122"/>
                  <a:ea typeface="微软雅黑" panose="020B0503020204020204" pitchFamily="34" charset="-122"/>
                </a:rPr>
                <a:t>1</a:t>
              </a:r>
            </a:p>
          </p:txBody>
        </p:sp>
        <p:sp>
          <p:nvSpPr>
            <p:cNvPr id="12" name="人"/>
            <p:cNvSpPr/>
            <p:nvPr/>
          </p:nvSpPr>
          <p:spPr bwMode="auto">
            <a:xfrm flipH="1">
              <a:off x="7749" y="5597"/>
              <a:ext cx="663" cy="851"/>
            </a:xfrm>
            <a:custGeom>
              <a:avLst/>
              <a:gdLst/>
              <a:ahLst/>
              <a:cxnLst/>
              <a:rect l="0" t="0" r="r" b="b"/>
              <a:pathLst>
                <a:path w="1289050" h="3163887">
                  <a:moveTo>
                    <a:pt x="369888" y="722312"/>
                  </a:moveTo>
                  <a:lnTo>
                    <a:pt x="374650" y="722312"/>
                  </a:lnTo>
                  <a:lnTo>
                    <a:pt x="915035" y="722312"/>
                  </a:lnTo>
                  <a:lnTo>
                    <a:pt x="919798" y="722312"/>
                  </a:lnTo>
                  <a:lnTo>
                    <a:pt x="924560" y="722630"/>
                  </a:lnTo>
                  <a:lnTo>
                    <a:pt x="933768" y="723900"/>
                  </a:lnTo>
                  <a:lnTo>
                    <a:pt x="935038" y="723900"/>
                  </a:lnTo>
                  <a:lnTo>
                    <a:pt x="944562" y="724218"/>
                  </a:lnTo>
                  <a:lnTo>
                    <a:pt x="953770" y="725170"/>
                  </a:lnTo>
                  <a:lnTo>
                    <a:pt x="962025" y="726123"/>
                  </a:lnTo>
                  <a:lnTo>
                    <a:pt x="970598" y="727711"/>
                  </a:lnTo>
                  <a:lnTo>
                    <a:pt x="977900" y="729616"/>
                  </a:lnTo>
                  <a:lnTo>
                    <a:pt x="985202" y="731522"/>
                  </a:lnTo>
                  <a:lnTo>
                    <a:pt x="999490" y="736286"/>
                  </a:lnTo>
                  <a:lnTo>
                    <a:pt x="1006475" y="738826"/>
                  </a:lnTo>
                  <a:lnTo>
                    <a:pt x="1013142" y="741685"/>
                  </a:lnTo>
                  <a:lnTo>
                    <a:pt x="1027112" y="747719"/>
                  </a:lnTo>
                  <a:lnTo>
                    <a:pt x="1040448" y="755023"/>
                  </a:lnTo>
                  <a:lnTo>
                    <a:pt x="1053782" y="762645"/>
                  </a:lnTo>
                  <a:lnTo>
                    <a:pt x="1067118" y="771220"/>
                  </a:lnTo>
                  <a:lnTo>
                    <a:pt x="1080770" y="780430"/>
                  </a:lnTo>
                  <a:lnTo>
                    <a:pt x="1094422" y="790275"/>
                  </a:lnTo>
                  <a:lnTo>
                    <a:pt x="1107758" y="801390"/>
                  </a:lnTo>
                  <a:lnTo>
                    <a:pt x="1121092" y="813141"/>
                  </a:lnTo>
                  <a:lnTo>
                    <a:pt x="1134745" y="825844"/>
                  </a:lnTo>
                  <a:lnTo>
                    <a:pt x="1148080" y="839182"/>
                  </a:lnTo>
                  <a:lnTo>
                    <a:pt x="1161098" y="853474"/>
                  </a:lnTo>
                  <a:lnTo>
                    <a:pt x="1167448" y="860778"/>
                  </a:lnTo>
                  <a:lnTo>
                    <a:pt x="1173798" y="868718"/>
                  </a:lnTo>
                  <a:lnTo>
                    <a:pt x="1180148" y="876657"/>
                  </a:lnTo>
                  <a:lnTo>
                    <a:pt x="1186180" y="884914"/>
                  </a:lnTo>
                  <a:lnTo>
                    <a:pt x="1192530" y="893172"/>
                  </a:lnTo>
                  <a:lnTo>
                    <a:pt x="1198562" y="902064"/>
                  </a:lnTo>
                  <a:lnTo>
                    <a:pt x="1204595" y="910639"/>
                  </a:lnTo>
                  <a:lnTo>
                    <a:pt x="1210310" y="919848"/>
                  </a:lnTo>
                  <a:lnTo>
                    <a:pt x="1216025" y="929376"/>
                  </a:lnTo>
                  <a:lnTo>
                    <a:pt x="1221422" y="939221"/>
                  </a:lnTo>
                  <a:lnTo>
                    <a:pt x="1226820" y="948749"/>
                  </a:lnTo>
                  <a:lnTo>
                    <a:pt x="1231900" y="958911"/>
                  </a:lnTo>
                  <a:lnTo>
                    <a:pt x="1236980" y="969074"/>
                  </a:lnTo>
                  <a:lnTo>
                    <a:pt x="1241742" y="979872"/>
                  </a:lnTo>
                  <a:lnTo>
                    <a:pt x="1246822" y="990669"/>
                  </a:lnTo>
                  <a:lnTo>
                    <a:pt x="1251268" y="1001467"/>
                  </a:lnTo>
                  <a:lnTo>
                    <a:pt x="1255712" y="1012583"/>
                  </a:lnTo>
                  <a:lnTo>
                    <a:pt x="1259522" y="1024016"/>
                  </a:lnTo>
                  <a:lnTo>
                    <a:pt x="1263332" y="1035766"/>
                  </a:lnTo>
                  <a:lnTo>
                    <a:pt x="1267142" y="1047517"/>
                  </a:lnTo>
                  <a:lnTo>
                    <a:pt x="1270318" y="1059585"/>
                  </a:lnTo>
                  <a:lnTo>
                    <a:pt x="1273492" y="1071653"/>
                  </a:lnTo>
                  <a:lnTo>
                    <a:pt x="1276350" y="1084039"/>
                  </a:lnTo>
                  <a:lnTo>
                    <a:pt x="1278890" y="1097060"/>
                  </a:lnTo>
                  <a:lnTo>
                    <a:pt x="1281430" y="1109763"/>
                  </a:lnTo>
                  <a:lnTo>
                    <a:pt x="1283335" y="1122784"/>
                  </a:lnTo>
                  <a:lnTo>
                    <a:pt x="1285240" y="1136122"/>
                  </a:lnTo>
                  <a:lnTo>
                    <a:pt x="1286510" y="1149778"/>
                  </a:lnTo>
                  <a:lnTo>
                    <a:pt x="1287780" y="1163434"/>
                  </a:lnTo>
                  <a:lnTo>
                    <a:pt x="1288415" y="1177090"/>
                  </a:lnTo>
                  <a:lnTo>
                    <a:pt x="1289050" y="1191064"/>
                  </a:lnTo>
                  <a:lnTo>
                    <a:pt x="1289050" y="1205673"/>
                  </a:lnTo>
                  <a:lnTo>
                    <a:pt x="1289050" y="1221234"/>
                  </a:lnTo>
                  <a:lnTo>
                    <a:pt x="1288415" y="1236796"/>
                  </a:lnTo>
                  <a:lnTo>
                    <a:pt x="1287462" y="1253310"/>
                  </a:lnTo>
                  <a:lnTo>
                    <a:pt x="1285875" y="1269189"/>
                  </a:lnTo>
                  <a:lnTo>
                    <a:pt x="1283970" y="1285386"/>
                  </a:lnTo>
                  <a:lnTo>
                    <a:pt x="1281748" y="1301900"/>
                  </a:lnTo>
                  <a:lnTo>
                    <a:pt x="1279208" y="1318732"/>
                  </a:lnTo>
                  <a:lnTo>
                    <a:pt x="1276032" y="1335564"/>
                  </a:lnTo>
                  <a:lnTo>
                    <a:pt x="1272222" y="1352714"/>
                  </a:lnTo>
                  <a:lnTo>
                    <a:pt x="1268412" y="1369863"/>
                  </a:lnTo>
                  <a:lnTo>
                    <a:pt x="1263968" y="1387330"/>
                  </a:lnTo>
                  <a:lnTo>
                    <a:pt x="1258888" y="1404797"/>
                  </a:lnTo>
                  <a:lnTo>
                    <a:pt x="1253490" y="1422582"/>
                  </a:lnTo>
                  <a:lnTo>
                    <a:pt x="1247458" y="1440366"/>
                  </a:lnTo>
                  <a:lnTo>
                    <a:pt x="1240790" y="1458469"/>
                  </a:lnTo>
                  <a:lnTo>
                    <a:pt x="1234122" y="1476888"/>
                  </a:lnTo>
                  <a:lnTo>
                    <a:pt x="1226502" y="1494991"/>
                  </a:lnTo>
                  <a:lnTo>
                    <a:pt x="1218882" y="1513728"/>
                  </a:lnTo>
                  <a:lnTo>
                    <a:pt x="1210310" y="1532465"/>
                  </a:lnTo>
                  <a:lnTo>
                    <a:pt x="1201420" y="1551203"/>
                  </a:lnTo>
                  <a:lnTo>
                    <a:pt x="1191895" y="1570258"/>
                  </a:lnTo>
                  <a:lnTo>
                    <a:pt x="1181735" y="1589630"/>
                  </a:lnTo>
                  <a:lnTo>
                    <a:pt x="1171258" y="1609003"/>
                  </a:lnTo>
                  <a:lnTo>
                    <a:pt x="1160145" y="1628693"/>
                  </a:lnTo>
                  <a:lnTo>
                    <a:pt x="1148715" y="1648701"/>
                  </a:lnTo>
                  <a:lnTo>
                    <a:pt x="1136650" y="1668391"/>
                  </a:lnTo>
                  <a:lnTo>
                    <a:pt x="1123632" y="1688398"/>
                  </a:lnTo>
                  <a:lnTo>
                    <a:pt x="1110298" y="1709041"/>
                  </a:lnTo>
                  <a:lnTo>
                    <a:pt x="1096328" y="1729367"/>
                  </a:lnTo>
                  <a:lnTo>
                    <a:pt x="1082040" y="1749692"/>
                  </a:lnTo>
                  <a:lnTo>
                    <a:pt x="1066800" y="1770652"/>
                  </a:lnTo>
                  <a:lnTo>
                    <a:pt x="1051242" y="1791613"/>
                  </a:lnTo>
                  <a:lnTo>
                    <a:pt x="1051242" y="1315874"/>
                  </a:lnTo>
                  <a:lnTo>
                    <a:pt x="1054735" y="1300630"/>
                  </a:lnTo>
                  <a:lnTo>
                    <a:pt x="1057592" y="1285704"/>
                  </a:lnTo>
                  <a:lnTo>
                    <a:pt x="1060132" y="1271412"/>
                  </a:lnTo>
                  <a:lnTo>
                    <a:pt x="1062038" y="1257439"/>
                  </a:lnTo>
                  <a:lnTo>
                    <a:pt x="1063625" y="1243465"/>
                  </a:lnTo>
                  <a:lnTo>
                    <a:pt x="1064578" y="1230444"/>
                  </a:lnTo>
                  <a:lnTo>
                    <a:pt x="1065212" y="1217741"/>
                  </a:lnTo>
                  <a:lnTo>
                    <a:pt x="1065212" y="1205673"/>
                  </a:lnTo>
                  <a:lnTo>
                    <a:pt x="1065212" y="1193287"/>
                  </a:lnTo>
                  <a:lnTo>
                    <a:pt x="1064578" y="1181537"/>
                  </a:lnTo>
                  <a:lnTo>
                    <a:pt x="1063625" y="1170104"/>
                  </a:lnTo>
                  <a:lnTo>
                    <a:pt x="1062355" y="1159306"/>
                  </a:lnTo>
                  <a:lnTo>
                    <a:pt x="1060768" y="1148508"/>
                  </a:lnTo>
                  <a:lnTo>
                    <a:pt x="1058862" y="1138028"/>
                  </a:lnTo>
                  <a:lnTo>
                    <a:pt x="1056958" y="1127865"/>
                  </a:lnTo>
                  <a:lnTo>
                    <a:pt x="1054418" y="1118020"/>
                  </a:lnTo>
                  <a:lnTo>
                    <a:pt x="1051878" y="1108810"/>
                  </a:lnTo>
                  <a:lnTo>
                    <a:pt x="1049020" y="1099600"/>
                  </a:lnTo>
                  <a:lnTo>
                    <a:pt x="1045845" y="1090708"/>
                  </a:lnTo>
                  <a:lnTo>
                    <a:pt x="1042352" y="1081816"/>
                  </a:lnTo>
                  <a:lnTo>
                    <a:pt x="1038860" y="1073558"/>
                  </a:lnTo>
                  <a:lnTo>
                    <a:pt x="1035050" y="1065301"/>
                  </a:lnTo>
                  <a:lnTo>
                    <a:pt x="1031240" y="1057679"/>
                  </a:lnTo>
                  <a:lnTo>
                    <a:pt x="1027112" y="1050057"/>
                  </a:lnTo>
                  <a:lnTo>
                    <a:pt x="1023302" y="1043388"/>
                  </a:lnTo>
                  <a:lnTo>
                    <a:pt x="1023302" y="1251405"/>
                  </a:lnTo>
                  <a:lnTo>
                    <a:pt x="1023302" y="1401304"/>
                  </a:lnTo>
                  <a:lnTo>
                    <a:pt x="1023302" y="1827817"/>
                  </a:lnTo>
                  <a:lnTo>
                    <a:pt x="1023302" y="2990805"/>
                  </a:lnTo>
                  <a:lnTo>
                    <a:pt x="1022985" y="2999697"/>
                  </a:lnTo>
                  <a:lnTo>
                    <a:pt x="1022032" y="3008589"/>
                  </a:lnTo>
                  <a:lnTo>
                    <a:pt x="1021080" y="3017164"/>
                  </a:lnTo>
                  <a:lnTo>
                    <a:pt x="1019492" y="3025739"/>
                  </a:lnTo>
                  <a:lnTo>
                    <a:pt x="1017588" y="3034313"/>
                  </a:lnTo>
                  <a:lnTo>
                    <a:pt x="1015365" y="3042253"/>
                  </a:lnTo>
                  <a:lnTo>
                    <a:pt x="1012508" y="3050510"/>
                  </a:lnTo>
                  <a:lnTo>
                    <a:pt x="1009332" y="3058132"/>
                  </a:lnTo>
                  <a:lnTo>
                    <a:pt x="1005840" y="3065754"/>
                  </a:lnTo>
                  <a:lnTo>
                    <a:pt x="1002348" y="3073059"/>
                  </a:lnTo>
                  <a:lnTo>
                    <a:pt x="997902" y="3080680"/>
                  </a:lnTo>
                  <a:lnTo>
                    <a:pt x="993458" y="3087667"/>
                  </a:lnTo>
                  <a:lnTo>
                    <a:pt x="988695" y="3094337"/>
                  </a:lnTo>
                  <a:lnTo>
                    <a:pt x="983615" y="3101006"/>
                  </a:lnTo>
                  <a:lnTo>
                    <a:pt x="978218" y="3107040"/>
                  </a:lnTo>
                  <a:lnTo>
                    <a:pt x="972502" y="3113074"/>
                  </a:lnTo>
                  <a:lnTo>
                    <a:pt x="966152" y="3118790"/>
                  </a:lnTo>
                  <a:lnTo>
                    <a:pt x="960120" y="3124189"/>
                  </a:lnTo>
                  <a:lnTo>
                    <a:pt x="953452" y="3129271"/>
                  </a:lnTo>
                  <a:lnTo>
                    <a:pt x="946785" y="3134352"/>
                  </a:lnTo>
                  <a:lnTo>
                    <a:pt x="939800" y="3139116"/>
                  </a:lnTo>
                  <a:lnTo>
                    <a:pt x="932498" y="3143244"/>
                  </a:lnTo>
                  <a:lnTo>
                    <a:pt x="925195" y="3147055"/>
                  </a:lnTo>
                  <a:lnTo>
                    <a:pt x="917575" y="3150231"/>
                  </a:lnTo>
                  <a:lnTo>
                    <a:pt x="909320" y="3153407"/>
                  </a:lnTo>
                  <a:lnTo>
                    <a:pt x="901382" y="3156265"/>
                  </a:lnTo>
                  <a:lnTo>
                    <a:pt x="893445" y="3158488"/>
                  </a:lnTo>
                  <a:lnTo>
                    <a:pt x="884872" y="3160394"/>
                  </a:lnTo>
                  <a:lnTo>
                    <a:pt x="876618" y="3161982"/>
                  </a:lnTo>
                  <a:lnTo>
                    <a:pt x="868045" y="3162934"/>
                  </a:lnTo>
                  <a:lnTo>
                    <a:pt x="859155" y="3163570"/>
                  </a:lnTo>
                  <a:lnTo>
                    <a:pt x="849948" y="3163887"/>
                  </a:lnTo>
                  <a:lnTo>
                    <a:pt x="841058" y="3163570"/>
                  </a:lnTo>
                  <a:lnTo>
                    <a:pt x="832485" y="3162934"/>
                  </a:lnTo>
                  <a:lnTo>
                    <a:pt x="823912" y="3161982"/>
                  </a:lnTo>
                  <a:lnTo>
                    <a:pt x="815340" y="3160394"/>
                  </a:lnTo>
                  <a:lnTo>
                    <a:pt x="807085" y="3158488"/>
                  </a:lnTo>
                  <a:lnTo>
                    <a:pt x="798513" y="3156265"/>
                  </a:lnTo>
                  <a:lnTo>
                    <a:pt x="790575" y="3153407"/>
                  </a:lnTo>
                  <a:lnTo>
                    <a:pt x="782638" y="3150231"/>
                  </a:lnTo>
                  <a:lnTo>
                    <a:pt x="775018" y="3147055"/>
                  </a:lnTo>
                  <a:lnTo>
                    <a:pt x="767715" y="3143244"/>
                  </a:lnTo>
                  <a:lnTo>
                    <a:pt x="760413" y="3139116"/>
                  </a:lnTo>
                  <a:lnTo>
                    <a:pt x="753428" y="3134352"/>
                  </a:lnTo>
                  <a:lnTo>
                    <a:pt x="746443" y="3129271"/>
                  </a:lnTo>
                  <a:lnTo>
                    <a:pt x="740093" y="3124189"/>
                  </a:lnTo>
                  <a:lnTo>
                    <a:pt x="733743" y="3118790"/>
                  </a:lnTo>
                  <a:lnTo>
                    <a:pt x="727710" y="3113074"/>
                  </a:lnTo>
                  <a:lnTo>
                    <a:pt x="721995" y="3107040"/>
                  </a:lnTo>
                  <a:lnTo>
                    <a:pt x="716598" y="3101006"/>
                  </a:lnTo>
                  <a:lnTo>
                    <a:pt x="711518" y="3094337"/>
                  </a:lnTo>
                  <a:lnTo>
                    <a:pt x="706755" y="3087667"/>
                  </a:lnTo>
                  <a:lnTo>
                    <a:pt x="702310" y="3080680"/>
                  </a:lnTo>
                  <a:lnTo>
                    <a:pt x="698183" y="3073059"/>
                  </a:lnTo>
                  <a:lnTo>
                    <a:pt x="694373" y="3065754"/>
                  </a:lnTo>
                  <a:lnTo>
                    <a:pt x="690563" y="3058132"/>
                  </a:lnTo>
                  <a:lnTo>
                    <a:pt x="687388" y="3050510"/>
                  </a:lnTo>
                  <a:lnTo>
                    <a:pt x="684848" y="3042253"/>
                  </a:lnTo>
                  <a:lnTo>
                    <a:pt x="682625" y="3034313"/>
                  </a:lnTo>
                  <a:lnTo>
                    <a:pt x="680720" y="3025739"/>
                  </a:lnTo>
                  <a:lnTo>
                    <a:pt x="679133" y="3017164"/>
                  </a:lnTo>
                  <a:lnTo>
                    <a:pt x="677863" y="3008589"/>
                  </a:lnTo>
                  <a:lnTo>
                    <a:pt x="677228" y="2999697"/>
                  </a:lnTo>
                  <a:lnTo>
                    <a:pt x="677228" y="2990805"/>
                  </a:lnTo>
                  <a:lnTo>
                    <a:pt x="677228" y="1895462"/>
                  </a:lnTo>
                  <a:lnTo>
                    <a:pt x="612458" y="1895462"/>
                  </a:lnTo>
                  <a:lnTo>
                    <a:pt x="612458" y="2990805"/>
                  </a:lnTo>
                  <a:lnTo>
                    <a:pt x="612140" y="2999697"/>
                  </a:lnTo>
                  <a:lnTo>
                    <a:pt x="611505" y="3008589"/>
                  </a:lnTo>
                  <a:lnTo>
                    <a:pt x="610235" y="3017164"/>
                  </a:lnTo>
                  <a:lnTo>
                    <a:pt x="608648" y="3025739"/>
                  </a:lnTo>
                  <a:lnTo>
                    <a:pt x="606743" y="3034313"/>
                  </a:lnTo>
                  <a:lnTo>
                    <a:pt x="604520" y="3042253"/>
                  </a:lnTo>
                  <a:lnTo>
                    <a:pt x="601980" y="3050510"/>
                  </a:lnTo>
                  <a:lnTo>
                    <a:pt x="598805" y="3058132"/>
                  </a:lnTo>
                  <a:lnTo>
                    <a:pt x="595313" y="3065754"/>
                  </a:lnTo>
                  <a:lnTo>
                    <a:pt x="591503" y="3073059"/>
                  </a:lnTo>
                  <a:lnTo>
                    <a:pt x="587375" y="3080680"/>
                  </a:lnTo>
                  <a:lnTo>
                    <a:pt x="582930" y="3087667"/>
                  </a:lnTo>
                  <a:lnTo>
                    <a:pt x="577850" y="3094337"/>
                  </a:lnTo>
                  <a:lnTo>
                    <a:pt x="572770" y="3101006"/>
                  </a:lnTo>
                  <a:lnTo>
                    <a:pt x="567373" y="3107040"/>
                  </a:lnTo>
                  <a:lnTo>
                    <a:pt x="561658" y="3113074"/>
                  </a:lnTo>
                  <a:lnTo>
                    <a:pt x="555625" y="3118790"/>
                  </a:lnTo>
                  <a:lnTo>
                    <a:pt x="549275" y="3124189"/>
                  </a:lnTo>
                  <a:lnTo>
                    <a:pt x="542925" y="3129271"/>
                  </a:lnTo>
                  <a:lnTo>
                    <a:pt x="536258" y="3134352"/>
                  </a:lnTo>
                  <a:lnTo>
                    <a:pt x="529273" y="3139116"/>
                  </a:lnTo>
                  <a:lnTo>
                    <a:pt x="521653" y="3143244"/>
                  </a:lnTo>
                  <a:lnTo>
                    <a:pt x="514350" y="3147055"/>
                  </a:lnTo>
                  <a:lnTo>
                    <a:pt x="506730" y="3150231"/>
                  </a:lnTo>
                  <a:lnTo>
                    <a:pt x="498793" y="3153407"/>
                  </a:lnTo>
                  <a:lnTo>
                    <a:pt x="490855" y="3156265"/>
                  </a:lnTo>
                  <a:lnTo>
                    <a:pt x="482600" y="3158488"/>
                  </a:lnTo>
                  <a:lnTo>
                    <a:pt x="474345" y="3160394"/>
                  </a:lnTo>
                  <a:lnTo>
                    <a:pt x="465455" y="3161982"/>
                  </a:lnTo>
                  <a:lnTo>
                    <a:pt x="456883" y="3162934"/>
                  </a:lnTo>
                  <a:lnTo>
                    <a:pt x="448310" y="3163570"/>
                  </a:lnTo>
                  <a:lnTo>
                    <a:pt x="439420" y="3163887"/>
                  </a:lnTo>
                  <a:lnTo>
                    <a:pt x="430530" y="3163570"/>
                  </a:lnTo>
                  <a:lnTo>
                    <a:pt x="421640" y="3162934"/>
                  </a:lnTo>
                  <a:lnTo>
                    <a:pt x="412750" y="3161982"/>
                  </a:lnTo>
                  <a:lnTo>
                    <a:pt x="404495" y="3160394"/>
                  </a:lnTo>
                  <a:lnTo>
                    <a:pt x="395923" y="3158488"/>
                  </a:lnTo>
                  <a:lnTo>
                    <a:pt x="387985" y="3156265"/>
                  </a:lnTo>
                  <a:lnTo>
                    <a:pt x="380048" y="3153407"/>
                  </a:lnTo>
                  <a:lnTo>
                    <a:pt x="372110" y="3150231"/>
                  </a:lnTo>
                  <a:lnTo>
                    <a:pt x="364490" y="3147055"/>
                  </a:lnTo>
                  <a:lnTo>
                    <a:pt x="356870" y="3143244"/>
                  </a:lnTo>
                  <a:lnTo>
                    <a:pt x="349568" y="3139116"/>
                  </a:lnTo>
                  <a:lnTo>
                    <a:pt x="342583" y="3134352"/>
                  </a:lnTo>
                  <a:lnTo>
                    <a:pt x="335915" y="3129271"/>
                  </a:lnTo>
                  <a:lnTo>
                    <a:pt x="329248" y="3124189"/>
                  </a:lnTo>
                  <a:lnTo>
                    <a:pt x="323215" y="3118790"/>
                  </a:lnTo>
                  <a:lnTo>
                    <a:pt x="317183" y="3113074"/>
                  </a:lnTo>
                  <a:lnTo>
                    <a:pt x="311468" y="3107040"/>
                  </a:lnTo>
                  <a:lnTo>
                    <a:pt x="306070" y="3101006"/>
                  </a:lnTo>
                  <a:lnTo>
                    <a:pt x="300673" y="3094337"/>
                  </a:lnTo>
                  <a:lnTo>
                    <a:pt x="295910" y="3087667"/>
                  </a:lnTo>
                  <a:lnTo>
                    <a:pt x="291465" y="3080680"/>
                  </a:lnTo>
                  <a:lnTo>
                    <a:pt x="287338" y="3073059"/>
                  </a:lnTo>
                  <a:lnTo>
                    <a:pt x="283528" y="3065754"/>
                  </a:lnTo>
                  <a:lnTo>
                    <a:pt x="280035" y="3058132"/>
                  </a:lnTo>
                  <a:lnTo>
                    <a:pt x="276860" y="3050510"/>
                  </a:lnTo>
                  <a:lnTo>
                    <a:pt x="274320" y="3042253"/>
                  </a:lnTo>
                  <a:lnTo>
                    <a:pt x="271780" y="3034313"/>
                  </a:lnTo>
                  <a:lnTo>
                    <a:pt x="269875" y="3025739"/>
                  </a:lnTo>
                  <a:lnTo>
                    <a:pt x="268288" y="3017164"/>
                  </a:lnTo>
                  <a:lnTo>
                    <a:pt x="267335" y="3008589"/>
                  </a:lnTo>
                  <a:lnTo>
                    <a:pt x="266700" y="2999697"/>
                  </a:lnTo>
                  <a:lnTo>
                    <a:pt x="266383" y="2990805"/>
                  </a:lnTo>
                  <a:lnTo>
                    <a:pt x="266383" y="1827817"/>
                  </a:lnTo>
                  <a:lnTo>
                    <a:pt x="266383" y="1401621"/>
                  </a:lnTo>
                  <a:lnTo>
                    <a:pt x="266383" y="1251405"/>
                  </a:lnTo>
                  <a:lnTo>
                    <a:pt x="266383" y="1043388"/>
                  </a:lnTo>
                  <a:lnTo>
                    <a:pt x="261938" y="1051328"/>
                  </a:lnTo>
                  <a:lnTo>
                    <a:pt x="257810" y="1059267"/>
                  </a:lnTo>
                  <a:lnTo>
                    <a:pt x="253683" y="1067524"/>
                  </a:lnTo>
                  <a:lnTo>
                    <a:pt x="249555" y="1076099"/>
                  </a:lnTo>
                  <a:lnTo>
                    <a:pt x="245745" y="1084991"/>
                  </a:lnTo>
                  <a:lnTo>
                    <a:pt x="242253" y="1094519"/>
                  </a:lnTo>
                  <a:lnTo>
                    <a:pt x="239078" y="1104046"/>
                  </a:lnTo>
                  <a:lnTo>
                    <a:pt x="236220" y="1113891"/>
                  </a:lnTo>
                  <a:lnTo>
                    <a:pt x="233363" y="1124054"/>
                  </a:lnTo>
                  <a:lnTo>
                    <a:pt x="231140" y="1134534"/>
                  </a:lnTo>
                  <a:lnTo>
                    <a:pt x="228918" y="1145650"/>
                  </a:lnTo>
                  <a:lnTo>
                    <a:pt x="227330" y="1156765"/>
                  </a:lnTo>
                  <a:lnTo>
                    <a:pt x="226060" y="1168516"/>
                  </a:lnTo>
                  <a:lnTo>
                    <a:pt x="224790" y="1180266"/>
                  </a:lnTo>
                  <a:lnTo>
                    <a:pt x="224155" y="1192652"/>
                  </a:lnTo>
                  <a:lnTo>
                    <a:pt x="223838" y="1205673"/>
                  </a:lnTo>
                  <a:lnTo>
                    <a:pt x="224155" y="1218059"/>
                  </a:lnTo>
                  <a:lnTo>
                    <a:pt x="224790" y="1230762"/>
                  </a:lnTo>
                  <a:lnTo>
                    <a:pt x="225743" y="1243783"/>
                  </a:lnTo>
                  <a:lnTo>
                    <a:pt x="227330" y="1257756"/>
                  </a:lnTo>
                  <a:lnTo>
                    <a:pt x="229235" y="1271730"/>
                  </a:lnTo>
                  <a:lnTo>
                    <a:pt x="231775" y="1286021"/>
                  </a:lnTo>
                  <a:lnTo>
                    <a:pt x="234633" y="1300948"/>
                  </a:lnTo>
                  <a:lnTo>
                    <a:pt x="238443" y="1316509"/>
                  </a:lnTo>
                  <a:lnTo>
                    <a:pt x="238443" y="1791613"/>
                  </a:lnTo>
                  <a:lnTo>
                    <a:pt x="222568" y="1770970"/>
                  </a:lnTo>
                  <a:lnTo>
                    <a:pt x="207645" y="1749692"/>
                  </a:lnTo>
                  <a:lnTo>
                    <a:pt x="193040" y="1729367"/>
                  </a:lnTo>
                  <a:lnTo>
                    <a:pt x="179070" y="1709041"/>
                  </a:lnTo>
                  <a:lnTo>
                    <a:pt x="165735" y="1688398"/>
                  </a:lnTo>
                  <a:lnTo>
                    <a:pt x="153035" y="1668391"/>
                  </a:lnTo>
                  <a:lnTo>
                    <a:pt x="140970" y="1648701"/>
                  </a:lnTo>
                  <a:lnTo>
                    <a:pt x="129223" y="1628693"/>
                  </a:lnTo>
                  <a:lnTo>
                    <a:pt x="118110" y="1609003"/>
                  </a:lnTo>
                  <a:lnTo>
                    <a:pt x="107633" y="1589948"/>
                  </a:lnTo>
                  <a:lnTo>
                    <a:pt x="97473" y="1570258"/>
                  </a:lnTo>
                  <a:lnTo>
                    <a:pt x="88265" y="1551520"/>
                  </a:lnTo>
                  <a:lnTo>
                    <a:pt x="79058" y="1532465"/>
                  </a:lnTo>
                  <a:lnTo>
                    <a:pt x="70485" y="1513728"/>
                  </a:lnTo>
                  <a:lnTo>
                    <a:pt x="62548" y="1495308"/>
                  </a:lnTo>
                  <a:lnTo>
                    <a:pt x="55245" y="1476888"/>
                  </a:lnTo>
                  <a:lnTo>
                    <a:pt x="48578" y="1458469"/>
                  </a:lnTo>
                  <a:lnTo>
                    <a:pt x="41910" y="1440366"/>
                  </a:lnTo>
                  <a:lnTo>
                    <a:pt x="36195" y="1422582"/>
                  </a:lnTo>
                  <a:lnTo>
                    <a:pt x="30798" y="1404797"/>
                  </a:lnTo>
                  <a:lnTo>
                    <a:pt x="25400" y="1387330"/>
                  </a:lnTo>
                  <a:lnTo>
                    <a:pt x="20955" y="1369863"/>
                  </a:lnTo>
                  <a:lnTo>
                    <a:pt x="16828" y="1352714"/>
                  </a:lnTo>
                  <a:lnTo>
                    <a:pt x="13335" y="1335564"/>
                  </a:lnTo>
                  <a:lnTo>
                    <a:pt x="10160" y="1318732"/>
                  </a:lnTo>
                  <a:lnTo>
                    <a:pt x="7620" y="1301900"/>
                  </a:lnTo>
                  <a:lnTo>
                    <a:pt x="5398" y="1285386"/>
                  </a:lnTo>
                  <a:lnTo>
                    <a:pt x="3493" y="1269189"/>
                  </a:lnTo>
                  <a:lnTo>
                    <a:pt x="1905" y="1253310"/>
                  </a:lnTo>
                  <a:lnTo>
                    <a:pt x="953" y="1236796"/>
                  </a:lnTo>
                  <a:lnTo>
                    <a:pt x="318" y="1221234"/>
                  </a:lnTo>
                  <a:lnTo>
                    <a:pt x="0" y="1205673"/>
                  </a:lnTo>
                  <a:lnTo>
                    <a:pt x="318" y="1192969"/>
                  </a:lnTo>
                  <a:lnTo>
                    <a:pt x="635" y="1180584"/>
                  </a:lnTo>
                  <a:lnTo>
                    <a:pt x="1270" y="1168516"/>
                  </a:lnTo>
                  <a:lnTo>
                    <a:pt x="2223" y="1156448"/>
                  </a:lnTo>
                  <a:lnTo>
                    <a:pt x="3175" y="1144697"/>
                  </a:lnTo>
                  <a:lnTo>
                    <a:pt x="4445" y="1132629"/>
                  </a:lnTo>
                  <a:lnTo>
                    <a:pt x="6033" y="1121196"/>
                  </a:lnTo>
                  <a:lnTo>
                    <a:pt x="7938" y="1109763"/>
                  </a:lnTo>
                  <a:lnTo>
                    <a:pt x="9843" y="1098647"/>
                  </a:lnTo>
                  <a:lnTo>
                    <a:pt x="12065" y="1087532"/>
                  </a:lnTo>
                  <a:lnTo>
                    <a:pt x="14605" y="1076417"/>
                  </a:lnTo>
                  <a:lnTo>
                    <a:pt x="17145" y="1065619"/>
                  </a:lnTo>
                  <a:lnTo>
                    <a:pt x="20003" y="1055139"/>
                  </a:lnTo>
                  <a:lnTo>
                    <a:pt x="23178" y="1044658"/>
                  </a:lnTo>
                  <a:lnTo>
                    <a:pt x="26353" y="1034178"/>
                  </a:lnTo>
                  <a:lnTo>
                    <a:pt x="29845" y="1024016"/>
                  </a:lnTo>
                  <a:lnTo>
                    <a:pt x="33655" y="1013853"/>
                  </a:lnTo>
                  <a:lnTo>
                    <a:pt x="37148" y="1004325"/>
                  </a:lnTo>
                  <a:lnTo>
                    <a:pt x="40958" y="994480"/>
                  </a:lnTo>
                  <a:lnTo>
                    <a:pt x="45085" y="985270"/>
                  </a:lnTo>
                  <a:lnTo>
                    <a:pt x="49213" y="975743"/>
                  </a:lnTo>
                  <a:lnTo>
                    <a:pt x="53658" y="966533"/>
                  </a:lnTo>
                  <a:lnTo>
                    <a:pt x="58103" y="957641"/>
                  </a:lnTo>
                  <a:lnTo>
                    <a:pt x="62548" y="948749"/>
                  </a:lnTo>
                  <a:lnTo>
                    <a:pt x="72073" y="931917"/>
                  </a:lnTo>
                  <a:lnTo>
                    <a:pt x="81915" y="915402"/>
                  </a:lnTo>
                  <a:lnTo>
                    <a:pt x="92393" y="899841"/>
                  </a:lnTo>
                  <a:lnTo>
                    <a:pt x="103188" y="884914"/>
                  </a:lnTo>
                  <a:lnTo>
                    <a:pt x="113983" y="870941"/>
                  </a:lnTo>
                  <a:lnTo>
                    <a:pt x="125413" y="857285"/>
                  </a:lnTo>
                  <a:lnTo>
                    <a:pt x="136525" y="844264"/>
                  </a:lnTo>
                  <a:lnTo>
                    <a:pt x="148273" y="832513"/>
                  </a:lnTo>
                  <a:lnTo>
                    <a:pt x="160020" y="821080"/>
                  </a:lnTo>
                  <a:lnTo>
                    <a:pt x="171450" y="810282"/>
                  </a:lnTo>
                  <a:lnTo>
                    <a:pt x="183198" y="799802"/>
                  </a:lnTo>
                  <a:lnTo>
                    <a:pt x="194945" y="790275"/>
                  </a:lnTo>
                  <a:lnTo>
                    <a:pt x="207010" y="781700"/>
                  </a:lnTo>
                  <a:lnTo>
                    <a:pt x="218758" y="773443"/>
                  </a:lnTo>
                  <a:lnTo>
                    <a:pt x="230505" y="765821"/>
                  </a:lnTo>
                  <a:lnTo>
                    <a:pt x="242570" y="758834"/>
                  </a:lnTo>
                  <a:lnTo>
                    <a:pt x="254635" y="752165"/>
                  </a:lnTo>
                  <a:lnTo>
                    <a:pt x="266383" y="746131"/>
                  </a:lnTo>
                  <a:lnTo>
                    <a:pt x="278130" y="741049"/>
                  </a:lnTo>
                  <a:lnTo>
                    <a:pt x="289878" y="736286"/>
                  </a:lnTo>
                  <a:lnTo>
                    <a:pt x="304165" y="731522"/>
                  </a:lnTo>
                  <a:lnTo>
                    <a:pt x="311785" y="729616"/>
                  </a:lnTo>
                  <a:lnTo>
                    <a:pt x="319088" y="727711"/>
                  </a:lnTo>
                  <a:lnTo>
                    <a:pt x="327343" y="726123"/>
                  </a:lnTo>
                  <a:lnTo>
                    <a:pt x="335598" y="725170"/>
                  </a:lnTo>
                  <a:lnTo>
                    <a:pt x="344805" y="724218"/>
                  </a:lnTo>
                  <a:lnTo>
                    <a:pt x="354330" y="723900"/>
                  </a:lnTo>
                  <a:lnTo>
                    <a:pt x="355600" y="723900"/>
                  </a:lnTo>
                  <a:lnTo>
                    <a:pt x="360045" y="723265"/>
                  </a:lnTo>
                  <a:lnTo>
                    <a:pt x="365125" y="722630"/>
                  </a:lnTo>
                  <a:lnTo>
                    <a:pt x="369888" y="722312"/>
                  </a:lnTo>
                  <a:close/>
                  <a:moveTo>
                    <a:pt x="637392" y="0"/>
                  </a:moveTo>
                  <a:lnTo>
                    <a:pt x="645001" y="0"/>
                  </a:lnTo>
                  <a:lnTo>
                    <a:pt x="652926" y="0"/>
                  </a:lnTo>
                  <a:lnTo>
                    <a:pt x="660535" y="317"/>
                  </a:lnTo>
                  <a:lnTo>
                    <a:pt x="668460" y="952"/>
                  </a:lnTo>
                  <a:lnTo>
                    <a:pt x="676386" y="1586"/>
                  </a:lnTo>
                  <a:lnTo>
                    <a:pt x="683994" y="2537"/>
                  </a:lnTo>
                  <a:lnTo>
                    <a:pt x="692237" y="3489"/>
                  </a:lnTo>
                  <a:lnTo>
                    <a:pt x="700162" y="5075"/>
                  </a:lnTo>
                  <a:lnTo>
                    <a:pt x="708088" y="6344"/>
                  </a:lnTo>
                  <a:lnTo>
                    <a:pt x="716013" y="8247"/>
                  </a:lnTo>
                  <a:lnTo>
                    <a:pt x="723622" y="10150"/>
                  </a:lnTo>
                  <a:lnTo>
                    <a:pt x="731547" y="12370"/>
                  </a:lnTo>
                  <a:lnTo>
                    <a:pt x="739156" y="14590"/>
                  </a:lnTo>
                  <a:lnTo>
                    <a:pt x="747081" y="17128"/>
                  </a:lnTo>
                  <a:lnTo>
                    <a:pt x="754373" y="19665"/>
                  </a:lnTo>
                  <a:lnTo>
                    <a:pt x="761664" y="22520"/>
                  </a:lnTo>
                  <a:lnTo>
                    <a:pt x="768955" y="25374"/>
                  </a:lnTo>
                  <a:lnTo>
                    <a:pt x="775930" y="28546"/>
                  </a:lnTo>
                  <a:lnTo>
                    <a:pt x="783221" y="32035"/>
                  </a:lnTo>
                  <a:lnTo>
                    <a:pt x="789879" y="35524"/>
                  </a:lnTo>
                  <a:lnTo>
                    <a:pt x="796853" y="39330"/>
                  </a:lnTo>
                  <a:lnTo>
                    <a:pt x="803828" y="43136"/>
                  </a:lnTo>
                  <a:lnTo>
                    <a:pt x="810485" y="47260"/>
                  </a:lnTo>
                  <a:lnTo>
                    <a:pt x="816825" y="51383"/>
                  </a:lnTo>
                  <a:lnTo>
                    <a:pt x="829506" y="59947"/>
                  </a:lnTo>
                  <a:lnTo>
                    <a:pt x="841553" y="69145"/>
                  </a:lnTo>
                  <a:lnTo>
                    <a:pt x="852965" y="78978"/>
                  </a:lnTo>
                  <a:lnTo>
                    <a:pt x="864378" y="89445"/>
                  </a:lnTo>
                  <a:lnTo>
                    <a:pt x="874840" y="100546"/>
                  </a:lnTo>
                  <a:lnTo>
                    <a:pt x="884667" y="111647"/>
                  </a:lnTo>
                  <a:lnTo>
                    <a:pt x="894178" y="123383"/>
                  </a:lnTo>
                  <a:lnTo>
                    <a:pt x="903055" y="135436"/>
                  </a:lnTo>
                  <a:lnTo>
                    <a:pt x="911297" y="148440"/>
                  </a:lnTo>
                  <a:lnTo>
                    <a:pt x="919223" y="161444"/>
                  </a:lnTo>
                  <a:lnTo>
                    <a:pt x="926197" y="174766"/>
                  </a:lnTo>
                  <a:lnTo>
                    <a:pt x="932537" y="188087"/>
                  </a:lnTo>
                  <a:lnTo>
                    <a:pt x="938244" y="202361"/>
                  </a:lnTo>
                  <a:lnTo>
                    <a:pt x="943316" y="216634"/>
                  </a:lnTo>
                  <a:lnTo>
                    <a:pt x="947754" y="231224"/>
                  </a:lnTo>
                  <a:lnTo>
                    <a:pt x="951242" y="245814"/>
                  </a:lnTo>
                  <a:lnTo>
                    <a:pt x="954095" y="261039"/>
                  </a:lnTo>
                  <a:lnTo>
                    <a:pt x="956314" y="276263"/>
                  </a:lnTo>
                  <a:lnTo>
                    <a:pt x="957899" y="291488"/>
                  </a:lnTo>
                  <a:lnTo>
                    <a:pt x="958533" y="299100"/>
                  </a:lnTo>
                  <a:lnTo>
                    <a:pt x="958533" y="306713"/>
                  </a:lnTo>
                  <a:lnTo>
                    <a:pt x="958850" y="314959"/>
                  </a:lnTo>
                  <a:lnTo>
                    <a:pt x="958533" y="322572"/>
                  </a:lnTo>
                  <a:lnTo>
                    <a:pt x="958216" y="330501"/>
                  </a:lnTo>
                  <a:lnTo>
                    <a:pt x="957899" y="338113"/>
                  </a:lnTo>
                  <a:lnTo>
                    <a:pt x="957265" y="346043"/>
                  </a:lnTo>
                  <a:lnTo>
                    <a:pt x="956314" y="353972"/>
                  </a:lnTo>
                  <a:lnTo>
                    <a:pt x="955046" y="361902"/>
                  </a:lnTo>
                  <a:lnTo>
                    <a:pt x="953778" y="369831"/>
                  </a:lnTo>
                  <a:lnTo>
                    <a:pt x="952193" y="377761"/>
                  </a:lnTo>
                  <a:lnTo>
                    <a:pt x="950608" y="385690"/>
                  </a:lnTo>
                  <a:lnTo>
                    <a:pt x="948705" y="393620"/>
                  </a:lnTo>
                  <a:lnTo>
                    <a:pt x="946486" y="401232"/>
                  </a:lnTo>
                  <a:lnTo>
                    <a:pt x="944267" y="408845"/>
                  </a:lnTo>
                  <a:lnTo>
                    <a:pt x="941731" y="416457"/>
                  </a:lnTo>
                  <a:lnTo>
                    <a:pt x="939195" y="424386"/>
                  </a:lnTo>
                  <a:lnTo>
                    <a:pt x="936342" y="431682"/>
                  </a:lnTo>
                  <a:lnTo>
                    <a:pt x="933171" y="438977"/>
                  </a:lnTo>
                  <a:lnTo>
                    <a:pt x="930001" y="445955"/>
                  </a:lnTo>
                  <a:lnTo>
                    <a:pt x="926831" y="452933"/>
                  </a:lnTo>
                  <a:lnTo>
                    <a:pt x="923344" y="459910"/>
                  </a:lnTo>
                  <a:lnTo>
                    <a:pt x="919540" y="466571"/>
                  </a:lnTo>
                  <a:lnTo>
                    <a:pt x="915735" y="473549"/>
                  </a:lnTo>
                  <a:lnTo>
                    <a:pt x="907493" y="486871"/>
                  </a:lnTo>
                  <a:lnTo>
                    <a:pt x="898616" y="499241"/>
                  </a:lnTo>
                  <a:lnTo>
                    <a:pt x="889423" y="511294"/>
                  </a:lnTo>
                  <a:lnTo>
                    <a:pt x="879595" y="523029"/>
                  </a:lnTo>
                  <a:lnTo>
                    <a:pt x="869450" y="534131"/>
                  </a:lnTo>
                  <a:lnTo>
                    <a:pt x="858672" y="544915"/>
                  </a:lnTo>
                  <a:lnTo>
                    <a:pt x="846942" y="554747"/>
                  </a:lnTo>
                  <a:lnTo>
                    <a:pt x="835529" y="564263"/>
                  </a:lnTo>
                  <a:lnTo>
                    <a:pt x="823166" y="572826"/>
                  </a:lnTo>
                  <a:lnTo>
                    <a:pt x="810802" y="581073"/>
                  </a:lnTo>
                  <a:lnTo>
                    <a:pt x="797487" y="589003"/>
                  </a:lnTo>
                  <a:lnTo>
                    <a:pt x="784172" y="595980"/>
                  </a:lnTo>
                  <a:lnTo>
                    <a:pt x="770541" y="602324"/>
                  </a:lnTo>
                  <a:lnTo>
                    <a:pt x="756592" y="608033"/>
                  </a:lnTo>
                  <a:lnTo>
                    <a:pt x="742326" y="613108"/>
                  </a:lnTo>
                  <a:lnTo>
                    <a:pt x="727743" y="617549"/>
                  </a:lnTo>
                  <a:lnTo>
                    <a:pt x="713160" y="621355"/>
                  </a:lnTo>
                  <a:lnTo>
                    <a:pt x="698260" y="624210"/>
                  </a:lnTo>
                  <a:lnTo>
                    <a:pt x="682726" y="626430"/>
                  </a:lnTo>
                  <a:lnTo>
                    <a:pt x="667509" y="628016"/>
                  </a:lnTo>
                  <a:lnTo>
                    <a:pt x="659901" y="628333"/>
                  </a:lnTo>
                  <a:lnTo>
                    <a:pt x="651975" y="628650"/>
                  </a:lnTo>
                  <a:lnTo>
                    <a:pt x="644367" y="628650"/>
                  </a:lnTo>
                  <a:lnTo>
                    <a:pt x="636758" y="628650"/>
                  </a:lnTo>
                  <a:lnTo>
                    <a:pt x="628516" y="628333"/>
                  </a:lnTo>
                  <a:lnTo>
                    <a:pt x="620590" y="627698"/>
                  </a:lnTo>
                  <a:lnTo>
                    <a:pt x="612982" y="627064"/>
                  </a:lnTo>
                  <a:lnTo>
                    <a:pt x="605056" y="626113"/>
                  </a:lnTo>
                  <a:lnTo>
                    <a:pt x="597131" y="625161"/>
                  </a:lnTo>
                  <a:lnTo>
                    <a:pt x="589205" y="623892"/>
                  </a:lnTo>
                  <a:lnTo>
                    <a:pt x="580963" y="622306"/>
                  </a:lnTo>
                  <a:lnTo>
                    <a:pt x="573354" y="620403"/>
                  </a:lnTo>
                  <a:lnTo>
                    <a:pt x="565429" y="618500"/>
                  </a:lnTo>
                  <a:lnTo>
                    <a:pt x="557820" y="616597"/>
                  </a:lnTo>
                  <a:lnTo>
                    <a:pt x="549895" y="614060"/>
                  </a:lnTo>
                  <a:lnTo>
                    <a:pt x="542603" y="611840"/>
                  </a:lnTo>
                  <a:lnTo>
                    <a:pt x="534995" y="608985"/>
                  </a:lnTo>
                  <a:lnTo>
                    <a:pt x="527703" y="606130"/>
                  </a:lnTo>
                  <a:lnTo>
                    <a:pt x="520095" y="603276"/>
                  </a:lnTo>
                  <a:lnTo>
                    <a:pt x="513121" y="600104"/>
                  </a:lnTo>
                  <a:lnTo>
                    <a:pt x="506146" y="596615"/>
                  </a:lnTo>
                  <a:lnTo>
                    <a:pt x="499172" y="593126"/>
                  </a:lnTo>
                  <a:lnTo>
                    <a:pt x="492197" y="589637"/>
                  </a:lnTo>
                  <a:lnTo>
                    <a:pt x="485540" y="585514"/>
                  </a:lnTo>
                  <a:lnTo>
                    <a:pt x="478882" y="581390"/>
                  </a:lnTo>
                  <a:lnTo>
                    <a:pt x="472542" y="577267"/>
                  </a:lnTo>
                  <a:lnTo>
                    <a:pt x="459861" y="568703"/>
                  </a:lnTo>
                  <a:lnTo>
                    <a:pt x="447498" y="559505"/>
                  </a:lnTo>
                  <a:lnTo>
                    <a:pt x="436085" y="549672"/>
                  </a:lnTo>
                  <a:lnTo>
                    <a:pt x="424989" y="539523"/>
                  </a:lnTo>
                  <a:lnTo>
                    <a:pt x="414210" y="528421"/>
                  </a:lnTo>
                  <a:lnTo>
                    <a:pt x="404383" y="517003"/>
                  </a:lnTo>
                  <a:lnTo>
                    <a:pt x="394872" y="505267"/>
                  </a:lnTo>
                  <a:lnTo>
                    <a:pt x="385996" y="493214"/>
                  </a:lnTo>
                  <a:lnTo>
                    <a:pt x="377753" y="480527"/>
                  </a:lnTo>
                  <a:lnTo>
                    <a:pt x="370145" y="467523"/>
                  </a:lnTo>
                  <a:lnTo>
                    <a:pt x="363170" y="454201"/>
                  </a:lnTo>
                  <a:lnTo>
                    <a:pt x="356513" y="440563"/>
                  </a:lnTo>
                  <a:lnTo>
                    <a:pt x="350807" y="426607"/>
                  </a:lnTo>
                  <a:lnTo>
                    <a:pt x="345734" y="412016"/>
                  </a:lnTo>
                  <a:lnTo>
                    <a:pt x="341613" y="397743"/>
                  </a:lnTo>
                  <a:lnTo>
                    <a:pt x="337809" y="382836"/>
                  </a:lnTo>
                  <a:lnTo>
                    <a:pt x="334956" y="367928"/>
                  </a:lnTo>
                  <a:lnTo>
                    <a:pt x="332736" y="352704"/>
                  </a:lnTo>
                  <a:lnTo>
                    <a:pt x="331151" y="337479"/>
                  </a:lnTo>
                  <a:lnTo>
                    <a:pt x="330517" y="329550"/>
                  </a:lnTo>
                  <a:lnTo>
                    <a:pt x="330517" y="321937"/>
                  </a:lnTo>
                  <a:lnTo>
                    <a:pt x="330200" y="314325"/>
                  </a:lnTo>
                  <a:lnTo>
                    <a:pt x="330517" y="306078"/>
                  </a:lnTo>
                  <a:lnTo>
                    <a:pt x="330834" y="298466"/>
                  </a:lnTo>
                  <a:lnTo>
                    <a:pt x="331151" y="290537"/>
                  </a:lnTo>
                  <a:lnTo>
                    <a:pt x="331785" y="282607"/>
                  </a:lnTo>
                  <a:lnTo>
                    <a:pt x="332736" y="274678"/>
                  </a:lnTo>
                  <a:lnTo>
                    <a:pt x="334004" y="267065"/>
                  </a:lnTo>
                  <a:lnTo>
                    <a:pt x="335273" y="259136"/>
                  </a:lnTo>
                  <a:lnTo>
                    <a:pt x="336858" y="250889"/>
                  </a:lnTo>
                  <a:lnTo>
                    <a:pt x="338443" y="242960"/>
                  </a:lnTo>
                  <a:lnTo>
                    <a:pt x="340345" y="235030"/>
                  </a:lnTo>
                  <a:lnTo>
                    <a:pt x="342564" y="227418"/>
                  </a:lnTo>
                  <a:lnTo>
                    <a:pt x="344783" y="219806"/>
                  </a:lnTo>
                  <a:lnTo>
                    <a:pt x="347319" y="212193"/>
                  </a:lnTo>
                  <a:lnTo>
                    <a:pt x="349855" y="204898"/>
                  </a:lnTo>
                  <a:lnTo>
                    <a:pt x="352709" y="197286"/>
                  </a:lnTo>
                  <a:lnTo>
                    <a:pt x="355879" y="189991"/>
                  </a:lnTo>
                  <a:lnTo>
                    <a:pt x="359049" y="182695"/>
                  </a:lnTo>
                  <a:lnTo>
                    <a:pt x="362536" y="175718"/>
                  </a:lnTo>
                  <a:lnTo>
                    <a:pt x="366023" y="168740"/>
                  </a:lnTo>
                  <a:lnTo>
                    <a:pt x="369828" y="162079"/>
                  </a:lnTo>
                  <a:lnTo>
                    <a:pt x="373632" y="155418"/>
                  </a:lnTo>
                  <a:lnTo>
                    <a:pt x="381557" y="142096"/>
                  </a:lnTo>
                  <a:lnTo>
                    <a:pt x="390434" y="129409"/>
                  </a:lnTo>
                  <a:lnTo>
                    <a:pt x="399628" y="117356"/>
                  </a:lnTo>
                  <a:lnTo>
                    <a:pt x="409455" y="105938"/>
                  </a:lnTo>
                  <a:lnTo>
                    <a:pt x="419917" y="94837"/>
                  </a:lnTo>
                  <a:lnTo>
                    <a:pt x="430695" y="84053"/>
                  </a:lnTo>
                  <a:lnTo>
                    <a:pt x="442108" y="73903"/>
                  </a:lnTo>
                  <a:lnTo>
                    <a:pt x="453838" y="64705"/>
                  </a:lnTo>
                  <a:lnTo>
                    <a:pt x="465885" y="55824"/>
                  </a:lnTo>
                  <a:lnTo>
                    <a:pt x="478565" y="47577"/>
                  </a:lnTo>
                  <a:lnTo>
                    <a:pt x="491563" y="39965"/>
                  </a:lnTo>
                  <a:lnTo>
                    <a:pt x="504878" y="32670"/>
                  </a:lnTo>
                  <a:lnTo>
                    <a:pt x="518510" y="26326"/>
                  </a:lnTo>
                  <a:lnTo>
                    <a:pt x="532776" y="20617"/>
                  </a:lnTo>
                  <a:lnTo>
                    <a:pt x="547042" y="15542"/>
                  </a:lnTo>
                  <a:lnTo>
                    <a:pt x="561308" y="11101"/>
                  </a:lnTo>
                  <a:lnTo>
                    <a:pt x="575890" y="7612"/>
                  </a:lnTo>
                  <a:lnTo>
                    <a:pt x="591107" y="4441"/>
                  </a:lnTo>
                  <a:lnTo>
                    <a:pt x="606324" y="2220"/>
                  </a:lnTo>
                  <a:lnTo>
                    <a:pt x="621541" y="952"/>
                  </a:lnTo>
                  <a:lnTo>
                    <a:pt x="629150" y="317"/>
                  </a:lnTo>
                  <a:lnTo>
                    <a:pt x="637392" y="0"/>
                  </a:lnTo>
                  <a:close/>
                </a:path>
              </a:pathLst>
            </a:custGeom>
            <a:solidFill>
              <a:schemeClr val="tx2">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圆角矩形 12"/>
            <p:cNvSpPr/>
            <p:nvPr/>
          </p:nvSpPr>
          <p:spPr>
            <a:xfrm>
              <a:off x="8175" y="5976"/>
              <a:ext cx="2125" cy="709"/>
            </a:xfrm>
            <a:prstGeom prst="roundRect">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200" b="0" dirty="0">
                  <a:solidFill>
                    <a:schemeClr val="tx1"/>
                  </a:solidFill>
                  <a:latin typeface="微软雅黑" panose="020B0503020204020204" pitchFamily="34" charset="-122"/>
                  <a:ea typeface="微软雅黑" panose="020B0503020204020204" pitchFamily="34" charset="-122"/>
                </a:rPr>
                <a:t>角色</a:t>
              </a:r>
              <a:r>
                <a:rPr kumimoji="0" lang="en-US" altLang="zh-CN" sz="1200" b="0" dirty="0">
                  <a:solidFill>
                    <a:schemeClr val="tx1"/>
                  </a:solidFill>
                  <a:latin typeface="微软雅黑" panose="020B0503020204020204" pitchFamily="34" charset="-122"/>
                  <a:ea typeface="微软雅黑" panose="020B0503020204020204" pitchFamily="34" charset="-122"/>
                </a:rPr>
                <a:t>2</a:t>
              </a:r>
            </a:p>
          </p:txBody>
        </p:sp>
        <p:sp>
          <p:nvSpPr>
            <p:cNvPr id="14" name="人"/>
            <p:cNvSpPr/>
            <p:nvPr/>
          </p:nvSpPr>
          <p:spPr bwMode="auto">
            <a:xfrm flipH="1">
              <a:off x="7711" y="7465"/>
              <a:ext cx="663" cy="851"/>
            </a:xfrm>
            <a:custGeom>
              <a:avLst/>
              <a:gdLst/>
              <a:ahLst/>
              <a:cxnLst/>
              <a:rect l="0" t="0" r="r" b="b"/>
              <a:pathLst>
                <a:path w="1289050" h="3163887">
                  <a:moveTo>
                    <a:pt x="369888" y="722312"/>
                  </a:moveTo>
                  <a:lnTo>
                    <a:pt x="374650" y="722312"/>
                  </a:lnTo>
                  <a:lnTo>
                    <a:pt x="915035" y="722312"/>
                  </a:lnTo>
                  <a:lnTo>
                    <a:pt x="919798" y="722312"/>
                  </a:lnTo>
                  <a:lnTo>
                    <a:pt x="924560" y="722630"/>
                  </a:lnTo>
                  <a:lnTo>
                    <a:pt x="933768" y="723900"/>
                  </a:lnTo>
                  <a:lnTo>
                    <a:pt x="935038" y="723900"/>
                  </a:lnTo>
                  <a:lnTo>
                    <a:pt x="944562" y="724218"/>
                  </a:lnTo>
                  <a:lnTo>
                    <a:pt x="953770" y="725170"/>
                  </a:lnTo>
                  <a:lnTo>
                    <a:pt x="962025" y="726123"/>
                  </a:lnTo>
                  <a:lnTo>
                    <a:pt x="970598" y="727711"/>
                  </a:lnTo>
                  <a:lnTo>
                    <a:pt x="977900" y="729616"/>
                  </a:lnTo>
                  <a:lnTo>
                    <a:pt x="985202" y="731522"/>
                  </a:lnTo>
                  <a:lnTo>
                    <a:pt x="999490" y="736286"/>
                  </a:lnTo>
                  <a:lnTo>
                    <a:pt x="1006475" y="738826"/>
                  </a:lnTo>
                  <a:lnTo>
                    <a:pt x="1013142" y="741685"/>
                  </a:lnTo>
                  <a:lnTo>
                    <a:pt x="1027112" y="747719"/>
                  </a:lnTo>
                  <a:lnTo>
                    <a:pt x="1040448" y="755023"/>
                  </a:lnTo>
                  <a:lnTo>
                    <a:pt x="1053782" y="762645"/>
                  </a:lnTo>
                  <a:lnTo>
                    <a:pt x="1067118" y="771220"/>
                  </a:lnTo>
                  <a:lnTo>
                    <a:pt x="1080770" y="780430"/>
                  </a:lnTo>
                  <a:lnTo>
                    <a:pt x="1094422" y="790275"/>
                  </a:lnTo>
                  <a:lnTo>
                    <a:pt x="1107758" y="801390"/>
                  </a:lnTo>
                  <a:lnTo>
                    <a:pt x="1121092" y="813141"/>
                  </a:lnTo>
                  <a:lnTo>
                    <a:pt x="1134745" y="825844"/>
                  </a:lnTo>
                  <a:lnTo>
                    <a:pt x="1148080" y="839182"/>
                  </a:lnTo>
                  <a:lnTo>
                    <a:pt x="1161098" y="853474"/>
                  </a:lnTo>
                  <a:lnTo>
                    <a:pt x="1167448" y="860778"/>
                  </a:lnTo>
                  <a:lnTo>
                    <a:pt x="1173798" y="868718"/>
                  </a:lnTo>
                  <a:lnTo>
                    <a:pt x="1180148" y="876657"/>
                  </a:lnTo>
                  <a:lnTo>
                    <a:pt x="1186180" y="884914"/>
                  </a:lnTo>
                  <a:lnTo>
                    <a:pt x="1192530" y="893172"/>
                  </a:lnTo>
                  <a:lnTo>
                    <a:pt x="1198562" y="902064"/>
                  </a:lnTo>
                  <a:lnTo>
                    <a:pt x="1204595" y="910639"/>
                  </a:lnTo>
                  <a:lnTo>
                    <a:pt x="1210310" y="919848"/>
                  </a:lnTo>
                  <a:lnTo>
                    <a:pt x="1216025" y="929376"/>
                  </a:lnTo>
                  <a:lnTo>
                    <a:pt x="1221422" y="939221"/>
                  </a:lnTo>
                  <a:lnTo>
                    <a:pt x="1226820" y="948749"/>
                  </a:lnTo>
                  <a:lnTo>
                    <a:pt x="1231900" y="958911"/>
                  </a:lnTo>
                  <a:lnTo>
                    <a:pt x="1236980" y="969074"/>
                  </a:lnTo>
                  <a:lnTo>
                    <a:pt x="1241742" y="979872"/>
                  </a:lnTo>
                  <a:lnTo>
                    <a:pt x="1246822" y="990669"/>
                  </a:lnTo>
                  <a:lnTo>
                    <a:pt x="1251268" y="1001467"/>
                  </a:lnTo>
                  <a:lnTo>
                    <a:pt x="1255712" y="1012583"/>
                  </a:lnTo>
                  <a:lnTo>
                    <a:pt x="1259522" y="1024016"/>
                  </a:lnTo>
                  <a:lnTo>
                    <a:pt x="1263332" y="1035766"/>
                  </a:lnTo>
                  <a:lnTo>
                    <a:pt x="1267142" y="1047517"/>
                  </a:lnTo>
                  <a:lnTo>
                    <a:pt x="1270318" y="1059585"/>
                  </a:lnTo>
                  <a:lnTo>
                    <a:pt x="1273492" y="1071653"/>
                  </a:lnTo>
                  <a:lnTo>
                    <a:pt x="1276350" y="1084039"/>
                  </a:lnTo>
                  <a:lnTo>
                    <a:pt x="1278890" y="1097060"/>
                  </a:lnTo>
                  <a:lnTo>
                    <a:pt x="1281430" y="1109763"/>
                  </a:lnTo>
                  <a:lnTo>
                    <a:pt x="1283335" y="1122784"/>
                  </a:lnTo>
                  <a:lnTo>
                    <a:pt x="1285240" y="1136122"/>
                  </a:lnTo>
                  <a:lnTo>
                    <a:pt x="1286510" y="1149778"/>
                  </a:lnTo>
                  <a:lnTo>
                    <a:pt x="1287780" y="1163434"/>
                  </a:lnTo>
                  <a:lnTo>
                    <a:pt x="1288415" y="1177090"/>
                  </a:lnTo>
                  <a:lnTo>
                    <a:pt x="1289050" y="1191064"/>
                  </a:lnTo>
                  <a:lnTo>
                    <a:pt x="1289050" y="1205673"/>
                  </a:lnTo>
                  <a:lnTo>
                    <a:pt x="1289050" y="1221234"/>
                  </a:lnTo>
                  <a:lnTo>
                    <a:pt x="1288415" y="1236796"/>
                  </a:lnTo>
                  <a:lnTo>
                    <a:pt x="1287462" y="1253310"/>
                  </a:lnTo>
                  <a:lnTo>
                    <a:pt x="1285875" y="1269189"/>
                  </a:lnTo>
                  <a:lnTo>
                    <a:pt x="1283970" y="1285386"/>
                  </a:lnTo>
                  <a:lnTo>
                    <a:pt x="1281748" y="1301900"/>
                  </a:lnTo>
                  <a:lnTo>
                    <a:pt x="1279208" y="1318732"/>
                  </a:lnTo>
                  <a:lnTo>
                    <a:pt x="1276032" y="1335564"/>
                  </a:lnTo>
                  <a:lnTo>
                    <a:pt x="1272222" y="1352714"/>
                  </a:lnTo>
                  <a:lnTo>
                    <a:pt x="1268412" y="1369863"/>
                  </a:lnTo>
                  <a:lnTo>
                    <a:pt x="1263968" y="1387330"/>
                  </a:lnTo>
                  <a:lnTo>
                    <a:pt x="1258888" y="1404797"/>
                  </a:lnTo>
                  <a:lnTo>
                    <a:pt x="1253490" y="1422582"/>
                  </a:lnTo>
                  <a:lnTo>
                    <a:pt x="1247458" y="1440366"/>
                  </a:lnTo>
                  <a:lnTo>
                    <a:pt x="1240790" y="1458469"/>
                  </a:lnTo>
                  <a:lnTo>
                    <a:pt x="1234122" y="1476888"/>
                  </a:lnTo>
                  <a:lnTo>
                    <a:pt x="1226502" y="1494991"/>
                  </a:lnTo>
                  <a:lnTo>
                    <a:pt x="1218882" y="1513728"/>
                  </a:lnTo>
                  <a:lnTo>
                    <a:pt x="1210310" y="1532465"/>
                  </a:lnTo>
                  <a:lnTo>
                    <a:pt x="1201420" y="1551203"/>
                  </a:lnTo>
                  <a:lnTo>
                    <a:pt x="1191895" y="1570258"/>
                  </a:lnTo>
                  <a:lnTo>
                    <a:pt x="1181735" y="1589630"/>
                  </a:lnTo>
                  <a:lnTo>
                    <a:pt x="1171258" y="1609003"/>
                  </a:lnTo>
                  <a:lnTo>
                    <a:pt x="1160145" y="1628693"/>
                  </a:lnTo>
                  <a:lnTo>
                    <a:pt x="1148715" y="1648701"/>
                  </a:lnTo>
                  <a:lnTo>
                    <a:pt x="1136650" y="1668391"/>
                  </a:lnTo>
                  <a:lnTo>
                    <a:pt x="1123632" y="1688398"/>
                  </a:lnTo>
                  <a:lnTo>
                    <a:pt x="1110298" y="1709041"/>
                  </a:lnTo>
                  <a:lnTo>
                    <a:pt x="1096328" y="1729367"/>
                  </a:lnTo>
                  <a:lnTo>
                    <a:pt x="1082040" y="1749692"/>
                  </a:lnTo>
                  <a:lnTo>
                    <a:pt x="1066800" y="1770652"/>
                  </a:lnTo>
                  <a:lnTo>
                    <a:pt x="1051242" y="1791613"/>
                  </a:lnTo>
                  <a:lnTo>
                    <a:pt x="1051242" y="1315874"/>
                  </a:lnTo>
                  <a:lnTo>
                    <a:pt x="1054735" y="1300630"/>
                  </a:lnTo>
                  <a:lnTo>
                    <a:pt x="1057592" y="1285704"/>
                  </a:lnTo>
                  <a:lnTo>
                    <a:pt x="1060132" y="1271412"/>
                  </a:lnTo>
                  <a:lnTo>
                    <a:pt x="1062038" y="1257439"/>
                  </a:lnTo>
                  <a:lnTo>
                    <a:pt x="1063625" y="1243465"/>
                  </a:lnTo>
                  <a:lnTo>
                    <a:pt x="1064578" y="1230444"/>
                  </a:lnTo>
                  <a:lnTo>
                    <a:pt x="1065212" y="1217741"/>
                  </a:lnTo>
                  <a:lnTo>
                    <a:pt x="1065212" y="1205673"/>
                  </a:lnTo>
                  <a:lnTo>
                    <a:pt x="1065212" y="1193287"/>
                  </a:lnTo>
                  <a:lnTo>
                    <a:pt x="1064578" y="1181537"/>
                  </a:lnTo>
                  <a:lnTo>
                    <a:pt x="1063625" y="1170104"/>
                  </a:lnTo>
                  <a:lnTo>
                    <a:pt x="1062355" y="1159306"/>
                  </a:lnTo>
                  <a:lnTo>
                    <a:pt x="1060768" y="1148508"/>
                  </a:lnTo>
                  <a:lnTo>
                    <a:pt x="1058862" y="1138028"/>
                  </a:lnTo>
                  <a:lnTo>
                    <a:pt x="1056958" y="1127865"/>
                  </a:lnTo>
                  <a:lnTo>
                    <a:pt x="1054418" y="1118020"/>
                  </a:lnTo>
                  <a:lnTo>
                    <a:pt x="1051878" y="1108810"/>
                  </a:lnTo>
                  <a:lnTo>
                    <a:pt x="1049020" y="1099600"/>
                  </a:lnTo>
                  <a:lnTo>
                    <a:pt x="1045845" y="1090708"/>
                  </a:lnTo>
                  <a:lnTo>
                    <a:pt x="1042352" y="1081816"/>
                  </a:lnTo>
                  <a:lnTo>
                    <a:pt x="1038860" y="1073558"/>
                  </a:lnTo>
                  <a:lnTo>
                    <a:pt x="1035050" y="1065301"/>
                  </a:lnTo>
                  <a:lnTo>
                    <a:pt x="1031240" y="1057679"/>
                  </a:lnTo>
                  <a:lnTo>
                    <a:pt x="1027112" y="1050057"/>
                  </a:lnTo>
                  <a:lnTo>
                    <a:pt x="1023302" y="1043388"/>
                  </a:lnTo>
                  <a:lnTo>
                    <a:pt x="1023302" y="1251405"/>
                  </a:lnTo>
                  <a:lnTo>
                    <a:pt x="1023302" y="1401304"/>
                  </a:lnTo>
                  <a:lnTo>
                    <a:pt x="1023302" y="1827817"/>
                  </a:lnTo>
                  <a:lnTo>
                    <a:pt x="1023302" y="2990805"/>
                  </a:lnTo>
                  <a:lnTo>
                    <a:pt x="1022985" y="2999697"/>
                  </a:lnTo>
                  <a:lnTo>
                    <a:pt x="1022032" y="3008589"/>
                  </a:lnTo>
                  <a:lnTo>
                    <a:pt x="1021080" y="3017164"/>
                  </a:lnTo>
                  <a:lnTo>
                    <a:pt x="1019492" y="3025739"/>
                  </a:lnTo>
                  <a:lnTo>
                    <a:pt x="1017588" y="3034313"/>
                  </a:lnTo>
                  <a:lnTo>
                    <a:pt x="1015365" y="3042253"/>
                  </a:lnTo>
                  <a:lnTo>
                    <a:pt x="1012508" y="3050510"/>
                  </a:lnTo>
                  <a:lnTo>
                    <a:pt x="1009332" y="3058132"/>
                  </a:lnTo>
                  <a:lnTo>
                    <a:pt x="1005840" y="3065754"/>
                  </a:lnTo>
                  <a:lnTo>
                    <a:pt x="1002348" y="3073059"/>
                  </a:lnTo>
                  <a:lnTo>
                    <a:pt x="997902" y="3080680"/>
                  </a:lnTo>
                  <a:lnTo>
                    <a:pt x="993458" y="3087667"/>
                  </a:lnTo>
                  <a:lnTo>
                    <a:pt x="988695" y="3094337"/>
                  </a:lnTo>
                  <a:lnTo>
                    <a:pt x="983615" y="3101006"/>
                  </a:lnTo>
                  <a:lnTo>
                    <a:pt x="978218" y="3107040"/>
                  </a:lnTo>
                  <a:lnTo>
                    <a:pt x="972502" y="3113074"/>
                  </a:lnTo>
                  <a:lnTo>
                    <a:pt x="966152" y="3118790"/>
                  </a:lnTo>
                  <a:lnTo>
                    <a:pt x="960120" y="3124189"/>
                  </a:lnTo>
                  <a:lnTo>
                    <a:pt x="953452" y="3129271"/>
                  </a:lnTo>
                  <a:lnTo>
                    <a:pt x="946785" y="3134352"/>
                  </a:lnTo>
                  <a:lnTo>
                    <a:pt x="939800" y="3139116"/>
                  </a:lnTo>
                  <a:lnTo>
                    <a:pt x="932498" y="3143244"/>
                  </a:lnTo>
                  <a:lnTo>
                    <a:pt x="925195" y="3147055"/>
                  </a:lnTo>
                  <a:lnTo>
                    <a:pt x="917575" y="3150231"/>
                  </a:lnTo>
                  <a:lnTo>
                    <a:pt x="909320" y="3153407"/>
                  </a:lnTo>
                  <a:lnTo>
                    <a:pt x="901382" y="3156265"/>
                  </a:lnTo>
                  <a:lnTo>
                    <a:pt x="893445" y="3158488"/>
                  </a:lnTo>
                  <a:lnTo>
                    <a:pt x="884872" y="3160394"/>
                  </a:lnTo>
                  <a:lnTo>
                    <a:pt x="876618" y="3161982"/>
                  </a:lnTo>
                  <a:lnTo>
                    <a:pt x="868045" y="3162934"/>
                  </a:lnTo>
                  <a:lnTo>
                    <a:pt x="859155" y="3163570"/>
                  </a:lnTo>
                  <a:lnTo>
                    <a:pt x="849948" y="3163887"/>
                  </a:lnTo>
                  <a:lnTo>
                    <a:pt x="841058" y="3163570"/>
                  </a:lnTo>
                  <a:lnTo>
                    <a:pt x="832485" y="3162934"/>
                  </a:lnTo>
                  <a:lnTo>
                    <a:pt x="823912" y="3161982"/>
                  </a:lnTo>
                  <a:lnTo>
                    <a:pt x="815340" y="3160394"/>
                  </a:lnTo>
                  <a:lnTo>
                    <a:pt x="807085" y="3158488"/>
                  </a:lnTo>
                  <a:lnTo>
                    <a:pt x="798513" y="3156265"/>
                  </a:lnTo>
                  <a:lnTo>
                    <a:pt x="790575" y="3153407"/>
                  </a:lnTo>
                  <a:lnTo>
                    <a:pt x="782638" y="3150231"/>
                  </a:lnTo>
                  <a:lnTo>
                    <a:pt x="775018" y="3147055"/>
                  </a:lnTo>
                  <a:lnTo>
                    <a:pt x="767715" y="3143244"/>
                  </a:lnTo>
                  <a:lnTo>
                    <a:pt x="760413" y="3139116"/>
                  </a:lnTo>
                  <a:lnTo>
                    <a:pt x="753428" y="3134352"/>
                  </a:lnTo>
                  <a:lnTo>
                    <a:pt x="746443" y="3129271"/>
                  </a:lnTo>
                  <a:lnTo>
                    <a:pt x="740093" y="3124189"/>
                  </a:lnTo>
                  <a:lnTo>
                    <a:pt x="733743" y="3118790"/>
                  </a:lnTo>
                  <a:lnTo>
                    <a:pt x="727710" y="3113074"/>
                  </a:lnTo>
                  <a:lnTo>
                    <a:pt x="721995" y="3107040"/>
                  </a:lnTo>
                  <a:lnTo>
                    <a:pt x="716598" y="3101006"/>
                  </a:lnTo>
                  <a:lnTo>
                    <a:pt x="711518" y="3094337"/>
                  </a:lnTo>
                  <a:lnTo>
                    <a:pt x="706755" y="3087667"/>
                  </a:lnTo>
                  <a:lnTo>
                    <a:pt x="702310" y="3080680"/>
                  </a:lnTo>
                  <a:lnTo>
                    <a:pt x="698183" y="3073059"/>
                  </a:lnTo>
                  <a:lnTo>
                    <a:pt x="694373" y="3065754"/>
                  </a:lnTo>
                  <a:lnTo>
                    <a:pt x="690563" y="3058132"/>
                  </a:lnTo>
                  <a:lnTo>
                    <a:pt x="687388" y="3050510"/>
                  </a:lnTo>
                  <a:lnTo>
                    <a:pt x="684848" y="3042253"/>
                  </a:lnTo>
                  <a:lnTo>
                    <a:pt x="682625" y="3034313"/>
                  </a:lnTo>
                  <a:lnTo>
                    <a:pt x="680720" y="3025739"/>
                  </a:lnTo>
                  <a:lnTo>
                    <a:pt x="679133" y="3017164"/>
                  </a:lnTo>
                  <a:lnTo>
                    <a:pt x="677863" y="3008589"/>
                  </a:lnTo>
                  <a:lnTo>
                    <a:pt x="677228" y="2999697"/>
                  </a:lnTo>
                  <a:lnTo>
                    <a:pt x="677228" y="2990805"/>
                  </a:lnTo>
                  <a:lnTo>
                    <a:pt x="677228" y="1895462"/>
                  </a:lnTo>
                  <a:lnTo>
                    <a:pt x="612458" y="1895462"/>
                  </a:lnTo>
                  <a:lnTo>
                    <a:pt x="612458" y="2990805"/>
                  </a:lnTo>
                  <a:lnTo>
                    <a:pt x="612140" y="2999697"/>
                  </a:lnTo>
                  <a:lnTo>
                    <a:pt x="611505" y="3008589"/>
                  </a:lnTo>
                  <a:lnTo>
                    <a:pt x="610235" y="3017164"/>
                  </a:lnTo>
                  <a:lnTo>
                    <a:pt x="608648" y="3025739"/>
                  </a:lnTo>
                  <a:lnTo>
                    <a:pt x="606743" y="3034313"/>
                  </a:lnTo>
                  <a:lnTo>
                    <a:pt x="604520" y="3042253"/>
                  </a:lnTo>
                  <a:lnTo>
                    <a:pt x="601980" y="3050510"/>
                  </a:lnTo>
                  <a:lnTo>
                    <a:pt x="598805" y="3058132"/>
                  </a:lnTo>
                  <a:lnTo>
                    <a:pt x="595313" y="3065754"/>
                  </a:lnTo>
                  <a:lnTo>
                    <a:pt x="591503" y="3073059"/>
                  </a:lnTo>
                  <a:lnTo>
                    <a:pt x="587375" y="3080680"/>
                  </a:lnTo>
                  <a:lnTo>
                    <a:pt x="582930" y="3087667"/>
                  </a:lnTo>
                  <a:lnTo>
                    <a:pt x="577850" y="3094337"/>
                  </a:lnTo>
                  <a:lnTo>
                    <a:pt x="572770" y="3101006"/>
                  </a:lnTo>
                  <a:lnTo>
                    <a:pt x="567373" y="3107040"/>
                  </a:lnTo>
                  <a:lnTo>
                    <a:pt x="561658" y="3113074"/>
                  </a:lnTo>
                  <a:lnTo>
                    <a:pt x="555625" y="3118790"/>
                  </a:lnTo>
                  <a:lnTo>
                    <a:pt x="549275" y="3124189"/>
                  </a:lnTo>
                  <a:lnTo>
                    <a:pt x="542925" y="3129271"/>
                  </a:lnTo>
                  <a:lnTo>
                    <a:pt x="536258" y="3134352"/>
                  </a:lnTo>
                  <a:lnTo>
                    <a:pt x="529273" y="3139116"/>
                  </a:lnTo>
                  <a:lnTo>
                    <a:pt x="521653" y="3143244"/>
                  </a:lnTo>
                  <a:lnTo>
                    <a:pt x="514350" y="3147055"/>
                  </a:lnTo>
                  <a:lnTo>
                    <a:pt x="506730" y="3150231"/>
                  </a:lnTo>
                  <a:lnTo>
                    <a:pt x="498793" y="3153407"/>
                  </a:lnTo>
                  <a:lnTo>
                    <a:pt x="490855" y="3156265"/>
                  </a:lnTo>
                  <a:lnTo>
                    <a:pt x="482600" y="3158488"/>
                  </a:lnTo>
                  <a:lnTo>
                    <a:pt x="474345" y="3160394"/>
                  </a:lnTo>
                  <a:lnTo>
                    <a:pt x="465455" y="3161982"/>
                  </a:lnTo>
                  <a:lnTo>
                    <a:pt x="456883" y="3162934"/>
                  </a:lnTo>
                  <a:lnTo>
                    <a:pt x="448310" y="3163570"/>
                  </a:lnTo>
                  <a:lnTo>
                    <a:pt x="439420" y="3163887"/>
                  </a:lnTo>
                  <a:lnTo>
                    <a:pt x="430530" y="3163570"/>
                  </a:lnTo>
                  <a:lnTo>
                    <a:pt x="421640" y="3162934"/>
                  </a:lnTo>
                  <a:lnTo>
                    <a:pt x="412750" y="3161982"/>
                  </a:lnTo>
                  <a:lnTo>
                    <a:pt x="404495" y="3160394"/>
                  </a:lnTo>
                  <a:lnTo>
                    <a:pt x="395923" y="3158488"/>
                  </a:lnTo>
                  <a:lnTo>
                    <a:pt x="387985" y="3156265"/>
                  </a:lnTo>
                  <a:lnTo>
                    <a:pt x="380048" y="3153407"/>
                  </a:lnTo>
                  <a:lnTo>
                    <a:pt x="372110" y="3150231"/>
                  </a:lnTo>
                  <a:lnTo>
                    <a:pt x="364490" y="3147055"/>
                  </a:lnTo>
                  <a:lnTo>
                    <a:pt x="356870" y="3143244"/>
                  </a:lnTo>
                  <a:lnTo>
                    <a:pt x="349568" y="3139116"/>
                  </a:lnTo>
                  <a:lnTo>
                    <a:pt x="342583" y="3134352"/>
                  </a:lnTo>
                  <a:lnTo>
                    <a:pt x="335915" y="3129271"/>
                  </a:lnTo>
                  <a:lnTo>
                    <a:pt x="329248" y="3124189"/>
                  </a:lnTo>
                  <a:lnTo>
                    <a:pt x="323215" y="3118790"/>
                  </a:lnTo>
                  <a:lnTo>
                    <a:pt x="317183" y="3113074"/>
                  </a:lnTo>
                  <a:lnTo>
                    <a:pt x="311468" y="3107040"/>
                  </a:lnTo>
                  <a:lnTo>
                    <a:pt x="306070" y="3101006"/>
                  </a:lnTo>
                  <a:lnTo>
                    <a:pt x="300673" y="3094337"/>
                  </a:lnTo>
                  <a:lnTo>
                    <a:pt x="295910" y="3087667"/>
                  </a:lnTo>
                  <a:lnTo>
                    <a:pt x="291465" y="3080680"/>
                  </a:lnTo>
                  <a:lnTo>
                    <a:pt x="287338" y="3073059"/>
                  </a:lnTo>
                  <a:lnTo>
                    <a:pt x="283528" y="3065754"/>
                  </a:lnTo>
                  <a:lnTo>
                    <a:pt x="280035" y="3058132"/>
                  </a:lnTo>
                  <a:lnTo>
                    <a:pt x="276860" y="3050510"/>
                  </a:lnTo>
                  <a:lnTo>
                    <a:pt x="274320" y="3042253"/>
                  </a:lnTo>
                  <a:lnTo>
                    <a:pt x="271780" y="3034313"/>
                  </a:lnTo>
                  <a:lnTo>
                    <a:pt x="269875" y="3025739"/>
                  </a:lnTo>
                  <a:lnTo>
                    <a:pt x="268288" y="3017164"/>
                  </a:lnTo>
                  <a:lnTo>
                    <a:pt x="267335" y="3008589"/>
                  </a:lnTo>
                  <a:lnTo>
                    <a:pt x="266700" y="2999697"/>
                  </a:lnTo>
                  <a:lnTo>
                    <a:pt x="266383" y="2990805"/>
                  </a:lnTo>
                  <a:lnTo>
                    <a:pt x="266383" y="1827817"/>
                  </a:lnTo>
                  <a:lnTo>
                    <a:pt x="266383" y="1401621"/>
                  </a:lnTo>
                  <a:lnTo>
                    <a:pt x="266383" y="1251405"/>
                  </a:lnTo>
                  <a:lnTo>
                    <a:pt x="266383" y="1043388"/>
                  </a:lnTo>
                  <a:lnTo>
                    <a:pt x="261938" y="1051328"/>
                  </a:lnTo>
                  <a:lnTo>
                    <a:pt x="257810" y="1059267"/>
                  </a:lnTo>
                  <a:lnTo>
                    <a:pt x="253683" y="1067524"/>
                  </a:lnTo>
                  <a:lnTo>
                    <a:pt x="249555" y="1076099"/>
                  </a:lnTo>
                  <a:lnTo>
                    <a:pt x="245745" y="1084991"/>
                  </a:lnTo>
                  <a:lnTo>
                    <a:pt x="242253" y="1094519"/>
                  </a:lnTo>
                  <a:lnTo>
                    <a:pt x="239078" y="1104046"/>
                  </a:lnTo>
                  <a:lnTo>
                    <a:pt x="236220" y="1113891"/>
                  </a:lnTo>
                  <a:lnTo>
                    <a:pt x="233363" y="1124054"/>
                  </a:lnTo>
                  <a:lnTo>
                    <a:pt x="231140" y="1134534"/>
                  </a:lnTo>
                  <a:lnTo>
                    <a:pt x="228918" y="1145650"/>
                  </a:lnTo>
                  <a:lnTo>
                    <a:pt x="227330" y="1156765"/>
                  </a:lnTo>
                  <a:lnTo>
                    <a:pt x="226060" y="1168516"/>
                  </a:lnTo>
                  <a:lnTo>
                    <a:pt x="224790" y="1180266"/>
                  </a:lnTo>
                  <a:lnTo>
                    <a:pt x="224155" y="1192652"/>
                  </a:lnTo>
                  <a:lnTo>
                    <a:pt x="223838" y="1205673"/>
                  </a:lnTo>
                  <a:lnTo>
                    <a:pt x="224155" y="1218059"/>
                  </a:lnTo>
                  <a:lnTo>
                    <a:pt x="224790" y="1230762"/>
                  </a:lnTo>
                  <a:lnTo>
                    <a:pt x="225743" y="1243783"/>
                  </a:lnTo>
                  <a:lnTo>
                    <a:pt x="227330" y="1257756"/>
                  </a:lnTo>
                  <a:lnTo>
                    <a:pt x="229235" y="1271730"/>
                  </a:lnTo>
                  <a:lnTo>
                    <a:pt x="231775" y="1286021"/>
                  </a:lnTo>
                  <a:lnTo>
                    <a:pt x="234633" y="1300948"/>
                  </a:lnTo>
                  <a:lnTo>
                    <a:pt x="238443" y="1316509"/>
                  </a:lnTo>
                  <a:lnTo>
                    <a:pt x="238443" y="1791613"/>
                  </a:lnTo>
                  <a:lnTo>
                    <a:pt x="222568" y="1770970"/>
                  </a:lnTo>
                  <a:lnTo>
                    <a:pt x="207645" y="1749692"/>
                  </a:lnTo>
                  <a:lnTo>
                    <a:pt x="193040" y="1729367"/>
                  </a:lnTo>
                  <a:lnTo>
                    <a:pt x="179070" y="1709041"/>
                  </a:lnTo>
                  <a:lnTo>
                    <a:pt x="165735" y="1688398"/>
                  </a:lnTo>
                  <a:lnTo>
                    <a:pt x="153035" y="1668391"/>
                  </a:lnTo>
                  <a:lnTo>
                    <a:pt x="140970" y="1648701"/>
                  </a:lnTo>
                  <a:lnTo>
                    <a:pt x="129223" y="1628693"/>
                  </a:lnTo>
                  <a:lnTo>
                    <a:pt x="118110" y="1609003"/>
                  </a:lnTo>
                  <a:lnTo>
                    <a:pt x="107633" y="1589948"/>
                  </a:lnTo>
                  <a:lnTo>
                    <a:pt x="97473" y="1570258"/>
                  </a:lnTo>
                  <a:lnTo>
                    <a:pt x="88265" y="1551520"/>
                  </a:lnTo>
                  <a:lnTo>
                    <a:pt x="79058" y="1532465"/>
                  </a:lnTo>
                  <a:lnTo>
                    <a:pt x="70485" y="1513728"/>
                  </a:lnTo>
                  <a:lnTo>
                    <a:pt x="62548" y="1495308"/>
                  </a:lnTo>
                  <a:lnTo>
                    <a:pt x="55245" y="1476888"/>
                  </a:lnTo>
                  <a:lnTo>
                    <a:pt x="48578" y="1458469"/>
                  </a:lnTo>
                  <a:lnTo>
                    <a:pt x="41910" y="1440366"/>
                  </a:lnTo>
                  <a:lnTo>
                    <a:pt x="36195" y="1422582"/>
                  </a:lnTo>
                  <a:lnTo>
                    <a:pt x="30798" y="1404797"/>
                  </a:lnTo>
                  <a:lnTo>
                    <a:pt x="25400" y="1387330"/>
                  </a:lnTo>
                  <a:lnTo>
                    <a:pt x="20955" y="1369863"/>
                  </a:lnTo>
                  <a:lnTo>
                    <a:pt x="16828" y="1352714"/>
                  </a:lnTo>
                  <a:lnTo>
                    <a:pt x="13335" y="1335564"/>
                  </a:lnTo>
                  <a:lnTo>
                    <a:pt x="10160" y="1318732"/>
                  </a:lnTo>
                  <a:lnTo>
                    <a:pt x="7620" y="1301900"/>
                  </a:lnTo>
                  <a:lnTo>
                    <a:pt x="5398" y="1285386"/>
                  </a:lnTo>
                  <a:lnTo>
                    <a:pt x="3493" y="1269189"/>
                  </a:lnTo>
                  <a:lnTo>
                    <a:pt x="1905" y="1253310"/>
                  </a:lnTo>
                  <a:lnTo>
                    <a:pt x="953" y="1236796"/>
                  </a:lnTo>
                  <a:lnTo>
                    <a:pt x="318" y="1221234"/>
                  </a:lnTo>
                  <a:lnTo>
                    <a:pt x="0" y="1205673"/>
                  </a:lnTo>
                  <a:lnTo>
                    <a:pt x="318" y="1192969"/>
                  </a:lnTo>
                  <a:lnTo>
                    <a:pt x="635" y="1180584"/>
                  </a:lnTo>
                  <a:lnTo>
                    <a:pt x="1270" y="1168516"/>
                  </a:lnTo>
                  <a:lnTo>
                    <a:pt x="2223" y="1156448"/>
                  </a:lnTo>
                  <a:lnTo>
                    <a:pt x="3175" y="1144697"/>
                  </a:lnTo>
                  <a:lnTo>
                    <a:pt x="4445" y="1132629"/>
                  </a:lnTo>
                  <a:lnTo>
                    <a:pt x="6033" y="1121196"/>
                  </a:lnTo>
                  <a:lnTo>
                    <a:pt x="7938" y="1109763"/>
                  </a:lnTo>
                  <a:lnTo>
                    <a:pt x="9843" y="1098647"/>
                  </a:lnTo>
                  <a:lnTo>
                    <a:pt x="12065" y="1087532"/>
                  </a:lnTo>
                  <a:lnTo>
                    <a:pt x="14605" y="1076417"/>
                  </a:lnTo>
                  <a:lnTo>
                    <a:pt x="17145" y="1065619"/>
                  </a:lnTo>
                  <a:lnTo>
                    <a:pt x="20003" y="1055139"/>
                  </a:lnTo>
                  <a:lnTo>
                    <a:pt x="23178" y="1044658"/>
                  </a:lnTo>
                  <a:lnTo>
                    <a:pt x="26353" y="1034178"/>
                  </a:lnTo>
                  <a:lnTo>
                    <a:pt x="29845" y="1024016"/>
                  </a:lnTo>
                  <a:lnTo>
                    <a:pt x="33655" y="1013853"/>
                  </a:lnTo>
                  <a:lnTo>
                    <a:pt x="37148" y="1004325"/>
                  </a:lnTo>
                  <a:lnTo>
                    <a:pt x="40958" y="994480"/>
                  </a:lnTo>
                  <a:lnTo>
                    <a:pt x="45085" y="985270"/>
                  </a:lnTo>
                  <a:lnTo>
                    <a:pt x="49213" y="975743"/>
                  </a:lnTo>
                  <a:lnTo>
                    <a:pt x="53658" y="966533"/>
                  </a:lnTo>
                  <a:lnTo>
                    <a:pt x="58103" y="957641"/>
                  </a:lnTo>
                  <a:lnTo>
                    <a:pt x="62548" y="948749"/>
                  </a:lnTo>
                  <a:lnTo>
                    <a:pt x="72073" y="931917"/>
                  </a:lnTo>
                  <a:lnTo>
                    <a:pt x="81915" y="915402"/>
                  </a:lnTo>
                  <a:lnTo>
                    <a:pt x="92393" y="899841"/>
                  </a:lnTo>
                  <a:lnTo>
                    <a:pt x="103188" y="884914"/>
                  </a:lnTo>
                  <a:lnTo>
                    <a:pt x="113983" y="870941"/>
                  </a:lnTo>
                  <a:lnTo>
                    <a:pt x="125413" y="857285"/>
                  </a:lnTo>
                  <a:lnTo>
                    <a:pt x="136525" y="844264"/>
                  </a:lnTo>
                  <a:lnTo>
                    <a:pt x="148273" y="832513"/>
                  </a:lnTo>
                  <a:lnTo>
                    <a:pt x="160020" y="821080"/>
                  </a:lnTo>
                  <a:lnTo>
                    <a:pt x="171450" y="810282"/>
                  </a:lnTo>
                  <a:lnTo>
                    <a:pt x="183198" y="799802"/>
                  </a:lnTo>
                  <a:lnTo>
                    <a:pt x="194945" y="790275"/>
                  </a:lnTo>
                  <a:lnTo>
                    <a:pt x="207010" y="781700"/>
                  </a:lnTo>
                  <a:lnTo>
                    <a:pt x="218758" y="773443"/>
                  </a:lnTo>
                  <a:lnTo>
                    <a:pt x="230505" y="765821"/>
                  </a:lnTo>
                  <a:lnTo>
                    <a:pt x="242570" y="758834"/>
                  </a:lnTo>
                  <a:lnTo>
                    <a:pt x="254635" y="752165"/>
                  </a:lnTo>
                  <a:lnTo>
                    <a:pt x="266383" y="746131"/>
                  </a:lnTo>
                  <a:lnTo>
                    <a:pt x="278130" y="741049"/>
                  </a:lnTo>
                  <a:lnTo>
                    <a:pt x="289878" y="736286"/>
                  </a:lnTo>
                  <a:lnTo>
                    <a:pt x="304165" y="731522"/>
                  </a:lnTo>
                  <a:lnTo>
                    <a:pt x="311785" y="729616"/>
                  </a:lnTo>
                  <a:lnTo>
                    <a:pt x="319088" y="727711"/>
                  </a:lnTo>
                  <a:lnTo>
                    <a:pt x="327343" y="726123"/>
                  </a:lnTo>
                  <a:lnTo>
                    <a:pt x="335598" y="725170"/>
                  </a:lnTo>
                  <a:lnTo>
                    <a:pt x="344805" y="724218"/>
                  </a:lnTo>
                  <a:lnTo>
                    <a:pt x="354330" y="723900"/>
                  </a:lnTo>
                  <a:lnTo>
                    <a:pt x="355600" y="723900"/>
                  </a:lnTo>
                  <a:lnTo>
                    <a:pt x="360045" y="723265"/>
                  </a:lnTo>
                  <a:lnTo>
                    <a:pt x="365125" y="722630"/>
                  </a:lnTo>
                  <a:lnTo>
                    <a:pt x="369888" y="722312"/>
                  </a:lnTo>
                  <a:close/>
                  <a:moveTo>
                    <a:pt x="637392" y="0"/>
                  </a:moveTo>
                  <a:lnTo>
                    <a:pt x="645001" y="0"/>
                  </a:lnTo>
                  <a:lnTo>
                    <a:pt x="652926" y="0"/>
                  </a:lnTo>
                  <a:lnTo>
                    <a:pt x="660535" y="317"/>
                  </a:lnTo>
                  <a:lnTo>
                    <a:pt x="668460" y="952"/>
                  </a:lnTo>
                  <a:lnTo>
                    <a:pt x="676386" y="1586"/>
                  </a:lnTo>
                  <a:lnTo>
                    <a:pt x="683994" y="2537"/>
                  </a:lnTo>
                  <a:lnTo>
                    <a:pt x="692237" y="3489"/>
                  </a:lnTo>
                  <a:lnTo>
                    <a:pt x="700162" y="5075"/>
                  </a:lnTo>
                  <a:lnTo>
                    <a:pt x="708088" y="6344"/>
                  </a:lnTo>
                  <a:lnTo>
                    <a:pt x="716013" y="8247"/>
                  </a:lnTo>
                  <a:lnTo>
                    <a:pt x="723622" y="10150"/>
                  </a:lnTo>
                  <a:lnTo>
                    <a:pt x="731547" y="12370"/>
                  </a:lnTo>
                  <a:lnTo>
                    <a:pt x="739156" y="14590"/>
                  </a:lnTo>
                  <a:lnTo>
                    <a:pt x="747081" y="17128"/>
                  </a:lnTo>
                  <a:lnTo>
                    <a:pt x="754373" y="19665"/>
                  </a:lnTo>
                  <a:lnTo>
                    <a:pt x="761664" y="22520"/>
                  </a:lnTo>
                  <a:lnTo>
                    <a:pt x="768955" y="25374"/>
                  </a:lnTo>
                  <a:lnTo>
                    <a:pt x="775930" y="28546"/>
                  </a:lnTo>
                  <a:lnTo>
                    <a:pt x="783221" y="32035"/>
                  </a:lnTo>
                  <a:lnTo>
                    <a:pt x="789879" y="35524"/>
                  </a:lnTo>
                  <a:lnTo>
                    <a:pt x="796853" y="39330"/>
                  </a:lnTo>
                  <a:lnTo>
                    <a:pt x="803828" y="43136"/>
                  </a:lnTo>
                  <a:lnTo>
                    <a:pt x="810485" y="47260"/>
                  </a:lnTo>
                  <a:lnTo>
                    <a:pt x="816825" y="51383"/>
                  </a:lnTo>
                  <a:lnTo>
                    <a:pt x="829506" y="59947"/>
                  </a:lnTo>
                  <a:lnTo>
                    <a:pt x="841553" y="69145"/>
                  </a:lnTo>
                  <a:lnTo>
                    <a:pt x="852965" y="78978"/>
                  </a:lnTo>
                  <a:lnTo>
                    <a:pt x="864378" y="89445"/>
                  </a:lnTo>
                  <a:lnTo>
                    <a:pt x="874840" y="100546"/>
                  </a:lnTo>
                  <a:lnTo>
                    <a:pt x="884667" y="111647"/>
                  </a:lnTo>
                  <a:lnTo>
                    <a:pt x="894178" y="123383"/>
                  </a:lnTo>
                  <a:lnTo>
                    <a:pt x="903055" y="135436"/>
                  </a:lnTo>
                  <a:lnTo>
                    <a:pt x="911297" y="148440"/>
                  </a:lnTo>
                  <a:lnTo>
                    <a:pt x="919223" y="161444"/>
                  </a:lnTo>
                  <a:lnTo>
                    <a:pt x="926197" y="174766"/>
                  </a:lnTo>
                  <a:lnTo>
                    <a:pt x="932537" y="188087"/>
                  </a:lnTo>
                  <a:lnTo>
                    <a:pt x="938244" y="202361"/>
                  </a:lnTo>
                  <a:lnTo>
                    <a:pt x="943316" y="216634"/>
                  </a:lnTo>
                  <a:lnTo>
                    <a:pt x="947754" y="231224"/>
                  </a:lnTo>
                  <a:lnTo>
                    <a:pt x="951242" y="245814"/>
                  </a:lnTo>
                  <a:lnTo>
                    <a:pt x="954095" y="261039"/>
                  </a:lnTo>
                  <a:lnTo>
                    <a:pt x="956314" y="276263"/>
                  </a:lnTo>
                  <a:lnTo>
                    <a:pt x="957899" y="291488"/>
                  </a:lnTo>
                  <a:lnTo>
                    <a:pt x="958533" y="299100"/>
                  </a:lnTo>
                  <a:lnTo>
                    <a:pt x="958533" y="306713"/>
                  </a:lnTo>
                  <a:lnTo>
                    <a:pt x="958850" y="314959"/>
                  </a:lnTo>
                  <a:lnTo>
                    <a:pt x="958533" y="322572"/>
                  </a:lnTo>
                  <a:lnTo>
                    <a:pt x="958216" y="330501"/>
                  </a:lnTo>
                  <a:lnTo>
                    <a:pt x="957899" y="338113"/>
                  </a:lnTo>
                  <a:lnTo>
                    <a:pt x="957265" y="346043"/>
                  </a:lnTo>
                  <a:lnTo>
                    <a:pt x="956314" y="353972"/>
                  </a:lnTo>
                  <a:lnTo>
                    <a:pt x="955046" y="361902"/>
                  </a:lnTo>
                  <a:lnTo>
                    <a:pt x="953778" y="369831"/>
                  </a:lnTo>
                  <a:lnTo>
                    <a:pt x="952193" y="377761"/>
                  </a:lnTo>
                  <a:lnTo>
                    <a:pt x="950608" y="385690"/>
                  </a:lnTo>
                  <a:lnTo>
                    <a:pt x="948705" y="393620"/>
                  </a:lnTo>
                  <a:lnTo>
                    <a:pt x="946486" y="401232"/>
                  </a:lnTo>
                  <a:lnTo>
                    <a:pt x="944267" y="408845"/>
                  </a:lnTo>
                  <a:lnTo>
                    <a:pt x="941731" y="416457"/>
                  </a:lnTo>
                  <a:lnTo>
                    <a:pt x="939195" y="424386"/>
                  </a:lnTo>
                  <a:lnTo>
                    <a:pt x="936342" y="431682"/>
                  </a:lnTo>
                  <a:lnTo>
                    <a:pt x="933171" y="438977"/>
                  </a:lnTo>
                  <a:lnTo>
                    <a:pt x="930001" y="445955"/>
                  </a:lnTo>
                  <a:lnTo>
                    <a:pt x="926831" y="452933"/>
                  </a:lnTo>
                  <a:lnTo>
                    <a:pt x="923344" y="459910"/>
                  </a:lnTo>
                  <a:lnTo>
                    <a:pt x="919540" y="466571"/>
                  </a:lnTo>
                  <a:lnTo>
                    <a:pt x="915735" y="473549"/>
                  </a:lnTo>
                  <a:lnTo>
                    <a:pt x="907493" y="486871"/>
                  </a:lnTo>
                  <a:lnTo>
                    <a:pt x="898616" y="499241"/>
                  </a:lnTo>
                  <a:lnTo>
                    <a:pt x="889423" y="511294"/>
                  </a:lnTo>
                  <a:lnTo>
                    <a:pt x="879595" y="523029"/>
                  </a:lnTo>
                  <a:lnTo>
                    <a:pt x="869450" y="534131"/>
                  </a:lnTo>
                  <a:lnTo>
                    <a:pt x="858672" y="544915"/>
                  </a:lnTo>
                  <a:lnTo>
                    <a:pt x="846942" y="554747"/>
                  </a:lnTo>
                  <a:lnTo>
                    <a:pt x="835529" y="564263"/>
                  </a:lnTo>
                  <a:lnTo>
                    <a:pt x="823166" y="572826"/>
                  </a:lnTo>
                  <a:lnTo>
                    <a:pt x="810802" y="581073"/>
                  </a:lnTo>
                  <a:lnTo>
                    <a:pt x="797487" y="589003"/>
                  </a:lnTo>
                  <a:lnTo>
                    <a:pt x="784172" y="595980"/>
                  </a:lnTo>
                  <a:lnTo>
                    <a:pt x="770541" y="602324"/>
                  </a:lnTo>
                  <a:lnTo>
                    <a:pt x="756592" y="608033"/>
                  </a:lnTo>
                  <a:lnTo>
                    <a:pt x="742326" y="613108"/>
                  </a:lnTo>
                  <a:lnTo>
                    <a:pt x="727743" y="617549"/>
                  </a:lnTo>
                  <a:lnTo>
                    <a:pt x="713160" y="621355"/>
                  </a:lnTo>
                  <a:lnTo>
                    <a:pt x="698260" y="624210"/>
                  </a:lnTo>
                  <a:lnTo>
                    <a:pt x="682726" y="626430"/>
                  </a:lnTo>
                  <a:lnTo>
                    <a:pt x="667509" y="628016"/>
                  </a:lnTo>
                  <a:lnTo>
                    <a:pt x="659901" y="628333"/>
                  </a:lnTo>
                  <a:lnTo>
                    <a:pt x="651975" y="628650"/>
                  </a:lnTo>
                  <a:lnTo>
                    <a:pt x="644367" y="628650"/>
                  </a:lnTo>
                  <a:lnTo>
                    <a:pt x="636758" y="628650"/>
                  </a:lnTo>
                  <a:lnTo>
                    <a:pt x="628516" y="628333"/>
                  </a:lnTo>
                  <a:lnTo>
                    <a:pt x="620590" y="627698"/>
                  </a:lnTo>
                  <a:lnTo>
                    <a:pt x="612982" y="627064"/>
                  </a:lnTo>
                  <a:lnTo>
                    <a:pt x="605056" y="626113"/>
                  </a:lnTo>
                  <a:lnTo>
                    <a:pt x="597131" y="625161"/>
                  </a:lnTo>
                  <a:lnTo>
                    <a:pt x="589205" y="623892"/>
                  </a:lnTo>
                  <a:lnTo>
                    <a:pt x="580963" y="622306"/>
                  </a:lnTo>
                  <a:lnTo>
                    <a:pt x="573354" y="620403"/>
                  </a:lnTo>
                  <a:lnTo>
                    <a:pt x="565429" y="618500"/>
                  </a:lnTo>
                  <a:lnTo>
                    <a:pt x="557820" y="616597"/>
                  </a:lnTo>
                  <a:lnTo>
                    <a:pt x="549895" y="614060"/>
                  </a:lnTo>
                  <a:lnTo>
                    <a:pt x="542603" y="611840"/>
                  </a:lnTo>
                  <a:lnTo>
                    <a:pt x="534995" y="608985"/>
                  </a:lnTo>
                  <a:lnTo>
                    <a:pt x="527703" y="606130"/>
                  </a:lnTo>
                  <a:lnTo>
                    <a:pt x="520095" y="603276"/>
                  </a:lnTo>
                  <a:lnTo>
                    <a:pt x="513121" y="600104"/>
                  </a:lnTo>
                  <a:lnTo>
                    <a:pt x="506146" y="596615"/>
                  </a:lnTo>
                  <a:lnTo>
                    <a:pt x="499172" y="593126"/>
                  </a:lnTo>
                  <a:lnTo>
                    <a:pt x="492197" y="589637"/>
                  </a:lnTo>
                  <a:lnTo>
                    <a:pt x="485540" y="585514"/>
                  </a:lnTo>
                  <a:lnTo>
                    <a:pt x="478882" y="581390"/>
                  </a:lnTo>
                  <a:lnTo>
                    <a:pt x="472542" y="577267"/>
                  </a:lnTo>
                  <a:lnTo>
                    <a:pt x="459861" y="568703"/>
                  </a:lnTo>
                  <a:lnTo>
                    <a:pt x="447498" y="559505"/>
                  </a:lnTo>
                  <a:lnTo>
                    <a:pt x="436085" y="549672"/>
                  </a:lnTo>
                  <a:lnTo>
                    <a:pt x="424989" y="539523"/>
                  </a:lnTo>
                  <a:lnTo>
                    <a:pt x="414210" y="528421"/>
                  </a:lnTo>
                  <a:lnTo>
                    <a:pt x="404383" y="517003"/>
                  </a:lnTo>
                  <a:lnTo>
                    <a:pt x="394872" y="505267"/>
                  </a:lnTo>
                  <a:lnTo>
                    <a:pt x="385996" y="493214"/>
                  </a:lnTo>
                  <a:lnTo>
                    <a:pt x="377753" y="480527"/>
                  </a:lnTo>
                  <a:lnTo>
                    <a:pt x="370145" y="467523"/>
                  </a:lnTo>
                  <a:lnTo>
                    <a:pt x="363170" y="454201"/>
                  </a:lnTo>
                  <a:lnTo>
                    <a:pt x="356513" y="440563"/>
                  </a:lnTo>
                  <a:lnTo>
                    <a:pt x="350807" y="426607"/>
                  </a:lnTo>
                  <a:lnTo>
                    <a:pt x="345734" y="412016"/>
                  </a:lnTo>
                  <a:lnTo>
                    <a:pt x="341613" y="397743"/>
                  </a:lnTo>
                  <a:lnTo>
                    <a:pt x="337809" y="382836"/>
                  </a:lnTo>
                  <a:lnTo>
                    <a:pt x="334956" y="367928"/>
                  </a:lnTo>
                  <a:lnTo>
                    <a:pt x="332736" y="352704"/>
                  </a:lnTo>
                  <a:lnTo>
                    <a:pt x="331151" y="337479"/>
                  </a:lnTo>
                  <a:lnTo>
                    <a:pt x="330517" y="329550"/>
                  </a:lnTo>
                  <a:lnTo>
                    <a:pt x="330517" y="321937"/>
                  </a:lnTo>
                  <a:lnTo>
                    <a:pt x="330200" y="314325"/>
                  </a:lnTo>
                  <a:lnTo>
                    <a:pt x="330517" y="306078"/>
                  </a:lnTo>
                  <a:lnTo>
                    <a:pt x="330834" y="298466"/>
                  </a:lnTo>
                  <a:lnTo>
                    <a:pt x="331151" y="290537"/>
                  </a:lnTo>
                  <a:lnTo>
                    <a:pt x="331785" y="282607"/>
                  </a:lnTo>
                  <a:lnTo>
                    <a:pt x="332736" y="274678"/>
                  </a:lnTo>
                  <a:lnTo>
                    <a:pt x="334004" y="267065"/>
                  </a:lnTo>
                  <a:lnTo>
                    <a:pt x="335273" y="259136"/>
                  </a:lnTo>
                  <a:lnTo>
                    <a:pt x="336858" y="250889"/>
                  </a:lnTo>
                  <a:lnTo>
                    <a:pt x="338443" y="242960"/>
                  </a:lnTo>
                  <a:lnTo>
                    <a:pt x="340345" y="235030"/>
                  </a:lnTo>
                  <a:lnTo>
                    <a:pt x="342564" y="227418"/>
                  </a:lnTo>
                  <a:lnTo>
                    <a:pt x="344783" y="219806"/>
                  </a:lnTo>
                  <a:lnTo>
                    <a:pt x="347319" y="212193"/>
                  </a:lnTo>
                  <a:lnTo>
                    <a:pt x="349855" y="204898"/>
                  </a:lnTo>
                  <a:lnTo>
                    <a:pt x="352709" y="197286"/>
                  </a:lnTo>
                  <a:lnTo>
                    <a:pt x="355879" y="189991"/>
                  </a:lnTo>
                  <a:lnTo>
                    <a:pt x="359049" y="182695"/>
                  </a:lnTo>
                  <a:lnTo>
                    <a:pt x="362536" y="175718"/>
                  </a:lnTo>
                  <a:lnTo>
                    <a:pt x="366023" y="168740"/>
                  </a:lnTo>
                  <a:lnTo>
                    <a:pt x="369828" y="162079"/>
                  </a:lnTo>
                  <a:lnTo>
                    <a:pt x="373632" y="155418"/>
                  </a:lnTo>
                  <a:lnTo>
                    <a:pt x="381557" y="142096"/>
                  </a:lnTo>
                  <a:lnTo>
                    <a:pt x="390434" y="129409"/>
                  </a:lnTo>
                  <a:lnTo>
                    <a:pt x="399628" y="117356"/>
                  </a:lnTo>
                  <a:lnTo>
                    <a:pt x="409455" y="105938"/>
                  </a:lnTo>
                  <a:lnTo>
                    <a:pt x="419917" y="94837"/>
                  </a:lnTo>
                  <a:lnTo>
                    <a:pt x="430695" y="84053"/>
                  </a:lnTo>
                  <a:lnTo>
                    <a:pt x="442108" y="73903"/>
                  </a:lnTo>
                  <a:lnTo>
                    <a:pt x="453838" y="64705"/>
                  </a:lnTo>
                  <a:lnTo>
                    <a:pt x="465885" y="55824"/>
                  </a:lnTo>
                  <a:lnTo>
                    <a:pt x="478565" y="47577"/>
                  </a:lnTo>
                  <a:lnTo>
                    <a:pt x="491563" y="39965"/>
                  </a:lnTo>
                  <a:lnTo>
                    <a:pt x="504878" y="32670"/>
                  </a:lnTo>
                  <a:lnTo>
                    <a:pt x="518510" y="26326"/>
                  </a:lnTo>
                  <a:lnTo>
                    <a:pt x="532776" y="20617"/>
                  </a:lnTo>
                  <a:lnTo>
                    <a:pt x="547042" y="15542"/>
                  </a:lnTo>
                  <a:lnTo>
                    <a:pt x="561308" y="11101"/>
                  </a:lnTo>
                  <a:lnTo>
                    <a:pt x="575890" y="7612"/>
                  </a:lnTo>
                  <a:lnTo>
                    <a:pt x="591107" y="4441"/>
                  </a:lnTo>
                  <a:lnTo>
                    <a:pt x="606324" y="2220"/>
                  </a:lnTo>
                  <a:lnTo>
                    <a:pt x="621541" y="952"/>
                  </a:lnTo>
                  <a:lnTo>
                    <a:pt x="629150" y="317"/>
                  </a:lnTo>
                  <a:lnTo>
                    <a:pt x="637392" y="0"/>
                  </a:lnTo>
                  <a:close/>
                </a:path>
              </a:pathLst>
            </a:custGeom>
            <a:solidFill>
              <a:schemeClr val="tx2">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圆角矩形 14"/>
            <p:cNvSpPr/>
            <p:nvPr/>
          </p:nvSpPr>
          <p:spPr>
            <a:xfrm>
              <a:off x="8137" y="7844"/>
              <a:ext cx="2125" cy="709"/>
            </a:xfrm>
            <a:prstGeom prst="roundRect">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200" b="0" dirty="0">
                  <a:solidFill>
                    <a:schemeClr val="tx1"/>
                  </a:solidFill>
                  <a:latin typeface="微软雅黑" panose="020B0503020204020204" pitchFamily="34" charset="-122"/>
                  <a:ea typeface="微软雅黑" panose="020B0503020204020204" pitchFamily="34" charset="-122"/>
                </a:rPr>
                <a:t>角色</a:t>
              </a:r>
              <a:r>
                <a:rPr kumimoji="0" lang="en-US" altLang="zh-CN" sz="1200" b="0" dirty="0">
                  <a:solidFill>
                    <a:schemeClr val="tx1"/>
                  </a:solidFill>
                  <a:latin typeface="微软雅黑" panose="020B0503020204020204" pitchFamily="34" charset="-122"/>
                  <a:ea typeface="微软雅黑" panose="020B0503020204020204" pitchFamily="34" charset="-122"/>
                </a:rPr>
                <a:t>3</a:t>
              </a:r>
            </a:p>
          </p:txBody>
        </p:sp>
        <p:sp>
          <p:nvSpPr>
            <p:cNvPr id="20" name="椭圆 19"/>
            <p:cNvSpPr/>
            <p:nvPr/>
          </p:nvSpPr>
          <p:spPr>
            <a:xfrm>
              <a:off x="12921" y="3632"/>
              <a:ext cx="2982" cy="1751"/>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3370" y="3925"/>
              <a:ext cx="2091" cy="551"/>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加密</a:t>
              </a:r>
              <a:endParaRPr kumimoji="0" lang="en-US" altLang="zh-CN" sz="1050" b="0" dirty="0">
                <a:solidFill>
                  <a:srgbClr val="002060"/>
                </a:solidFill>
                <a:latin typeface="微软雅黑" panose="020B0503020204020204" pitchFamily="34" charset="-122"/>
                <a:ea typeface="微软雅黑" panose="020B0503020204020204" pitchFamily="34" charset="-122"/>
              </a:endParaRPr>
            </a:p>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算法</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sp>
          <p:nvSpPr>
            <p:cNvPr id="23" name="圆角矩形 22"/>
            <p:cNvSpPr/>
            <p:nvPr/>
          </p:nvSpPr>
          <p:spPr>
            <a:xfrm>
              <a:off x="13371" y="4562"/>
              <a:ext cx="2048" cy="521"/>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密钥</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sp>
          <p:nvSpPr>
            <p:cNvPr id="24" name="椭圆 23"/>
            <p:cNvSpPr/>
            <p:nvPr/>
          </p:nvSpPr>
          <p:spPr>
            <a:xfrm>
              <a:off x="12916" y="5463"/>
              <a:ext cx="2982" cy="1751"/>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13402" y="6314"/>
              <a:ext cx="2048" cy="521"/>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密钥</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sp>
          <p:nvSpPr>
            <p:cNvPr id="27" name="椭圆 26"/>
            <p:cNvSpPr/>
            <p:nvPr/>
          </p:nvSpPr>
          <p:spPr>
            <a:xfrm>
              <a:off x="12890" y="7323"/>
              <a:ext cx="2982" cy="1751"/>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13403" y="8253"/>
              <a:ext cx="2048" cy="521"/>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密钥</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sp>
          <p:nvSpPr>
            <p:cNvPr id="31" name="文本框 30"/>
            <p:cNvSpPr txBox="1"/>
            <p:nvPr/>
          </p:nvSpPr>
          <p:spPr>
            <a:xfrm>
              <a:off x="16136" y="3743"/>
              <a:ext cx="994" cy="2596"/>
            </a:xfrm>
            <a:prstGeom prst="rect">
              <a:avLst/>
            </a:prstGeom>
            <a:noFill/>
            <a:ln w="28575" cmpd="sng">
              <a:solidFill>
                <a:schemeClr val="bg1"/>
              </a:solidFill>
              <a:prstDash val="solid"/>
            </a:ln>
          </p:spPr>
          <p:txBody>
            <a:bodyPr vert="eaVert">
              <a:normAutofit fontScale="62500" lnSpcReduction="20000"/>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2000" b="1" dirty="0">
                  <a:solidFill>
                    <a:srgbClr val="002060"/>
                  </a:solidFill>
                  <a:latin typeface="+mn-lt"/>
                  <a:ea typeface="+mn-ea"/>
                  <a:cs typeface="微软雅黑" panose="020B0503020204020204" pitchFamily="34" charset="-122"/>
                  <a:sym typeface="Calibri" panose="020F0502020204030204" pitchFamily="34" charset="0"/>
                </a:rPr>
                <a:t>数据加密</a:t>
              </a:r>
            </a:p>
          </p:txBody>
        </p:sp>
        <p:sp>
          <p:nvSpPr>
            <p:cNvPr id="48" name="圆角矩形 47"/>
            <p:cNvSpPr/>
            <p:nvPr/>
          </p:nvSpPr>
          <p:spPr>
            <a:xfrm>
              <a:off x="13413" y="5730"/>
              <a:ext cx="2091" cy="551"/>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加密</a:t>
              </a:r>
              <a:endParaRPr kumimoji="0" lang="en-US" altLang="zh-CN" sz="1050" b="0" dirty="0">
                <a:solidFill>
                  <a:srgbClr val="002060"/>
                </a:solidFill>
                <a:latin typeface="微软雅黑" panose="020B0503020204020204" pitchFamily="34" charset="-122"/>
                <a:ea typeface="微软雅黑" panose="020B0503020204020204" pitchFamily="34" charset="-122"/>
              </a:endParaRPr>
            </a:p>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算法</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grpSp>
      <p:grpSp>
        <p:nvGrpSpPr>
          <p:cNvPr id="33" name="组合 32"/>
          <p:cNvGrpSpPr/>
          <p:nvPr/>
        </p:nvGrpSpPr>
        <p:grpSpPr>
          <a:xfrm>
            <a:off x="6988030" y="3470546"/>
            <a:ext cx="3831386" cy="2683248"/>
            <a:chOff x="1671" y="4740"/>
            <a:chExt cx="6974" cy="4256"/>
          </a:xfrm>
        </p:grpSpPr>
        <p:sp>
          <p:nvSpPr>
            <p:cNvPr id="34" name="矩形 33"/>
            <p:cNvSpPr/>
            <p:nvPr/>
          </p:nvSpPr>
          <p:spPr>
            <a:xfrm>
              <a:off x="1671" y="4752"/>
              <a:ext cx="2588" cy="4244"/>
            </a:xfrm>
            <a:prstGeom prst="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1893" y="5178"/>
              <a:ext cx="2176" cy="694"/>
            </a:xfrm>
            <a:prstGeom prst="roundRect">
              <a:avLst/>
            </a:prstGeom>
            <a:solidFill>
              <a:srgbClr val="00B0F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存储层</a:t>
              </a:r>
            </a:p>
          </p:txBody>
        </p:sp>
        <p:sp>
          <p:nvSpPr>
            <p:cNvPr id="36" name="圆角矩形 35"/>
            <p:cNvSpPr/>
            <p:nvPr/>
          </p:nvSpPr>
          <p:spPr>
            <a:xfrm>
              <a:off x="1893" y="6440"/>
              <a:ext cx="2176" cy="694"/>
            </a:xfrm>
            <a:prstGeom prst="roundRect">
              <a:avLst/>
            </a:prstGeom>
            <a:solidFill>
              <a:schemeClr val="accent6">
                <a:lumMod val="60000"/>
                <a:lumOff val="40000"/>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显示层</a:t>
              </a:r>
            </a:p>
          </p:txBody>
        </p:sp>
        <p:sp>
          <p:nvSpPr>
            <p:cNvPr id="37" name="圆角矩形 36"/>
            <p:cNvSpPr/>
            <p:nvPr/>
          </p:nvSpPr>
          <p:spPr>
            <a:xfrm>
              <a:off x="1877" y="7702"/>
              <a:ext cx="2176" cy="694"/>
            </a:xfrm>
            <a:prstGeom prst="roundRect">
              <a:avLst/>
            </a:prstGeom>
            <a:solidFill>
              <a:srgbClr val="92D05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数据层</a:t>
              </a:r>
            </a:p>
          </p:txBody>
        </p:sp>
        <p:sp>
          <p:nvSpPr>
            <p:cNvPr id="41" name="矩形 40"/>
            <p:cNvSpPr/>
            <p:nvPr/>
          </p:nvSpPr>
          <p:spPr>
            <a:xfrm>
              <a:off x="6057" y="4740"/>
              <a:ext cx="2588" cy="4244"/>
            </a:xfrm>
            <a:prstGeom prst="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6279" y="5166"/>
              <a:ext cx="2176" cy="694"/>
            </a:xfrm>
            <a:prstGeom prst="roundRect">
              <a:avLst/>
            </a:prstGeom>
            <a:solidFill>
              <a:srgbClr val="FFC00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密钥一</a:t>
              </a:r>
            </a:p>
          </p:txBody>
        </p:sp>
        <p:sp>
          <p:nvSpPr>
            <p:cNvPr id="43" name="圆角矩形 42"/>
            <p:cNvSpPr/>
            <p:nvPr/>
          </p:nvSpPr>
          <p:spPr>
            <a:xfrm>
              <a:off x="6279" y="6428"/>
              <a:ext cx="2176" cy="694"/>
            </a:xfrm>
            <a:prstGeom prst="roundRect">
              <a:avLst/>
            </a:prstGeom>
            <a:solidFill>
              <a:srgbClr val="FFC00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密钥二</a:t>
              </a:r>
            </a:p>
          </p:txBody>
        </p:sp>
        <p:sp>
          <p:nvSpPr>
            <p:cNvPr id="44" name="圆角矩形 43"/>
            <p:cNvSpPr/>
            <p:nvPr/>
          </p:nvSpPr>
          <p:spPr>
            <a:xfrm>
              <a:off x="6263" y="7690"/>
              <a:ext cx="2176" cy="694"/>
            </a:xfrm>
            <a:prstGeom prst="roundRect">
              <a:avLst/>
            </a:prstGeom>
            <a:solidFill>
              <a:srgbClr val="FFC00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密钥三</a:t>
              </a:r>
            </a:p>
          </p:txBody>
        </p:sp>
      </p:grpSp>
      <p:sp>
        <p:nvSpPr>
          <p:cNvPr id="46" name="Rectangle 64"/>
          <p:cNvSpPr/>
          <p:nvPr/>
        </p:nvSpPr>
        <p:spPr>
          <a:xfrm>
            <a:off x="1962093" y="998290"/>
            <a:ext cx="7332133" cy="632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algn="ctr"/>
            <a:r>
              <a:rPr lang="zh-CN" altLang="en-US" sz="1600" dirty="0">
                <a:solidFill>
                  <a:schemeClr val="tx1"/>
                </a:solidFill>
              </a:rPr>
              <a:t>相同数据，不同角色使用不同的加密算法或者密钥;</a:t>
            </a:r>
            <a:endParaRPr lang="en-US" sz="1600" dirty="0">
              <a:solidFill>
                <a:schemeClr val="tx1"/>
              </a:solidFill>
            </a:endParaRPr>
          </a:p>
        </p:txBody>
      </p:sp>
      <p:sp>
        <p:nvSpPr>
          <p:cNvPr id="47" name="Pentagon 65"/>
          <p:cNvSpPr/>
          <p:nvPr/>
        </p:nvSpPr>
        <p:spPr>
          <a:xfrm>
            <a:off x="1962093" y="998290"/>
            <a:ext cx="782955" cy="6324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01</a:t>
            </a:r>
          </a:p>
        </p:txBody>
      </p:sp>
      <p:sp>
        <p:nvSpPr>
          <p:cNvPr id="49" name="Rectangle 67"/>
          <p:cNvSpPr/>
          <p:nvPr/>
        </p:nvSpPr>
        <p:spPr>
          <a:xfrm>
            <a:off x="2351560" y="1728723"/>
            <a:ext cx="7332133" cy="632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algn="ctr"/>
            <a:r>
              <a:rPr lang="zh-CN" altLang="en-US" sz="1600" dirty="0">
                <a:solidFill>
                  <a:schemeClr val="tx1"/>
                </a:solidFill>
                <a:sym typeface="+mn-ea"/>
              </a:rPr>
              <a:t>数据存储层、数据显示层、数据使用层可以支持不同的密钥;</a:t>
            </a:r>
            <a:endParaRPr lang="en-US" sz="1600" dirty="0">
              <a:solidFill>
                <a:schemeClr val="tx1"/>
              </a:solidFill>
            </a:endParaRPr>
          </a:p>
        </p:txBody>
      </p:sp>
      <p:sp>
        <p:nvSpPr>
          <p:cNvPr id="50" name="Pentagon 68"/>
          <p:cNvSpPr/>
          <p:nvPr/>
        </p:nvSpPr>
        <p:spPr>
          <a:xfrm>
            <a:off x="2351560" y="1728723"/>
            <a:ext cx="782955" cy="63246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02</a:t>
            </a:r>
          </a:p>
        </p:txBody>
      </p:sp>
      <p:sp>
        <p:nvSpPr>
          <p:cNvPr id="52" name="Rectangle 90"/>
          <p:cNvSpPr/>
          <p:nvPr/>
        </p:nvSpPr>
        <p:spPr>
          <a:xfrm>
            <a:off x="2876493" y="2450689"/>
            <a:ext cx="7332133" cy="632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algn="ctr"/>
            <a:r>
              <a:rPr lang="en-US" altLang="zh-CN" sz="1600" dirty="0" err="1">
                <a:solidFill>
                  <a:schemeClr val="tx1"/>
                </a:solidFill>
              </a:rPr>
              <a:t>数据加密支持随机加密策略，避免相同数据的加密结果相同</a:t>
            </a:r>
            <a:endParaRPr lang="en-US" sz="1600" dirty="0">
              <a:solidFill>
                <a:schemeClr val="tx1"/>
              </a:solidFill>
            </a:endParaRPr>
          </a:p>
        </p:txBody>
      </p:sp>
      <p:sp>
        <p:nvSpPr>
          <p:cNvPr id="53" name="Pentagon 91"/>
          <p:cNvSpPr/>
          <p:nvPr/>
        </p:nvSpPr>
        <p:spPr>
          <a:xfrm>
            <a:off x="2876493" y="2450689"/>
            <a:ext cx="782955" cy="63246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03</a:t>
            </a:r>
          </a:p>
        </p:txBody>
      </p:sp>
      <p:sp>
        <p:nvSpPr>
          <p:cNvPr id="57" name="右箭头 56"/>
          <p:cNvSpPr/>
          <p:nvPr/>
        </p:nvSpPr>
        <p:spPr bwMode="auto">
          <a:xfrm>
            <a:off x="2966255" y="3733101"/>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8" name="右箭头 57"/>
          <p:cNvSpPr/>
          <p:nvPr/>
        </p:nvSpPr>
        <p:spPr bwMode="auto">
          <a:xfrm>
            <a:off x="2966255" y="4648900"/>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9" name="右箭头 58"/>
          <p:cNvSpPr/>
          <p:nvPr/>
        </p:nvSpPr>
        <p:spPr bwMode="auto">
          <a:xfrm>
            <a:off x="2966255" y="5680745"/>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0" name="右箭头 59"/>
          <p:cNvSpPr/>
          <p:nvPr/>
        </p:nvSpPr>
        <p:spPr bwMode="auto">
          <a:xfrm>
            <a:off x="8769293" y="3684166"/>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1" name="右箭头 60"/>
          <p:cNvSpPr/>
          <p:nvPr/>
        </p:nvSpPr>
        <p:spPr bwMode="auto">
          <a:xfrm>
            <a:off x="8769293" y="4482519"/>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2" name="右箭头 61"/>
          <p:cNvSpPr/>
          <p:nvPr/>
        </p:nvSpPr>
        <p:spPr bwMode="auto">
          <a:xfrm>
            <a:off x="8769293" y="5354973"/>
            <a:ext cx="318781" cy="553673"/>
          </a:xfrm>
          <a:prstGeom prst="rightArrow">
            <a:avLst/>
          </a:prstGeom>
          <a:ln/>
        </p:spPr>
        <p:style>
          <a:lnRef idx="1">
            <a:schemeClr val="accent2"/>
          </a:lnRef>
          <a:fillRef idx="3">
            <a:schemeClr val="accent2"/>
          </a:fillRef>
          <a:effectRef idx="2">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3808814" y="5630948"/>
            <a:ext cx="726469" cy="310063"/>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加密</a:t>
            </a:r>
            <a:endParaRPr kumimoji="0" lang="en-US" altLang="zh-CN" sz="1050" b="0" dirty="0">
              <a:solidFill>
                <a:srgbClr val="002060"/>
              </a:solidFill>
              <a:latin typeface="微软雅黑" panose="020B0503020204020204" pitchFamily="34" charset="-122"/>
              <a:ea typeface="微软雅黑" panose="020B0503020204020204" pitchFamily="34" charset="-122"/>
            </a:endParaRPr>
          </a:p>
          <a:p>
            <a:pPr algn="ctr" defTabSz="857250">
              <a:lnSpc>
                <a:spcPts val="500"/>
              </a:lnSpc>
              <a:spcBef>
                <a:spcPct val="50000"/>
              </a:spcBef>
              <a:buClr>
                <a:srgbClr val="FF0000"/>
              </a:buClr>
              <a:buFont typeface="Wingdings" panose="05000000000000000000" pitchFamily="2" charset="2"/>
              <a:buNone/>
            </a:pPr>
            <a:r>
              <a:rPr kumimoji="0" lang="zh-CN" altLang="en-US" sz="1050" b="0" dirty="0">
                <a:solidFill>
                  <a:srgbClr val="002060"/>
                </a:solidFill>
                <a:latin typeface="微软雅黑" panose="020B0503020204020204" pitchFamily="34" charset="-122"/>
                <a:ea typeface="微软雅黑" panose="020B0503020204020204" pitchFamily="34" charset="-122"/>
              </a:rPr>
              <a:t>算法</a:t>
            </a:r>
            <a:r>
              <a:rPr kumimoji="0" lang="en-US" altLang="zh-CN" sz="1050" b="0" dirty="0">
                <a:solidFill>
                  <a:srgbClr val="002060"/>
                </a:solidFill>
                <a:latin typeface="微软雅黑" panose="020B0503020204020204" pitchFamily="34" charset="-122"/>
                <a:ea typeface="微软雅黑" panose="020B0503020204020204" pitchFamily="34" charset="-122"/>
              </a:rPr>
              <a:t>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加密脱敏能力提升</a:t>
            </a:r>
            <a:r>
              <a:rPr lang="en-US" altLang="zh-CN" dirty="0">
                <a:solidFill>
                  <a:srgbClr val="3773AC"/>
                </a:solidFill>
              </a:rPr>
              <a:t>—</a:t>
            </a:r>
            <a:r>
              <a:rPr lang="zh-CN" altLang="en-US" dirty="0">
                <a:solidFill>
                  <a:srgbClr val="3773AC"/>
                </a:solidFill>
              </a:rPr>
              <a:t>区块链密钥管理</a:t>
            </a:r>
            <a:endParaRPr lang="zh-CN" altLang="en-US" dirty="0"/>
          </a:p>
        </p:txBody>
      </p:sp>
      <p:pic>
        <p:nvPicPr>
          <p:cNvPr id="54" name="图片 3"/>
          <p:cNvPicPr/>
          <p:nvPr/>
        </p:nvPicPr>
        <p:blipFill>
          <a:blip r:embed="rId2"/>
          <a:stretch>
            <a:fillRect/>
          </a:stretch>
        </p:blipFill>
        <p:spPr>
          <a:xfrm>
            <a:off x="431800" y="716280"/>
            <a:ext cx="11353165" cy="76200"/>
          </a:xfrm>
          <a:prstGeom prst="rect">
            <a:avLst/>
          </a:prstGeom>
          <a:noFill/>
          <a:ln w="9525">
            <a:noFill/>
          </a:ln>
        </p:spPr>
      </p:pic>
      <p:sp>
        <p:nvSpPr>
          <p:cNvPr id="55" name="矩形 54"/>
          <p:cNvSpPr/>
          <p:nvPr/>
        </p:nvSpPr>
        <p:spPr>
          <a:xfrm>
            <a:off x="177282" y="3867150"/>
            <a:ext cx="11773618" cy="2584392"/>
          </a:xfrm>
          <a:prstGeom prst="rect">
            <a:avLst/>
          </a:prstGeom>
          <a:noFill/>
          <a:ln w="285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微软雅黑" panose="020B0503020204020204" charset="-122"/>
                <a:ea typeface="微软雅黑" panose="020B0503020204020204" charset="-122"/>
              </a:rPr>
              <a:t>密钥管理</a:t>
            </a:r>
            <a:endParaRPr lang="en-US" altLang="zh-CN" b="1" dirty="0">
              <a:solidFill>
                <a:schemeClr val="tx1"/>
              </a:solidFill>
              <a:latin typeface="微软雅黑" panose="020B0503020204020204" charset="-122"/>
              <a:ea typeface="微软雅黑" panose="020B0503020204020204" charset="-122"/>
            </a:endParaRPr>
          </a:p>
          <a:p>
            <a:r>
              <a:rPr lang="en-US" altLang="zh-CN" b="1" dirty="0">
                <a:solidFill>
                  <a:schemeClr val="tx1"/>
                </a:solidFill>
                <a:latin typeface="微软雅黑" panose="020B0503020204020204" charset="-122"/>
                <a:ea typeface="微软雅黑" panose="020B0503020204020204" charset="-122"/>
              </a:rPr>
              <a:t>  </a:t>
            </a:r>
            <a:r>
              <a:rPr lang="zh-CN" altLang="en-US" b="1" dirty="0">
                <a:solidFill>
                  <a:schemeClr val="tx1"/>
                </a:solidFill>
                <a:latin typeface="微软雅黑" panose="020B0503020204020204" charset="-122"/>
                <a:ea typeface="微软雅黑" panose="020B0503020204020204" charset="-122"/>
              </a:rPr>
              <a:t>体系</a:t>
            </a:r>
            <a:endParaRPr lang="en-US" altLang="zh-CN" b="1" dirty="0">
              <a:solidFill>
                <a:schemeClr val="tx1"/>
              </a:solidFill>
              <a:latin typeface="微软雅黑" panose="020B0503020204020204" charset="-122"/>
              <a:ea typeface="微软雅黑" panose="020B0503020204020204" charset="-122"/>
            </a:endParaRPr>
          </a:p>
        </p:txBody>
      </p:sp>
      <p:pic>
        <p:nvPicPr>
          <p:cNvPr id="63" name="Picture 4" descr="这里写图片描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3978" y="4038658"/>
            <a:ext cx="4066373" cy="248171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20"/>
          <p:cNvSpPr txBox="1"/>
          <p:nvPr/>
        </p:nvSpPr>
        <p:spPr>
          <a:xfrm>
            <a:off x="7239821" y="3998216"/>
            <a:ext cx="1879530" cy="584775"/>
          </a:xfrm>
          <a:prstGeom prst="rect">
            <a:avLst/>
          </a:prstGeom>
          <a:noFill/>
        </p:spPr>
        <p:txBody>
          <a:bodyPr wrap="square" rtlCol="0">
            <a:spAutoFit/>
          </a:bodyPr>
          <a:lstStyle/>
          <a:p>
            <a:pPr algn="ctr"/>
            <a:r>
              <a:rPr lang="en-US" altLang="zh-CN" sz="1600" dirty="0" err="1"/>
              <a:t>Merkle</a:t>
            </a:r>
            <a:r>
              <a:rPr lang="en-US" altLang="zh-CN" sz="1600" dirty="0"/>
              <a:t> Tree</a:t>
            </a:r>
          </a:p>
          <a:p>
            <a:pPr algn="ctr"/>
            <a:r>
              <a:rPr lang="zh-CN" altLang="en-US" sz="1600" dirty="0"/>
              <a:t>数据结构</a:t>
            </a:r>
          </a:p>
        </p:txBody>
      </p:sp>
      <p:grpSp>
        <p:nvGrpSpPr>
          <p:cNvPr id="2" name="组合 1"/>
          <p:cNvGrpSpPr/>
          <p:nvPr/>
        </p:nvGrpSpPr>
        <p:grpSpPr>
          <a:xfrm>
            <a:off x="1833620" y="3994146"/>
            <a:ext cx="5208466" cy="2274189"/>
            <a:chOff x="1385944" y="2746969"/>
            <a:chExt cx="6664179" cy="3530892"/>
          </a:xfrm>
        </p:grpSpPr>
        <p:sp>
          <p:nvSpPr>
            <p:cNvPr id="65" name="矩形 64"/>
            <p:cNvSpPr/>
            <p:nvPr/>
          </p:nvSpPr>
          <p:spPr>
            <a:xfrm>
              <a:off x="1385944" y="2816078"/>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加密数据</a:t>
              </a:r>
            </a:p>
          </p:txBody>
        </p:sp>
        <p:sp>
          <p:nvSpPr>
            <p:cNvPr id="66" name="矩形 65"/>
            <p:cNvSpPr/>
            <p:nvPr/>
          </p:nvSpPr>
          <p:spPr>
            <a:xfrm>
              <a:off x="1385944" y="5680841"/>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加密算法</a:t>
              </a:r>
            </a:p>
          </p:txBody>
        </p:sp>
        <p:sp>
          <p:nvSpPr>
            <p:cNvPr id="67" name="矩形 66"/>
            <p:cNvSpPr/>
            <p:nvPr/>
          </p:nvSpPr>
          <p:spPr>
            <a:xfrm>
              <a:off x="1385944" y="4248459"/>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加密逻辑</a:t>
              </a:r>
            </a:p>
          </p:txBody>
        </p:sp>
        <p:sp>
          <p:nvSpPr>
            <p:cNvPr id="68" name="矩形 67"/>
            <p:cNvSpPr/>
            <p:nvPr/>
          </p:nvSpPr>
          <p:spPr>
            <a:xfrm>
              <a:off x="4920934" y="4248459"/>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密钥</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二次加密</a:t>
              </a:r>
            </a:p>
          </p:txBody>
        </p:sp>
        <p:sp>
          <p:nvSpPr>
            <p:cNvPr id="69" name="矩形 68"/>
            <p:cNvSpPr/>
            <p:nvPr/>
          </p:nvSpPr>
          <p:spPr>
            <a:xfrm>
              <a:off x="3398753" y="4248459"/>
              <a:ext cx="858484"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密钥</a:t>
              </a:r>
            </a:p>
          </p:txBody>
        </p:sp>
        <p:sp>
          <p:nvSpPr>
            <p:cNvPr id="70" name="矩形 69"/>
            <p:cNvSpPr/>
            <p:nvPr/>
          </p:nvSpPr>
          <p:spPr>
            <a:xfrm>
              <a:off x="4920934" y="2839772"/>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加密口令</a:t>
              </a:r>
            </a:p>
          </p:txBody>
        </p:sp>
        <p:sp>
          <p:nvSpPr>
            <p:cNvPr id="71" name="矩形 70"/>
            <p:cNvSpPr/>
            <p:nvPr/>
          </p:nvSpPr>
          <p:spPr>
            <a:xfrm>
              <a:off x="4920934" y="5704535"/>
              <a:ext cx="1410618" cy="5733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加密盐值</a:t>
              </a:r>
            </a:p>
          </p:txBody>
        </p:sp>
        <p:sp>
          <p:nvSpPr>
            <p:cNvPr id="72" name="矩形 71"/>
            <p:cNvSpPr/>
            <p:nvPr/>
          </p:nvSpPr>
          <p:spPr>
            <a:xfrm>
              <a:off x="6331552" y="3608675"/>
              <a:ext cx="1410618" cy="389600"/>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区块链账本</a:t>
              </a:r>
            </a:p>
          </p:txBody>
        </p:sp>
        <p:sp>
          <p:nvSpPr>
            <p:cNvPr id="73" name="矩形 72"/>
            <p:cNvSpPr/>
            <p:nvPr/>
          </p:nvSpPr>
          <p:spPr>
            <a:xfrm>
              <a:off x="6331552" y="5122904"/>
              <a:ext cx="1410618" cy="389600"/>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区块链账本</a:t>
              </a:r>
            </a:p>
          </p:txBody>
        </p:sp>
        <p:sp>
          <p:nvSpPr>
            <p:cNvPr id="74" name="右箭头 73"/>
            <p:cNvSpPr/>
            <p:nvPr/>
          </p:nvSpPr>
          <p:spPr>
            <a:xfrm>
              <a:off x="2950980" y="4356068"/>
              <a:ext cx="322795" cy="358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右箭头 74"/>
            <p:cNvSpPr/>
            <p:nvPr/>
          </p:nvSpPr>
          <p:spPr>
            <a:xfrm>
              <a:off x="4471742" y="4356068"/>
              <a:ext cx="322795" cy="358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65" idx="2"/>
              <a:endCxn id="67" idx="0"/>
            </p:cNvCxnSpPr>
            <p:nvPr/>
          </p:nvCxnSpPr>
          <p:spPr>
            <a:xfrm>
              <a:off x="2091253" y="3389404"/>
              <a:ext cx="0" cy="859055"/>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6" idx="0"/>
              <a:endCxn id="67" idx="2"/>
            </p:cNvCxnSpPr>
            <p:nvPr/>
          </p:nvCxnSpPr>
          <p:spPr>
            <a:xfrm flipV="1">
              <a:off x="2091253" y="4821785"/>
              <a:ext cx="0" cy="859056"/>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0" idx="2"/>
              <a:endCxn id="68" idx="0"/>
            </p:cNvCxnSpPr>
            <p:nvPr/>
          </p:nvCxnSpPr>
          <p:spPr>
            <a:xfrm>
              <a:off x="5626243" y="3413098"/>
              <a:ext cx="0" cy="835361"/>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1" idx="0"/>
              <a:endCxn id="68" idx="2"/>
            </p:cNvCxnSpPr>
            <p:nvPr/>
          </p:nvCxnSpPr>
          <p:spPr>
            <a:xfrm flipV="1">
              <a:off x="5626243" y="4821785"/>
              <a:ext cx="0" cy="882750"/>
            </a:xfrm>
            <a:prstGeom prst="straightConnector1">
              <a:avLst/>
            </a:prstGeom>
            <a:ln w="28575">
              <a:solidFill>
                <a:srgbClr val="2D303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形状 30"/>
            <p:cNvCxnSpPr>
              <a:cxnSpLocks/>
              <a:stCxn id="70" idx="3"/>
              <a:endCxn id="72" idx="0"/>
            </p:cNvCxnSpPr>
            <p:nvPr/>
          </p:nvCxnSpPr>
          <p:spPr>
            <a:xfrm>
              <a:off x="6331552" y="3126435"/>
              <a:ext cx="705309" cy="482240"/>
            </a:xfrm>
            <a:prstGeom prst="bentConnector2">
              <a:avLst/>
            </a:prstGeom>
            <a:ln w="28575">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81" name="形状 30"/>
            <p:cNvCxnSpPr>
              <a:cxnSpLocks/>
              <a:stCxn id="71" idx="3"/>
              <a:endCxn id="73" idx="2"/>
            </p:cNvCxnSpPr>
            <p:nvPr/>
          </p:nvCxnSpPr>
          <p:spPr>
            <a:xfrm flipV="1">
              <a:off x="6331552" y="5512504"/>
              <a:ext cx="705309" cy="478694"/>
            </a:xfrm>
            <a:prstGeom prst="bentConnector2">
              <a:avLst/>
            </a:prstGeom>
            <a:ln w="28575">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82" name="右箭头 81"/>
            <p:cNvSpPr/>
            <p:nvPr/>
          </p:nvSpPr>
          <p:spPr>
            <a:xfrm>
              <a:off x="7727328" y="4356068"/>
              <a:ext cx="322795" cy="358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6620976" y="2746969"/>
              <a:ext cx="1152394" cy="477853"/>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口令上链</a:t>
              </a:r>
            </a:p>
          </p:txBody>
        </p:sp>
      </p:grpSp>
      <p:sp>
        <p:nvSpPr>
          <p:cNvPr id="84" name="文本框 83"/>
          <p:cNvSpPr txBox="1"/>
          <p:nvPr/>
        </p:nvSpPr>
        <p:spPr>
          <a:xfrm>
            <a:off x="5949584" y="6047972"/>
            <a:ext cx="1152394" cy="307777"/>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盐值上链</a:t>
            </a:r>
          </a:p>
        </p:txBody>
      </p:sp>
      <p:sp>
        <p:nvSpPr>
          <p:cNvPr id="27" name="内容占位符 3"/>
          <p:cNvSpPr>
            <a:spLocks noGrp="1"/>
          </p:cNvSpPr>
          <p:nvPr>
            <p:ph idx="1"/>
          </p:nvPr>
        </p:nvSpPr>
        <p:spPr>
          <a:xfrm>
            <a:off x="321646" y="822165"/>
            <a:ext cx="5553790" cy="3031858"/>
          </a:xfrm>
        </p:spPr>
        <p:txBody>
          <a:bodyPr/>
          <a:lstStyle/>
          <a:p>
            <a:pPr>
              <a:buFont typeface="Wingdings" panose="05000000000000000000" pitchFamily="2" charset="2"/>
              <a:buChar char="u"/>
            </a:pPr>
            <a:r>
              <a:rPr lang="zh-CN" altLang="en-US" sz="1600" b="1" dirty="0"/>
              <a:t>密钥管理的重要性</a:t>
            </a:r>
            <a:endParaRPr lang="en-US" altLang="zh-CN" sz="1600" b="1" dirty="0"/>
          </a:p>
          <a:p>
            <a:pPr marL="0" indent="0">
              <a:buNone/>
            </a:pPr>
            <a:r>
              <a:rPr lang="en-US" altLang="zh-CN" sz="1600" dirty="0"/>
              <a:t>1.</a:t>
            </a:r>
            <a:r>
              <a:rPr lang="zh-CN" altLang="en-US" sz="1600" dirty="0"/>
              <a:t>密钥管理是信息安全的重要因素，加密系统的安全性取决于：</a:t>
            </a:r>
          </a:p>
          <a:p>
            <a:r>
              <a:rPr lang="zh-CN" altLang="en-US" sz="1600" dirty="0"/>
              <a:t>算法的安全性、密钥使用和管理的安全性</a:t>
            </a:r>
          </a:p>
          <a:p>
            <a:r>
              <a:rPr lang="zh-CN" altLang="en-US" sz="1600" dirty="0"/>
              <a:t>算法确定的条件下，保密系统的安全性取决于密钥使用和管理的安全性</a:t>
            </a:r>
            <a:endParaRPr lang="en-US" altLang="zh-CN" sz="1600" dirty="0"/>
          </a:p>
          <a:p>
            <a:endParaRPr lang="en-US" altLang="zh-CN" sz="1600" dirty="0"/>
          </a:p>
          <a:p>
            <a:pPr marL="0" indent="0">
              <a:buNone/>
            </a:pPr>
            <a:r>
              <a:rPr lang="en-US" altLang="zh-CN" sz="1600" dirty="0"/>
              <a:t>2. </a:t>
            </a:r>
            <a:r>
              <a:rPr lang="zh-CN" altLang="en-US" sz="1600" dirty="0"/>
              <a:t>保护好密钥比保护好算法要容易得多。算法是公开的，密钥是保密的。</a:t>
            </a:r>
          </a:p>
          <a:p>
            <a:endParaRPr lang="zh-CN" altLang="en-US" sz="1200" b="1" dirty="0"/>
          </a:p>
        </p:txBody>
      </p:sp>
      <p:sp>
        <p:nvSpPr>
          <p:cNvPr id="28" name="圆角矩形 27"/>
          <p:cNvSpPr/>
          <p:nvPr/>
        </p:nvSpPr>
        <p:spPr bwMode="auto">
          <a:xfrm>
            <a:off x="177282" y="856784"/>
            <a:ext cx="5842518" cy="2895143"/>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0" name="圆角矩形 29"/>
          <p:cNvSpPr/>
          <p:nvPr/>
        </p:nvSpPr>
        <p:spPr bwMode="auto">
          <a:xfrm>
            <a:off x="6108382" y="856784"/>
            <a:ext cx="5842518" cy="2895143"/>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1" name="内容占位符 3"/>
          <p:cNvSpPr txBox="1">
            <a:spLocks/>
          </p:cNvSpPr>
          <p:nvPr/>
        </p:nvSpPr>
        <p:spPr>
          <a:xfrm>
            <a:off x="6212359" y="856784"/>
            <a:ext cx="5553790" cy="270204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1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16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zh-CN" altLang="en-US" sz="1600" b="1" dirty="0"/>
              <a:t>区块链密钥管理的优势</a:t>
            </a:r>
            <a:endParaRPr lang="en-US" altLang="zh-CN" sz="1600" b="1" dirty="0"/>
          </a:p>
          <a:p>
            <a:pPr>
              <a:buFont typeface="Wingdings" panose="05000000000000000000" pitchFamily="2" charset="2"/>
              <a:buChar char="ü"/>
            </a:pPr>
            <a:r>
              <a:rPr lang="zh-CN" altLang="en-US" sz="1400" dirty="0">
                <a:latin typeface="+mn-ea"/>
              </a:rPr>
              <a:t>提供密钥管理的一个</a:t>
            </a:r>
            <a:r>
              <a:rPr lang="zh-CN" altLang="en-US" sz="1400" b="1" dirty="0">
                <a:solidFill>
                  <a:srgbClr val="FFC000"/>
                </a:solidFill>
                <a:latin typeface="+mn-ea"/>
              </a:rPr>
              <a:t>完全可信任环境</a:t>
            </a:r>
            <a:endParaRPr lang="en-US" altLang="zh-CN" sz="1400" b="1" dirty="0">
              <a:solidFill>
                <a:srgbClr val="FFC000"/>
              </a:solidFill>
              <a:latin typeface="+mn-ea"/>
            </a:endParaRPr>
          </a:p>
          <a:p>
            <a:pPr>
              <a:buFont typeface="Wingdings" panose="05000000000000000000" pitchFamily="2" charset="2"/>
              <a:buChar char="ü"/>
            </a:pPr>
            <a:endParaRPr lang="en-US" altLang="zh-CN" sz="1400" dirty="0">
              <a:latin typeface="+mn-ea"/>
            </a:endParaRPr>
          </a:p>
          <a:p>
            <a:pPr lvl="0">
              <a:buFont typeface="Wingdings" panose="05000000000000000000" pitchFamily="2" charset="2"/>
              <a:buChar char="ü"/>
            </a:pPr>
            <a:r>
              <a:rPr lang="zh-CN" altLang="en-US" sz="1400" dirty="0">
                <a:latin typeface="+mn-ea"/>
              </a:rPr>
              <a:t>每次密钥加密与解密都形成区块（</a:t>
            </a:r>
            <a:r>
              <a:rPr lang="zh-CN" altLang="en-US" sz="1400" b="1" dirty="0">
                <a:latin typeface="+mn-ea"/>
              </a:rPr>
              <a:t>数据结构上的去中心化</a:t>
            </a:r>
            <a:r>
              <a:rPr lang="zh-CN" altLang="en-US" sz="1400" dirty="0">
                <a:latin typeface="+mn-ea"/>
              </a:rPr>
              <a:t>）</a:t>
            </a:r>
            <a:endParaRPr lang="en-US" altLang="zh-CN" sz="1400" dirty="0">
              <a:latin typeface="+mn-ea"/>
            </a:endParaRPr>
          </a:p>
          <a:p>
            <a:pPr lvl="0">
              <a:buFont typeface="Wingdings" panose="05000000000000000000" pitchFamily="2" charset="2"/>
              <a:buChar char="ü"/>
            </a:pPr>
            <a:endParaRPr lang="zh-CN" altLang="en-US" sz="1400" dirty="0">
              <a:latin typeface="+mn-ea"/>
            </a:endParaRPr>
          </a:p>
          <a:p>
            <a:pPr lvl="0">
              <a:buFont typeface="Wingdings" panose="05000000000000000000" pitchFamily="2" charset="2"/>
              <a:buChar char="ü"/>
            </a:pPr>
            <a:r>
              <a:rPr lang="en-US" altLang="en-US" sz="1400" dirty="0">
                <a:latin typeface="+mn-ea"/>
              </a:rPr>
              <a:t>3</a:t>
            </a:r>
            <a:r>
              <a:rPr lang="zh-CN" altLang="en-US" sz="1400" dirty="0">
                <a:latin typeface="+mn-ea"/>
              </a:rPr>
              <a:t>密钥管理服务</a:t>
            </a:r>
            <a:r>
              <a:rPr lang="zh-CN" altLang="en-US" sz="1400" b="1" dirty="0">
                <a:solidFill>
                  <a:srgbClr val="FFC000"/>
                </a:solidFill>
                <a:latin typeface="+mn-ea"/>
              </a:rPr>
              <a:t>无中心节点</a:t>
            </a:r>
            <a:r>
              <a:rPr lang="zh-CN" altLang="en-US" sz="1400" dirty="0">
                <a:latin typeface="+mn-ea"/>
              </a:rPr>
              <a:t>（业务上的去中心化）</a:t>
            </a:r>
            <a:endParaRPr lang="en-US" altLang="zh-CN" sz="1400" dirty="0">
              <a:latin typeface="+mn-ea"/>
            </a:endParaRPr>
          </a:p>
          <a:p>
            <a:pPr lvl="0">
              <a:buFont typeface="Wingdings" panose="05000000000000000000" pitchFamily="2" charset="2"/>
              <a:buChar char="ü"/>
            </a:pPr>
            <a:endParaRPr lang="zh-CN" altLang="en-US" sz="1400" dirty="0">
              <a:latin typeface="+mn-ea"/>
            </a:endParaRPr>
          </a:p>
          <a:p>
            <a:pPr>
              <a:buFont typeface="Wingdings" panose="05000000000000000000" pitchFamily="2" charset="2"/>
              <a:buChar char="ü"/>
            </a:pPr>
            <a:r>
              <a:rPr lang="zh-CN" altLang="en-US" sz="1400" dirty="0">
                <a:latin typeface="+mn-ea"/>
              </a:rPr>
              <a:t>密钥相对于</a:t>
            </a:r>
            <a:r>
              <a:rPr lang="en-US" altLang="zh-CN" sz="1400" dirty="0">
                <a:latin typeface="+mn-ea"/>
              </a:rPr>
              <a:t>PB</a:t>
            </a:r>
            <a:r>
              <a:rPr lang="zh-CN" altLang="en-US" sz="1400" dirty="0">
                <a:latin typeface="+mn-ea"/>
              </a:rPr>
              <a:t>级数据更轻量化，非常适合于区块链的底层技术</a:t>
            </a:r>
            <a:endParaRPr lang="en-US" altLang="zh-CN" sz="1400" dirty="0">
              <a:latin typeface="+mn-ea"/>
            </a:endParaRPr>
          </a:p>
          <a:p>
            <a:pPr>
              <a:buFont typeface="Wingdings" panose="05000000000000000000" pitchFamily="2" charset="2"/>
              <a:buChar char="ü"/>
            </a:pPr>
            <a:endParaRPr lang="en-US" altLang="zh-CN" sz="1400" dirty="0">
              <a:latin typeface="+mn-ea"/>
            </a:endParaRPr>
          </a:p>
          <a:p>
            <a:pPr>
              <a:buFont typeface="Wingdings" panose="05000000000000000000" pitchFamily="2" charset="2"/>
              <a:buChar char="ü"/>
            </a:pPr>
            <a:r>
              <a:rPr lang="zh-CN" altLang="en-US" sz="1400" dirty="0">
                <a:latin typeface="+mn-ea"/>
              </a:rPr>
              <a:t>区块链的</a:t>
            </a:r>
            <a:r>
              <a:rPr lang="zh-CN" altLang="en-US" sz="1400" b="1" dirty="0">
                <a:solidFill>
                  <a:srgbClr val="FFC000"/>
                </a:solidFill>
                <a:latin typeface="+mn-ea"/>
              </a:rPr>
              <a:t>不可伪造</a:t>
            </a:r>
            <a:r>
              <a:rPr lang="zh-CN" altLang="en-US" sz="1400" dirty="0">
                <a:latin typeface="+mn-ea"/>
              </a:rPr>
              <a:t>、</a:t>
            </a:r>
            <a:r>
              <a:rPr lang="zh-CN" altLang="en-US" sz="1400" b="1" dirty="0">
                <a:solidFill>
                  <a:srgbClr val="FFC000"/>
                </a:solidFill>
                <a:latin typeface="+mn-ea"/>
              </a:rPr>
              <a:t>不可篡改</a:t>
            </a:r>
            <a:r>
              <a:rPr lang="zh-CN" altLang="en-US" sz="1400" dirty="0">
                <a:latin typeface="+mn-ea"/>
              </a:rPr>
              <a:t>是密钥管理迫切需要的特性   </a:t>
            </a:r>
          </a:p>
          <a:p>
            <a:endParaRPr lang="zh-CN" altLang="en-US" sz="1200" dirty="0"/>
          </a:p>
          <a:p>
            <a:pPr lvl="0"/>
            <a:endParaRPr lang="zh-CN" altLang="en-US" sz="1200" dirty="0"/>
          </a:p>
          <a:p>
            <a:pPr marL="228600" indent="-228600">
              <a:buAutoNum type="arabicPeriod"/>
            </a:pPr>
            <a:endParaRPr lang="zh-CN" altLang="en-US" sz="1200" dirty="0"/>
          </a:p>
          <a:p>
            <a:pPr marL="0" indent="0">
              <a:buFont typeface="Arial" panose="020B0604020202020204" pitchFamily="34" charset="0"/>
              <a:buNone/>
            </a:pPr>
            <a:endParaRPr lang="zh-CN" altLang="en-US" sz="1200" b="1" dirty="0"/>
          </a:p>
        </p:txBody>
      </p:sp>
    </p:spTree>
    <p:extLst>
      <p:ext uri="{BB962C8B-B14F-4D97-AF65-F5344CB8AC3E}">
        <p14:creationId xmlns:p14="http://schemas.microsoft.com/office/powerpoint/2010/main" val="54251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bwMode="auto">
          <a:xfrm>
            <a:off x="7344076" y="4106026"/>
            <a:ext cx="519764" cy="207398"/>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solidFill>
                  <a:srgbClr val="3773AC"/>
                </a:solidFill>
              </a:rPr>
              <a:t>加密脱敏能力提升</a:t>
            </a:r>
            <a:r>
              <a:rPr lang="en-US" altLang="zh-CN" dirty="0">
                <a:solidFill>
                  <a:srgbClr val="3773AC"/>
                </a:solidFill>
              </a:rPr>
              <a:t>—</a:t>
            </a:r>
            <a:r>
              <a:rPr lang="zh-CN" altLang="en-US" dirty="0">
                <a:solidFill>
                  <a:srgbClr val="3773AC"/>
                </a:solidFill>
              </a:rPr>
              <a:t>数据自动定级架构</a:t>
            </a:r>
            <a:endParaRPr lang="zh-CN" altLang="en-US" dirty="0"/>
          </a:p>
        </p:txBody>
      </p:sp>
      <p:sp>
        <p:nvSpPr>
          <p:cNvPr id="6" name="圆角矩形 5"/>
          <p:cNvSpPr/>
          <p:nvPr/>
        </p:nvSpPr>
        <p:spPr>
          <a:xfrm>
            <a:off x="771497" y="4630749"/>
            <a:ext cx="1861038" cy="1771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noProof="1">
              <a:solidFill>
                <a:prstClr val="white"/>
              </a:solidFill>
            </a:endParaRPr>
          </a:p>
        </p:txBody>
      </p:sp>
      <p:sp>
        <p:nvSpPr>
          <p:cNvPr id="9" name="矩形 8"/>
          <p:cNvSpPr/>
          <p:nvPr/>
        </p:nvSpPr>
        <p:spPr>
          <a:xfrm>
            <a:off x="678629" y="2079670"/>
            <a:ext cx="6023557" cy="4369470"/>
          </a:xfrm>
          <a:prstGeom prst="rect">
            <a:avLst/>
          </a:prstGeom>
          <a:ln w="190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kern="0" noProof="1">
              <a:solidFill>
                <a:prstClr val="white"/>
              </a:solidFill>
            </a:endParaRPr>
          </a:p>
        </p:txBody>
      </p:sp>
      <p:sp>
        <p:nvSpPr>
          <p:cNvPr id="12" name="文本框 12"/>
          <p:cNvSpPr txBox="1"/>
          <p:nvPr/>
        </p:nvSpPr>
        <p:spPr>
          <a:xfrm>
            <a:off x="1151361" y="2358955"/>
            <a:ext cx="1141867" cy="338554"/>
          </a:xfrm>
          <a:prstGeom prst="rect">
            <a:avLst/>
          </a:prstGeom>
          <a:noFill/>
          <a:ln w="9525">
            <a:noFill/>
          </a:ln>
        </p:spPr>
        <p:txBody>
          <a:bodyPr wrap="square" anchor="t">
            <a:spAutoFit/>
          </a:bodyPr>
          <a:lstStyle/>
          <a:p>
            <a:pPr algn="ctr"/>
            <a:r>
              <a:rPr lang="en-US" altLang="zh-CN" sz="1600" b="1" dirty="0">
                <a:solidFill>
                  <a:srgbClr val="00B0F0"/>
                </a:solidFill>
              </a:rPr>
              <a:t>  </a:t>
            </a:r>
            <a:r>
              <a:rPr lang="zh-CN" altLang="en-US" sz="1600" b="1" dirty="0">
                <a:solidFill>
                  <a:srgbClr val="00B0F0"/>
                </a:solidFill>
              </a:rPr>
              <a:t>数据采集</a:t>
            </a:r>
          </a:p>
        </p:txBody>
      </p:sp>
      <p:sp>
        <p:nvSpPr>
          <p:cNvPr id="18" name="圆角矩形 17"/>
          <p:cNvSpPr/>
          <p:nvPr/>
        </p:nvSpPr>
        <p:spPr>
          <a:xfrm>
            <a:off x="2997651" y="2679442"/>
            <a:ext cx="1372138" cy="32498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noProof="1">
              <a:solidFill>
                <a:prstClr val="black"/>
              </a:solidFill>
            </a:endParaRPr>
          </a:p>
        </p:txBody>
      </p:sp>
      <p:sp>
        <p:nvSpPr>
          <p:cNvPr id="28" name="文本框 37"/>
          <p:cNvSpPr txBox="1"/>
          <p:nvPr/>
        </p:nvSpPr>
        <p:spPr>
          <a:xfrm>
            <a:off x="4952957" y="2328546"/>
            <a:ext cx="1362021" cy="338554"/>
          </a:xfrm>
          <a:prstGeom prst="rect">
            <a:avLst/>
          </a:prstGeom>
          <a:noFill/>
          <a:ln w="9525">
            <a:noFill/>
          </a:ln>
        </p:spPr>
        <p:txBody>
          <a:bodyPr wrap="square" anchor="t">
            <a:spAutoFit/>
          </a:bodyPr>
          <a:lstStyle/>
          <a:p>
            <a:pPr algn="ctr"/>
            <a:r>
              <a:rPr lang="en-US" altLang="zh-CN" sz="1600" b="1" dirty="0">
                <a:solidFill>
                  <a:srgbClr val="00B0F0"/>
                </a:solidFill>
              </a:rPr>
              <a:t>  </a:t>
            </a:r>
            <a:r>
              <a:rPr lang="zh-CN" altLang="en-US" sz="1600" b="1" dirty="0">
                <a:solidFill>
                  <a:srgbClr val="00B0F0"/>
                </a:solidFill>
              </a:rPr>
              <a:t>脱敏加密</a:t>
            </a:r>
          </a:p>
        </p:txBody>
      </p:sp>
      <p:sp>
        <p:nvSpPr>
          <p:cNvPr id="29" name="矩形 28"/>
          <p:cNvSpPr/>
          <p:nvPr/>
        </p:nvSpPr>
        <p:spPr bwMode="auto">
          <a:xfrm>
            <a:off x="6653699" y="2103922"/>
            <a:ext cx="5272563" cy="4300642"/>
          </a:xfrm>
          <a:prstGeom prst="rect">
            <a:avLst/>
          </a:prstGeom>
          <a:ln>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43200" tIns="40019" rIns="43200" bIns="40019"/>
          <a:lstStyle/>
          <a:p>
            <a:pPr algn="ctr"/>
            <a:endParaRPr lang="zh-CN" altLang="en-US" sz="1050" kern="0" noProof="1">
              <a:ln>
                <a:solidFill>
                  <a:prstClr val="black"/>
                </a:solidFill>
                <a:prstDash val="dash"/>
              </a:ln>
              <a:solidFill>
                <a:prstClr val="black"/>
              </a:solidFill>
            </a:endParaRPr>
          </a:p>
        </p:txBody>
      </p:sp>
      <p:sp>
        <p:nvSpPr>
          <p:cNvPr id="32" name="文本框 47"/>
          <p:cNvSpPr txBox="1"/>
          <p:nvPr/>
        </p:nvSpPr>
        <p:spPr>
          <a:xfrm>
            <a:off x="8238581" y="2184211"/>
            <a:ext cx="2404137" cy="368154"/>
          </a:xfrm>
          <a:prstGeom prst="rect">
            <a:avLst/>
          </a:prstGeom>
          <a:noFill/>
          <a:ln w="9525">
            <a:noFill/>
          </a:ln>
        </p:spPr>
        <p:txBody>
          <a:bodyPr wrap="square" anchor="t">
            <a:spAutoFit/>
          </a:bodyPr>
          <a:lstStyle/>
          <a:p>
            <a:pPr algn="ctr"/>
            <a:r>
              <a:rPr lang="zh-CN" altLang="en-US" b="1" dirty="0">
                <a:solidFill>
                  <a:srgbClr val="00B0F0"/>
                </a:solidFill>
              </a:rPr>
              <a:t>数据应用层</a:t>
            </a:r>
          </a:p>
        </p:txBody>
      </p:sp>
      <p:sp>
        <p:nvSpPr>
          <p:cNvPr id="36" name="右箭头 35"/>
          <p:cNvSpPr/>
          <p:nvPr/>
        </p:nvSpPr>
        <p:spPr>
          <a:xfrm>
            <a:off x="2558856" y="3971789"/>
            <a:ext cx="439392" cy="507919"/>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noProof="1">
              <a:solidFill>
                <a:prstClr val="black"/>
              </a:solidFill>
            </a:endParaRPr>
          </a:p>
        </p:txBody>
      </p:sp>
      <p:sp>
        <p:nvSpPr>
          <p:cNvPr id="38" name="右箭头 37"/>
          <p:cNvSpPr/>
          <p:nvPr/>
        </p:nvSpPr>
        <p:spPr>
          <a:xfrm>
            <a:off x="4369789" y="5294932"/>
            <a:ext cx="430915" cy="443296"/>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noProof="1">
              <a:solidFill>
                <a:prstClr val="black"/>
              </a:solidFill>
            </a:endParaRPr>
          </a:p>
        </p:txBody>
      </p:sp>
      <p:sp>
        <p:nvSpPr>
          <p:cNvPr id="46" name="圆角矩形 45"/>
          <p:cNvSpPr/>
          <p:nvPr/>
        </p:nvSpPr>
        <p:spPr>
          <a:xfrm>
            <a:off x="7119778" y="2491817"/>
            <a:ext cx="1625387" cy="96404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kern="0" noProof="1">
                <a:solidFill>
                  <a:prstClr val="white"/>
                </a:solidFill>
              </a:rPr>
              <a:t>源数据</a:t>
            </a:r>
          </a:p>
        </p:txBody>
      </p:sp>
      <p:sp>
        <p:nvSpPr>
          <p:cNvPr id="61" name="圆角矩形 60"/>
          <p:cNvSpPr/>
          <p:nvPr/>
        </p:nvSpPr>
        <p:spPr>
          <a:xfrm>
            <a:off x="9998218" y="2491817"/>
            <a:ext cx="1671943" cy="911398"/>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kern="0" noProof="1">
                <a:solidFill>
                  <a:prstClr val="white"/>
                </a:solidFill>
              </a:rPr>
              <a:t>加密脱敏后的</a:t>
            </a:r>
            <a:r>
              <a:rPr lang="en-US" altLang="zh-CN" sz="1400" kern="0" noProof="1">
                <a:solidFill>
                  <a:prstClr val="white"/>
                </a:solidFill>
              </a:rPr>
              <a:t>HDFS</a:t>
            </a:r>
            <a:r>
              <a:rPr lang="zh-CN" altLang="en-US" sz="1400" kern="0" noProof="1">
                <a:solidFill>
                  <a:prstClr val="white"/>
                </a:solidFill>
              </a:rPr>
              <a:t>文件</a:t>
            </a:r>
          </a:p>
        </p:txBody>
      </p:sp>
      <p:sp>
        <p:nvSpPr>
          <p:cNvPr id="25" name="矩形 24"/>
          <p:cNvSpPr/>
          <p:nvPr/>
        </p:nvSpPr>
        <p:spPr bwMode="auto">
          <a:xfrm>
            <a:off x="3217509" y="4163853"/>
            <a:ext cx="1012337" cy="615341"/>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识别信息库比对</a:t>
            </a:r>
            <a:endParaRPr lang="en-US" altLang="zh-CN" sz="1400" kern="0" noProof="1">
              <a:solidFill>
                <a:prstClr val="white"/>
              </a:solidFill>
            </a:endParaRPr>
          </a:p>
        </p:txBody>
      </p:sp>
      <p:sp>
        <p:nvSpPr>
          <p:cNvPr id="14" name="圆角矩形 13"/>
          <p:cNvSpPr/>
          <p:nvPr/>
        </p:nvSpPr>
        <p:spPr>
          <a:xfrm>
            <a:off x="1028319" y="2697509"/>
            <a:ext cx="1530537" cy="323183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noProof="1">
              <a:solidFill>
                <a:prstClr val="black"/>
              </a:solidFill>
            </a:endParaRPr>
          </a:p>
        </p:txBody>
      </p:sp>
      <p:sp>
        <p:nvSpPr>
          <p:cNvPr id="21" name="文本框 20"/>
          <p:cNvSpPr txBox="1"/>
          <p:nvPr/>
        </p:nvSpPr>
        <p:spPr>
          <a:xfrm>
            <a:off x="1200473" y="4714956"/>
            <a:ext cx="1219842"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defRPr/>
            </a:pPr>
            <a:r>
              <a:rPr lang="en-US" altLang="zh-CN" sz="1400" kern="0" noProof="1">
                <a:solidFill>
                  <a:prstClr val="white"/>
                </a:solidFill>
              </a:rPr>
              <a:t>Spark</a:t>
            </a:r>
            <a:r>
              <a:rPr lang="zh-CN" altLang="en-US" sz="1400" kern="0" noProof="1">
                <a:solidFill>
                  <a:prstClr val="white"/>
                </a:solidFill>
              </a:rPr>
              <a:t>程序获取字段名称</a:t>
            </a:r>
            <a:endParaRPr lang="en-US" altLang="zh-CN" sz="1400" kern="0" noProof="1">
              <a:solidFill>
                <a:prstClr val="white"/>
              </a:solidFill>
            </a:endParaRPr>
          </a:p>
        </p:txBody>
      </p:sp>
      <p:sp>
        <p:nvSpPr>
          <p:cNvPr id="34" name="右箭头 33"/>
          <p:cNvSpPr/>
          <p:nvPr/>
        </p:nvSpPr>
        <p:spPr>
          <a:xfrm rot="5400000">
            <a:off x="1498405" y="3971789"/>
            <a:ext cx="447780" cy="597892"/>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noProof="1">
              <a:solidFill>
                <a:prstClr val="black"/>
              </a:solidFill>
            </a:endParaRPr>
          </a:p>
        </p:txBody>
      </p:sp>
      <p:sp>
        <p:nvSpPr>
          <p:cNvPr id="41" name="文本框 40"/>
          <p:cNvSpPr txBox="1"/>
          <p:nvPr/>
        </p:nvSpPr>
        <p:spPr>
          <a:xfrm>
            <a:off x="941158" y="1757359"/>
            <a:ext cx="11033591" cy="368154"/>
          </a:xfrm>
          <a:prstGeom prst="rect">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zh-CN" altLang="en-US" dirty="0">
                <a:solidFill>
                  <a:prstClr val="white"/>
                </a:solidFill>
              </a:rPr>
              <a:t>数据自动定级架构图</a:t>
            </a:r>
          </a:p>
        </p:txBody>
      </p:sp>
      <p:sp>
        <p:nvSpPr>
          <p:cNvPr id="42" name="文本框 14"/>
          <p:cNvSpPr txBox="1"/>
          <p:nvPr/>
        </p:nvSpPr>
        <p:spPr>
          <a:xfrm>
            <a:off x="3121934" y="2136943"/>
            <a:ext cx="1166524" cy="584775"/>
          </a:xfrm>
          <a:prstGeom prst="rect">
            <a:avLst/>
          </a:prstGeom>
          <a:noFill/>
          <a:ln w="9525">
            <a:noFill/>
          </a:ln>
        </p:spPr>
        <p:txBody>
          <a:bodyPr wrap="square" anchor="t">
            <a:spAutoFit/>
          </a:bodyPr>
          <a:lstStyle/>
          <a:p>
            <a:pPr algn="ctr"/>
            <a:r>
              <a:rPr lang="zh-CN" altLang="en-US" sz="1600" b="1" dirty="0">
                <a:solidFill>
                  <a:srgbClr val="00B0F0"/>
                </a:solidFill>
              </a:rPr>
              <a:t>数据自动发现算法</a:t>
            </a:r>
          </a:p>
        </p:txBody>
      </p:sp>
      <p:sp>
        <p:nvSpPr>
          <p:cNvPr id="43" name="矩形 42"/>
          <p:cNvSpPr/>
          <p:nvPr/>
        </p:nvSpPr>
        <p:spPr bwMode="auto">
          <a:xfrm>
            <a:off x="1028554" y="859434"/>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endParaRPr lang="zh-CN" altLang="en-US" sz="1400" dirty="0">
              <a:solidFill>
                <a:prstClr val="black"/>
              </a:solidFill>
            </a:endParaRPr>
          </a:p>
          <a:p>
            <a:pPr marL="285750" indent="-285750">
              <a:buFont typeface="Wingdings" panose="05000000000000000000" pitchFamily="2" charset="2"/>
              <a:buChar char="p"/>
            </a:pPr>
            <a:r>
              <a:rPr lang="zh-CN" altLang="en-US" sz="1400" b="1" dirty="0">
                <a:solidFill>
                  <a:prstClr val="black"/>
                </a:solidFill>
              </a:rPr>
              <a:t>目的：达到算法自动定级的目的，脱敏加密过程中强化关键数据自动识别的能力，按级别处理不同数据</a:t>
            </a:r>
            <a:endParaRPr lang="zh-CN" altLang="en-US" sz="1400" dirty="0">
              <a:solidFill>
                <a:prstClr val="black"/>
              </a:solidFill>
            </a:endParaRPr>
          </a:p>
        </p:txBody>
      </p:sp>
      <p:sp>
        <p:nvSpPr>
          <p:cNvPr id="44" name="Rectangle 149"/>
          <p:cNvSpPr>
            <a:spLocks noChangeArrowheads="1"/>
          </p:cNvSpPr>
          <p:nvPr/>
        </p:nvSpPr>
        <p:spPr bwMode="auto">
          <a:xfrm>
            <a:off x="949302" y="866278"/>
            <a:ext cx="112785" cy="899621"/>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b="1">
              <a:solidFill>
                <a:prstClr val="black"/>
              </a:solidFill>
            </a:endParaRPr>
          </a:p>
        </p:txBody>
      </p:sp>
      <p:sp>
        <p:nvSpPr>
          <p:cNvPr id="45" name="Rectangle 151"/>
          <p:cNvSpPr>
            <a:spLocks noChangeArrowheads="1"/>
          </p:cNvSpPr>
          <p:nvPr/>
        </p:nvSpPr>
        <p:spPr bwMode="auto">
          <a:xfrm>
            <a:off x="1028319" y="831989"/>
            <a:ext cx="1835732" cy="28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US" b="1">
              <a:solidFill>
                <a:prstClr val="black"/>
              </a:solidFill>
            </a:endParaRPr>
          </a:p>
        </p:txBody>
      </p:sp>
      <p:sp>
        <p:nvSpPr>
          <p:cNvPr id="47" name="矩形 46"/>
          <p:cNvSpPr/>
          <p:nvPr/>
        </p:nvSpPr>
        <p:spPr bwMode="auto">
          <a:xfrm>
            <a:off x="3207392" y="2876138"/>
            <a:ext cx="1022454" cy="638095"/>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识别算法</a:t>
            </a:r>
            <a:endParaRPr lang="en-US" altLang="zh-CN" sz="1400" kern="0" noProof="1">
              <a:solidFill>
                <a:prstClr val="white"/>
              </a:solidFill>
            </a:endParaRPr>
          </a:p>
        </p:txBody>
      </p:sp>
      <p:sp>
        <p:nvSpPr>
          <p:cNvPr id="48" name="右箭头 47"/>
          <p:cNvSpPr/>
          <p:nvPr/>
        </p:nvSpPr>
        <p:spPr>
          <a:xfrm rot="5400000">
            <a:off x="3464023" y="3609218"/>
            <a:ext cx="439392" cy="507919"/>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noProof="1">
              <a:solidFill>
                <a:prstClr val="black"/>
              </a:solidFill>
            </a:endParaRPr>
          </a:p>
        </p:txBody>
      </p:sp>
      <p:sp>
        <p:nvSpPr>
          <p:cNvPr id="50" name="矩形 49"/>
          <p:cNvSpPr/>
          <p:nvPr/>
        </p:nvSpPr>
        <p:spPr bwMode="auto">
          <a:xfrm>
            <a:off x="3207392" y="5201360"/>
            <a:ext cx="1012337" cy="615341"/>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加密策略</a:t>
            </a:r>
            <a:endParaRPr lang="en-US" altLang="zh-CN" sz="1400" kern="0" noProof="1">
              <a:solidFill>
                <a:prstClr val="white"/>
              </a:solidFill>
            </a:endParaRPr>
          </a:p>
        </p:txBody>
      </p:sp>
      <p:sp>
        <p:nvSpPr>
          <p:cNvPr id="51" name="右箭头 50"/>
          <p:cNvSpPr/>
          <p:nvPr/>
        </p:nvSpPr>
        <p:spPr>
          <a:xfrm rot="5400000">
            <a:off x="3512550" y="4740273"/>
            <a:ext cx="360989" cy="489268"/>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noProof="1">
              <a:solidFill>
                <a:prstClr val="black"/>
              </a:solidFill>
            </a:endParaRPr>
          </a:p>
        </p:txBody>
      </p:sp>
      <p:sp>
        <p:nvSpPr>
          <p:cNvPr id="52" name="圆角矩形 51"/>
          <p:cNvSpPr/>
          <p:nvPr/>
        </p:nvSpPr>
        <p:spPr>
          <a:xfrm>
            <a:off x="4800705" y="2697509"/>
            <a:ext cx="1613040" cy="32224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noProof="1">
              <a:solidFill>
                <a:prstClr val="black"/>
              </a:solidFill>
            </a:endParaRPr>
          </a:p>
        </p:txBody>
      </p:sp>
      <p:sp>
        <p:nvSpPr>
          <p:cNvPr id="53" name="矩形 52"/>
          <p:cNvSpPr/>
          <p:nvPr/>
        </p:nvSpPr>
        <p:spPr bwMode="auto">
          <a:xfrm>
            <a:off x="4850089" y="2919780"/>
            <a:ext cx="1464890" cy="638095"/>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一级数据</a:t>
            </a:r>
            <a:endParaRPr lang="en-US" altLang="zh-CN" sz="1400" kern="0" noProof="1">
              <a:solidFill>
                <a:prstClr val="white"/>
              </a:solidFill>
            </a:endParaRPr>
          </a:p>
          <a:p>
            <a:pPr algn="ctr">
              <a:defRPr/>
            </a:pPr>
            <a:r>
              <a:rPr lang="zh-CN" altLang="en-US" sz="1400" kern="0" noProof="1">
                <a:solidFill>
                  <a:prstClr val="white"/>
                </a:solidFill>
              </a:rPr>
              <a:t>明文</a:t>
            </a:r>
            <a:endParaRPr lang="en-US" altLang="zh-CN" sz="1400" kern="0" noProof="1">
              <a:solidFill>
                <a:prstClr val="white"/>
              </a:solidFill>
            </a:endParaRPr>
          </a:p>
        </p:txBody>
      </p:sp>
      <p:sp>
        <p:nvSpPr>
          <p:cNvPr id="54" name="矩形 53"/>
          <p:cNvSpPr/>
          <p:nvPr/>
        </p:nvSpPr>
        <p:spPr bwMode="auto">
          <a:xfrm>
            <a:off x="4850088" y="3855583"/>
            <a:ext cx="1514273" cy="797321"/>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二级数据</a:t>
            </a:r>
            <a:endParaRPr lang="en-US" altLang="zh-CN" sz="1400" kern="0" noProof="1">
              <a:solidFill>
                <a:prstClr val="white"/>
              </a:solidFill>
            </a:endParaRPr>
          </a:p>
          <a:p>
            <a:pPr algn="ctr">
              <a:defRPr/>
            </a:pPr>
            <a:r>
              <a:rPr lang="zh-CN" altLang="en-US" sz="1400" kern="0" noProof="1">
                <a:solidFill>
                  <a:prstClr val="white"/>
                </a:solidFill>
              </a:rPr>
              <a:t>不可逆脱敏</a:t>
            </a:r>
            <a:endParaRPr lang="en-US" altLang="zh-CN" sz="1400" kern="0" noProof="1">
              <a:solidFill>
                <a:prstClr val="white"/>
              </a:solidFill>
            </a:endParaRPr>
          </a:p>
        </p:txBody>
      </p:sp>
      <p:sp>
        <p:nvSpPr>
          <p:cNvPr id="55" name="矩形 54"/>
          <p:cNvSpPr/>
          <p:nvPr/>
        </p:nvSpPr>
        <p:spPr bwMode="auto">
          <a:xfrm>
            <a:off x="4850089" y="4976566"/>
            <a:ext cx="1464889" cy="797321"/>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400" kern="0" noProof="1">
                <a:solidFill>
                  <a:prstClr val="white"/>
                </a:solidFill>
              </a:rPr>
              <a:t>三级数据</a:t>
            </a:r>
            <a:endParaRPr lang="en-US" altLang="zh-CN" sz="1400" kern="0" noProof="1">
              <a:solidFill>
                <a:prstClr val="white"/>
              </a:solidFill>
            </a:endParaRPr>
          </a:p>
          <a:p>
            <a:pPr algn="ctr">
              <a:defRPr/>
            </a:pPr>
            <a:r>
              <a:rPr lang="zh-CN" altLang="en-US" sz="1400" kern="0" noProof="1">
                <a:solidFill>
                  <a:prstClr val="white"/>
                </a:solidFill>
              </a:rPr>
              <a:t>加密处理</a:t>
            </a:r>
            <a:endParaRPr lang="en-US" altLang="zh-CN" sz="1400" kern="0" noProof="1">
              <a:solidFill>
                <a:prstClr val="white"/>
              </a:solidFill>
            </a:endParaRPr>
          </a:p>
        </p:txBody>
      </p:sp>
      <p:sp>
        <p:nvSpPr>
          <p:cNvPr id="2" name="右箭头 1"/>
          <p:cNvSpPr/>
          <p:nvPr/>
        </p:nvSpPr>
        <p:spPr bwMode="auto">
          <a:xfrm>
            <a:off x="9032419" y="2667100"/>
            <a:ext cx="719847" cy="508386"/>
          </a:xfrm>
          <a:prstGeom prst="rightArrow">
            <a:avLst/>
          </a:prstGeom>
          <a:solidFill>
            <a:schemeClr val="accent2"/>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装载</a:t>
            </a:r>
          </a:p>
        </p:txBody>
      </p:sp>
      <p:sp>
        <p:nvSpPr>
          <p:cNvPr id="4" name="圆角矩形 3"/>
          <p:cNvSpPr/>
          <p:nvPr/>
        </p:nvSpPr>
        <p:spPr bwMode="auto">
          <a:xfrm>
            <a:off x="7025346" y="3444176"/>
            <a:ext cx="4733991" cy="2946742"/>
          </a:xfrm>
          <a:prstGeom prst="roundRect">
            <a:avLst/>
          </a:prstGeom>
          <a:solidFill>
            <a:schemeClr val="accent2"/>
          </a:solidFill>
          <a:ln w="25400" algn="ctr">
            <a:solidFill>
              <a:srgbClr val="FFFFFF"/>
            </a:solidFill>
            <a:miter lim="800000"/>
          </a:ln>
        </p:spPr>
        <p:txBody>
          <a:bodyPr lIns="85693" tIns="42846" rIns="85693" bIns="42846" rtlCol="0" anchor="ctr" anchorCtr="1"/>
          <a:lstStyle/>
          <a:p>
            <a:pPr algn="ctr">
              <a:lnSpc>
                <a:spcPct val="90000"/>
              </a:lnSpc>
              <a:spcBef>
                <a:spcPct val="50000"/>
              </a:spcBef>
              <a:buClr>
                <a:srgbClr val="FF0000"/>
              </a:buClr>
              <a:buFont typeface="Wingdings" panose="05000000000000000000" pitchFamily="2" charset="2"/>
              <a:buNone/>
            </a:pPr>
            <a:r>
              <a:rPr lang="zh-CN" altLang="en-US" sz="1400" kern="0" dirty="0">
                <a:solidFill>
                  <a:prstClr val="white"/>
                </a:solidFill>
              </a:rPr>
              <a:t>灵活的部署方式</a:t>
            </a:r>
            <a:endParaRPr lang="en-US" altLang="zh-CN" sz="1400" kern="0" dirty="0">
              <a:solidFill>
                <a:prstClr val="white"/>
              </a:solidFill>
            </a:endParaRPr>
          </a:p>
          <a:p>
            <a:pPr algn="ctr" defTabSz="857250">
              <a:lnSpc>
                <a:spcPct val="90000"/>
              </a:lnSpc>
              <a:spcBef>
                <a:spcPct val="50000"/>
              </a:spcBef>
              <a:buClr>
                <a:srgbClr val="FF0000"/>
              </a:buClr>
              <a:buFont typeface="Wingdings" panose="05000000000000000000" pitchFamily="2" charset="2"/>
              <a:buNone/>
            </a:pPr>
            <a:endParaRPr lang="en-US" altLang="zh-CN" sz="14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kumimoji="0" lang="en-US" altLang="zh-CN" sz="140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lang="en-US" altLang="zh-CN" sz="14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kumimoji="0" lang="en-US" altLang="zh-CN" sz="140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lang="en-US" altLang="zh-CN" sz="1400" dirty="0">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kumimoji="0" lang="en-US" altLang="zh-CN" sz="140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endParaRPr lang="en-US" altLang="zh-CN" sz="1400"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7209323" y="418704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9" name="椭圆 48"/>
          <p:cNvSpPr/>
          <p:nvPr/>
        </p:nvSpPr>
        <p:spPr bwMode="auto">
          <a:xfrm>
            <a:off x="7209323" y="411388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6" name="椭圆 55"/>
          <p:cNvSpPr/>
          <p:nvPr/>
        </p:nvSpPr>
        <p:spPr bwMode="auto">
          <a:xfrm>
            <a:off x="7209323" y="405470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7" name="椭圆 56"/>
          <p:cNvSpPr/>
          <p:nvPr/>
        </p:nvSpPr>
        <p:spPr bwMode="auto">
          <a:xfrm>
            <a:off x="8257832" y="4177195"/>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8" name="椭圆 57"/>
          <p:cNvSpPr/>
          <p:nvPr/>
        </p:nvSpPr>
        <p:spPr bwMode="auto">
          <a:xfrm>
            <a:off x="8257832" y="410403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9" name="椭圆 58"/>
          <p:cNvSpPr/>
          <p:nvPr/>
        </p:nvSpPr>
        <p:spPr bwMode="auto">
          <a:xfrm>
            <a:off x="8257832" y="403069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 name="右箭头 10"/>
          <p:cNvSpPr/>
          <p:nvPr/>
        </p:nvSpPr>
        <p:spPr bwMode="auto">
          <a:xfrm>
            <a:off x="7842809" y="4139909"/>
            <a:ext cx="369319" cy="22866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657854" y="3737058"/>
            <a:ext cx="739228" cy="234731"/>
          </a:xfrm>
          <a:prstGeom prst="rect">
            <a:avLst/>
          </a:prstGeom>
          <a:solidFill>
            <a:schemeClr val="bg1">
              <a:lumMod val="75000"/>
            </a:schemeClr>
          </a:solidFill>
        </p:spPr>
        <p:txBody>
          <a:bodyPr wrap="none" rtlCol="0">
            <a:normAutofit fontScale="92500" lnSpcReduction="20000"/>
          </a:bodyPr>
          <a:lstStyle/>
          <a:p>
            <a:pPr marR="0" algn="l" defTabSz="914400" rtl="0" eaLnBrk="0" fontAlgn="base" latinLnBrk="0" hangingPunct="0">
              <a:lnSpc>
                <a:spcPct val="100000"/>
              </a:lnSpc>
              <a:spcBef>
                <a:spcPct val="20000"/>
              </a:spcBef>
              <a:spcAft>
                <a:spcPct val="0"/>
              </a:spcAft>
              <a:buClrTx/>
              <a:buSzTx/>
            </a:pPr>
            <a:r>
              <a:rPr kumimoji="1" lang="zh-CN" altLang="en-US" sz="1200" b="1" dirty="0">
                <a:latin typeface="+mn-lt"/>
                <a:ea typeface="+mn-ea"/>
                <a:cs typeface="微软雅黑" panose="020B0503020204020204" pitchFamily="34" charset="-122"/>
                <a:sym typeface="Calibri" panose="020F0502020204030204" pitchFamily="34" charset="0"/>
              </a:rPr>
              <a:t>源到目标</a:t>
            </a:r>
          </a:p>
        </p:txBody>
      </p:sp>
      <p:sp>
        <p:nvSpPr>
          <p:cNvPr id="60" name="椭圆 59"/>
          <p:cNvSpPr/>
          <p:nvPr/>
        </p:nvSpPr>
        <p:spPr bwMode="auto">
          <a:xfrm>
            <a:off x="9529554" y="4503632"/>
            <a:ext cx="519764" cy="265749"/>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2" name="椭圆 61"/>
          <p:cNvSpPr/>
          <p:nvPr/>
        </p:nvSpPr>
        <p:spPr bwMode="auto">
          <a:xfrm>
            <a:off x="9529554" y="4430471"/>
            <a:ext cx="519764" cy="265749"/>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3" name="椭圆 62"/>
          <p:cNvSpPr/>
          <p:nvPr/>
        </p:nvSpPr>
        <p:spPr bwMode="auto">
          <a:xfrm>
            <a:off x="9529554" y="4347986"/>
            <a:ext cx="519764" cy="265749"/>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4" name="椭圆 63"/>
          <p:cNvSpPr/>
          <p:nvPr/>
        </p:nvSpPr>
        <p:spPr bwMode="auto">
          <a:xfrm>
            <a:off x="10804824" y="404035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5" name="椭圆 64"/>
          <p:cNvSpPr/>
          <p:nvPr/>
        </p:nvSpPr>
        <p:spPr bwMode="auto">
          <a:xfrm>
            <a:off x="10804824" y="396719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6" name="椭圆 65"/>
          <p:cNvSpPr/>
          <p:nvPr/>
        </p:nvSpPr>
        <p:spPr bwMode="auto">
          <a:xfrm>
            <a:off x="10804824" y="389648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7" name="椭圆 66"/>
          <p:cNvSpPr/>
          <p:nvPr/>
        </p:nvSpPr>
        <p:spPr bwMode="auto">
          <a:xfrm>
            <a:off x="10834189" y="449133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8" name="椭圆 67"/>
          <p:cNvSpPr/>
          <p:nvPr/>
        </p:nvSpPr>
        <p:spPr bwMode="auto">
          <a:xfrm>
            <a:off x="10834189" y="441817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9" name="椭圆 68"/>
          <p:cNvSpPr/>
          <p:nvPr/>
        </p:nvSpPr>
        <p:spPr bwMode="auto">
          <a:xfrm>
            <a:off x="10834189" y="4347461"/>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0834189" y="492935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1" name="椭圆 70"/>
          <p:cNvSpPr/>
          <p:nvPr/>
        </p:nvSpPr>
        <p:spPr bwMode="auto">
          <a:xfrm>
            <a:off x="10834189" y="485619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a:off x="10834189" y="478548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3" name="右箭头 72"/>
          <p:cNvSpPr/>
          <p:nvPr/>
        </p:nvSpPr>
        <p:spPr bwMode="auto">
          <a:xfrm>
            <a:off x="10273399" y="4500641"/>
            <a:ext cx="369319" cy="22866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10017027" y="4134749"/>
            <a:ext cx="638487" cy="233845"/>
          </a:xfrm>
          <a:prstGeom prst="rect">
            <a:avLst/>
          </a:prstGeom>
          <a:solidFill>
            <a:schemeClr val="bg1">
              <a:lumMod val="75000"/>
            </a:schemeClr>
          </a:solidFill>
        </p:spPr>
        <p:txBody>
          <a:bodyPr wrap="none" rtlCol="0">
            <a:normAutofit fontScale="92500" lnSpcReduction="20000"/>
          </a:bodyPr>
          <a:lstStyle/>
          <a:p>
            <a:pPr eaLnBrk="0" fontAlgn="base" hangingPunct="0">
              <a:spcBef>
                <a:spcPct val="20000"/>
              </a:spcBef>
              <a:spcAft>
                <a:spcPct val="0"/>
              </a:spcAft>
            </a:pPr>
            <a:r>
              <a:rPr kumimoji="1" lang="zh-CN" altLang="en-US" sz="1200" b="1" dirty="0">
                <a:cs typeface="微软雅黑" panose="020B0503020204020204" pitchFamily="34" charset="-122"/>
                <a:sym typeface="Calibri" panose="020F0502020204030204" pitchFamily="34" charset="0"/>
              </a:rPr>
              <a:t>一对多</a:t>
            </a:r>
            <a:endParaRPr kumimoji="1" lang="zh-CN" altLang="en-US" sz="1200" b="1" dirty="0">
              <a:latin typeface="+mn-lt"/>
              <a:ea typeface="+mn-ea"/>
              <a:cs typeface="微软雅黑" panose="020B0503020204020204" pitchFamily="34" charset="-122"/>
              <a:sym typeface="Calibri" panose="020F0502020204030204" pitchFamily="34" charset="0"/>
            </a:endParaRPr>
          </a:p>
        </p:txBody>
      </p:sp>
      <p:sp>
        <p:nvSpPr>
          <p:cNvPr id="75" name="椭圆 74"/>
          <p:cNvSpPr/>
          <p:nvPr/>
        </p:nvSpPr>
        <p:spPr bwMode="auto">
          <a:xfrm>
            <a:off x="7209323" y="5152807"/>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6" name="椭圆 75"/>
          <p:cNvSpPr/>
          <p:nvPr/>
        </p:nvSpPr>
        <p:spPr bwMode="auto">
          <a:xfrm>
            <a:off x="7209323" y="5079646"/>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7" name="椭圆 76"/>
          <p:cNvSpPr/>
          <p:nvPr/>
        </p:nvSpPr>
        <p:spPr bwMode="auto">
          <a:xfrm>
            <a:off x="7209323" y="4997161"/>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8" name="右箭头 77"/>
          <p:cNvSpPr/>
          <p:nvPr/>
        </p:nvSpPr>
        <p:spPr bwMode="auto">
          <a:xfrm>
            <a:off x="7842809" y="5058448"/>
            <a:ext cx="369319" cy="22866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5" name="流程图: 多文档 14"/>
          <p:cNvSpPr/>
          <p:nvPr/>
        </p:nvSpPr>
        <p:spPr bwMode="auto">
          <a:xfrm>
            <a:off x="8397082" y="4997161"/>
            <a:ext cx="348083" cy="399073"/>
          </a:xfrm>
          <a:prstGeom prst="flowChartMultidocument">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7657854" y="4763316"/>
            <a:ext cx="638487" cy="233845"/>
          </a:xfrm>
          <a:prstGeom prst="rect">
            <a:avLst/>
          </a:prstGeom>
          <a:solidFill>
            <a:schemeClr val="bg1">
              <a:lumMod val="75000"/>
            </a:schemeClr>
          </a:solidFill>
        </p:spPr>
        <p:txBody>
          <a:bodyPr wrap="none" rtlCol="0">
            <a:normAutofit fontScale="92500" lnSpcReduction="20000"/>
          </a:bodyPr>
          <a:lstStyle/>
          <a:p>
            <a:pPr marR="0" algn="ctr" defTabSz="914400" rtl="0" eaLnBrk="0" fontAlgn="base" latinLnBrk="0" hangingPunct="0">
              <a:lnSpc>
                <a:spcPct val="100000"/>
              </a:lnSpc>
              <a:spcBef>
                <a:spcPct val="20000"/>
              </a:spcBef>
              <a:spcAft>
                <a:spcPct val="0"/>
              </a:spcAft>
              <a:buClrTx/>
              <a:buSzTx/>
            </a:pPr>
            <a:r>
              <a:rPr kumimoji="1" lang="zh-CN" altLang="en-US" sz="1200" b="1" dirty="0">
                <a:cs typeface="微软雅黑" panose="020B0503020204020204" pitchFamily="34" charset="-122"/>
                <a:sym typeface="Calibri" panose="020F0502020204030204" pitchFamily="34" charset="0"/>
              </a:rPr>
              <a:t>库到文件</a:t>
            </a:r>
            <a:endParaRPr kumimoji="1" lang="zh-CN" altLang="en-US" sz="1200" b="1" dirty="0">
              <a:latin typeface="+mn-lt"/>
              <a:ea typeface="+mn-ea"/>
              <a:cs typeface="微软雅黑" panose="020B0503020204020204" pitchFamily="34" charset="-122"/>
              <a:sym typeface="Calibri" panose="020F0502020204030204" pitchFamily="34" charset="0"/>
            </a:endParaRPr>
          </a:p>
        </p:txBody>
      </p:sp>
      <p:sp>
        <p:nvSpPr>
          <p:cNvPr id="80" name="椭圆 79"/>
          <p:cNvSpPr/>
          <p:nvPr/>
        </p:nvSpPr>
        <p:spPr bwMode="auto">
          <a:xfrm>
            <a:off x="9571717" y="5317775"/>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1" name="椭圆 80"/>
          <p:cNvSpPr/>
          <p:nvPr/>
        </p:nvSpPr>
        <p:spPr bwMode="auto">
          <a:xfrm>
            <a:off x="9571717" y="524461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2" name="椭圆 81"/>
          <p:cNvSpPr/>
          <p:nvPr/>
        </p:nvSpPr>
        <p:spPr bwMode="auto">
          <a:xfrm>
            <a:off x="9571717" y="517390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3" name="椭圆 82"/>
          <p:cNvSpPr/>
          <p:nvPr/>
        </p:nvSpPr>
        <p:spPr bwMode="auto">
          <a:xfrm>
            <a:off x="9571717" y="570487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4" name="椭圆 83"/>
          <p:cNvSpPr/>
          <p:nvPr/>
        </p:nvSpPr>
        <p:spPr bwMode="auto">
          <a:xfrm>
            <a:off x="9571717" y="563171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5" name="椭圆 84"/>
          <p:cNvSpPr/>
          <p:nvPr/>
        </p:nvSpPr>
        <p:spPr bwMode="auto">
          <a:xfrm>
            <a:off x="9571717" y="556100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6" name="椭圆 85"/>
          <p:cNvSpPr/>
          <p:nvPr/>
        </p:nvSpPr>
        <p:spPr bwMode="auto">
          <a:xfrm>
            <a:off x="9571717" y="6100674"/>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7" name="椭圆 86"/>
          <p:cNvSpPr/>
          <p:nvPr/>
        </p:nvSpPr>
        <p:spPr bwMode="auto">
          <a:xfrm>
            <a:off x="9571717" y="602751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8" name="椭圆 87"/>
          <p:cNvSpPr/>
          <p:nvPr/>
        </p:nvSpPr>
        <p:spPr bwMode="auto">
          <a:xfrm>
            <a:off x="9571717" y="5956802"/>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9" name="右箭头 88"/>
          <p:cNvSpPr/>
          <p:nvPr/>
        </p:nvSpPr>
        <p:spPr bwMode="auto">
          <a:xfrm>
            <a:off x="10277425" y="5639092"/>
            <a:ext cx="369319" cy="22866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10219882" y="5270438"/>
            <a:ext cx="638487" cy="233845"/>
          </a:xfrm>
          <a:prstGeom prst="rect">
            <a:avLst/>
          </a:prstGeom>
          <a:solidFill>
            <a:schemeClr val="bg1">
              <a:lumMod val="75000"/>
            </a:schemeClr>
          </a:solidFill>
        </p:spPr>
        <p:txBody>
          <a:bodyPr wrap="none" rtlCol="0">
            <a:normAutofit fontScale="92500" lnSpcReduction="20000"/>
          </a:bodyPr>
          <a:lstStyle/>
          <a:p>
            <a:pPr marR="0" algn="l" defTabSz="914400" rtl="0" eaLnBrk="0" fontAlgn="base" latinLnBrk="0" hangingPunct="0">
              <a:lnSpc>
                <a:spcPct val="100000"/>
              </a:lnSpc>
              <a:spcBef>
                <a:spcPct val="20000"/>
              </a:spcBef>
              <a:spcAft>
                <a:spcPct val="0"/>
              </a:spcAft>
              <a:buClrTx/>
              <a:buSzTx/>
            </a:pPr>
            <a:r>
              <a:rPr kumimoji="1" lang="zh-CN" altLang="en-US" sz="1200" b="1" dirty="0">
                <a:cs typeface="微软雅黑" panose="020B0503020204020204" pitchFamily="34" charset="-122"/>
                <a:sym typeface="Calibri" panose="020F0502020204030204" pitchFamily="34" charset="0"/>
              </a:rPr>
              <a:t>多对一</a:t>
            </a:r>
            <a:endParaRPr kumimoji="1" lang="zh-CN" altLang="en-US" sz="1200" b="1" dirty="0">
              <a:latin typeface="+mn-lt"/>
              <a:ea typeface="+mn-ea"/>
              <a:cs typeface="微软雅黑" panose="020B0503020204020204" pitchFamily="34" charset="-122"/>
              <a:sym typeface="Calibri" panose="020F0502020204030204" pitchFamily="34" charset="0"/>
            </a:endParaRPr>
          </a:p>
        </p:txBody>
      </p:sp>
      <p:sp>
        <p:nvSpPr>
          <p:cNvPr id="92" name="椭圆 91"/>
          <p:cNvSpPr/>
          <p:nvPr/>
        </p:nvSpPr>
        <p:spPr bwMode="auto">
          <a:xfrm>
            <a:off x="10858369" y="5738806"/>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3" name="椭圆 92"/>
          <p:cNvSpPr/>
          <p:nvPr/>
        </p:nvSpPr>
        <p:spPr bwMode="auto">
          <a:xfrm>
            <a:off x="10858369" y="5665645"/>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4" name="椭圆 93"/>
          <p:cNvSpPr/>
          <p:nvPr/>
        </p:nvSpPr>
        <p:spPr bwMode="auto">
          <a:xfrm>
            <a:off x="10858369" y="5583160"/>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5" name="流程图: 多文档 94"/>
          <p:cNvSpPr/>
          <p:nvPr/>
        </p:nvSpPr>
        <p:spPr bwMode="auto">
          <a:xfrm>
            <a:off x="7337702" y="5709535"/>
            <a:ext cx="348083" cy="399073"/>
          </a:xfrm>
          <a:prstGeom prst="flowChartMultidocument">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6" name="右箭头 95"/>
          <p:cNvSpPr/>
          <p:nvPr/>
        </p:nvSpPr>
        <p:spPr bwMode="auto">
          <a:xfrm>
            <a:off x="7888513" y="5746185"/>
            <a:ext cx="369319" cy="228667"/>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8" name="TextBox 97"/>
          <p:cNvSpPr txBox="1"/>
          <p:nvPr/>
        </p:nvSpPr>
        <p:spPr>
          <a:xfrm>
            <a:off x="7732604" y="5431800"/>
            <a:ext cx="664478" cy="233845"/>
          </a:xfrm>
          <a:prstGeom prst="rect">
            <a:avLst/>
          </a:prstGeom>
          <a:solidFill>
            <a:schemeClr val="bg1">
              <a:lumMod val="75000"/>
            </a:schemeClr>
          </a:solidFill>
        </p:spPr>
        <p:txBody>
          <a:bodyPr wrap="none" rtlCol="0">
            <a:normAutofit fontScale="92500" lnSpcReduction="20000"/>
          </a:bodyPr>
          <a:lstStyle/>
          <a:p>
            <a:pPr marR="0" algn="ctr" defTabSz="914400" rtl="0" eaLnBrk="0" fontAlgn="base" latinLnBrk="0" hangingPunct="0">
              <a:lnSpc>
                <a:spcPct val="100000"/>
              </a:lnSpc>
              <a:spcBef>
                <a:spcPct val="20000"/>
              </a:spcBef>
              <a:spcAft>
                <a:spcPct val="0"/>
              </a:spcAft>
              <a:buClrTx/>
              <a:buSzTx/>
            </a:pPr>
            <a:r>
              <a:rPr kumimoji="1" lang="zh-CN" altLang="en-US" sz="1200" b="1" dirty="0">
                <a:cs typeface="微软雅黑" panose="020B0503020204020204" pitchFamily="34" charset="-122"/>
                <a:sym typeface="Calibri" panose="020F0502020204030204" pitchFamily="34" charset="0"/>
              </a:rPr>
              <a:t>文件到库</a:t>
            </a:r>
            <a:endParaRPr kumimoji="1" lang="zh-CN" altLang="en-US" sz="1200" b="1" dirty="0">
              <a:latin typeface="+mn-lt"/>
              <a:ea typeface="+mn-ea"/>
              <a:cs typeface="微软雅黑" panose="020B0503020204020204" pitchFamily="34" charset="-122"/>
              <a:sym typeface="Calibri" panose="020F0502020204030204" pitchFamily="34" charset="0"/>
            </a:endParaRPr>
          </a:p>
        </p:txBody>
      </p:sp>
      <p:sp>
        <p:nvSpPr>
          <p:cNvPr id="99" name="椭圆 98"/>
          <p:cNvSpPr/>
          <p:nvPr/>
        </p:nvSpPr>
        <p:spPr bwMode="auto">
          <a:xfrm>
            <a:off x="8397082" y="5841299"/>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0" name="椭圆 99"/>
          <p:cNvSpPr/>
          <p:nvPr/>
        </p:nvSpPr>
        <p:spPr bwMode="auto">
          <a:xfrm>
            <a:off x="8397082" y="5768138"/>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1" name="椭圆 100"/>
          <p:cNvSpPr/>
          <p:nvPr/>
        </p:nvSpPr>
        <p:spPr bwMode="auto">
          <a:xfrm>
            <a:off x="8397082" y="5685653"/>
            <a:ext cx="519764" cy="243427"/>
          </a:xfrm>
          <a:prstGeom prst="ellips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1200473" y="3229958"/>
            <a:ext cx="1188202"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zh-CN" altLang="en-US" sz="1400" dirty="0">
                <a:solidFill>
                  <a:schemeClr val="bg1"/>
                </a:solidFill>
                <a:latin typeface="黑体" panose="02010609060101010101" pitchFamily="2" charset="-122"/>
                <a:ea typeface="黑体" panose="02010609060101010101" pitchFamily="2" charset="-122"/>
              </a:rPr>
              <a:t>数据源</a:t>
            </a:r>
            <a:endParaRPr lang="en-US" altLang="zh-CN" sz="1400" dirty="0">
              <a:solidFill>
                <a:schemeClr val="bg1"/>
              </a:solidFill>
            </a:endParaRPr>
          </a:p>
        </p:txBody>
      </p:sp>
    </p:spTree>
    <p:extLst>
      <p:ext uri="{BB962C8B-B14F-4D97-AF65-F5344CB8AC3E}">
        <p14:creationId xmlns:p14="http://schemas.microsoft.com/office/powerpoint/2010/main" val="4154941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加密脱敏能力提升</a:t>
            </a:r>
            <a:r>
              <a:rPr lang="en-US" altLang="zh-CN" dirty="0">
                <a:solidFill>
                  <a:srgbClr val="3773AC"/>
                </a:solidFill>
              </a:rPr>
              <a:t>—</a:t>
            </a:r>
            <a:r>
              <a:rPr lang="zh-CN" altLang="en-US" dirty="0">
                <a:solidFill>
                  <a:srgbClr val="3773AC"/>
                </a:solidFill>
              </a:rPr>
              <a:t>数据自动定级流程</a:t>
            </a:r>
            <a:endParaRPr lang="zh-CN" altLang="en-US" dirty="0"/>
          </a:p>
        </p:txBody>
      </p:sp>
      <p:sp>
        <p:nvSpPr>
          <p:cNvPr id="18" name="圆角矩形 17"/>
          <p:cNvSpPr/>
          <p:nvPr/>
        </p:nvSpPr>
        <p:spPr>
          <a:xfrm>
            <a:off x="114301" y="962975"/>
            <a:ext cx="2366010" cy="54474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p"/>
            </a:pPr>
            <a:r>
              <a:rPr lang="zh-CN" altLang="en-US" b="1" noProof="1">
                <a:solidFill>
                  <a:prstClr val="black"/>
                </a:solidFill>
                <a:latin typeface="+mn-ea"/>
              </a:rPr>
              <a:t>目前算法可自动识别的敏感字段</a:t>
            </a:r>
            <a:endParaRPr lang="en-US" altLang="zh-CN" b="1" noProof="1">
              <a:solidFill>
                <a:prstClr val="black"/>
              </a:solidFill>
              <a:latin typeface="+mn-ea"/>
            </a:endParaRPr>
          </a:p>
          <a:p>
            <a:pPr algn="ctr"/>
            <a:endParaRPr lang="en-US" altLang="zh-CN" noProof="1">
              <a:solidFill>
                <a:prstClr val="black"/>
              </a:solidFill>
            </a:endParaRPr>
          </a:p>
          <a:p>
            <a:pPr algn="ct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中文姓名</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身份证号码</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电话号码</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中文地址</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电子邮件</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企业名称</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工商注册号 </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组织机构代码</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纳税人识别号</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银行账号卡号</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客户名称</a:t>
            </a:r>
            <a:endParaRPr lang="en-US" altLang="zh-CN" noProof="1">
              <a:solidFill>
                <a:prstClr val="black"/>
              </a:solidFill>
            </a:endParaRPr>
          </a:p>
          <a:p>
            <a:pPr algn="ctr"/>
            <a:r>
              <a:rPr lang="en-US" altLang="zh-CN" noProof="1">
                <a:solidFill>
                  <a:prstClr val="black"/>
                </a:solidFill>
              </a:rPr>
              <a:t>-</a:t>
            </a:r>
            <a:r>
              <a:rPr lang="zh-CN" altLang="en-US" noProof="1">
                <a:solidFill>
                  <a:prstClr val="black"/>
                </a:solidFill>
              </a:rPr>
              <a:t>客户证件 </a:t>
            </a:r>
            <a:endParaRPr lang="en-US" altLang="zh-CN" noProof="1">
              <a:solidFill>
                <a:prstClr val="black"/>
              </a:solidFill>
            </a:endParaRPr>
          </a:p>
          <a:p>
            <a:pPr algn="ctr"/>
            <a:r>
              <a:rPr lang="en-US" altLang="zh-CN" noProof="1">
                <a:solidFill>
                  <a:prstClr val="black"/>
                </a:solidFill>
              </a:rPr>
              <a:t>      </a:t>
            </a:r>
            <a:r>
              <a:rPr lang="zh-CN" altLang="en-US" noProof="1">
                <a:solidFill>
                  <a:prstClr val="black"/>
                </a:solidFill>
              </a:rPr>
              <a:t> </a:t>
            </a:r>
            <a:endParaRPr lang="en-US" altLang="zh-CN" noProof="1">
              <a:solidFill>
                <a:prstClr val="black"/>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303" y="2075085"/>
            <a:ext cx="9172575" cy="4429125"/>
          </a:xfrm>
          <a:prstGeom prst="rect">
            <a:avLst/>
          </a:prstGeom>
        </p:spPr>
      </p:pic>
      <p:sp>
        <p:nvSpPr>
          <p:cNvPr id="35" name="内容占位符 3"/>
          <p:cNvSpPr>
            <a:spLocks noGrp="1"/>
          </p:cNvSpPr>
          <p:nvPr>
            <p:ph idx="1"/>
          </p:nvPr>
        </p:nvSpPr>
        <p:spPr>
          <a:xfrm>
            <a:off x="2692105" y="1092011"/>
            <a:ext cx="3892243" cy="887396"/>
          </a:xfrm>
        </p:spPr>
        <p:txBody>
          <a:bodyPr/>
          <a:lstStyle/>
          <a:p>
            <a:pPr defTabSz="857250">
              <a:lnSpc>
                <a:spcPct val="90000"/>
              </a:lnSpc>
              <a:spcBef>
                <a:spcPct val="50000"/>
              </a:spcBef>
              <a:buFont typeface="Wingdings" panose="05000000000000000000" pitchFamily="2" charset="2"/>
              <a:buChar char="u"/>
            </a:pPr>
            <a:r>
              <a:rPr kumimoji="0" lang="zh-CN" altLang="en-US" sz="1600" b="1" dirty="0">
                <a:solidFill>
                  <a:srgbClr val="979797"/>
                </a:solidFill>
                <a:latin typeface="微软雅黑" panose="020B0503020204020204" pitchFamily="34" charset="-122"/>
                <a:ea typeface="微软雅黑" panose="020B0503020204020204" pitchFamily="34" charset="-122"/>
              </a:rPr>
              <a:t>原始数据定级方式</a:t>
            </a:r>
            <a:endParaRPr kumimoji="0" lang="en-US" altLang="zh-CN" sz="1600" b="1" dirty="0">
              <a:solidFill>
                <a:srgbClr val="979797"/>
              </a:solidFill>
              <a:latin typeface="微软雅黑" panose="020B0503020204020204" pitchFamily="34" charset="-122"/>
              <a:ea typeface="微软雅黑" panose="020B0503020204020204" pitchFamily="34" charset="-122"/>
            </a:endParaRPr>
          </a:p>
          <a:p>
            <a:pPr marL="0" indent="0">
              <a:buNone/>
            </a:pPr>
            <a:r>
              <a:rPr lang="zh-CN" altLang="en-US" sz="1400" b="1" dirty="0">
                <a:latin typeface="+mn-ea"/>
              </a:rPr>
              <a:t>人工通过</a:t>
            </a:r>
            <a:r>
              <a:rPr lang="en-US" altLang="zh-CN" sz="1400" b="1" dirty="0">
                <a:latin typeface="+mn-ea"/>
              </a:rPr>
              <a:t>excel</a:t>
            </a:r>
            <a:r>
              <a:rPr lang="zh-CN" altLang="en-US" sz="1400" b="1" dirty="0">
                <a:latin typeface="+mn-ea"/>
              </a:rPr>
              <a:t>的库、表、字段说明，手工筛选定级后，导入权限定级表</a:t>
            </a:r>
            <a:endParaRPr lang="en-US" altLang="zh-CN" sz="1400" b="1" dirty="0">
              <a:latin typeface="+mn-ea"/>
            </a:endParaRPr>
          </a:p>
        </p:txBody>
      </p:sp>
      <p:sp>
        <p:nvSpPr>
          <p:cNvPr id="36" name="圆角矩形 35"/>
          <p:cNvSpPr/>
          <p:nvPr/>
        </p:nvSpPr>
        <p:spPr bwMode="auto">
          <a:xfrm>
            <a:off x="2602303" y="1034071"/>
            <a:ext cx="4150189" cy="1003277"/>
          </a:xfrm>
          <a:prstGeom prst="roundRect">
            <a:avLst>
              <a:gd name="adj" fmla="val 0"/>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7" name="内容占位符 3"/>
          <p:cNvSpPr txBox="1">
            <a:spLocks/>
          </p:cNvSpPr>
          <p:nvPr/>
        </p:nvSpPr>
        <p:spPr>
          <a:xfrm>
            <a:off x="7004605" y="1110880"/>
            <a:ext cx="4500625" cy="88739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1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16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57250">
              <a:lnSpc>
                <a:spcPct val="90000"/>
              </a:lnSpc>
              <a:spcBef>
                <a:spcPct val="50000"/>
              </a:spcBef>
              <a:buFont typeface="Wingdings" panose="05000000000000000000" pitchFamily="2" charset="2"/>
              <a:buChar char="u"/>
            </a:pPr>
            <a:r>
              <a:rPr kumimoji="0" lang="zh-CN" altLang="en-US" sz="1600" b="1" dirty="0">
                <a:solidFill>
                  <a:srgbClr val="FFC000"/>
                </a:solidFill>
                <a:latin typeface="微软雅黑" panose="020B0503020204020204" pitchFamily="34" charset="-122"/>
                <a:ea typeface="微软雅黑" panose="020B0503020204020204" pitchFamily="34" charset="-122"/>
              </a:rPr>
              <a:t>自动定级</a:t>
            </a:r>
            <a:endParaRPr kumimoji="0" lang="en-US" altLang="zh-CN" sz="1600" b="1" dirty="0">
              <a:solidFill>
                <a:srgbClr val="FFC000"/>
              </a:solidFill>
              <a:latin typeface="微软雅黑" panose="020B0503020204020204" pitchFamily="34" charset="-122"/>
              <a:ea typeface="微软雅黑" panose="020B0503020204020204" pitchFamily="34" charset="-122"/>
            </a:endParaRPr>
          </a:p>
          <a:p>
            <a:pPr defTabSz="857250">
              <a:lnSpc>
                <a:spcPct val="90000"/>
              </a:lnSpc>
              <a:spcBef>
                <a:spcPct val="50000"/>
              </a:spcBef>
              <a:buClr>
                <a:srgbClr val="FF0000"/>
              </a:buClr>
              <a:buFont typeface="Wingdings" panose="05000000000000000000" pitchFamily="2" charset="2"/>
              <a:buNone/>
            </a:pPr>
            <a:r>
              <a:rPr kumimoji="0" lang="en-US" altLang="zh-CN" sz="1400" b="1" dirty="0">
                <a:latin typeface="微软雅黑" panose="020B0503020204020204" pitchFamily="34" charset="-122"/>
                <a:ea typeface="微软雅黑" panose="020B0503020204020204" pitchFamily="34" charset="-122"/>
              </a:rPr>
              <a:t>1.</a:t>
            </a:r>
            <a:r>
              <a:rPr kumimoji="0" lang="zh-CN" altLang="en-US" sz="1400" b="1" dirty="0">
                <a:latin typeface="微软雅黑" panose="020B0503020204020204" pitchFamily="34" charset="-122"/>
                <a:ea typeface="微软雅黑" panose="020B0503020204020204" pitchFamily="34" charset="-122"/>
              </a:rPr>
              <a:t>程序自动处理</a:t>
            </a:r>
            <a:r>
              <a:rPr kumimoji="0" lang="zh-CN" altLang="en-US" sz="1400" b="1">
                <a:latin typeface="微软雅黑" panose="020B0503020204020204" pitchFamily="34" charset="-122"/>
                <a:ea typeface="微软雅黑" panose="020B0503020204020204" pitchFamily="34" charset="-122"/>
              </a:rPr>
              <a:t>敏感字段   </a:t>
            </a:r>
            <a:r>
              <a:rPr kumimoji="0" lang="en-US" altLang="zh-CN" sz="1400" b="1">
                <a:latin typeface="微软雅黑" panose="020B0503020204020204" pitchFamily="34" charset="-122"/>
                <a:ea typeface="微软雅黑" panose="020B0503020204020204" pitchFamily="34" charset="-122"/>
              </a:rPr>
              <a:t>2</a:t>
            </a:r>
            <a:r>
              <a:rPr kumimoji="0" lang="en-US" altLang="zh-CN" sz="1400" b="1" dirty="0">
                <a:latin typeface="微软雅黑" panose="020B0503020204020204" pitchFamily="34" charset="-122"/>
                <a:ea typeface="微软雅黑" panose="020B0503020204020204" pitchFamily="34" charset="-122"/>
              </a:rPr>
              <a:t>.</a:t>
            </a:r>
            <a:r>
              <a:rPr kumimoji="0" lang="zh-CN" altLang="en-US" sz="1400" b="1" dirty="0">
                <a:latin typeface="微软雅黑" panose="020B0503020204020204" pitchFamily="34" charset="-122"/>
                <a:ea typeface="微软雅黑" panose="020B0503020204020204" pitchFamily="34" charset="-122"/>
              </a:rPr>
              <a:t>支持多种处理方式</a:t>
            </a:r>
            <a:endParaRPr lang="en-US" altLang="zh-CN" sz="1400" b="1" dirty="0">
              <a:latin typeface="微软雅黑" panose="020B0503020204020204" pitchFamily="34" charset="-122"/>
              <a:ea typeface="微软雅黑" panose="020B0503020204020204" pitchFamily="34" charset="-122"/>
            </a:endParaRPr>
          </a:p>
          <a:p>
            <a:pPr defTabSz="857250">
              <a:lnSpc>
                <a:spcPct val="90000"/>
              </a:lnSpc>
              <a:spcBef>
                <a:spcPct val="50000"/>
              </a:spcBef>
              <a:buClr>
                <a:srgbClr val="FF0000"/>
              </a:buClr>
              <a:buFont typeface="Wingdings" panose="05000000000000000000" pitchFamily="2" charset="2"/>
              <a:buNone/>
            </a:pPr>
            <a:r>
              <a:rPr kumimoji="0" lang="en-US" altLang="zh-CN" sz="1400" b="1" dirty="0">
                <a:latin typeface="微软雅黑" panose="020B0503020204020204" pitchFamily="34" charset="-122"/>
                <a:ea typeface="微软雅黑" panose="020B0503020204020204" pitchFamily="34" charset="-122"/>
              </a:rPr>
              <a:t>3.</a:t>
            </a:r>
            <a:r>
              <a:rPr kumimoji="0" lang="zh-CN" altLang="en-US" sz="1400" b="1" dirty="0">
                <a:latin typeface="微软雅黑" panose="020B0503020204020204" pitchFamily="34" charset="-122"/>
                <a:ea typeface="微软雅黑" panose="020B0503020204020204" pitchFamily="34" charset="-122"/>
              </a:rPr>
              <a:t>灵活的加密解密配置策略</a:t>
            </a:r>
          </a:p>
          <a:p>
            <a:pPr defTabSz="857250">
              <a:lnSpc>
                <a:spcPct val="90000"/>
              </a:lnSpc>
              <a:spcBef>
                <a:spcPct val="50000"/>
              </a:spcBef>
              <a:buFont typeface="Wingdings" panose="05000000000000000000" pitchFamily="2" charset="2"/>
              <a:buChar char="u"/>
            </a:pPr>
            <a:endParaRPr lang="en-US" altLang="zh-CN" sz="1400" dirty="0">
              <a:latin typeface="+mn-ea"/>
            </a:endParaRPr>
          </a:p>
        </p:txBody>
      </p:sp>
      <p:sp>
        <p:nvSpPr>
          <p:cNvPr id="38" name="圆角矩形 37"/>
          <p:cNvSpPr/>
          <p:nvPr/>
        </p:nvSpPr>
        <p:spPr bwMode="auto">
          <a:xfrm>
            <a:off x="6874485" y="1052940"/>
            <a:ext cx="4798890" cy="1003277"/>
          </a:xfrm>
          <a:prstGeom prst="roundRect">
            <a:avLst>
              <a:gd name="adj" fmla="val 0"/>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948940" y="2697480"/>
            <a:ext cx="1565910" cy="38862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内部业务数据库</a:t>
            </a:r>
            <a:r>
              <a:rPr kumimoji="0" lang="en-US" altLang="zh-CN" sz="1400" b="0" dirty="0">
                <a:solidFill>
                  <a:schemeClr val="tx1"/>
                </a:solidFill>
                <a:latin typeface="微软雅黑" panose="020B0503020204020204" pitchFamily="34" charset="-122"/>
                <a:ea typeface="微软雅黑" panose="020B0503020204020204" pitchFamily="34" charset="-122"/>
              </a:rPr>
              <a:t>A</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2948940" y="5166360"/>
            <a:ext cx="1417320" cy="35433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外部</a:t>
            </a:r>
            <a:r>
              <a:rPr kumimoji="0" lang="zh-CN" altLang="en-US" sz="1400" b="0" dirty="0">
                <a:solidFill>
                  <a:schemeClr val="tx1"/>
                </a:solidFill>
                <a:latin typeface="微软雅黑" panose="020B0503020204020204" pitchFamily="34" charset="-122"/>
                <a:ea typeface="微软雅黑" panose="020B0503020204020204" pitchFamily="34" charset="-122"/>
              </a:rPr>
              <a:t>业务库</a:t>
            </a:r>
            <a:r>
              <a:rPr kumimoji="0" lang="en-US" altLang="zh-CN" sz="1400" b="0" dirty="0">
                <a:solidFill>
                  <a:schemeClr val="tx1"/>
                </a:solidFill>
                <a:latin typeface="微软雅黑" panose="020B0503020204020204" pitchFamily="34" charset="-122"/>
                <a:ea typeface="微软雅黑" panose="020B0503020204020204" pitchFamily="34" charset="-122"/>
              </a:rPr>
              <a:t>C</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0087909" y="2697480"/>
            <a:ext cx="1585465" cy="38862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内部业务数据库</a:t>
            </a:r>
            <a:r>
              <a:rPr kumimoji="0" lang="en-US" altLang="zh-CN" sz="1400" b="0" dirty="0">
                <a:solidFill>
                  <a:schemeClr val="tx1"/>
                </a:solidFill>
                <a:latin typeface="微软雅黑" panose="020B0503020204020204" pitchFamily="34" charset="-122"/>
                <a:ea typeface="微软雅黑" panose="020B0503020204020204" pitchFamily="34" charset="-122"/>
              </a:rPr>
              <a:t>B</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9973610" y="5166360"/>
            <a:ext cx="1699764" cy="388620"/>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内部业务数据库</a:t>
            </a:r>
            <a:r>
              <a:rPr kumimoji="0" lang="en-US" altLang="zh-CN" sz="1400" b="0" dirty="0">
                <a:solidFill>
                  <a:schemeClr val="tx1"/>
                </a:solidFill>
                <a:latin typeface="微软雅黑" panose="020B0503020204020204" pitchFamily="34" charset="-122"/>
                <a:ea typeface="微软雅黑" panose="020B0503020204020204" pitchFamily="34" charset="-122"/>
              </a:rPr>
              <a:t>D</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32465" y="3387972"/>
            <a:ext cx="533795" cy="235338"/>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林**</a:t>
            </a:r>
          </a:p>
        </p:txBody>
      </p:sp>
      <p:sp>
        <p:nvSpPr>
          <p:cNvPr id="46" name="矩形 45"/>
          <p:cNvSpPr/>
          <p:nvPr/>
        </p:nvSpPr>
        <p:spPr bwMode="auto">
          <a:xfrm>
            <a:off x="3832465" y="3970362"/>
            <a:ext cx="533795" cy="235338"/>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林**</a:t>
            </a:r>
          </a:p>
        </p:txBody>
      </p:sp>
      <p:sp>
        <p:nvSpPr>
          <p:cNvPr id="47" name="矩形 46"/>
          <p:cNvSpPr/>
          <p:nvPr/>
        </p:nvSpPr>
        <p:spPr bwMode="auto">
          <a:xfrm>
            <a:off x="3832464" y="5857122"/>
            <a:ext cx="533795" cy="235338"/>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林**</a:t>
            </a:r>
          </a:p>
        </p:txBody>
      </p:sp>
      <p:sp>
        <p:nvSpPr>
          <p:cNvPr id="48" name="矩形 47"/>
          <p:cNvSpPr/>
          <p:nvPr/>
        </p:nvSpPr>
        <p:spPr bwMode="auto">
          <a:xfrm>
            <a:off x="10716560" y="5857122"/>
            <a:ext cx="533795" cy="235338"/>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林**</a:t>
            </a:r>
          </a:p>
        </p:txBody>
      </p:sp>
      <p:sp>
        <p:nvSpPr>
          <p:cNvPr id="49" name="矩形 48"/>
          <p:cNvSpPr/>
          <p:nvPr/>
        </p:nvSpPr>
        <p:spPr bwMode="auto">
          <a:xfrm>
            <a:off x="7138970" y="4901694"/>
            <a:ext cx="1170640" cy="333246"/>
          </a:xfrm>
          <a:prstGeom prst="rect">
            <a:avLst/>
          </a:prstGeom>
          <a:solidFill>
            <a:schemeClr val="bg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权限判断</a:t>
            </a:r>
          </a:p>
        </p:txBody>
      </p:sp>
    </p:spTree>
    <p:extLst>
      <p:ext uri="{BB962C8B-B14F-4D97-AF65-F5344CB8AC3E}">
        <p14:creationId xmlns:p14="http://schemas.microsoft.com/office/powerpoint/2010/main" val="260843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数据导入导出管理</a:t>
            </a:r>
            <a:endParaRPr lang="zh-CN" altLang="en-US" dirty="0"/>
          </a:p>
        </p:txBody>
      </p:sp>
      <p:sp>
        <p:nvSpPr>
          <p:cNvPr id="19" name="文本框 18"/>
          <p:cNvSpPr txBox="1"/>
          <p:nvPr/>
        </p:nvSpPr>
        <p:spPr>
          <a:xfrm>
            <a:off x="10057457" y="4542608"/>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导出干预</a:t>
            </a:r>
          </a:p>
        </p:txBody>
      </p:sp>
      <p:sp>
        <p:nvSpPr>
          <p:cNvPr id="20" name="文本框 19"/>
          <p:cNvSpPr txBox="1"/>
          <p:nvPr/>
        </p:nvSpPr>
        <p:spPr>
          <a:xfrm>
            <a:off x="2086341" y="1558979"/>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日志记录</a:t>
            </a:r>
          </a:p>
        </p:txBody>
      </p:sp>
      <p:sp>
        <p:nvSpPr>
          <p:cNvPr id="21" name="文本框 20"/>
          <p:cNvSpPr txBox="1"/>
          <p:nvPr/>
        </p:nvSpPr>
        <p:spPr>
          <a:xfrm>
            <a:off x="6394285" y="1596399"/>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导入监控</a:t>
            </a:r>
          </a:p>
        </p:txBody>
      </p:sp>
      <p:sp>
        <p:nvSpPr>
          <p:cNvPr id="22" name="矩形 21"/>
          <p:cNvSpPr/>
          <p:nvPr/>
        </p:nvSpPr>
        <p:spPr>
          <a:xfrm>
            <a:off x="1619432" y="1083801"/>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导入访问</a:t>
            </a:r>
          </a:p>
        </p:txBody>
      </p:sp>
      <p:sp>
        <p:nvSpPr>
          <p:cNvPr id="23" name="矩形 22"/>
          <p:cNvSpPr/>
          <p:nvPr/>
        </p:nvSpPr>
        <p:spPr>
          <a:xfrm>
            <a:off x="5457061" y="1083801"/>
            <a:ext cx="1961539"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数据导入</a:t>
            </a:r>
          </a:p>
        </p:txBody>
      </p:sp>
      <p:sp>
        <p:nvSpPr>
          <p:cNvPr id="24" name="矩形 23"/>
          <p:cNvSpPr/>
          <p:nvPr/>
        </p:nvSpPr>
        <p:spPr>
          <a:xfrm>
            <a:off x="1619432" y="2174818"/>
            <a:ext cx="863601" cy="395287"/>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日志记录</a:t>
            </a: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901" y="1083801"/>
            <a:ext cx="593445" cy="638298"/>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9085" y="2174818"/>
            <a:ext cx="503515" cy="591224"/>
          </a:xfrm>
          <a:prstGeom prst="rect">
            <a:avLst/>
          </a:prstGeom>
        </p:spPr>
      </p:pic>
      <p:sp>
        <p:nvSpPr>
          <p:cNvPr id="27" name="右箭头 26"/>
          <p:cNvSpPr/>
          <p:nvPr/>
        </p:nvSpPr>
        <p:spPr bwMode="auto">
          <a:xfrm>
            <a:off x="1231640" y="108380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8" name="右箭头 27"/>
          <p:cNvSpPr/>
          <p:nvPr/>
        </p:nvSpPr>
        <p:spPr bwMode="auto">
          <a:xfrm>
            <a:off x="2617166" y="108380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29" name="右箭头 28"/>
          <p:cNvSpPr/>
          <p:nvPr/>
        </p:nvSpPr>
        <p:spPr bwMode="auto">
          <a:xfrm>
            <a:off x="4867737" y="108380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0" name="右箭头 29"/>
          <p:cNvSpPr/>
          <p:nvPr/>
        </p:nvSpPr>
        <p:spPr bwMode="auto">
          <a:xfrm>
            <a:off x="5032329" y="2174818"/>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1" name="圆角矩形 30"/>
          <p:cNvSpPr/>
          <p:nvPr/>
        </p:nvSpPr>
        <p:spPr bwMode="auto">
          <a:xfrm>
            <a:off x="102637" y="891488"/>
            <a:ext cx="11691257" cy="1120154"/>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2" name="圆角矩形 31"/>
          <p:cNvSpPr/>
          <p:nvPr/>
        </p:nvSpPr>
        <p:spPr bwMode="auto">
          <a:xfrm>
            <a:off x="113704" y="2082625"/>
            <a:ext cx="11691257" cy="1090693"/>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62556" y="872767"/>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导</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入</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流</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程</a:t>
            </a:r>
          </a:p>
        </p:txBody>
      </p:sp>
      <p:sp>
        <p:nvSpPr>
          <p:cNvPr id="34" name="文本框 33"/>
          <p:cNvSpPr txBox="1"/>
          <p:nvPr/>
        </p:nvSpPr>
        <p:spPr>
          <a:xfrm>
            <a:off x="142373" y="2174818"/>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导入</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安全</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管理</a:t>
            </a:r>
          </a:p>
        </p:txBody>
      </p:sp>
      <p:sp>
        <p:nvSpPr>
          <p:cNvPr id="39" name="矩形 38"/>
          <p:cNvSpPr/>
          <p:nvPr/>
        </p:nvSpPr>
        <p:spPr bwMode="auto">
          <a:xfrm>
            <a:off x="205799" y="3425837"/>
            <a:ext cx="11500701" cy="113122"/>
          </a:xfrm>
          <a:prstGeom prst="rect">
            <a:avLst/>
          </a:prstGeom>
          <a:solidFill>
            <a:schemeClr val="accent5">
              <a:lumMod val="90000"/>
            </a:schemeClr>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41" name="矩形 40"/>
          <p:cNvSpPr/>
          <p:nvPr/>
        </p:nvSpPr>
        <p:spPr>
          <a:xfrm>
            <a:off x="205799" y="3096934"/>
            <a:ext cx="1114408"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导入管理</a:t>
            </a:r>
          </a:p>
        </p:txBody>
      </p:sp>
      <p:sp>
        <p:nvSpPr>
          <p:cNvPr id="42" name="等腰三角形 41"/>
          <p:cNvSpPr/>
          <p:nvPr/>
        </p:nvSpPr>
        <p:spPr bwMode="auto">
          <a:xfrm>
            <a:off x="1213006" y="3107229"/>
            <a:ext cx="335956" cy="308314"/>
          </a:xfrm>
          <a:prstGeom prst="triangle">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3" name="等腰三角形 42"/>
          <p:cNvSpPr/>
          <p:nvPr/>
        </p:nvSpPr>
        <p:spPr bwMode="auto">
          <a:xfrm rot="10800000">
            <a:off x="11271090" y="3547056"/>
            <a:ext cx="335956" cy="308314"/>
          </a:xfrm>
          <a:prstGeom prst="triangle">
            <a:avLst/>
          </a:prstGeom>
          <a:solidFill>
            <a:srgbClr val="FF000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10220319" y="3482398"/>
            <a:ext cx="1114408" cy="369332"/>
          </a:xfrm>
          <a:prstGeom prst="rect">
            <a:avLst/>
          </a:prstGeom>
        </p:spPr>
        <p:txBody>
          <a:bodyPr wrap="none">
            <a:spAutoFit/>
          </a:bodyPr>
          <a:lstStyle/>
          <a:p>
            <a:pPr eaLnBrk="0" fontAlgn="base" hangingPunct="0">
              <a:spcBef>
                <a:spcPct val="20000"/>
              </a:spcBef>
              <a:spcAft>
                <a:spcPct val="0"/>
              </a:spcAft>
            </a:pPr>
            <a:r>
              <a:rPr kumimoji="1" lang="zh-CN" altLang="en-US" b="1" dirty="0">
                <a:latin typeface="+mn-ea"/>
                <a:cs typeface="微软雅黑" panose="020B0503020204020204" pitchFamily="34" charset="-122"/>
                <a:sym typeface="Calibri" panose="020F0502020204030204" pitchFamily="34" charset="0"/>
              </a:rPr>
              <a:t>导出管理</a:t>
            </a:r>
          </a:p>
        </p:txBody>
      </p:sp>
      <p:sp>
        <p:nvSpPr>
          <p:cNvPr id="51" name="矩形 50"/>
          <p:cNvSpPr/>
          <p:nvPr/>
        </p:nvSpPr>
        <p:spPr bwMode="auto">
          <a:xfrm>
            <a:off x="5554879" y="3429025"/>
            <a:ext cx="6196115" cy="118030"/>
          </a:xfrm>
          <a:prstGeom prst="rect">
            <a:avLst/>
          </a:prstGeom>
          <a:solidFill>
            <a:srgbClr val="FF0000"/>
          </a:solidFill>
          <a:ln w="25400" algn="ctr">
            <a:solidFill>
              <a:srgbClr val="FFFFFF"/>
            </a:solidFill>
            <a:miter lim="800000"/>
            <a:headEnd/>
            <a:tailEnd/>
          </a:ln>
        </p:spPr>
        <p:txBody>
          <a:bodyPr lIns="85693" tIns="42846" rIns="85693" bIns="42846" rtlCol="0" anchor="ctr" anchorCtr="1"/>
          <a:lstStyle/>
          <a:p>
            <a:pPr algn="ctr" defTabSz="857250">
              <a:lnSpc>
                <a:spcPct val="90000"/>
              </a:lnSpc>
              <a:spcBef>
                <a:spcPct val="50000"/>
              </a:spcBef>
              <a:buClr>
                <a:srgbClr val="FF0000"/>
              </a:buClr>
              <a:buFont typeface="Wingdings" pitchFamily="2" charset="2"/>
              <a:buNone/>
            </a:pPr>
            <a:endParaRPr kumimoji="0" lang="zh-CN" altLang="en-US" sz="1400" b="0" dirty="0">
              <a:solidFill>
                <a:schemeClr val="tx1"/>
              </a:solidFill>
              <a:latin typeface="微软雅黑" pitchFamily="34" charset="-122"/>
              <a:ea typeface="微软雅黑" pitchFamily="34" charset="-122"/>
            </a:endParaRPr>
          </a:p>
        </p:txBody>
      </p:sp>
      <p:sp>
        <p:nvSpPr>
          <p:cNvPr id="52" name="右箭头 51"/>
          <p:cNvSpPr/>
          <p:nvPr/>
        </p:nvSpPr>
        <p:spPr bwMode="auto">
          <a:xfrm>
            <a:off x="2552286" y="2174818"/>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3" name="右箭头 52"/>
          <p:cNvSpPr/>
          <p:nvPr/>
        </p:nvSpPr>
        <p:spPr bwMode="auto">
          <a:xfrm rot="10800000">
            <a:off x="9860433" y="2174819"/>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54" name="矩形 53"/>
          <p:cNvSpPr/>
          <p:nvPr/>
        </p:nvSpPr>
        <p:spPr>
          <a:xfrm>
            <a:off x="1668552" y="4003231"/>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导出专区</a:t>
            </a:r>
          </a:p>
        </p:txBody>
      </p:sp>
      <p:sp>
        <p:nvSpPr>
          <p:cNvPr id="55" name="矩形 54"/>
          <p:cNvSpPr/>
          <p:nvPr/>
        </p:nvSpPr>
        <p:spPr>
          <a:xfrm>
            <a:off x="1463040" y="5039198"/>
            <a:ext cx="1166027" cy="140556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专区管理</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56" name="矩形 55"/>
          <p:cNvSpPr/>
          <p:nvPr/>
        </p:nvSpPr>
        <p:spPr>
          <a:xfrm>
            <a:off x="6709427" y="5039198"/>
            <a:ext cx="1961540" cy="140556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监控</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880" y="4003231"/>
            <a:ext cx="593445" cy="638298"/>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5002" y="5112694"/>
            <a:ext cx="587752" cy="577066"/>
          </a:xfrm>
          <a:prstGeom prst="rect">
            <a:avLst/>
          </a:prstGeom>
        </p:spPr>
      </p:pic>
      <p:sp>
        <p:nvSpPr>
          <p:cNvPr id="59" name="右箭头 58"/>
          <p:cNvSpPr/>
          <p:nvPr/>
        </p:nvSpPr>
        <p:spPr bwMode="auto">
          <a:xfrm>
            <a:off x="1248619" y="400323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0" name="右箭头 59"/>
          <p:cNvSpPr/>
          <p:nvPr/>
        </p:nvSpPr>
        <p:spPr bwMode="auto">
          <a:xfrm>
            <a:off x="2661577" y="400323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1" name="右箭头 60"/>
          <p:cNvSpPr/>
          <p:nvPr/>
        </p:nvSpPr>
        <p:spPr bwMode="auto">
          <a:xfrm rot="10800000">
            <a:off x="8811923" y="400323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2" name="右箭头 61"/>
          <p:cNvSpPr/>
          <p:nvPr/>
        </p:nvSpPr>
        <p:spPr bwMode="auto">
          <a:xfrm>
            <a:off x="6303378" y="511269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3" name="右箭头 62"/>
          <p:cNvSpPr/>
          <p:nvPr/>
        </p:nvSpPr>
        <p:spPr bwMode="auto">
          <a:xfrm>
            <a:off x="8864253" y="511269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4" name="圆角矩形 63"/>
          <p:cNvSpPr/>
          <p:nvPr/>
        </p:nvSpPr>
        <p:spPr bwMode="auto">
          <a:xfrm>
            <a:off x="119616" y="3825949"/>
            <a:ext cx="11691257" cy="1051470"/>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64273" y="3773432"/>
            <a:ext cx="410493" cy="914400"/>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导</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出</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流</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程</a:t>
            </a:r>
          </a:p>
        </p:txBody>
      </p:sp>
      <p:sp>
        <p:nvSpPr>
          <p:cNvPr id="66" name="文本框 65"/>
          <p:cNvSpPr txBox="1"/>
          <p:nvPr/>
        </p:nvSpPr>
        <p:spPr>
          <a:xfrm>
            <a:off x="135657" y="5189776"/>
            <a:ext cx="410493" cy="1118585"/>
          </a:xfrm>
          <a:prstGeom prst="rect">
            <a:avLst/>
          </a:prstGeom>
          <a:noFill/>
        </p:spPr>
        <p:txBody>
          <a:bodyPr wrap="none" rtlCol="0">
            <a:noAutofit/>
          </a:bodyPr>
          <a:lstStyle/>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导出</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安全</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1400" b="1" dirty="0">
                <a:latin typeface="+mn-ea"/>
                <a:cs typeface="微软雅黑" panose="020B0503020204020204" pitchFamily="34" charset="-122"/>
                <a:sym typeface="Calibri" panose="020F0502020204030204" pitchFamily="34" charset="0"/>
              </a:rPr>
              <a:t>管理</a:t>
            </a:r>
            <a:endParaRPr kumimoji="1" lang="en-US" altLang="zh-CN" sz="1400" b="1" dirty="0">
              <a:latin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endParaRPr kumimoji="1" lang="en-US" altLang="zh-CN" sz="1400" b="1" dirty="0">
              <a:latin typeface="+mn-ea"/>
              <a:cs typeface="微软雅黑" panose="020B0503020204020204" pitchFamily="34" charset="-122"/>
              <a:sym typeface="Calibri" panose="020F0502020204030204" pitchFamily="34" charset="0"/>
            </a:endParaRPr>
          </a:p>
        </p:txBody>
      </p:sp>
      <p:sp>
        <p:nvSpPr>
          <p:cNvPr id="67" name="右箭头 66"/>
          <p:cNvSpPr/>
          <p:nvPr/>
        </p:nvSpPr>
        <p:spPr bwMode="auto">
          <a:xfrm>
            <a:off x="2671200" y="511269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8" name="右箭头 67"/>
          <p:cNvSpPr/>
          <p:nvPr/>
        </p:nvSpPr>
        <p:spPr bwMode="auto">
          <a:xfrm rot="5400000">
            <a:off x="1795026" y="1650508"/>
            <a:ext cx="489443"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8366915" y="1083801"/>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导入控制</a:t>
            </a:r>
          </a:p>
        </p:txBody>
      </p:sp>
      <p:sp>
        <p:nvSpPr>
          <p:cNvPr id="70" name="矩形 69"/>
          <p:cNvSpPr/>
          <p:nvPr/>
        </p:nvSpPr>
        <p:spPr>
          <a:xfrm>
            <a:off x="9458810" y="5039198"/>
            <a:ext cx="1212835" cy="140556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导出干预</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71" name="圆角矩形 70"/>
          <p:cNvSpPr/>
          <p:nvPr/>
        </p:nvSpPr>
        <p:spPr bwMode="auto">
          <a:xfrm>
            <a:off x="119615" y="4981523"/>
            <a:ext cx="11691257" cy="1538149"/>
          </a:xfrm>
          <a:prstGeom prst="roundRect">
            <a:avLst>
              <a:gd name="adj" fmla="val 7271"/>
            </a:avLst>
          </a:prstGeom>
          <a:noFill/>
          <a:ln w="25400" algn="ctr">
            <a:solidFill>
              <a:srgbClr val="FDD1B1"/>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2" name="右箭头 71"/>
          <p:cNvSpPr/>
          <p:nvPr/>
        </p:nvSpPr>
        <p:spPr bwMode="auto">
          <a:xfrm rot="10800000">
            <a:off x="10686026" y="511269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3" name="右箭头 72"/>
          <p:cNvSpPr/>
          <p:nvPr/>
        </p:nvSpPr>
        <p:spPr bwMode="auto">
          <a:xfrm rot="5400000">
            <a:off x="6065785" y="1638694"/>
            <a:ext cx="513070"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4" name="右箭头 73"/>
          <p:cNvSpPr/>
          <p:nvPr/>
        </p:nvSpPr>
        <p:spPr bwMode="auto">
          <a:xfrm rot="16200000">
            <a:off x="9628551" y="4564914"/>
            <a:ext cx="539367"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75" name="矩形 74"/>
          <p:cNvSpPr/>
          <p:nvPr/>
        </p:nvSpPr>
        <p:spPr>
          <a:xfrm>
            <a:off x="3088287" y="4003231"/>
            <a:ext cx="1663359"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导出配置</a:t>
            </a:r>
          </a:p>
        </p:txBody>
      </p:sp>
      <p:sp>
        <p:nvSpPr>
          <p:cNvPr id="76" name="矩形 75"/>
          <p:cNvSpPr/>
          <p:nvPr/>
        </p:nvSpPr>
        <p:spPr>
          <a:xfrm>
            <a:off x="3077975" y="5044693"/>
            <a:ext cx="1673671" cy="1400065"/>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配置管理</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77" name="矩形 76"/>
          <p:cNvSpPr/>
          <p:nvPr/>
        </p:nvSpPr>
        <p:spPr>
          <a:xfrm>
            <a:off x="5305645" y="4003231"/>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导出审批</a:t>
            </a:r>
          </a:p>
        </p:txBody>
      </p:sp>
      <p:sp>
        <p:nvSpPr>
          <p:cNvPr id="78" name="矩形 77"/>
          <p:cNvSpPr/>
          <p:nvPr/>
        </p:nvSpPr>
        <p:spPr>
          <a:xfrm>
            <a:off x="6777311" y="4003231"/>
            <a:ext cx="1893656"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数据导出</a:t>
            </a:r>
          </a:p>
        </p:txBody>
      </p:sp>
      <p:sp>
        <p:nvSpPr>
          <p:cNvPr id="79" name="矩形 78"/>
          <p:cNvSpPr/>
          <p:nvPr/>
        </p:nvSpPr>
        <p:spPr>
          <a:xfrm>
            <a:off x="6938773" y="5399732"/>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状态监控</a:t>
            </a:r>
          </a:p>
        </p:txBody>
      </p:sp>
      <p:sp>
        <p:nvSpPr>
          <p:cNvPr id="80" name="矩形 79"/>
          <p:cNvSpPr/>
          <p:nvPr/>
        </p:nvSpPr>
        <p:spPr>
          <a:xfrm>
            <a:off x="6938773" y="5749069"/>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IO</a:t>
            </a:r>
            <a:r>
              <a:rPr lang="zh-CN" altLang="en-US" sz="1050" dirty="0"/>
              <a:t>监控</a:t>
            </a:r>
          </a:p>
        </p:txBody>
      </p:sp>
      <p:sp>
        <p:nvSpPr>
          <p:cNvPr id="81" name="文本框 80"/>
          <p:cNvSpPr txBox="1"/>
          <p:nvPr/>
        </p:nvSpPr>
        <p:spPr>
          <a:xfrm>
            <a:off x="2224007" y="4498459"/>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访问记录</a:t>
            </a:r>
          </a:p>
        </p:txBody>
      </p:sp>
      <p:sp>
        <p:nvSpPr>
          <p:cNvPr id="82" name="右箭头 81"/>
          <p:cNvSpPr/>
          <p:nvPr/>
        </p:nvSpPr>
        <p:spPr bwMode="auto">
          <a:xfrm rot="5400000">
            <a:off x="1772723" y="4579863"/>
            <a:ext cx="489443"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3" name="矩形 82"/>
          <p:cNvSpPr/>
          <p:nvPr/>
        </p:nvSpPr>
        <p:spPr>
          <a:xfrm>
            <a:off x="1548963" y="5439980"/>
            <a:ext cx="1021982"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专区目录管理</a:t>
            </a:r>
          </a:p>
        </p:txBody>
      </p:sp>
      <p:sp>
        <p:nvSpPr>
          <p:cNvPr id="84" name="矩形 83"/>
          <p:cNvSpPr/>
          <p:nvPr/>
        </p:nvSpPr>
        <p:spPr>
          <a:xfrm>
            <a:off x="1548963" y="5789317"/>
            <a:ext cx="1021982"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专区权限管理</a:t>
            </a:r>
          </a:p>
        </p:txBody>
      </p:sp>
      <p:sp>
        <p:nvSpPr>
          <p:cNvPr id="85" name="矩形 84"/>
          <p:cNvSpPr/>
          <p:nvPr/>
        </p:nvSpPr>
        <p:spPr>
          <a:xfrm>
            <a:off x="1548963" y="6126784"/>
            <a:ext cx="1021982"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日志记录</a:t>
            </a:r>
          </a:p>
        </p:txBody>
      </p:sp>
      <p:sp>
        <p:nvSpPr>
          <p:cNvPr id="86" name="矩形 85"/>
          <p:cNvSpPr/>
          <p:nvPr/>
        </p:nvSpPr>
        <p:spPr>
          <a:xfrm>
            <a:off x="3127073" y="5439980"/>
            <a:ext cx="768271"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数据选择</a:t>
            </a:r>
          </a:p>
        </p:txBody>
      </p:sp>
      <p:sp>
        <p:nvSpPr>
          <p:cNvPr id="87" name="矩形 86"/>
          <p:cNvSpPr/>
          <p:nvPr/>
        </p:nvSpPr>
        <p:spPr>
          <a:xfrm>
            <a:off x="3127073" y="5789317"/>
            <a:ext cx="768271"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路径配置</a:t>
            </a:r>
          </a:p>
        </p:txBody>
      </p:sp>
      <p:sp>
        <p:nvSpPr>
          <p:cNvPr id="88" name="矩形 87"/>
          <p:cNvSpPr/>
          <p:nvPr/>
        </p:nvSpPr>
        <p:spPr>
          <a:xfrm>
            <a:off x="3127073" y="6126784"/>
            <a:ext cx="768271"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频率配置</a:t>
            </a:r>
          </a:p>
        </p:txBody>
      </p:sp>
      <p:sp>
        <p:nvSpPr>
          <p:cNvPr id="89" name="矩形 88"/>
          <p:cNvSpPr/>
          <p:nvPr/>
        </p:nvSpPr>
        <p:spPr>
          <a:xfrm>
            <a:off x="5259649" y="5059422"/>
            <a:ext cx="927178" cy="387049"/>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审批管理</a:t>
            </a:r>
          </a:p>
        </p:txBody>
      </p:sp>
      <p:sp>
        <p:nvSpPr>
          <p:cNvPr id="90" name="右箭头 89"/>
          <p:cNvSpPr/>
          <p:nvPr/>
        </p:nvSpPr>
        <p:spPr bwMode="auto">
          <a:xfrm>
            <a:off x="4782034" y="5112694"/>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1" name="矩形 90"/>
          <p:cNvSpPr/>
          <p:nvPr/>
        </p:nvSpPr>
        <p:spPr>
          <a:xfrm>
            <a:off x="9469210" y="4003231"/>
            <a:ext cx="863600"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导出控制</a:t>
            </a:r>
          </a:p>
        </p:txBody>
      </p:sp>
      <p:sp>
        <p:nvSpPr>
          <p:cNvPr id="92" name="矩形 91"/>
          <p:cNvSpPr/>
          <p:nvPr/>
        </p:nvSpPr>
        <p:spPr>
          <a:xfrm>
            <a:off x="9537193" y="5437774"/>
            <a:ext cx="1038456"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人工干预</a:t>
            </a:r>
          </a:p>
        </p:txBody>
      </p:sp>
      <p:sp>
        <p:nvSpPr>
          <p:cNvPr id="93" name="矩形 92"/>
          <p:cNvSpPr/>
          <p:nvPr/>
        </p:nvSpPr>
        <p:spPr>
          <a:xfrm>
            <a:off x="9531594" y="5787111"/>
            <a:ext cx="1038456"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系统干预</a:t>
            </a:r>
          </a:p>
        </p:txBody>
      </p:sp>
      <p:sp>
        <p:nvSpPr>
          <p:cNvPr id="94" name="右箭头 93"/>
          <p:cNvSpPr/>
          <p:nvPr/>
        </p:nvSpPr>
        <p:spPr bwMode="auto">
          <a:xfrm>
            <a:off x="4790563" y="400323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5" name="右箭头 94"/>
          <p:cNvSpPr/>
          <p:nvPr/>
        </p:nvSpPr>
        <p:spPr bwMode="auto">
          <a:xfrm>
            <a:off x="6294234" y="4003231"/>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a:xfrm>
            <a:off x="7788597" y="5407110"/>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字段监控</a:t>
            </a:r>
          </a:p>
        </p:txBody>
      </p:sp>
      <p:sp>
        <p:nvSpPr>
          <p:cNvPr id="97" name="矩形 96"/>
          <p:cNvSpPr/>
          <p:nvPr/>
        </p:nvSpPr>
        <p:spPr>
          <a:xfrm>
            <a:off x="7788597" y="5749069"/>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日志 记录</a:t>
            </a:r>
          </a:p>
        </p:txBody>
      </p:sp>
      <p:sp>
        <p:nvSpPr>
          <p:cNvPr id="98" name="文本框 97"/>
          <p:cNvSpPr txBox="1"/>
          <p:nvPr/>
        </p:nvSpPr>
        <p:spPr>
          <a:xfrm>
            <a:off x="7893408" y="4508282"/>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导出监控</a:t>
            </a:r>
          </a:p>
        </p:txBody>
      </p:sp>
      <p:sp>
        <p:nvSpPr>
          <p:cNvPr id="99" name="右箭头 98"/>
          <p:cNvSpPr/>
          <p:nvPr/>
        </p:nvSpPr>
        <p:spPr bwMode="auto">
          <a:xfrm rot="5400000">
            <a:off x="7442124" y="4589686"/>
            <a:ext cx="489443"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765985" y="4497972"/>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导出配置管理</a:t>
            </a:r>
          </a:p>
        </p:txBody>
      </p:sp>
      <p:sp>
        <p:nvSpPr>
          <p:cNvPr id="101" name="右箭头 100"/>
          <p:cNvSpPr/>
          <p:nvPr/>
        </p:nvSpPr>
        <p:spPr bwMode="auto">
          <a:xfrm rot="5400000">
            <a:off x="3314701" y="4579376"/>
            <a:ext cx="489443"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2" name="矩形 101"/>
          <p:cNvSpPr/>
          <p:nvPr/>
        </p:nvSpPr>
        <p:spPr>
          <a:xfrm>
            <a:off x="3088287" y="1083801"/>
            <a:ext cx="1668442" cy="395287"/>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导入配置</a:t>
            </a:r>
          </a:p>
        </p:txBody>
      </p:sp>
      <p:sp>
        <p:nvSpPr>
          <p:cNvPr id="103" name="矩形 102"/>
          <p:cNvSpPr/>
          <p:nvPr/>
        </p:nvSpPr>
        <p:spPr>
          <a:xfrm>
            <a:off x="5457061" y="2174818"/>
            <a:ext cx="1961540" cy="94360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监控</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104" name="矩形 103"/>
          <p:cNvSpPr/>
          <p:nvPr/>
        </p:nvSpPr>
        <p:spPr>
          <a:xfrm>
            <a:off x="5686407" y="2449138"/>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状态监控</a:t>
            </a:r>
          </a:p>
        </p:txBody>
      </p:sp>
      <p:sp>
        <p:nvSpPr>
          <p:cNvPr id="105" name="矩形 104"/>
          <p:cNvSpPr/>
          <p:nvPr/>
        </p:nvSpPr>
        <p:spPr>
          <a:xfrm>
            <a:off x="5686407" y="2784418"/>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IO</a:t>
            </a:r>
            <a:r>
              <a:rPr lang="zh-CN" altLang="en-US" sz="1050" dirty="0"/>
              <a:t>监控</a:t>
            </a:r>
          </a:p>
        </p:txBody>
      </p:sp>
      <p:sp>
        <p:nvSpPr>
          <p:cNvPr id="106" name="矩形 105"/>
          <p:cNvSpPr/>
          <p:nvPr/>
        </p:nvSpPr>
        <p:spPr>
          <a:xfrm>
            <a:off x="6536231" y="2449138"/>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内容监控</a:t>
            </a:r>
          </a:p>
        </p:txBody>
      </p:sp>
      <p:sp>
        <p:nvSpPr>
          <p:cNvPr id="107" name="矩形 106"/>
          <p:cNvSpPr/>
          <p:nvPr/>
        </p:nvSpPr>
        <p:spPr>
          <a:xfrm>
            <a:off x="6536231" y="2784418"/>
            <a:ext cx="761500"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日志 记录</a:t>
            </a:r>
          </a:p>
        </p:txBody>
      </p:sp>
      <p:sp>
        <p:nvSpPr>
          <p:cNvPr id="108" name="矩形 107"/>
          <p:cNvSpPr/>
          <p:nvPr/>
        </p:nvSpPr>
        <p:spPr>
          <a:xfrm>
            <a:off x="8366915" y="2174818"/>
            <a:ext cx="1212835" cy="94360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导出干预</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109" name="矩形 108"/>
          <p:cNvSpPr/>
          <p:nvPr/>
        </p:nvSpPr>
        <p:spPr>
          <a:xfrm>
            <a:off x="8458355" y="2449138"/>
            <a:ext cx="1038456"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人工干预</a:t>
            </a:r>
          </a:p>
        </p:txBody>
      </p:sp>
      <p:sp>
        <p:nvSpPr>
          <p:cNvPr id="110" name="矩形 109"/>
          <p:cNvSpPr/>
          <p:nvPr/>
        </p:nvSpPr>
        <p:spPr>
          <a:xfrm>
            <a:off x="8458355" y="2784418"/>
            <a:ext cx="1038456"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系统干预</a:t>
            </a:r>
          </a:p>
        </p:txBody>
      </p:sp>
      <p:sp>
        <p:nvSpPr>
          <p:cNvPr id="111" name="右箭头 110"/>
          <p:cNvSpPr/>
          <p:nvPr/>
        </p:nvSpPr>
        <p:spPr bwMode="auto">
          <a:xfrm rot="10800000">
            <a:off x="7712361" y="1092896"/>
            <a:ext cx="401271" cy="314119"/>
          </a:xfrm>
          <a:prstGeom prst="rightArrow">
            <a:avLst/>
          </a:prstGeom>
          <a:solidFill>
            <a:schemeClr val="accent2">
              <a:lumMod val="75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2" name="右箭头 111"/>
          <p:cNvSpPr/>
          <p:nvPr/>
        </p:nvSpPr>
        <p:spPr bwMode="auto">
          <a:xfrm>
            <a:off x="7712361" y="2183913"/>
            <a:ext cx="401271" cy="314119"/>
          </a:xfrm>
          <a:prstGeom prst="rightArrow">
            <a:avLst/>
          </a:prstGeom>
          <a:solidFill>
            <a:srgbClr val="FDD1B1"/>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933847" y="1658059"/>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导出干预</a:t>
            </a:r>
          </a:p>
        </p:txBody>
      </p:sp>
      <p:sp>
        <p:nvSpPr>
          <p:cNvPr id="114" name="右箭头 113"/>
          <p:cNvSpPr/>
          <p:nvPr/>
        </p:nvSpPr>
        <p:spPr bwMode="auto">
          <a:xfrm rot="16200000">
            <a:off x="8504941" y="1680365"/>
            <a:ext cx="539367"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3553792" y="1590931"/>
            <a:ext cx="914400" cy="270415"/>
          </a:xfrm>
          <a:prstGeom prst="rect">
            <a:avLst/>
          </a:prstGeom>
          <a:solidFill>
            <a:schemeClr val="bg1"/>
          </a:solidFill>
        </p:spPr>
        <p:txBody>
          <a:bodyPr wrap="none" rtlCol="0">
            <a:normAutofit fontScale="77500" lnSpcReduction="20000"/>
          </a:bodyPr>
          <a:lstStyle/>
          <a:p>
            <a:pPr marR="0" algn="l" defTabSz="914400" rtl="0" eaLnBrk="0" fontAlgn="base" latinLnBrk="0" hangingPunct="0">
              <a:lnSpc>
                <a:spcPct val="100000"/>
              </a:lnSpc>
              <a:spcBef>
                <a:spcPct val="20000"/>
              </a:spcBef>
              <a:spcAft>
                <a:spcPct val="0"/>
              </a:spcAft>
              <a:buClrTx/>
              <a:buSzTx/>
            </a:pPr>
            <a:r>
              <a:rPr lang="zh-CN" altLang="en-US" dirty="0">
                <a:sym typeface="Calibri" panose="020F0502020204030204" pitchFamily="34" charset="0"/>
              </a:rPr>
              <a:t>导入配置管理</a:t>
            </a:r>
          </a:p>
        </p:txBody>
      </p:sp>
      <p:sp>
        <p:nvSpPr>
          <p:cNvPr id="116" name="右箭头 115"/>
          <p:cNvSpPr/>
          <p:nvPr/>
        </p:nvSpPr>
        <p:spPr bwMode="auto">
          <a:xfrm rot="5400000">
            <a:off x="3244748" y="1672335"/>
            <a:ext cx="489443" cy="314119"/>
          </a:xfrm>
          <a:prstGeom prst="rightArrow">
            <a:avLst/>
          </a:prstGeom>
          <a:solidFill>
            <a:srgbClr val="00B050"/>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7" name="矩形 116"/>
          <p:cNvSpPr/>
          <p:nvPr/>
        </p:nvSpPr>
        <p:spPr>
          <a:xfrm>
            <a:off x="3088287" y="2183913"/>
            <a:ext cx="1663360" cy="943600"/>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lIns="36000" rIns="36000" anchor="ctr"/>
          <a:lstStyle/>
          <a:p>
            <a:pPr algn="ctr" eaLnBrk="1" fontAlgn="auto" hangingPunct="1">
              <a:lnSpc>
                <a:spcPct val="150000"/>
              </a:lnSpc>
              <a:spcBef>
                <a:spcPts val="0"/>
              </a:spcBef>
              <a:spcAft>
                <a:spcPts val="0"/>
              </a:spcAft>
              <a:defRPr/>
            </a:pPr>
            <a:r>
              <a:rPr lang="zh-CN" altLang="en-US" sz="1400" kern="0" dirty="0">
                <a:solidFill>
                  <a:prstClr val="black"/>
                </a:solidFill>
                <a:latin typeface="微软雅黑" pitchFamily="34" charset="-122"/>
                <a:ea typeface="微软雅黑" pitchFamily="34" charset="-122"/>
              </a:rPr>
              <a:t>配置管理</a:t>
            </a: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en-US" altLang="zh-CN" sz="1400" kern="0" dirty="0">
              <a:solidFill>
                <a:prstClr val="black"/>
              </a:solidFill>
              <a:latin typeface="微软雅黑" pitchFamily="34" charset="-122"/>
              <a:ea typeface="微软雅黑" pitchFamily="34" charset="-122"/>
            </a:endParaRPr>
          </a:p>
          <a:p>
            <a:pPr algn="ctr" eaLnBrk="1" fontAlgn="auto" hangingPunct="1">
              <a:lnSpc>
                <a:spcPct val="150000"/>
              </a:lnSpc>
              <a:spcBef>
                <a:spcPts val="0"/>
              </a:spcBef>
              <a:spcAft>
                <a:spcPts val="0"/>
              </a:spcAft>
              <a:defRPr/>
            </a:pPr>
            <a:endParaRPr lang="zh-CN" altLang="en-US" sz="1400" kern="0" dirty="0">
              <a:solidFill>
                <a:prstClr val="black"/>
              </a:solidFill>
              <a:latin typeface="微软雅黑" pitchFamily="34" charset="-122"/>
              <a:ea typeface="微软雅黑" pitchFamily="34" charset="-122"/>
            </a:endParaRPr>
          </a:p>
        </p:txBody>
      </p:sp>
      <p:sp>
        <p:nvSpPr>
          <p:cNvPr id="118" name="矩形 117"/>
          <p:cNvSpPr/>
          <p:nvPr/>
        </p:nvSpPr>
        <p:spPr>
          <a:xfrm>
            <a:off x="3128760" y="2458233"/>
            <a:ext cx="766584"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策略配置</a:t>
            </a:r>
          </a:p>
        </p:txBody>
      </p:sp>
      <p:sp>
        <p:nvSpPr>
          <p:cNvPr id="119" name="矩形 118"/>
          <p:cNvSpPr/>
          <p:nvPr/>
        </p:nvSpPr>
        <p:spPr>
          <a:xfrm>
            <a:off x="3128760" y="2793513"/>
            <a:ext cx="766584"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加密脱敏</a:t>
            </a:r>
          </a:p>
        </p:txBody>
      </p:sp>
      <p:sp>
        <p:nvSpPr>
          <p:cNvPr id="120" name="矩形 119"/>
          <p:cNvSpPr/>
          <p:nvPr/>
        </p:nvSpPr>
        <p:spPr>
          <a:xfrm>
            <a:off x="3937451" y="2458233"/>
            <a:ext cx="766584"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安全定级</a:t>
            </a:r>
          </a:p>
        </p:txBody>
      </p:sp>
      <p:sp>
        <p:nvSpPr>
          <p:cNvPr id="121" name="矩形 120"/>
          <p:cNvSpPr/>
          <p:nvPr/>
        </p:nvSpPr>
        <p:spPr>
          <a:xfrm>
            <a:off x="3924306" y="5440375"/>
            <a:ext cx="768271"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加密脱敏</a:t>
            </a:r>
          </a:p>
        </p:txBody>
      </p:sp>
      <p:sp>
        <p:nvSpPr>
          <p:cNvPr id="122" name="矩形 121"/>
          <p:cNvSpPr/>
          <p:nvPr/>
        </p:nvSpPr>
        <p:spPr>
          <a:xfrm>
            <a:off x="3924306" y="5789712"/>
            <a:ext cx="768271" cy="290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解密还原</a:t>
            </a:r>
          </a:p>
        </p:txBody>
      </p:sp>
    </p:spTree>
    <p:extLst>
      <p:ext uri="{BB962C8B-B14F-4D97-AF65-F5344CB8AC3E}">
        <p14:creationId xmlns:p14="http://schemas.microsoft.com/office/powerpoint/2010/main" val="408264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对标国际标准：对标</a:t>
            </a:r>
            <a:r>
              <a:rPr lang="en-US" altLang="zh-CN" dirty="0">
                <a:solidFill>
                  <a:srgbClr val="3773AC"/>
                </a:solidFill>
                <a:cs typeface="微软雅黑" charset="0"/>
              </a:rPr>
              <a:t>ISO</a:t>
            </a:r>
            <a:r>
              <a:rPr lang="zh-CN" altLang="en-US" dirty="0">
                <a:solidFill>
                  <a:srgbClr val="3773AC"/>
                </a:solidFill>
                <a:cs typeface="微软雅黑" charset="0"/>
              </a:rPr>
              <a:t>五种安全服务能力</a:t>
            </a:r>
            <a:endParaRPr lang="zh-CN" altLang="en-US" dirty="0">
              <a:solidFill>
                <a:schemeClr val="tx2">
                  <a:lumMod val="60000"/>
                  <a:lumOff val="40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012460792"/>
              </p:ext>
            </p:extLst>
          </p:nvPr>
        </p:nvGraphicFramePr>
        <p:xfrm>
          <a:off x="137654" y="815968"/>
          <a:ext cx="11916693" cy="5734864"/>
        </p:xfrm>
        <a:graphic>
          <a:graphicData uri="http://schemas.openxmlformats.org/drawingml/2006/table">
            <a:tbl>
              <a:tblPr firstRow="1" firstCol="1" bandRow="1"/>
              <a:tblGrid>
                <a:gridCol w="1789469">
                  <a:extLst>
                    <a:ext uri="{9D8B030D-6E8A-4147-A177-3AD203B41FA5}">
                      <a16:colId xmlns="" xmlns:a16="http://schemas.microsoft.com/office/drawing/2014/main" val="20000"/>
                    </a:ext>
                  </a:extLst>
                </a:gridCol>
                <a:gridCol w="1838632">
                  <a:extLst>
                    <a:ext uri="{9D8B030D-6E8A-4147-A177-3AD203B41FA5}">
                      <a16:colId xmlns="" xmlns:a16="http://schemas.microsoft.com/office/drawing/2014/main" val="20001"/>
                    </a:ext>
                  </a:extLst>
                </a:gridCol>
                <a:gridCol w="1769806">
                  <a:extLst>
                    <a:ext uri="{9D8B030D-6E8A-4147-A177-3AD203B41FA5}">
                      <a16:colId xmlns="" xmlns:a16="http://schemas.microsoft.com/office/drawing/2014/main" val="20002"/>
                    </a:ext>
                  </a:extLst>
                </a:gridCol>
                <a:gridCol w="1386349">
                  <a:extLst>
                    <a:ext uri="{9D8B030D-6E8A-4147-A177-3AD203B41FA5}">
                      <a16:colId xmlns="" xmlns:a16="http://schemas.microsoft.com/office/drawing/2014/main" val="20003"/>
                    </a:ext>
                  </a:extLst>
                </a:gridCol>
                <a:gridCol w="1868129">
                  <a:extLst>
                    <a:ext uri="{9D8B030D-6E8A-4147-A177-3AD203B41FA5}">
                      <a16:colId xmlns="" xmlns:a16="http://schemas.microsoft.com/office/drawing/2014/main" val="20004"/>
                    </a:ext>
                  </a:extLst>
                </a:gridCol>
                <a:gridCol w="1641987">
                  <a:extLst>
                    <a:ext uri="{9D8B030D-6E8A-4147-A177-3AD203B41FA5}">
                      <a16:colId xmlns="" xmlns:a16="http://schemas.microsoft.com/office/drawing/2014/main" val="20005"/>
                    </a:ext>
                  </a:extLst>
                </a:gridCol>
                <a:gridCol w="1622321">
                  <a:extLst>
                    <a:ext uri="{9D8B030D-6E8A-4147-A177-3AD203B41FA5}">
                      <a16:colId xmlns="" xmlns:a16="http://schemas.microsoft.com/office/drawing/2014/main" val="20006"/>
                    </a:ext>
                  </a:extLst>
                </a:gridCol>
              </a:tblGrid>
              <a:tr h="610918">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ctr">
                        <a:lnSpc>
                          <a:spcPct val="150000"/>
                        </a:lnSpc>
                        <a:spcAft>
                          <a:spcPts val="0"/>
                        </a:spcAft>
                      </a:pP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ctr">
                        <a:lnSpc>
                          <a:spcPct val="150000"/>
                        </a:lnSpc>
                        <a:spcAft>
                          <a:spcPts val="0"/>
                        </a:spcAft>
                      </a:pPr>
                      <a:r>
                        <a:rPr lang="zh-CN" altLang="en-US" sz="1600" b="1" kern="100" dirty="0">
                          <a:effectLst/>
                          <a:latin typeface="+mn-ea"/>
                          <a:ea typeface="+mn-ea"/>
                          <a:cs typeface="Times New Roman" panose="02020603050405020304" pitchFamily="18" charset="0"/>
                        </a:rPr>
                        <a:t>统一认证</a:t>
                      </a:r>
                      <a:endParaRPr lang="zh-CN" sz="1400" b="1"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AEEE"/>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600" b="1" kern="100" dirty="0">
                          <a:solidFill>
                            <a:schemeClr val="lt1"/>
                          </a:solidFill>
                          <a:effectLst/>
                          <a:latin typeface="+mn-ea"/>
                          <a:ea typeface="+mn-ea"/>
                          <a:cs typeface="Times New Roman" panose="02020603050405020304" pitchFamily="18" charset="0"/>
                        </a:rPr>
                        <a:t>权限管理</a:t>
                      </a:r>
                      <a:endParaRPr lang="zh-CN" altLang="zh-CN" sz="16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600" b="1" kern="100" dirty="0">
                          <a:solidFill>
                            <a:schemeClr val="lt1"/>
                          </a:solidFill>
                          <a:effectLst/>
                          <a:latin typeface="+mn-ea"/>
                          <a:ea typeface="+mn-ea"/>
                          <a:cs typeface="Times New Roman" panose="02020603050405020304" pitchFamily="18" charset="0"/>
                        </a:rPr>
                        <a:t>加密脱敏</a:t>
                      </a:r>
                      <a:endParaRPr lang="zh-CN" sz="16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600" b="1" kern="100" dirty="0">
                          <a:solidFill>
                            <a:schemeClr val="lt1"/>
                          </a:solidFill>
                          <a:effectLst/>
                          <a:latin typeface="+mn-ea"/>
                          <a:ea typeface="+mn-ea"/>
                          <a:cs typeface="Times New Roman" panose="02020603050405020304" pitchFamily="18" charset="0"/>
                        </a:rPr>
                        <a:t>能力开放</a:t>
                      </a:r>
                      <a:endParaRPr lang="zh-CN" sz="16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600" b="1" kern="100" dirty="0">
                          <a:solidFill>
                            <a:schemeClr val="lt1"/>
                          </a:solidFill>
                          <a:effectLst/>
                          <a:latin typeface="+mn-ea"/>
                          <a:ea typeface="+mn-ea"/>
                          <a:cs typeface="Times New Roman" panose="02020603050405020304" pitchFamily="18" charset="0"/>
                        </a:rPr>
                        <a:t>安全门户</a:t>
                      </a:r>
                      <a:endParaRPr lang="zh-CN" altLang="zh-CN" sz="16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tc>
                  <a:txBody>
                    <a:bodyPr/>
                    <a:lstStyle/>
                    <a:p>
                      <a:pPr algn="ctr">
                        <a:lnSpc>
                          <a:spcPct val="150000"/>
                        </a:lnSpc>
                        <a:spcAft>
                          <a:spcPts val="0"/>
                        </a:spcAft>
                      </a:pPr>
                      <a:r>
                        <a:rPr lang="zh-CN" altLang="en-US" sz="1600" b="1" kern="100" dirty="0">
                          <a:solidFill>
                            <a:schemeClr val="lt1"/>
                          </a:solidFill>
                          <a:effectLst/>
                          <a:latin typeface="+mn-ea"/>
                          <a:ea typeface="+mn-ea"/>
                          <a:cs typeface="Times New Roman" panose="02020603050405020304" pitchFamily="18" charset="0"/>
                        </a:rPr>
                        <a:t>区块链应用</a:t>
                      </a:r>
                      <a:endParaRPr lang="zh-CN" sz="1600" b="1" kern="100" dirty="0">
                        <a:solidFill>
                          <a:schemeClr val="lt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solidFill>
                  </a:tcPr>
                </a:tc>
                <a:extLst>
                  <a:ext uri="{0D108BD9-81ED-4DB2-BD59-A6C34878D82A}">
                    <a16:rowId xmlns="" xmlns:a16="http://schemas.microsoft.com/office/drawing/2014/main" val="10000"/>
                  </a:ext>
                </a:extLst>
              </a:tr>
              <a:tr h="942688">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l">
                        <a:lnSpc>
                          <a:spcPct val="150000"/>
                        </a:lnSpc>
                        <a:spcAft>
                          <a:spcPts val="0"/>
                        </a:spcAft>
                      </a:pPr>
                      <a:r>
                        <a:rPr lang="en-US" altLang="zh-CN" sz="1600" kern="100" dirty="0">
                          <a:effectLst/>
                          <a:latin typeface="+mn-ea"/>
                          <a:ea typeface="+mn-ea"/>
                          <a:cs typeface="Times New Roman" panose="02020603050405020304" pitchFamily="18" charset="0"/>
                        </a:rPr>
                        <a:t>A.</a:t>
                      </a:r>
                      <a:r>
                        <a:rPr lang="zh-CN" altLang="en-US" sz="1600" kern="100" dirty="0">
                          <a:effectLst/>
                          <a:latin typeface="+mn-ea"/>
                          <a:ea typeface="+mn-ea"/>
                          <a:cs typeface="Times New Roman" panose="02020603050405020304" pitchFamily="18" charset="0"/>
                        </a:rPr>
                        <a:t>认证服务</a:t>
                      </a:r>
                      <a:endParaRPr lang="zh-CN" sz="16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algn="just">
                        <a:lnSpc>
                          <a:spcPct val="150000"/>
                        </a:lnSpc>
                        <a:spcAft>
                          <a:spcPts val="0"/>
                        </a:spcAft>
                      </a:pPr>
                      <a:r>
                        <a:rPr lang="zh-CN" altLang="en-US" sz="1400" b="1" kern="100" dirty="0">
                          <a:solidFill>
                            <a:schemeClr val="bg1">
                              <a:lumMod val="50000"/>
                            </a:schemeClr>
                          </a:solidFill>
                          <a:effectLst/>
                          <a:latin typeface="+mn-ea"/>
                          <a:ea typeface="+mn-ea"/>
                          <a:cs typeface="Times New Roman" panose="02020603050405020304" pitchFamily="18" charset="0"/>
                        </a:rPr>
                        <a:t>统一认证授权</a:t>
                      </a:r>
                      <a:endParaRPr lang="en-US" altLang="zh-CN" sz="1400" b="1" kern="100" dirty="0">
                        <a:solidFill>
                          <a:schemeClr val="bg1">
                            <a:lumMod val="50000"/>
                          </a:schemeClr>
                        </a:solidFill>
                        <a:effectLst/>
                        <a:latin typeface="+mn-ea"/>
                        <a:ea typeface="+mn-ea"/>
                        <a:cs typeface="Times New Roman" panose="02020603050405020304" pitchFamily="18" charset="0"/>
                      </a:endParaRPr>
                    </a:p>
                    <a:p>
                      <a:pPr algn="just">
                        <a:lnSpc>
                          <a:spcPct val="150000"/>
                        </a:lnSpc>
                        <a:spcAft>
                          <a:spcPts val="0"/>
                        </a:spcAft>
                      </a:pPr>
                      <a:r>
                        <a:rPr lang="en-US" altLang="zh-CN" sz="1400" b="1" kern="100" dirty="0">
                          <a:solidFill>
                            <a:schemeClr val="tx1"/>
                          </a:solidFill>
                          <a:effectLst/>
                          <a:latin typeface="+mn-ea"/>
                          <a:ea typeface="+mn-ea"/>
                          <a:cs typeface="Times New Roman" panose="02020603050405020304" pitchFamily="18" charset="0"/>
                        </a:rPr>
                        <a:t>SSO</a:t>
                      </a:r>
                      <a:r>
                        <a:rPr lang="en-US" altLang="zh-CN" sz="1400" b="1" kern="100" baseline="0" dirty="0">
                          <a:solidFill>
                            <a:schemeClr val="tx1"/>
                          </a:solidFill>
                          <a:effectLst/>
                          <a:latin typeface="+mn-ea"/>
                          <a:ea typeface="+mn-ea"/>
                          <a:cs typeface="Times New Roman" panose="02020603050405020304" pitchFamily="18" charset="0"/>
                        </a:rPr>
                        <a:t> SDK</a:t>
                      </a:r>
                      <a:r>
                        <a:rPr lang="zh-CN" altLang="en-US" sz="1400" b="1" kern="100" baseline="0" dirty="0">
                          <a:solidFill>
                            <a:schemeClr val="tx1"/>
                          </a:solidFill>
                          <a:effectLst/>
                          <a:latin typeface="+mn-ea"/>
                          <a:ea typeface="+mn-ea"/>
                          <a:cs typeface="Times New Roman" panose="02020603050405020304" pitchFamily="18" charset="0"/>
                        </a:rPr>
                        <a:t>接口</a:t>
                      </a:r>
                      <a:endParaRPr lang="en-US" altLang="zh-CN" sz="1400" b="1" kern="100" baseline="0" dirty="0">
                        <a:solidFill>
                          <a:schemeClr val="tx1"/>
                        </a:solidFill>
                        <a:effectLst/>
                        <a:latin typeface="+mn-ea"/>
                        <a:ea typeface="+mn-ea"/>
                        <a:cs typeface="Times New Roman" panose="02020603050405020304" pitchFamily="18" charset="0"/>
                      </a:endParaRPr>
                    </a:p>
                    <a:p>
                      <a:pPr algn="just">
                        <a:lnSpc>
                          <a:spcPct val="150000"/>
                        </a:lnSpc>
                        <a:spcAft>
                          <a:spcPts val="0"/>
                        </a:spcAft>
                      </a:pPr>
                      <a:r>
                        <a:rPr lang="en-US" altLang="zh-CN" sz="1400" b="1" kern="100" baseline="0" dirty="0">
                          <a:solidFill>
                            <a:schemeClr val="tx1"/>
                          </a:solidFill>
                          <a:effectLst/>
                          <a:latin typeface="+mn-ea"/>
                          <a:ea typeface="+mn-ea"/>
                          <a:cs typeface="Times New Roman" panose="02020603050405020304" pitchFamily="18" charset="0"/>
                        </a:rPr>
                        <a:t>Oauth2.0 </a:t>
                      </a:r>
                      <a:r>
                        <a:rPr lang="zh-CN" altLang="en-US" sz="1400" b="1" kern="100" baseline="0" dirty="0">
                          <a:solidFill>
                            <a:schemeClr val="tx1"/>
                          </a:solidFill>
                          <a:effectLst/>
                          <a:latin typeface="+mn-ea"/>
                          <a:ea typeface="+mn-ea"/>
                          <a:cs typeface="Times New Roman" panose="02020603050405020304" pitchFamily="18" charset="0"/>
                        </a:rPr>
                        <a:t>封装升级</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1"/>
                  </a:ext>
                </a:extLst>
              </a:tr>
              <a:tr h="953729">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l">
                        <a:lnSpc>
                          <a:spcPct val="150000"/>
                        </a:lnSpc>
                        <a:spcAft>
                          <a:spcPts val="0"/>
                        </a:spcAft>
                      </a:pPr>
                      <a:r>
                        <a:rPr lang="en-US" altLang="zh-CN" sz="1600" kern="100" dirty="0">
                          <a:effectLst/>
                          <a:latin typeface="+mn-ea"/>
                          <a:ea typeface="+mn-ea"/>
                          <a:cs typeface="+mn-cs"/>
                        </a:rPr>
                        <a:t>B.</a:t>
                      </a:r>
                      <a:r>
                        <a:rPr lang="zh-CN" altLang="en-US" sz="1600" kern="100" dirty="0">
                          <a:effectLst/>
                          <a:latin typeface="+mn-ea"/>
                          <a:ea typeface="+mn-ea"/>
                          <a:cs typeface="+mn-cs"/>
                        </a:rPr>
                        <a:t>访问控制服务</a:t>
                      </a:r>
                      <a:endParaRPr lang="zh-CN" sz="16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algn="just" defTabSz="914400" rtl="0" eaLnBrk="1" latinLnBrk="0" hangingPunct="1">
                        <a:lnSpc>
                          <a:spcPct val="150000"/>
                        </a:lnSpc>
                        <a:spcAft>
                          <a:spcPts val="0"/>
                        </a:spcAft>
                      </a:pPr>
                      <a:r>
                        <a:rPr lang="zh-CN" altLang="en-US" sz="1400" b="1" kern="100" dirty="0">
                          <a:solidFill>
                            <a:schemeClr val="bg1">
                              <a:lumMod val="50000"/>
                            </a:schemeClr>
                          </a:solidFill>
                          <a:effectLst/>
                          <a:latin typeface="+mn-ea"/>
                          <a:ea typeface="+mn-ea"/>
                          <a:cs typeface="Times New Roman" panose="02020603050405020304" pitchFamily="18" charset="0"/>
                        </a:rPr>
                        <a:t>数据分权分域管理</a:t>
                      </a:r>
                      <a:endParaRPr lang="en-US" altLang="zh-CN" sz="1400" b="1" kern="100" dirty="0">
                        <a:solidFill>
                          <a:schemeClr val="bg1">
                            <a:lumMod val="50000"/>
                          </a:schemeClr>
                        </a:solidFill>
                        <a:effectLst/>
                        <a:latin typeface="+mn-ea"/>
                        <a:ea typeface="+mn-ea"/>
                        <a:cs typeface="Times New Roman" panose="02020603050405020304" pitchFamily="18" charset="0"/>
                      </a:endParaRPr>
                    </a:p>
                    <a:p>
                      <a:pPr marL="0" algn="just" defTabSz="914400" rtl="0" eaLnBrk="1" latinLnBrk="0" hangingPunct="1">
                        <a:lnSpc>
                          <a:spcPct val="150000"/>
                        </a:lnSpc>
                        <a:spcAft>
                          <a:spcPts val="0"/>
                        </a:spcAft>
                      </a:pPr>
                      <a:r>
                        <a:rPr lang="zh-CN" altLang="en-US" sz="1400" b="1" kern="100" dirty="0">
                          <a:solidFill>
                            <a:schemeClr val="bg1">
                              <a:lumMod val="50000"/>
                            </a:schemeClr>
                          </a:solidFill>
                          <a:effectLst/>
                          <a:latin typeface="+mn-ea"/>
                          <a:ea typeface="+mn-ea"/>
                          <a:cs typeface="Times New Roman" panose="02020603050405020304" pitchFamily="18" charset="0"/>
                        </a:rPr>
                        <a:t>计算资源租户隔离</a:t>
                      </a:r>
                      <a:endParaRPr lang="en-US" altLang="zh-CN" sz="1400" b="1" kern="100" dirty="0">
                        <a:solidFill>
                          <a:schemeClr val="bg1">
                            <a:lumMod val="50000"/>
                          </a:schemeClr>
                        </a:solidFill>
                        <a:effectLst/>
                        <a:latin typeface="+mn-ea"/>
                        <a:ea typeface="+mn-ea"/>
                        <a:cs typeface="Times New Roman" panose="02020603050405020304" pitchFamily="18" charset="0"/>
                      </a:endParaRPr>
                    </a:p>
                    <a:p>
                      <a:pPr marL="0" algn="just" defTabSz="914400" rtl="0" eaLnBrk="1" latinLnBrk="0" hangingPunct="1">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授权频度频次管控</a:t>
                      </a:r>
                      <a:endParaRPr lang="en-US" altLang="zh-CN" sz="1400" b="1" kern="100" dirty="0">
                        <a:solidFill>
                          <a:schemeClr val="tx1"/>
                        </a:solidFill>
                        <a:effectLst/>
                        <a:latin typeface="+mn-ea"/>
                        <a:ea typeface="+mn-ea"/>
                        <a:cs typeface="Times New Roman" panose="02020603050405020304" pitchFamily="18" charset="0"/>
                      </a:endParaRPr>
                    </a:p>
                    <a:p>
                      <a:pPr marL="0" algn="just" defTabSz="914400" rtl="0" eaLnBrk="1" latinLnBrk="0" hangingPunct="1">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动态资源分配</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集群规范化评价体系</a:t>
                      </a:r>
                      <a:endParaRPr lang="en-US" altLang="zh-CN" sz="1400" b="1" kern="100" dirty="0">
                        <a:solidFill>
                          <a:schemeClr val="tx1"/>
                        </a:solidFill>
                        <a:effectLst/>
                        <a:latin typeface="+mn-ea"/>
                        <a:ea typeface="+mn-ea"/>
                        <a:cs typeface="Times New Roman" panose="02020603050405020304" pitchFamily="18" charset="0"/>
                      </a:endParaRPr>
                    </a:p>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统一认证</a:t>
                      </a:r>
                      <a:r>
                        <a:rPr lang="en-US" altLang="zh-CN" sz="1400" b="1" kern="100" dirty="0">
                          <a:solidFill>
                            <a:schemeClr val="tx1"/>
                          </a:solidFill>
                          <a:effectLst/>
                          <a:latin typeface="+mn-ea"/>
                          <a:ea typeface="+mn-ea"/>
                          <a:cs typeface="Times New Roman" panose="02020603050405020304" pitchFamily="18" charset="0"/>
                        </a:rPr>
                        <a:t>API</a:t>
                      </a:r>
                    </a:p>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加密脱敏</a:t>
                      </a:r>
                      <a:r>
                        <a:rPr lang="en-US" altLang="zh-CN" sz="1400" b="1" kern="100" dirty="0">
                          <a:solidFill>
                            <a:schemeClr val="tx1"/>
                          </a:solidFill>
                          <a:effectLst/>
                          <a:latin typeface="+mn-ea"/>
                          <a:ea typeface="+mn-ea"/>
                          <a:cs typeface="Times New Roman" panose="02020603050405020304" pitchFamily="18" charset="0"/>
                        </a:rPr>
                        <a:t>API</a:t>
                      </a:r>
                    </a:p>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自动定级</a:t>
                      </a:r>
                      <a:r>
                        <a:rPr lang="en-US" altLang="zh-CN" sz="1400" b="1" kern="100" dirty="0">
                          <a:solidFill>
                            <a:schemeClr val="tx1"/>
                          </a:solidFill>
                          <a:effectLst/>
                          <a:latin typeface="+mn-ea"/>
                          <a:ea typeface="+mn-ea"/>
                          <a:cs typeface="Times New Roman" panose="02020603050405020304" pitchFamily="18" charset="0"/>
                        </a:rPr>
                        <a:t>API</a:t>
                      </a: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tx1"/>
                          </a:solidFill>
                          <a:effectLst/>
                          <a:latin typeface="+mn-ea"/>
                          <a:ea typeface="+mn-ea"/>
                          <a:cs typeface="Times New Roman" panose="02020603050405020304" pitchFamily="18" charset="0"/>
                        </a:rPr>
                        <a:t>实时告警预警</a:t>
                      </a: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extLst>
                  <a:ext uri="{0D108BD9-81ED-4DB2-BD59-A6C34878D82A}">
                    <a16:rowId xmlns="" xmlns:a16="http://schemas.microsoft.com/office/drawing/2014/main" val="10002"/>
                  </a:ext>
                </a:extLst>
              </a:tr>
              <a:tr h="1081549">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l">
                        <a:lnSpc>
                          <a:spcPct val="150000"/>
                        </a:lnSpc>
                        <a:spcAft>
                          <a:spcPts val="0"/>
                        </a:spcAft>
                      </a:pPr>
                      <a:r>
                        <a:rPr lang="en-US" altLang="zh-CN" sz="1600" kern="100" dirty="0">
                          <a:effectLst/>
                          <a:latin typeface="+mn-ea"/>
                          <a:ea typeface="+mn-ea"/>
                          <a:cs typeface="+mn-cs"/>
                        </a:rPr>
                        <a:t>C.</a:t>
                      </a:r>
                      <a:r>
                        <a:rPr lang="zh-CN" altLang="en-US" sz="1600" kern="100" dirty="0">
                          <a:effectLst/>
                          <a:latin typeface="+mn-ea"/>
                          <a:ea typeface="+mn-ea"/>
                          <a:cs typeface="+mn-cs"/>
                        </a:rPr>
                        <a:t>数据机密性服务</a:t>
                      </a:r>
                      <a:endParaRPr lang="zh-CN" sz="16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kern="100" dirty="0">
                          <a:solidFill>
                            <a:schemeClr val="bg1">
                              <a:lumMod val="50000"/>
                            </a:schemeClr>
                          </a:solidFill>
                          <a:effectLst/>
                          <a:latin typeface="+mn-ea"/>
                          <a:ea typeface="+mn-ea"/>
                          <a:cs typeface="Times New Roman" panose="02020603050405020304" pitchFamily="18" charset="0"/>
                        </a:rPr>
                        <a:t>UDF</a:t>
                      </a:r>
                      <a:r>
                        <a:rPr lang="zh-CN" altLang="en-US" sz="1400" b="1" kern="100" dirty="0">
                          <a:solidFill>
                            <a:schemeClr val="bg1">
                              <a:lumMod val="50000"/>
                            </a:schemeClr>
                          </a:solidFill>
                          <a:effectLst/>
                          <a:latin typeface="+mn-ea"/>
                          <a:ea typeface="+mn-ea"/>
                          <a:cs typeface="Times New Roman" panose="02020603050405020304" pitchFamily="18" charset="0"/>
                        </a:rPr>
                        <a:t>函数加密</a:t>
                      </a:r>
                      <a:endParaRPr lang="en-US" altLang="zh-CN" sz="1400" b="1" kern="100" dirty="0">
                        <a:solidFill>
                          <a:schemeClr val="bg1">
                            <a:lumMod val="50000"/>
                          </a:schemeClr>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tx1"/>
                          </a:solidFill>
                          <a:effectLst/>
                          <a:latin typeface="+mn-ea"/>
                          <a:ea typeface="+mn-ea"/>
                          <a:cs typeface="Times New Roman" panose="02020603050405020304" pitchFamily="18" charset="0"/>
                        </a:rPr>
                        <a:t>数据自动定级</a:t>
                      </a:r>
                      <a:endParaRPr lang="en-US" altLang="zh-CN" sz="1400" b="1"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tx1"/>
                          </a:solidFill>
                          <a:effectLst/>
                          <a:latin typeface="+mn-ea"/>
                          <a:ea typeface="+mn-ea"/>
                          <a:cs typeface="Times New Roman" panose="02020603050405020304" pitchFamily="18" charset="0"/>
                        </a:rPr>
                        <a:t>多层加密</a:t>
                      </a: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en-US"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区块链密钥管理</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3"/>
                  </a:ext>
                </a:extLst>
              </a:tr>
              <a:tr h="841997">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l">
                        <a:lnSpc>
                          <a:spcPct val="150000"/>
                        </a:lnSpc>
                        <a:spcAft>
                          <a:spcPts val="0"/>
                        </a:spcAft>
                      </a:pPr>
                      <a:r>
                        <a:rPr lang="en-US" altLang="zh-CN" sz="1600" kern="100" dirty="0">
                          <a:effectLst/>
                          <a:latin typeface="+mn-ea"/>
                          <a:ea typeface="+mn-ea"/>
                          <a:cs typeface="+mn-cs"/>
                        </a:rPr>
                        <a:t>D.</a:t>
                      </a:r>
                      <a:r>
                        <a:rPr lang="zh-CN" altLang="en-US" sz="1600" kern="100" dirty="0">
                          <a:effectLst/>
                          <a:latin typeface="+mn-ea"/>
                          <a:ea typeface="+mn-ea"/>
                          <a:cs typeface="+mn-cs"/>
                        </a:rPr>
                        <a:t>数据完整性服务</a:t>
                      </a:r>
                      <a:endParaRPr lang="zh-CN" sz="16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20000"/>
                      </a:srgbClr>
                    </a:solidFill>
                  </a:tcPr>
                </a:tc>
                <a:tc>
                  <a:txBody>
                    <a:body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i="1" kern="100" dirty="0">
                          <a:solidFill>
                            <a:srgbClr val="FF0000"/>
                          </a:solidFill>
                          <a:effectLst/>
                          <a:latin typeface="+mn-ea"/>
                          <a:ea typeface="+mn-ea"/>
                          <a:cs typeface="Times New Roman" panose="02020603050405020304" pitchFamily="18" charset="0"/>
                        </a:rPr>
                        <a:t>采集数据质量校验</a:t>
                      </a:r>
                      <a:endParaRPr lang="zh-CN" sz="1400" b="1" i="1" kern="100" dirty="0">
                        <a:solidFill>
                          <a:srgbClr val="FF0000"/>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用户行为查询跟踪</a:t>
                      </a:r>
                      <a:endParaRPr lang="en-US" altLang="zh-CN" sz="1400" b="1" kern="100" dirty="0">
                        <a:solidFill>
                          <a:schemeClr val="tx1"/>
                        </a:solidFill>
                        <a:effectLst/>
                        <a:latin typeface="+mn-ea"/>
                        <a:ea typeface="+mn-ea"/>
                        <a:cs typeface="Times New Roman" panose="02020603050405020304" pitchFamily="18" charset="0"/>
                      </a:endParaRPr>
                    </a:p>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应用行为查询跟踪</a:t>
                      </a: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20000"/>
                      </a:srgbClr>
                    </a:solidFill>
                  </a:tcPr>
                </a:tc>
                <a:extLst>
                  <a:ext uri="{0D108BD9-81ED-4DB2-BD59-A6C34878D82A}">
                    <a16:rowId xmlns="" xmlns:a16="http://schemas.microsoft.com/office/drawing/2014/main" val="10004"/>
                  </a:ext>
                </a:extLst>
              </a:tr>
              <a:tr h="900801">
                <a:tc>
                  <a:txBody>
                    <a:bodyPr/>
                    <a:lstStyle>
                      <a:lvl1pPr marL="0" algn="l" defTabSz="914400" rtl="0" eaLnBrk="1" latinLnBrk="0" hangingPunct="1">
                        <a:defRPr sz="1800" b="1" kern="1200">
                          <a:solidFill>
                            <a:schemeClr val="lt1"/>
                          </a:solidFill>
                          <a:latin typeface="Calibri"/>
                          <a:ea typeface="幼圆"/>
                        </a:defRPr>
                      </a:lvl1pPr>
                      <a:lvl2pPr marL="457200" algn="l" defTabSz="914400" rtl="0" eaLnBrk="1" latinLnBrk="0" hangingPunct="1">
                        <a:defRPr sz="1800" b="1" kern="1200">
                          <a:solidFill>
                            <a:schemeClr val="lt1"/>
                          </a:solidFill>
                          <a:latin typeface="Calibri"/>
                          <a:ea typeface="幼圆"/>
                        </a:defRPr>
                      </a:lvl2pPr>
                      <a:lvl3pPr marL="914400" algn="l" defTabSz="914400" rtl="0" eaLnBrk="1" latinLnBrk="0" hangingPunct="1">
                        <a:defRPr sz="1800" b="1" kern="1200">
                          <a:solidFill>
                            <a:schemeClr val="lt1"/>
                          </a:solidFill>
                          <a:latin typeface="Calibri"/>
                          <a:ea typeface="幼圆"/>
                        </a:defRPr>
                      </a:lvl3pPr>
                      <a:lvl4pPr marL="1371600" algn="l" defTabSz="914400" rtl="0" eaLnBrk="1" latinLnBrk="0" hangingPunct="1">
                        <a:defRPr sz="1800" b="1" kern="1200">
                          <a:solidFill>
                            <a:schemeClr val="lt1"/>
                          </a:solidFill>
                          <a:latin typeface="Calibri"/>
                          <a:ea typeface="幼圆"/>
                        </a:defRPr>
                      </a:lvl4pPr>
                      <a:lvl5pPr marL="1828800" algn="l" defTabSz="914400" rtl="0" eaLnBrk="1" latinLnBrk="0" hangingPunct="1">
                        <a:defRPr sz="1800" b="1" kern="1200">
                          <a:solidFill>
                            <a:schemeClr val="lt1"/>
                          </a:solidFill>
                          <a:latin typeface="Calibri"/>
                          <a:ea typeface="幼圆"/>
                        </a:defRPr>
                      </a:lvl5pPr>
                      <a:lvl6pPr marL="2286000" algn="l" defTabSz="914400" rtl="0" eaLnBrk="1" latinLnBrk="0" hangingPunct="1">
                        <a:defRPr sz="1800" b="1" kern="1200">
                          <a:solidFill>
                            <a:schemeClr val="lt1"/>
                          </a:solidFill>
                          <a:latin typeface="Calibri"/>
                          <a:ea typeface="幼圆"/>
                        </a:defRPr>
                      </a:lvl6pPr>
                      <a:lvl7pPr marL="2743200" algn="l" defTabSz="914400" rtl="0" eaLnBrk="1" latinLnBrk="0" hangingPunct="1">
                        <a:defRPr sz="1800" b="1" kern="1200">
                          <a:solidFill>
                            <a:schemeClr val="lt1"/>
                          </a:solidFill>
                          <a:latin typeface="Calibri"/>
                          <a:ea typeface="幼圆"/>
                        </a:defRPr>
                      </a:lvl7pPr>
                      <a:lvl8pPr marL="3200400" algn="l" defTabSz="914400" rtl="0" eaLnBrk="1" latinLnBrk="0" hangingPunct="1">
                        <a:defRPr sz="1800" b="1" kern="1200">
                          <a:solidFill>
                            <a:schemeClr val="lt1"/>
                          </a:solidFill>
                          <a:latin typeface="Calibri"/>
                          <a:ea typeface="幼圆"/>
                        </a:defRPr>
                      </a:lvl8pPr>
                      <a:lvl9pPr marL="3657600" algn="l" defTabSz="914400" rtl="0" eaLnBrk="1" latinLnBrk="0" hangingPunct="1">
                        <a:defRPr sz="1800" b="1" kern="1200">
                          <a:solidFill>
                            <a:schemeClr val="lt1"/>
                          </a:solidFill>
                          <a:latin typeface="Calibri"/>
                          <a:ea typeface="幼圆"/>
                        </a:defRPr>
                      </a:lvl9pPr>
                    </a:lstStyle>
                    <a:p>
                      <a:pPr algn="l">
                        <a:lnSpc>
                          <a:spcPct val="150000"/>
                        </a:lnSpc>
                        <a:spcAft>
                          <a:spcPts val="0"/>
                        </a:spcAft>
                      </a:pPr>
                      <a:r>
                        <a:rPr lang="en-US" altLang="zh-CN" sz="1600" kern="100" dirty="0">
                          <a:effectLst/>
                          <a:latin typeface="+mn-ea"/>
                          <a:ea typeface="+mn-ea"/>
                          <a:cs typeface="+mn-cs"/>
                        </a:rPr>
                        <a:t>E.</a:t>
                      </a:r>
                      <a:r>
                        <a:rPr lang="zh-CN" altLang="en-US" sz="1600" kern="100" dirty="0">
                          <a:effectLst/>
                          <a:latin typeface="+mn-ea"/>
                          <a:ea typeface="+mn-ea"/>
                          <a:cs typeface="+mn-cs"/>
                        </a:rPr>
                        <a:t>不可否认性服务</a:t>
                      </a:r>
                      <a:endParaRPr lang="zh-CN" sz="1600" kern="100" dirty="0">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solidFill>
                  </a:tcPr>
                </a:tc>
                <a:tc>
                  <a:txBody>
                    <a:bodyPr/>
                    <a:lstStyle>
                      <a:lvl1pPr marL="0" algn="l" defTabSz="914400" rtl="0" eaLnBrk="1" latinLnBrk="0" hangingPunct="1">
                        <a:defRPr sz="1800" kern="1200">
                          <a:solidFill>
                            <a:schemeClr val="dk1"/>
                          </a:solidFill>
                          <a:latin typeface="Calibri"/>
                          <a:ea typeface="幼圆"/>
                        </a:defRPr>
                      </a:lvl1pPr>
                      <a:lvl2pPr marL="457200" algn="l" defTabSz="914400" rtl="0" eaLnBrk="1" latinLnBrk="0" hangingPunct="1">
                        <a:defRPr sz="1800" kern="1200">
                          <a:solidFill>
                            <a:schemeClr val="dk1"/>
                          </a:solidFill>
                          <a:latin typeface="Calibri"/>
                          <a:ea typeface="幼圆"/>
                        </a:defRPr>
                      </a:lvl2pPr>
                      <a:lvl3pPr marL="914400" algn="l" defTabSz="914400" rtl="0" eaLnBrk="1" latinLnBrk="0" hangingPunct="1">
                        <a:defRPr sz="1800" kern="1200">
                          <a:solidFill>
                            <a:schemeClr val="dk1"/>
                          </a:solidFill>
                          <a:latin typeface="Calibri"/>
                          <a:ea typeface="幼圆"/>
                        </a:defRPr>
                      </a:lvl3pPr>
                      <a:lvl4pPr marL="1371600" algn="l" defTabSz="914400" rtl="0" eaLnBrk="1" latinLnBrk="0" hangingPunct="1">
                        <a:defRPr sz="1800" kern="1200">
                          <a:solidFill>
                            <a:schemeClr val="dk1"/>
                          </a:solidFill>
                          <a:latin typeface="Calibri"/>
                          <a:ea typeface="幼圆"/>
                        </a:defRPr>
                      </a:lvl4pPr>
                      <a:lvl5pPr marL="1828800" algn="l" defTabSz="914400" rtl="0" eaLnBrk="1" latinLnBrk="0" hangingPunct="1">
                        <a:defRPr sz="1800" kern="1200">
                          <a:solidFill>
                            <a:schemeClr val="dk1"/>
                          </a:solidFill>
                          <a:latin typeface="Calibri"/>
                          <a:ea typeface="幼圆"/>
                        </a:defRPr>
                      </a:lvl5pPr>
                      <a:lvl6pPr marL="2286000" algn="l" defTabSz="914400" rtl="0" eaLnBrk="1" latinLnBrk="0" hangingPunct="1">
                        <a:defRPr sz="1800" kern="1200">
                          <a:solidFill>
                            <a:schemeClr val="dk1"/>
                          </a:solidFill>
                          <a:latin typeface="Calibri"/>
                          <a:ea typeface="幼圆"/>
                        </a:defRPr>
                      </a:lvl6pPr>
                      <a:lvl7pPr marL="2743200" algn="l" defTabSz="914400" rtl="0" eaLnBrk="1" latinLnBrk="0" hangingPunct="1">
                        <a:defRPr sz="1800" kern="1200">
                          <a:solidFill>
                            <a:schemeClr val="dk1"/>
                          </a:solidFill>
                          <a:latin typeface="Calibri"/>
                          <a:ea typeface="幼圆"/>
                        </a:defRPr>
                      </a:lvl7pPr>
                      <a:lvl8pPr marL="3200400" algn="l" defTabSz="914400" rtl="0" eaLnBrk="1" latinLnBrk="0" hangingPunct="1">
                        <a:defRPr sz="1800" kern="1200">
                          <a:solidFill>
                            <a:schemeClr val="dk1"/>
                          </a:solidFill>
                          <a:latin typeface="Calibri"/>
                          <a:ea typeface="幼圆"/>
                        </a:defRPr>
                      </a:lvl8pPr>
                      <a:lvl9pPr marL="3657600" algn="l" defTabSz="914400" rtl="0" eaLnBrk="1" latinLnBrk="0" hangingPunct="1">
                        <a:defRPr sz="1800" kern="1200">
                          <a:solidFill>
                            <a:schemeClr val="dk1"/>
                          </a:solidFill>
                          <a:latin typeface="Calibri"/>
                          <a:ea typeface="幼圆"/>
                        </a:defRPr>
                      </a:lvl9p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8AEEE">
                        <a:tint val="40000"/>
                      </a:srgbClr>
                    </a:solidFill>
                  </a:tcPr>
                </a:tc>
                <a:tc>
                  <a:txBody>
                    <a:bodyPr/>
                    <a:lstStyle/>
                    <a:p>
                      <a:pPr marL="0" algn="just" defTabSz="914400" rtl="0" eaLnBrk="1" latinLnBrk="0" hangingPunct="1">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bg1">
                              <a:lumMod val="50000"/>
                            </a:schemeClr>
                          </a:solidFill>
                          <a:effectLst/>
                          <a:latin typeface="+mn-ea"/>
                          <a:ea typeface="+mn-ea"/>
                          <a:cs typeface="Times New Roman" panose="02020603050405020304" pitchFamily="18" charset="0"/>
                        </a:rPr>
                        <a:t>离线日志审计</a:t>
                      </a:r>
                      <a:endParaRPr lang="en-US" altLang="zh-CN" sz="1400" b="1" kern="100" dirty="0">
                        <a:solidFill>
                          <a:schemeClr val="bg1">
                            <a:lumMod val="50000"/>
                          </a:schemeClr>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tx1"/>
                          </a:solidFill>
                          <a:effectLst/>
                          <a:latin typeface="+mn-ea"/>
                          <a:ea typeface="+mn-ea"/>
                          <a:cs typeface="Times New Roman" panose="02020603050405020304" pitchFamily="18" charset="0"/>
                        </a:rPr>
                        <a:t>流式实时日志审计</a:t>
                      </a:r>
                      <a:endParaRPr lang="en-US" altLang="zh-CN" sz="1400" b="1"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b="1" kern="100" dirty="0">
                          <a:solidFill>
                            <a:schemeClr val="tx1"/>
                          </a:solidFill>
                          <a:effectLst/>
                          <a:latin typeface="+mn-ea"/>
                          <a:ea typeface="+mn-ea"/>
                          <a:cs typeface="Times New Roman" panose="02020603050405020304" pitchFamily="18" charset="0"/>
                        </a:rPr>
                        <a:t>安全视图系统</a:t>
                      </a:r>
                      <a:endParaRPr lang="zh-CN" alt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tc>
                  <a:txBody>
                    <a:bodyPr/>
                    <a:lstStyle/>
                    <a:p>
                      <a:pPr algn="just">
                        <a:lnSpc>
                          <a:spcPct val="150000"/>
                        </a:lnSpc>
                        <a:spcAft>
                          <a:spcPts val="0"/>
                        </a:spcAft>
                      </a:pPr>
                      <a:r>
                        <a:rPr lang="zh-CN" altLang="en-US" sz="1400" b="1" kern="100" dirty="0">
                          <a:solidFill>
                            <a:schemeClr val="tx1"/>
                          </a:solidFill>
                          <a:effectLst/>
                          <a:latin typeface="+mn-ea"/>
                          <a:ea typeface="+mn-ea"/>
                          <a:cs typeface="Times New Roman" panose="02020603050405020304" pitchFamily="18" charset="0"/>
                        </a:rPr>
                        <a:t>数据共享追踪</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8AEEE">
                        <a:tint val="40000"/>
                      </a:srgb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03923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4429125" y="939800"/>
            <a:ext cx="7315200" cy="5416550"/>
          </a:xfrm>
          <a:prstGeom prst="roundRect">
            <a:avLst>
              <a:gd name="adj" fmla="val 1954"/>
            </a:avLst>
          </a:prstGeom>
          <a:ln>
            <a:prstDash val="sysDash"/>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solidFill>
                  <a:srgbClr val="3773AC"/>
                </a:solidFill>
              </a:rPr>
              <a:t>统一认证能力提升</a:t>
            </a:r>
            <a:endParaRPr lang="zh-CN" altLang="en-US" dirty="0"/>
          </a:p>
        </p:txBody>
      </p:sp>
      <p:sp>
        <p:nvSpPr>
          <p:cNvPr id="4" name="内容占位符 3"/>
          <p:cNvSpPr>
            <a:spLocks noGrp="1"/>
          </p:cNvSpPr>
          <p:nvPr>
            <p:ph idx="1"/>
          </p:nvPr>
        </p:nvSpPr>
        <p:spPr>
          <a:xfrm>
            <a:off x="455822" y="1243627"/>
            <a:ext cx="3604450" cy="5048115"/>
          </a:xfrm>
        </p:spPr>
        <p:txBody>
          <a:bodyPr/>
          <a:lstStyle/>
          <a:p>
            <a:pPr marL="0" latinLnBrk="0">
              <a:lnSpc>
                <a:spcPct val="150000"/>
              </a:lnSpc>
              <a:spcBef>
                <a:spcPts val="0"/>
              </a:spcBef>
              <a:buFont typeface="Wingdings" panose="05000000000000000000" pitchFamily="2" charset="2"/>
              <a:buChar char="p"/>
            </a:pPr>
            <a:r>
              <a:rPr lang="zh-CN" altLang="en-US" sz="1600" b="1" dirty="0">
                <a:latin typeface="+mn-ea"/>
              </a:rPr>
              <a:t>web账户的生命周期管理</a:t>
            </a:r>
            <a:endParaRPr lang="en-US" altLang="zh-CN" sz="1600" b="1" dirty="0">
              <a:latin typeface="+mn-ea"/>
            </a:endParaRPr>
          </a:p>
          <a:p>
            <a:pPr>
              <a:lnSpc>
                <a:spcPct val="150000"/>
              </a:lnSpc>
              <a:spcBef>
                <a:spcPts val="0"/>
              </a:spcBef>
            </a:pPr>
            <a:r>
              <a:rPr lang="zh-CN" altLang="en-US" sz="1600" dirty="0">
                <a:latin typeface="+mn-ea"/>
              </a:rPr>
              <a:t>修改账户的为临时账户</a:t>
            </a:r>
            <a:endParaRPr lang="en-US" altLang="zh-CN" sz="1600" dirty="0">
              <a:latin typeface="+mn-ea"/>
            </a:endParaRPr>
          </a:p>
          <a:p>
            <a:pPr>
              <a:lnSpc>
                <a:spcPct val="150000"/>
              </a:lnSpc>
              <a:spcBef>
                <a:spcPts val="0"/>
              </a:spcBef>
            </a:pPr>
            <a:r>
              <a:rPr lang="zh-CN" altLang="en-US" sz="1600" dirty="0">
                <a:latin typeface="+mn-ea"/>
              </a:rPr>
              <a:t>限制账户使用生命周期</a:t>
            </a:r>
            <a:endParaRPr lang="en-US" altLang="zh-CN" sz="1600" dirty="0">
              <a:latin typeface="+mn-ea"/>
            </a:endParaRPr>
          </a:p>
          <a:p>
            <a:pPr>
              <a:lnSpc>
                <a:spcPct val="150000"/>
              </a:lnSpc>
              <a:spcBef>
                <a:spcPts val="0"/>
              </a:spcBef>
            </a:pPr>
            <a:r>
              <a:rPr lang="zh-CN" altLang="en-US" sz="1600" dirty="0">
                <a:latin typeface="+mn-ea"/>
              </a:rPr>
              <a:t>设置成功被授权的次数</a:t>
            </a:r>
            <a:endParaRPr lang="en-US" altLang="zh-CN" sz="1600" dirty="0">
              <a:latin typeface="+mn-ea"/>
            </a:endParaRPr>
          </a:p>
          <a:p>
            <a:pPr marL="0" latinLnBrk="0">
              <a:lnSpc>
                <a:spcPct val="150000"/>
              </a:lnSpc>
              <a:spcBef>
                <a:spcPts val="0"/>
              </a:spcBef>
              <a:buNone/>
            </a:pPr>
            <a:endParaRPr lang="zh-CN" altLang="en-US" sz="1600" dirty="0">
              <a:latin typeface="+mn-ea"/>
            </a:endParaRPr>
          </a:p>
          <a:p>
            <a:pPr marL="0" latinLnBrk="0">
              <a:lnSpc>
                <a:spcPct val="150000"/>
              </a:lnSpc>
              <a:spcBef>
                <a:spcPts val="0"/>
              </a:spcBef>
              <a:buFont typeface="Wingdings" panose="05000000000000000000" pitchFamily="2" charset="2"/>
              <a:buChar char="p"/>
            </a:pPr>
            <a:r>
              <a:rPr lang="zh-CN" altLang="en-US" sz="1600" b="1" dirty="0">
                <a:latin typeface="+mn-ea"/>
              </a:rPr>
              <a:t>密码安全周期的配置设定</a:t>
            </a:r>
            <a:endParaRPr lang="en-US" altLang="zh-CN" sz="1600" b="1" dirty="0">
              <a:latin typeface="+mn-ea"/>
            </a:endParaRPr>
          </a:p>
          <a:p>
            <a:pPr marL="0">
              <a:lnSpc>
                <a:spcPct val="150000"/>
              </a:lnSpc>
              <a:spcBef>
                <a:spcPts val="0"/>
              </a:spcBef>
            </a:pPr>
            <a:r>
              <a:rPr lang="zh-CN" altLang="en-US" sz="1600" dirty="0">
                <a:latin typeface="+mn-ea"/>
              </a:rPr>
              <a:t>超过安全期限，强制用户修改密码</a:t>
            </a:r>
            <a:endParaRPr lang="en-US" altLang="zh-CN" sz="1600" dirty="0">
              <a:latin typeface="+mn-ea"/>
            </a:endParaRPr>
          </a:p>
          <a:p>
            <a:pPr marL="0">
              <a:lnSpc>
                <a:spcPct val="150000"/>
              </a:lnSpc>
              <a:spcBef>
                <a:spcPts val="0"/>
              </a:spcBef>
            </a:pPr>
            <a:endParaRPr lang="en-US" altLang="zh-CN" sz="1600" dirty="0">
              <a:latin typeface="+mn-ea"/>
            </a:endParaRPr>
          </a:p>
          <a:p>
            <a:pPr marL="0">
              <a:lnSpc>
                <a:spcPct val="150000"/>
              </a:lnSpc>
              <a:spcBef>
                <a:spcPts val="0"/>
              </a:spcBef>
              <a:buFont typeface="Wingdings" panose="05000000000000000000" pitchFamily="2" charset="2"/>
              <a:buChar char="p"/>
            </a:pPr>
            <a:r>
              <a:rPr lang="zh-CN" altLang="en-US" sz="1600" b="1" dirty="0">
                <a:latin typeface="+mn-ea"/>
              </a:rPr>
              <a:t>密码双重锁</a:t>
            </a:r>
            <a:endParaRPr lang="en-US" altLang="zh-CN" sz="1600" b="1" dirty="0">
              <a:latin typeface="+mn-ea"/>
            </a:endParaRPr>
          </a:p>
          <a:p>
            <a:pPr marL="0">
              <a:lnSpc>
                <a:spcPct val="150000"/>
              </a:lnSpc>
              <a:spcBef>
                <a:spcPts val="0"/>
              </a:spcBef>
            </a:pPr>
            <a:r>
              <a:rPr lang="zh-CN" altLang="en-US" sz="1600" dirty="0">
                <a:latin typeface="+mn-ea"/>
              </a:rPr>
              <a:t>支持一个账户两套密码</a:t>
            </a:r>
            <a:endParaRPr lang="en-US" altLang="zh-CN" sz="1600" dirty="0">
              <a:latin typeface="+mn-ea"/>
            </a:endParaRPr>
          </a:p>
          <a:p>
            <a:pPr marL="0">
              <a:lnSpc>
                <a:spcPct val="150000"/>
              </a:lnSpc>
              <a:spcBef>
                <a:spcPts val="0"/>
              </a:spcBef>
            </a:pPr>
            <a:r>
              <a:rPr lang="zh-CN" altLang="en-US" sz="1600" dirty="0">
                <a:latin typeface="+mn-ea"/>
              </a:rPr>
              <a:t>核心操作时，使用第二套密码</a:t>
            </a:r>
          </a:p>
          <a:p>
            <a:pPr marL="0" indent="0" latinLnBrk="0">
              <a:lnSpc>
                <a:spcPct val="150000"/>
              </a:lnSpc>
              <a:spcBef>
                <a:spcPts val="0"/>
              </a:spcBef>
              <a:buNone/>
            </a:pPr>
            <a:r>
              <a:rPr lang="zh-CN" altLang="en-US" sz="1800" dirty="0">
                <a:latin typeface="+mn-ea"/>
              </a:rPr>
              <a:t>    </a:t>
            </a:r>
            <a:r>
              <a:rPr lang="zh-CN" altLang="en-US" sz="1600" dirty="0">
                <a:latin typeface="+mn-ea"/>
              </a:rPr>
              <a:t> </a:t>
            </a:r>
            <a:endParaRPr lang="zh-CN" altLang="en-US" dirty="0">
              <a:latin typeface="+mn-ea"/>
            </a:endParaRPr>
          </a:p>
          <a:p>
            <a:endParaRPr lang="zh-CN" altLang="en-US" dirty="0">
              <a:latin typeface="+mn-ea"/>
            </a:endParaRPr>
          </a:p>
        </p:txBody>
      </p:sp>
      <p:grpSp>
        <p:nvGrpSpPr>
          <p:cNvPr id="41" name="组合 40"/>
          <p:cNvGrpSpPr/>
          <p:nvPr/>
        </p:nvGrpSpPr>
        <p:grpSpPr>
          <a:xfrm>
            <a:off x="4817110" y="1572895"/>
            <a:ext cx="6581140" cy="4389755"/>
            <a:chOff x="7586" y="2325"/>
            <a:chExt cx="10364" cy="6913"/>
          </a:xfrm>
        </p:grpSpPr>
        <p:sp>
          <p:nvSpPr>
            <p:cNvPr id="5" name="矩形 4"/>
            <p:cNvSpPr/>
            <p:nvPr/>
          </p:nvSpPr>
          <p:spPr>
            <a:xfrm>
              <a:off x="7586" y="2325"/>
              <a:ext cx="5787" cy="1005"/>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b="0" dirty="0">
                  <a:solidFill>
                    <a:schemeClr val="tx1"/>
                  </a:solidFill>
                  <a:latin typeface="微软雅黑" panose="020B0503020204020204" pitchFamily="34" charset="-122"/>
                  <a:ea typeface="微软雅黑" panose="020B0503020204020204" pitchFamily="34" charset="-122"/>
                </a:rPr>
                <a:t>帐号</a:t>
              </a:r>
            </a:p>
          </p:txBody>
        </p:sp>
        <p:sp>
          <p:nvSpPr>
            <p:cNvPr id="6" name="矩形 5"/>
            <p:cNvSpPr/>
            <p:nvPr/>
          </p:nvSpPr>
          <p:spPr>
            <a:xfrm>
              <a:off x="7586" y="4113"/>
              <a:ext cx="2759" cy="1102"/>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变更为临时帐号</a:t>
              </a:r>
            </a:p>
          </p:txBody>
        </p:sp>
        <p:sp>
          <p:nvSpPr>
            <p:cNvPr id="17" name="椭圆 16"/>
            <p:cNvSpPr/>
            <p:nvPr/>
          </p:nvSpPr>
          <p:spPr>
            <a:xfrm>
              <a:off x="7850" y="5877"/>
              <a:ext cx="2495" cy="1442"/>
            </a:xfrm>
            <a:prstGeom prst="ellipse">
              <a:avLst/>
            </a:prstGeom>
            <a:solidFill>
              <a:schemeClr val="accent5">
                <a:lumMod val="90000"/>
              </a:schemeClr>
            </a:solidFill>
            <a:ln w="25400" algn="ctr">
              <a:solidFill>
                <a:srgbClr val="00B0F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超出生命周期</a:t>
              </a:r>
            </a:p>
          </p:txBody>
        </p:sp>
        <p:cxnSp>
          <p:nvCxnSpPr>
            <p:cNvPr id="19" name="直接箭头连接符 18"/>
            <p:cNvCxnSpPr/>
            <p:nvPr/>
          </p:nvCxnSpPr>
          <p:spPr>
            <a:xfrm>
              <a:off x="9052" y="3330"/>
              <a:ext cx="13" cy="773"/>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sp>
          <p:nvSpPr>
            <p:cNvPr id="22" name="矩形 21"/>
            <p:cNvSpPr/>
            <p:nvPr/>
          </p:nvSpPr>
          <p:spPr>
            <a:xfrm>
              <a:off x="7586" y="8120"/>
              <a:ext cx="5787" cy="1119"/>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帐号失效或注销</a:t>
              </a:r>
            </a:p>
          </p:txBody>
        </p:sp>
        <p:cxnSp>
          <p:nvCxnSpPr>
            <p:cNvPr id="25" name="直接箭头连接符 24"/>
            <p:cNvCxnSpPr/>
            <p:nvPr/>
          </p:nvCxnSpPr>
          <p:spPr>
            <a:xfrm flipH="1">
              <a:off x="9092" y="7319"/>
              <a:ext cx="12" cy="662"/>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cxnSp>
          <p:nvCxnSpPr>
            <p:cNvPr id="26" name="直接箭头连接符 25"/>
            <p:cNvCxnSpPr/>
            <p:nvPr/>
          </p:nvCxnSpPr>
          <p:spPr>
            <a:xfrm flipH="1">
              <a:off x="9052" y="5215"/>
              <a:ext cx="13" cy="719"/>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cxnSp>
          <p:nvCxnSpPr>
            <p:cNvPr id="27" name="直接箭头连接符 26"/>
            <p:cNvCxnSpPr/>
            <p:nvPr/>
          </p:nvCxnSpPr>
          <p:spPr>
            <a:xfrm>
              <a:off x="11769" y="3330"/>
              <a:ext cx="29" cy="1767"/>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sp>
          <p:nvSpPr>
            <p:cNvPr id="28" name="椭圆 27"/>
            <p:cNvSpPr/>
            <p:nvPr/>
          </p:nvSpPr>
          <p:spPr>
            <a:xfrm>
              <a:off x="10345" y="5107"/>
              <a:ext cx="2924" cy="1297"/>
            </a:xfrm>
            <a:prstGeom prst="ellipse">
              <a:avLst/>
            </a:prstGeom>
            <a:solidFill>
              <a:schemeClr val="accent5">
                <a:lumMod val="90000"/>
              </a:schemeClr>
            </a:solidFill>
            <a:ln w="25400" algn="ctr">
              <a:solidFill>
                <a:srgbClr val="00B0F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超出授权次数</a:t>
              </a:r>
            </a:p>
          </p:txBody>
        </p:sp>
        <p:cxnSp>
          <p:nvCxnSpPr>
            <p:cNvPr id="29" name="直接箭头连接符 28"/>
            <p:cNvCxnSpPr/>
            <p:nvPr/>
          </p:nvCxnSpPr>
          <p:spPr>
            <a:xfrm>
              <a:off x="11798" y="6353"/>
              <a:ext cx="29" cy="1767"/>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sp>
          <p:nvSpPr>
            <p:cNvPr id="31" name="矩形 30"/>
            <p:cNvSpPr/>
            <p:nvPr/>
          </p:nvSpPr>
          <p:spPr>
            <a:xfrm>
              <a:off x="13625" y="2335"/>
              <a:ext cx="2203" cy="1005"/>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b="0" dirty="0">
                  <a:solidFill>
                    <a:schemeClr val="tx1"/>
                  </a:solidFill>
                  <a:latin typeface="微软雅黑" panose="020B0503020204020204" pitchFamily="34" charset="-122"/>
                  <a:ea typeface="微软雅黑" panose="020B0503020204020204" pitchFamily="34" charset="-122"/>
                </a:rPr>
                <a:t>密码</a:t>
              </a:r>
            </a:p>
          </p:txBody>
        </p:sp>
        <p:cxnSp>
          <p:nvCxnSpPr>
            <p:cNvPr id="32" name="直接箭头连接符 31"/>
            <p:cNvCxnSpPr/>
            <p:nvPr/>
          </p:nvCxnSpPr>
          <p:spPr>
            <a:xfrm>
              <a:off x="14712" y="3340"/>
              <a:ext cx="29" cy="1767"/>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sp>
          <p:nvSpPr>
            <p:cNvPr id="34" name="椭圆 33"/>
            <p:cNvSpPr/>
            <p:nvPr/>
          </p:nvSpPr>
          <p:spPr>
            <a:xfrm>
              <a:off x="13625" y="5107"/>
              <a:ext cx="2277" cy="1297"/>
            </a:xfrm>
            <a:prstGeom prst="ellipse">
              <a:avLst/>
            </a:prstGeom>
            <a:solidFill>
              <a:schemeClr val="accent5">
                <a:lumMod val="90000"/>
              </a:schemeClr>
            </a:solidFill>
            <a:ln w="25400" algn="ctr">
              <a:solidFill>
                <a:srgbClr val="00B0F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超出安全周期</a:t>
              </a:r>
            </a:p>
          </p:txBody>
        </p:sp>
        <p:cxnSp>
          <p:nvCxnSpPr>
            <p:cNvPr id="35" name="直接箭头连接符 34"/>
            <p:cNvCxnSpPr/>
            <p:nvPr/>
          </p:nvCxnSpPr>
          <p:spPr>
            <a:xfrm>
              <a:off x="14749" y="6353"/>
              <a:ext cx="29" cy="1767"/>
            </a:xfrm>
            <a:prstGeom prst="straightConnector1">
              <a:avLst/>
            </a:prstGeom>
            <a:solidFill>
              <a:schemeClr val="accent1"/>
            </a:solidFill>
            <a:ln w="31750" cap="flat" cmpd="sng" algn="ctr">
              <a:solidFill>
                <a:srgbClr val="00B0F0"/>
              </a:solidFill>
              <a:prstDash val="solid"/>
              <a:round/>
              <a:headEnd type="none" w="med" len="med"/>
              <a:tailEnd type="arrow" w="med" len="med"/>
            </a:ln>
          </p:spPr>
        </p:cxnSp>
        <p:sp>
          <p:nvSpPr>
            <p:cNvPr id="36" name="矩形 35"/>
            <p:cNvSpPr/>
            <p:nvPr/>
          </p:nvSpPr>
          <p:spPr>
            <a:xfrm>
              <a:off x="13662" y="8120"/>
              <a:ext cx="2203" cy="1119"/>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强制修改</a:t>
              </a:r>
              <a:endParaRPr kumimoji="0" lang="en-US" altLang="zh-CN" sz="140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密码</a:t>
              </a:r>
            </a:p>
          </p:txBody>
        </p:sp>
        <p:sp>
          <p:nvSpPr>
            <p:cNvPr id="37" name="矩形 36"/>
            <p:cNvSpPr/>
            <p:nvPr/>
          </p:nvSpPr>
          <p:spPr>
            <a:xfrm>
              <a:off x="16044" y="2325"/>
              <a:ext cx="1907" cy="6913"/>
            </a:xfrm>
            <a:prstGeom prst="rect">
              <a:avLst/>
            </a:prstGeom>
            <a:noFill/>
            <a:ln w="28575" cmpd="sng" algn="ctr">
              <a:solidFill>
                <a:srgbClr val="00B0F0"/>
              </a:solidFill>
              <a:prstDash val="solid"/>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8" name="椭圆 37"/>
            <p:cNvSpPr/>
            <p:nvPr/>
          </p:nvSpPr>
          <p:spPr>
            <a:xfrm>
              <a:off x="16504" y="3895"/>
              <a:ext cx="1068" cy="4361"/>
            </a:xfrm>
            <a:prstGeom prst="ellipse">
              <a:avLst/>
            </a:prstGeom>
            <a:solidFill>
              <a:schemeClr val="accent5">
                <a:lumMod val="90000"/>
              </a:schemeClr>
            </a:solidFill>
            <a:ln w="25400" algn="ctr">
              <a:solidFill>
                <a:srgbClr val="00B0F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核心操作</a:t>
              </a:r>
            </a:p>
          </p:txBody>
        </p:sp>
        <p:sp>
          <p:nvSpPr>
            <p:cNvPr id="39" name="文本框 38"/>
            <p:cNvSpPr txBox="1"/>
            <p:nvPr/>
          </p:nvSpPr>
          <p:spPr>
            <a:xfrm>
              <a:off x="16044" y="2665"/>
              <a:ext cx="1907" cy="929"/>
            </a:xfrm>
            <a:prstGeom prst="rect">
              <a:avLst/>
            </a:prstGeom>
            <a:noFill/>
            <a:ln w="15875">
              <a:solidFill>
                <a:srgbClr val="00B0F0"/>
              </a:solidFill>
            </a:ln>
          </p:spPr>
          <p:txBody>
            <a:bodyPr>
              <a:normAutofit fontScale="87500" lnSpcReduction="20000"/>
            </a:bodyPr>
            <a:lstStyle/>
            <a:p>
              <a:pPr marR="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2000" b="1" dirty="0">
                  <a:latin typeface="+mn-lt"/>
                  <a:ea typeface="+mn-ea"/>
                  <a:cs typeface="微软雅黑" panose="020B0503020204020204" pitchFamily="34" charset="-122"/>
                  <a:sym typeface="Calibri" panose="020F0502020204030204" pitchFamily="34" charset="0"/>
                </a:rPr>
                <a:t>第二套</a:t>
              </a:r>
              <a:endParaRPr kumimoji="1" lang="en-US" altLang="zh-CN" sz="2000" b="1" dirty="0">
                <a:latin typeface="+mn-lt"/>
                <a:ea typeface="+mn-ea"/>
                <a:cs typeface="微软雅黑" panose="020B0503020204020204" pitchFamily="34" charset="-122"/>
                <a:sym typeface="Calibri" panose="020F0502020204030204" pitchFamily="34" charset="0"/>
              </a:endParaRPr>
            </a:p>
            <a:p>
              <a:pPr marR="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2000" b="1" dirty="0">
                  <a:latin typeface="+mn-lt"/>
                  <a:ea typeface="+mn-ea"/>
                  <a:cs typeface="微软雅黑" panose="020B0503020204020204" pitchFamily="34" charset="-122"/>
                  <a:sym typeface="Calibri" panose="020F0502020204030204" pitchFamily="34" charset="0"/>
                </a:rPr>
                <a:t>密码</a:t>
              </a:r>
            </a:p>
          </p:txBody>
        </p:sp>
      </p:grpSp>
      <p:sp>
        <p:nvSpPr>
          <p:cNvPr id="30" name="圆角矩形 29"/>
          <p:cNvSpPr/>
          <p:nvPr/>
        </p:nvSpPr>
        <p:spPr bwMode="auto">
          <a:xfrm>
            <a:off x="4420999" y="922789"/>
            <a:ext cx="2332139" cy="545284"/>
          </a:xfrm>
          <a:prstGeom prst="roundRect">
            <a:avLst>
              <a:gd name="adj" fmla="val 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85693" tIns="42846" rIns="85693" bIns="42846" rtlCol="0" anchor="ctr" anchorCtr="1"/>
          <a:lstStyle/>
          <a:p>
            <a:pPr marL="342900" indent="-342900" algn="ctr" eaLnBrk="0" fontAlgn="base" hangingPunct="0">
              <a:spcBef>
                <a:spcPct val="20000"/>
              </a:spcBef>
              <a:spcAft>
                <a:spcPct val="0"/>
              </a:spcAft>
            </a:pPr>
            <a:r>
              <a:rPr kumimoji="1" lang="zh-CN" altLang="en-US" sz="1400" b="1" dirty="0">
                <a:cs typeface="微软雅黑" panose="020B0503020204020204" pitchFamily="34" charset="-122"/>
                <a:sym typeface="Calibri" panose="020F0502020204030204" pitchFamily="34" charset="0"/>
              </a:rPr>
              <a:t>门户</a:t>
            </a:r>
            <a:r>
              <a:rPr kumimoji="1" lang="en-US" altLang="zh-CN" sz="1400" b="1" dirty="0">
                <a:cs typeface="微软雅黑" panose="020B0503020204020204" pitchFamily="34" charset="-122"/>
                <a:sym typeface="Calibri" panose="020F0502020204030204" pitchFamily="34" charset="0"/>
              </a:rPr>
              <a:t>web</a:t>
            </a:r>
            <a:r>
              <a:rPr kumimoji="1" lang="zh-CN" altLang="en-US" sz="1400" b="1" dirty="0">
                <a:cs typeface="微软雅黑" panose="020B0503020204020204" pitchFamily="34" charset="-122"/>
                <a:sym typeface="Calibri" panose="020F0502020204030204" pitchFamily="34" charset="0"/>
              </a:rPr>
              <a:t>帐号</a:t>
            </a:r>
          </a:p>
        </p:txBody>
      </p:sp>
      <p:sp>
        <p:nvSpPr>
          <p:cNvPr id="42" name="圆角矩形 41"/>
          <p:cNvSpPr/>
          <p:nvPr/>
        </p:nvSpPr>
        <p:spPr bwMode="auto">
          <a:xfrm>
            <a:off x="177282" y="939800"/>
            <a:ext cx="4161673" cy="5416550"/>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9541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bwMode="auto">
          <a:xfrm>
            <a:off x="604007" y="3014345"/>
            <a:ext cx="3749879" cy="3084451"/>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7302500" y="4013835"/>
            <a:ext cx="1833880" cy="574675"/>
          </a:xfrm>
          <a:prstGeom prst="rect">
            <a:avLst/>
          </a:prstGeom>
          <a:solidFill>
            <a:schemeClr val="accent2"/>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7306945" y="3237230"/>
            <a:ext cx="1833880" cy="574675"/>
          </a:xfrm>
          <a:prstGeom prst="rect">
            <a:avLst/>
          </a:prstGeom>
          <a:solidFill>
            <a:schemeClr val="accent2"/>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0"/>
          </p:nvPr>
        </p:nvSpPr>
        <p:spPr/>
        <p:txBody>
          <a:bodyPr/>
          <a:lstStyle/>
          <a:p>
            <a:r>
              <a:rPr lang="zh-CN" altLang="en-US" dirty="0">
                <a:solidFill>
                  <a:srgbClr val="3773AC"/>
                </a:solidFill>
              </a:rPr>
              <a:t>统一认证能力提升</a:t>
            </a:r>
            <a:r>
              <a:rPr lang="en-US" altLang="zh-CN" dirty="0">
                <a:solidFill>
                  <a:srgbClr val="3773AC"/>
                </a:solidFill>
              </a:rPr>
              <a:t>—</a:t>
            </a:r>
            <a:r>
              <a:rPr lang="zh-CN" altLang="en-US" dirty="0">
                <a:solidFill>
                  <a:srgbClr val="3773AC"/>
                </a:solidFill>
              </a:rPr>
              <a:t>多认证方式</a:t>
            </a:r>
            <a:endParaRPr lang="zh-CN" altLang="en-US" dirty="0"/>
          </a:p>
        </p:txBody>
      </p:sp>
      <p:sp>
        <p:nvSpPr>
          <p:cNvPr id="4" name="内容占位符 3"/>
          <p:cNvSpPr>
            <a:spLocks noGrp="1"/>
          </p:cNvSpPr>
          <p:nvPr>
            <p:ph idx="1"/>
          </p:nvPr>
        </p:nvSpPr>
        <p:spPr>
          <a:xfrm>
            <a:off x="807671" y="2926525"/>
            <a:ext cx="3383561" cy="3049014"/>
          </a:xfrm>
        </p:spPr>
        <p:txBody>
          <a:bodyPr/>
          <a:lstStyle/>
          <a:p>
            <a:pPr>
              <a:lnSpc>
                <a:spcPct val="200000"/>
              </a:lnSpc>
              <a:buFont typeface="Wingdings" panose="05000000000000000000" pitchFamily="2" charset="2"/>
              <a:buChar char="p"/>
            </a:pPr>
            <a:r>
              <a:rPr lang="zh-CN" altLang="en-US" sz="1600" b="1" dirty="0"/>
              <a:t>认证方式多样化</a:t>
            </a:r>
            <a:endParaRPr lang="en-US" altLang="zh-CN" sz="1600" b="1" dirty="0"/>
          </a:p>
          <a:p>
            <a:pPr>
              <a:lnSpc>
                <a:spcPct val="200000"/>
              </a:lnSpc>
            </a:pPr>
            <a:r>
              <a:rPr lang="zh-CN" altLang="en-US" sz="1600" dirty="0"/>
              <a:t>增加短信验证码方式</a:t>
            </a:r>
            <a:endParaRPr lang="en-US" altLang="zh-CN" sz="1600" dirty="0"/>
          </a:p>
          <a:p>
            <a:pPr>
              <a:lnSpc>
                <a:spcPct val="200000"/>
              </a:lnSpc>
            </a:pPr>
            <a:r>
              <a:rPr lang="zh-CN" altLang="en-US" sz="1600" dirty="0"/>
              <a:t>支持二维码扫描方式获取信用授权</a:t>
            </a:r>
            <a:endParaRPr lang="en-US" altLang="zh-CN" sz="1600" dirty="0"/>
          </a:p>
          <a:p>
            <a:pPr>
              <a:lnSpc>
                <a:spcPct val="200000"/>
              </a:lnSpc>
            </a:pPr>
            <a:r>
              <a:rPr lang="zh-CN" altLang="en-US" sz="1600" dirty="0"/>
              <a:t>支持数字证书方式获取信用授权</a:t>
            </a:r>
            <a:endParaRPr lang="en-US" altLang="zh-CN" sz="1600" dirty="0"/>
          </a:p>
          <a:p>
            <a:pPr>
              <a:lnSpc>
                <a:spcPct val="200000"/>
              </a:lnSpc>
            </a:pPr>
            <a:r>
              <a:rPr lang="zh-CN" altLang="en-US" sz="1600" dirty="0"/>
              <a:t>增加互联网账户关联能力</a:t>
            </a:r>
          </a:p>
        </p:txBody>
      </p:sp>
      <p:cxnSp>
        <p:nvCxnSpPr>
          <p:cNvPr id="5" name="直接连接符 4"/>
          <p:cNvCxnSpPr/>
          <p:nvPr/>
        </p:nvCxnSpPr>
        <p:spPr>
          <a:xfrm>
            <a:off x="4961255" y="3014345"/>
            <a:ext cx="6459220" cy="0"/>
          </a:xfrm>
          <a:prstGeom prst="line">
            <a:avLst/>
          </a:prstGeom>
          <a:solidFill>
            <a:schemeClr val="accent1"/>
          </a:solidFill>
          <a:ln w="12700" cap="flat" cmpd="sng" algn="ctr">
            <a:solidFill>
              <a:schemeClr val="accent1">
                <a:shade val="50000"/>
              </a:schemeClr>
            </a:solidFill>
            <a:prstDash val="sysDash"/>
            <a:round/>
            <a:headEnd type="none" w="med" len="med"/>
            <a:tailEnd type="none" w="med" len="med"/>
          </a:ln>
        </p:spPr>
      </p:cxnSp>
      <p:grpSp>
        <p:nvGrpSpPr>
          <p:cNvPr id="25614" name="组合 154"/>
          <p:cNvGrpSpPr/>
          <p:nvPr/>
        </p:nvGrpSpPr>
        <p:grpSpPr>
          <a:xfrm>
            <a:off x="5696903" y="1333500"/>
            <a:ext cx="268605" cy="588645"/>
            <a:chOff x="3599892" y="2600908"/>
            <a:chExt cx="143709" cy="313199"/>
          </a:xfrm>
          <a:solidFill>
            <a:schemeClr val="bg1">
              <a:lumMod val="50000"/>
            </a:schemeClr>
          </a:solidFill>
        </p:grpSpPr>
        <p:sp>
          <p:nvSpPr>
            <p:cNvPr id="153" name="Freeform 5"/>
            <p:cNvSpPr/>
            <p:nvPr/>
          </p:nvSpPr>
          <p:spPr bwMode="auto">
            <a:xfrm>
              <a:off x="3599892" y="2673123"/>
              <a:ext cx="143709" cy="240984"/>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grp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54" name="Oval 6"/>
            <p:cNvSpPr>
              <a:spLocks noChangeArrowheads="1"/>
            </p:cNvSpPr>
            <p:nvPr/>
          </p:nvSpPr>
          <p:spPr bwMode="auto">
            <a:xfrm>
              <a:off x="3643864" y="2600908"/>
              <a:ext cx="63461" cy="57609"/>
            </a:xfrm>
            <a:prstGeom prst="ellipse">
              <a:avLst/>
            </a:prstGeom>
            <a:grp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6" name="圆角矩形 5"/>
          <p:cNvSpPr/>
          <p:nvPr/>
        </p:nvSpPr>
        <p:spPr>
          <a:xfrm>
            <a:off x="5415280" y="1995170"/>
            <a:ext cx="831850" cy="419735"/>
          </a:xfrm>
          <a:prstGeom prst="roundRect">
            <a:avLst/>
          </a:prstGeom>
          <a:solidFill>
            <a:schemeClr val="bg1">
              <a:lumMod val="50000"/>
            </a:schemeClr>
          </a:solidFill>
          <a:ln w="25400" algn="ctr">
            <a:no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用户</a:t>
            </a:r>
          </a:p>
        </p:txBody>
      </p:sp>
      <p:cxnSp>
        <p:nvCxnSpPr>
          <p:cNvPr id="7" name="直接箭头连接符 6"/>
          <p:cNvCxnSpPr/>
          <p:nvPr/>
        </p:nvCxnSpPr>
        <p:spPr>
          <a:xfrm flipV="1">
            <a:off x="6189345" y="1690370"/>
            <a:ext cx="1146175" cy="76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4904105" y="2529840"/>
            <a:ext cx="1986280" cy="323215"/>
          </a:xfrm>
          <a:prstGeom prst="rect">
            <a:avLst/>
          </a:prstGeom>
          <a:solidFill>
            <a:schemeClr val="bg1">
              <a:lumMod val="50000"/>
            </a:schemeClr>
          </a:solidFill>
        </p:spPr>
        <p:txBody>
          <a:bodyPr>
            <a:normAutofit fontScale="70000" lnSpcReduction="20000"/>
          </a:bodyPr>
          <a:lstStyle/>
          <a:p>
            <a:pPr marL="342900" marR="0" indent="-342900" algn="ctr" defTabSz="914400" rtl="0" eaLnBrk="0" fontAlgn="base" latinLnBrk="0" hangingPunct="0">
              <a:lnSpc>
                <a:spcPct val="120000"/>
              </a:lnSpc>
              <a:spcBef>
                <a:spcPct val="20000"/>
              </a:spcBef>
              <a:spcAft>
                <a:spcPct val="0"/>
              </a:spcAft>
              <a:buClrTx/>
              <a:buSzTx/>
            </a:pPr>
            <a:r>
              <a:rPr kumimoji="1" lang="zh-CN" altLang="en-US" sz="2000" b="1" dirty="0">
                <a:solidFill>
                  <a:schemeClr val="bg1"/>
                </a:solidFill>
                <a:latin typeface="+mn-lt"/>
                <a:ea typeface="+mn-ea"/>
                <a:cs typeface="微软雅黑" panose="020B0503020204020204" pitchFamily="34" charset="-122"/>
                <a:sym typeface="Calibri" panose="020F0502020204030204" pitchFamily="34" charset="0"/>
              </a:rPr>
              <a:t>现有认证方式</a:t>
            </a:r>
          </a:p>
        </p:txBody>
      </p:sp>
      <p:sp>
        <p:nvSpPr>
          <p:cNvPr id="9" name="矩形 8"/>
          <p:cNvSpPr/>
          <p:nvPr/>
        </p:nvSpPr>
        <p:spPr>
          <a:xfrm>
            <a:off x="7355840" y="1397635"/>
            <a:ext cx="1833880" cy="574675"/>
          </a:xfrm>
          <a:prstGeom prst="rect">
            <a:avLst/>
          </a:prstGeom>
          <a:solidFill>
            <a:schemeClr val="bg1">
              <a:lumMod val="50000"/>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050" name="显示器"/>
          <p:cNvSpPr/>
          <p:nvPr/>
        </p:nvSpPr>
        <p:spPr bwMode="auto">
          <a:xfrm>
            <a:off x="7453630" y="1478280"/>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chemeClr val="bg1">
              <a:lumMod val="50000"/>
            </a:schemeClr>
          </a:solidFill>
          <a:ln>
            <a:noFill/>
          </a:ln>
          <a:extLst/>
        </p:spPr>
        <p:txBody>
          <a:bodyPr anchor="ctr" anchorCtr="1"/>
          <a:lstStyle/>
          <a:p>
            <a:endParaRPr lang="zh-CN" altLang="en-US"/>
          </a:p>
        </p:txBody>
      </p:sp>
      <p:sp>
        <p:nvSpPr>
          <p:cNvPr id="10" name="文本框 9"/>
          <p:cNvSpPr txBox="1"/>
          <p:nvPr/>
        </p:nvSpPr>
        <p:spPr>
          <a:xfrm>
            <a:off x="8124825" y="1564640"/>
            <a:ext cx="930910" cy="288925"/>
          </a:xfrm>
          <a:prstGeom prst="rect">
            <a:avLst/>
          </a:prstGeom>
          <a:solidFill>
            <a:schemeClr val="bg1">
              <a:lumMod val="50000"/>
            </a:schemeClr>
          </a:solidFill>
        </p:spPr>
        <p:txBody>
          <a:bodyPr>
            <a:no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en-US" altLang="zh-CN" sz="800" b="1" dirty="0">
                <a:solidFill>
                  <a:schemeClr val="bg1"/>
                </a:solidFill>
                <a:latin typeface="+mn-lt"/>
                <a:ea typeface="+mn-ea"/>
                <a:cs typeface="微软雅黑" panose="020B0503020204020204" pitchFamily="34" charset="-122"/>
                <a:sym typeface="Calibri" panose="020F0502020204030204" pitchFamily="34" charset="0"/>
              </a:rPr>
              <a:t>PC</a:t>
            </a:r>
            <a:r>
              <a:rPr kumimoji="1" lang="zh-CN" altLang="en-US" sz="800" b="1" dirty="0">
                <a:solidFill>
                  <a:schemeClr val="bg1"/>
                </a:solidFill>
                <a:latin typeface="+mn-lt"/>
                <a:ea typeface="+mn-ea"/>
                <a:cs typeface="微软雅黑" panose="020B0503020204020204" pitchFamily="34" charset="-122"/>
                <a:sym typeface="Calibri" panose="020F0502020204030204" pitchFamily="34" charset="0"/>
              </a:rPr>
              <a:t>用户名</a:t>
            </a:r>
            <a:r>
              <a:rPr kumimoji="1" lang="en-US" altLang="zh-CN" sz="800" b="1" dirty="0">
                <a:solidFill>
                  <a:schemeClr val="bg1"/>
                </a:solidFill>
                <a:latin typeface="+mn-lt"/>
                <a:ea typeface="+mn-ea"/>
                <a:cs typeface="微软雅黑" panose="020B0503020204020204" pitchFamily="34" charset="-122"/>
                <a:sym typeface="Calibri" panose="020F0502020204030204" pitchFamily="34" charset="0"/>
              </a:rPr>
              <a:t>+</a:t>
            </a:r>
            <a:r>
              <a:rPr kumimoji="1" lang="zh-CN" altLang="en-US" sz="800" b="1" dirty="0">
                <a:solidFill>
                  <a:schemeClr val="bg1"/>
                </a:solidFill>
                <a:latin typeface="+mn-lt"/>
                <a:ea typeface="+mn-ea"/>
                <a:cs typeface="微软雅黑" panose="020B0503020204020204" pitchFamily="34" charset="-122"/>
                <a:sym typeface="Calibri" panose="020F0502020204030204" pitchFamily="34" charset="0"/>
              </a:rPr>
              <a:t>密码</a:t>
            </a:r>
          </a:p>
        </p:txBody>
      </p:sp>
      <p:cxnSp>
        <p:nvCxnSpPr>
          <p:cNvPr id="11" name="直接箭头连接符 10"/>
          <p:cNvCxnSpPr/>
          <p:nvPr/>
        </p:nvCxnSpPr>
        <p:spPr>
          <a:xfrm flipV="1">
            <a:off x="9189720" y="1717040"/>
            <a:ext cx="902335" cy="82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椭圆 12"/>
          <p:cNvSpPr/>
          <p:nvPr/>
        </p:nvSpPr>
        <p:spPr>
          <a:xfrm>
            <a:off x="10085070" y="1397635"/>
            <a:ext cx="1456690" cy="711200"/>
          </a:xfrm>
          <a:prstGeom prst="ellipse">
            <a:avLst/>
          </a:prstGeom>
          <a:solidFill>
            <a:schemeClr val="bg1">
              <a:lumMod val="50000"/>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统一认证</a:t>
            </a:r>
          </a:p>
        </p:txBody>
      </p:sp>
      <p:grpSp>
        <p:nvGrpSpPr>
          <p:cNvPr id="16" name="组合 154"/>
          <p:cNvGrpSpPr/>
          <p:nvPr/>
        </p:nvGrpSpPr>
        <p:grpSpPr>
          <a:xfrm>
            <a:off x="5709379" y="3862387"/>
            <a:ext cx="243840" cy="588645"/>
            <a:chOff x="3599892" y="2600908"/>
            <a:chExt cx="130487" cy="313199"/>
          </a:xfrm>
        </p:grpSpPr>
        <p:sp>
          <p:nvSpPr>
            <p:cNvPr id="17" name="Freeform 5"/>
            <p:cNvSpPr/>
            <p:nvPr/>
          </p:nvSpPr>
          <p:spPr bwMode="auto">
            <a:xfrm>
              <a:off x="3599892" y="2673123"/>
              <a:ext cx="130487" cy="240984"/>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solidFill>
              <a:schemeClr val="accent2"/>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8" name="Oval 6"/>
            <p:cNvSpPr>
              <a:spLocks noChangeArrowheads="1"/>
            </p:cNvSpPr>
            <p:nvPr/>
          </p:nvSpPr>
          <p:spPr bwMode="auto">
            <a:xfrm>
              <a:off x="3640064" y="2600908"/>
              <a:ext cx="57635" cy="57609"/>
            </a:xfrm>
            <a:prstGeom prst="ellipse">
              <a:avLst/>
            </a:prstGeom>
            <a:solidFill>
              <a:schemeClr val="accent2"/>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19" name="圆角矩形 18"/>
          <p:cNvSpPr/>
          <p:nvPr/>
        </p:nvSpPr>
        <p:spPr>
          <a:xfrm>
            <a:off x="5415374" y="4467542"/>
            <a:ext cx="831850" cy="419735"/>
          </a:xfrm>
          <a:prstGeom prst="roundRect">
            <a:avLst/>
          </a:prstGeom>
          <a:solidFill>
            <a:schemeClr val="accent2"/>
          </a:solidFill>
          <a:ln w="25400" algn="ctr">
            <a:no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用户</a:t>
            </a:r>
          </a:p>
        </p:txBody>
      </p:sp>
      <p:cxnSp>
        <p:nvCxnSpPr>
          <p:cNvPr id="20" name="直接箭头连接符 19"/>
          <p:cNvCxnSpPr>
            <a:stCxn id="19" idx="0"/>
            <a:endCxn id="30" idx="1"/>
          </p:cNvCxnSpPr>
          <p:nvPr/>
        </p:nvCxnSpPr>
        <p:spPr>
          <a:xfrm flipV="1">
            <a:off x="5831299" y="3524568"/>
            <a:ext cx="1475646" cy="942974"/>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29" name="文本框 28"/>
          <p:cNvSpPr txBox="1"/>
          <p:nvPr/>
        </p:nvSpPr>
        <p:spPr>
          <a:xfrm>
            <a:off x="7996555" y="3444854"/>
            <a:ext cx="1091565" cy="272397"/>
          </a:xfrm>
          <a:prstGeom prst="rect">
            <a:avLst/>
          </a:prstGeom>
          <a:noFill/>
        </p:spPr>
        <p:txBody>
          <a:bodyPr>
            <a:no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900" b="1" dirty="0">
                <a:solidFill>
                  <a:schemeClr val="bg1"/>
                </a:solidFill>
                <a:latin typeface="+mn-ea"/>
                <a:cs typeface="微软雅黑" panose="020B0503020204020204" pitchFamily="34" charset="-122"/>
                <a:sym typeface="Calibri" panose="020F0502020204030204" pitchFamily="34" charset="0"/>
              </a:rPr>
              <a:t>微信、</a:t>
            </a:r>
            <a:r>
              <a:rPr kumimoji="1" lang="en-US" altLang="zh-CN" sz="900" b="1" dirty="0">
                <a:solidFill>
                  <a:schemeClr val="bg1"/>
                </a:solidFill>
                <a:latin typeface="+mn-ea"/>
                <a:cs typeface="微软雅黑" panose="020B0503020204020204" pitchFamily="34" charset="-122"/>
                <a:sym typeface="Calibri" panose="020F0502020204030204" pitchFamily="34" charset="0"/>
              </a:rPr>
              <a:t>QQ</a:t>
            </a:r>
            <a:r>
              <a:rPr kumimoji="1" lang="zh-CN" altLang="en-US" sz="900" b="1" dirty="0">
                <a:solidFill>
                  <a:schemeClr val="bg1"/>
                </a:solidFill>
                <a:latin typeface="+mn-ea"/>
                <a:cs typeface="微软雅黑" panose="020B0503020204020204" pitchFamily="34" charset="-122"/>
                <a:sym typeface="Calibri" panose="020F0502020204030204" pitchFamily="34" charset="0"/>
              </a:rPr>
              <a:t>、微博</a:t>
            </a:r>
          </a:p>
        </p:txBody>
      </p:sp>
      <p:sp>
        <p:nvSpPr>
          <p:cNvPr id="31" name="显示器"/>
          <p:cNvSpPr/>
          <p:nvPr/>
        </p:nvSpPr>
        <p:spPr bwMode="auto">
          <a:xfrm>
            <a:off x="7433310" y="3317875"/>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cxnSp>
        <p:nvCxnSpPr>
          <p:cNvPr id="32" name="直接箭头连接符 31"/>
          <p:cNvCxnSpPr>
            <a:stCxn id="19" idx="3"/>
            <a:endCxn id="37" idx="1"/>
          </p:cNvCxnSpPr>
          <p:nvPr/>
        </p:nvCxnSpPr>
        <p:spPr>
          <a:xfrm flipV="1">
            <a:off x="6247224" y="4301173"/>
            <a:ext cx="1055276" cy="376237"/>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33" name="直接箭头连接符 32"/>
          <p:cNvCxnSpPr>
            <a:stCxn id="19" idx="3"/>
            <a:endCxn id="41" idx="1"/>
          </p:cNvCxnSpPr>
          <p:nvPr/>
        </p:nvCxnSpPr>
        <p:spPr>
          <a:xfrm>
            <a:off x="6247224" y="4677410"/>
            <a:ext cx="1071786" cy="369888"/>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34" name="直接箭头连接符 33"/>
          <p:cNvCxnSpPr>
            <a:stCxn id="19" idx="2"/>
            <a:endCxn id="46" idx="1"/>
          </p:cNvCxnSpPr>
          <p:nvPr/>
        </p:nvCxnSpPr>
        <p:spPr>
          <a:xfrm>
            <a:off x="5831299" y="4887277"/>
            <a:ext cx="1504221" cy="843916"/>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35" name="文本框 34"/>
          <p:cNvSpPr txBox="1"/>
          <p:nvPr/>
        </p:nvSpPr>
        <p:spPr>
          <a:xfrm>
            <a:off x="4904105" y="5804535"/>
            <a:ext cx="1986280" cy="323215"/>
          </a:xfrm>
          <a:prstGeom prst="rect">
            <a:avLst/>
          </a:prstGeom>
          <a:solidFill>
            <a:schemeClr val="accent2"/>
          </a:solidFill>
        </p:spPr>
        <p:txBody>
          <a:bodyPr>
            <a:normAutofit fontScale="70000" lnSpcReduction="20000"/>
          </a:bodyPr>
          <a:lstStyle/>
          <a:p>
            <a:pPr marL="342900" marR="0" indent="-342900" algn="ctr" defTabSz="914400" rtl="0" eaLnBrk="0" fontAlgn="base" latinLnBrk="0" hangingPunct="0">
              <a:lnSpc>
                <a:spcPct val="120000"/>
              </a:lnSpc>
              <a:spcBef>
                <a:spcPct val="20000"/>
              </a:spcBef>
              <a:spcAft>
                <a:spcPct val="0"/>
              </a:spcAft>
              <a:buClrTx/>
              <a:buSzTx/>
            </a:pPr>
            <a:r>
              <a:rPr kumimoji="1" lang="zh-CN" altLang="en-US" sz="2000" b="1" dirty="0">
                <a:solidFill>
                  <a:schemeClr val="bg1"/>
                </a:solidFill>
                <a:latin typeface="+mn-lt"/>
                <a:ea typeface="+mn-ea"/>
                <a:cs typeface="微软雅黑" panose="020B0503020204020204" pitchFamily="34" charset="-122"/>
                <a:sym typeface="Calibri" panose="020F0502020204030204" pitchFamily="34" charset="0"/>
              </a:rPr>
              <a:t>目标认证方式</a:t>
            </a:r>
          </a:p>
        </p:txBody>
      </p:sp>
      <p:sp>
        <p:nvSpPr>
          <p:cNvPr id="36" name="文本框 35"/>
          <p:cNvSpPr txBox="1"/>
          <p:nvPr/>
        </p:nvSpPr>
        <p:spPr>
          <a:xfrm>
            <a:off x="8072523" y="4235133"/>
            <a:ext cx="930910" cy="288925"/>
          </a:xfrm>
          <a:prstGeom prst="rect">
            <a:avLst/>
          </a:prstGeom>
          <a:noFill/>
        </p:spPr>
        <p:txBody>
          <a:bodyPr>
            <a:norm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900" b="1" dirty="0">
                <a:solidFill>
                  <a:schemeClr val="bg1"/>
                </a:solidFill>
                <a:latin typeface="+mn-lt"/>
                <a:ea typeface="+mn-ea"/>
                <a:cs typeface="微软雅黑" panose="020B0503020204020204" pitchFamily="34" charset="-122"/>
                <a:sym typeface="Calibri" panose="020F0502020204030204" pitchFamily="34" charset="0"/>
              </a:rPr>
              <a:t>短信验证码</a:t>
            </a:r>
          </a:p>
        </p:txBody>
      </p:sp>
      <p:sp>
        <p:nvSpPr>
          <p:cNvPr id="38" name="手机"/>
          <p:cNvSpPr/>
          <p:nvPr/>
        </p:nvSpPr>
        <p:spPr bwMode="auto">
          <a:xfrm>
            <a:off x="7534275" y="4116070"/>
            <a:ext cx="250825" cy="40068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9" name="矩形 38"/>
          <p:cNvSpPr/>
          <p:nvPr/>
        </p:nvSpPr>
        <p:spPr>
          <a:xfrm>
            <a:off x="7302500" y="4759960"/>
            <a:ext cx="1833880" cy="574675"/>
          </a:xfrm>
          <a:prstGeom prst="rect">
            <a:avLst/>
          </a:prstGeom>
          <a:solidFill>
            <a:schemeClr val="accent5">
              <a:lumMod val="90000"/>
            </a:schemeClr>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124825" y="4902835"/>
            <a:ext cx="930910" cy="288925"/>
          </a:xfrm>
          <a:prstGeom prst="rect">
            <a:avLst/>
          </a:prstGeom>
          <a:noFill/>
        </p:spPr>
        <p:txBody>
          <a:bodyPr>
            <a:norm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900" b="1" dirty="0">
                <a:latin typeface="+mn-lt"/>
                <a:ea typeface="+mn-ea"/>
                <a:cs typeface="微软雅黑" panose="020B0503020204020204" pitchFamily="34" charset="-122"/>
                <a:sym typeface="Calibri" panose="020F0502020204030204" pitchFamily="34" charset="0"/>
              </a:rPr>
              <a:t>短信验证码</a:t>
            </a:r>
          </a:p>
        </p:txBody>
      </p:sp>
      <p:sp>
        <p:nvSpPr>
          <p:cNvPr id="41" name="矩形 40"/>
          <p:cNvSpPr/>
          <p:nvPr/>
        </p:nvSpPr>
        <p:spPr>
          <a:xfrm>
            <a:off x="7319010" y="4759960"/>
            <a:ext cx="1833880" cy="574675"/>
          </a:xfrm>
          <a:prstGeom prst="rect">
            <a:avLst/>
          </a:prstGeom>
          <a:solidFill>
            <a:schemeClr val="accent2"/>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42" name="手机"/>
          <p:cNvSpPr/>
          <p:nvPr/>
        </p:nvSpPr>
        <p:spPr bwMode="auto">
          <a:xfrm>
            <a:off x="7550785" y="4862195"/>
            <a:ext cx="250825" cy="40068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44" name="矩形 43"/>
          <p:cNvSpPr/>
          <p:nvPr/>
        </p:nvSpPr>
        <p:spPr>
          <a:xfrm>
            <a:off x="7610475" y="4984115"/>
            <a:ext cx="120015" cy="140335"/>
          </a:xfrm>
          <a:prstGeom prst="rect">
            <a:avLst/>
          </a:prstGeom>
          <a:solidFill>
            <a:schemeClr val="tx1"/>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053705" y="4952683"/>
            <a:ext cx="930910" cy="288925"/>
          </a:xfrm>
          <a:prstGeom prst="rect">
            <a:avLst/>
          </a:prstGeom>
          <a:noFill/>
        </p:spPr>
        <p:txBody>
          <a:bodyPr>
            <a:norm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900" b="1" dirty="0">
                <a:solidFill>
                  <a:schemeClr val="bg1"/>
                </a:solidFill>
                <a:latin typeface="+mn-lt"/>
                <a:ea typeface="+mn-ea"/>
                <a:cs typeface="微软雅黑" panose="020B0503020204020204" pitchFamily="34" charset="-122"/>
                <a:sym typeface="Calibri" panose="020F0502020204030204" pitchFamily="34" charset="0"/>
              </a:rPr>
              <a:t>扫描二维码</a:t>
            </a:r>
          </a:p>
        </p:txBody>
      </p:sp>
      <p:sp>
        <p:nvSpPr>
          <p:cNvPr id="46" name="矩形 45"/>
          <p:cNvSpPr/>
          <p:nvPr/>
        </p:nvSpPr>
        <p:spPr>
          <a:xfrm>
            <a:off x="7335520" y="5443855"/>
            <a:ext cx="1833880" cy="574675"/>
          </a:xfrm>
          <a:prstGeom prst="rect">
            <a:avLst/>
          </a:prstGeom>
          <a:solidFill>
            <a:schemeClr val="accent2"/>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47" name="书"/>
          <p:cNvSpPr/>
          <p:nvPr/>
        </p:nvSpPr>
        <p:spPr bwMode="auto">
          <a:xfrm>
            <a:off x="7519035" y="5564505"/>
            <a:ext cx="370840" cy="351155"/>
          </a:xfrm>
          <a:custGeom>
            <a:avLst/>
            <a:gdLst>
              <a:gd name="T0" fmla="*/ 1584488 w 13171486"/>
              <a:gd name="T1" fmla="*/ 9114 h 9774236"/>
              <a:gd name="T2" fmla="*/ 1584488 w 13171486"/>
              <a:gd name="T3" fmla="*/ 9114 h 9774236"/>
              <a:gd name="T4" fmla="*/ 1584488 w 13171486"/>
              <a:gd name="T5" fmla="*/ 110002 h 9774236"/>
              <a:gd name="T6" fmla="*/ 1711212 w 13171486"/>
              <a:gd name="T7" fmla="*/ 74863 h 9774236"/>
              <a:gd name="T8" fmla="*/ 1711212 w 13171486"/>
              <a:gd name="T9" fmla="*/ 74863 h 9774236"/>
              <a:gd name="T10" fmla="*/ 1711212 w 13171486"/>
              <a:gd name="T11" fmla="*/ 164264 h 9774236"/>
              <a:gd name="T12" fmla="*/ 1711212 w 13171486"/>
              <a:gd name="T13" fmla="*/ 164264 h 9774236"/>
              <a:gd name="T14" fmla="*/ 1015531 w 13171486"/>
              <a:gd name="T15" fmla="*/ 267770 h 9774236"/>
              <a:gd name="T16" fmla="*/ 1015531 w 13171486"/>
              <a:gd name="T17" fmla="*/ 267770 h 9774236"/>
              <a:gd name="T18" fmla="*/ 1015531 w 13171486"/>
              <a:gd name="T19" fmla="*/ 267770 h 9774236"/>
              <a:gd name="T20" fmla="*/ 1275705 w 13171486"/>
              <a:gd name="T21" fmla="*/ 195626 h 9774236"/>
              <a:gd name="T22" fmla="*/ 954121 w 13171486"/>
              <a:gd name="T23" fmla="*/ 277101 h 9774236"/>
              <a:gd name="T24" fmla="*/ 954121 w 13171486"/>
              <a:gd name="T25" fmla="*/ 277101 h 9774236"/>
              <a:gd name="T26" fmla="*/ 954121 w 13171486"/>
              <a:gd name="T27" fmla="*/ 277101 h 9774236"/>
              <a:gd name="T28" fmla="*/ 192690 w 13171486"/>
              <a:gd name="T29" fmla="*/ 0 h 9774236"/>
              <a:gd name="T30" fmla="*/ 799309 w 13171486"/>
              <a:gd name="T31" fmla="*/ 264038 h 9774236"/>
              <a:gd name="T32" fmla="*/ 814700 w 13171486"/>
              <a:gd name="T33" fmla="*/ 267779 h 9774236"/>
              <a:gd name="T34" fmla="*/ 874485 w 13171486"/>
              <a:gd name="T35" fmla="*/ 282309 h 9774236"/>
              <a:gd name="T36" fmla="*/ 826021 w 13171486"/>
              <a:gd name="T37" fmla="*/ 275665 h 9774236"/>
              <a:gd name="T38" fmla="*/ 832227 w 13171486"/>
              <a:gd name="T39" fmla="*/ 278366 h 9774236"/>
              <a:gd name="T40" fmla="*/ 835852 w 13171486"/>
              <a:gd name="T41" fmla="*/ 279944 h 9774236"/>
              <a:gd name="T42" fmla="*/ 892929 w 13171486"/>
              <a:gd name="T43" fmla="*/ 286866 h 9774236"/>
              <a:gd name="T44" fmla="*/ 1791283 w 13171486"/>
              <a:gd name="T45" fmla="*/ 164264 h 9774236"/>
              <a:gd name="T46" fmla="*/ 1800397 w 13171486"/>
              <a:gd name="T47" fmla="*/ 1316935 h 9774236"/>
              <a:gd name="T48" fmla="*/ 902694 w 13171486"/>
              <a:gd name="T49" fmla="*/ 1232307 h 9774236"/>
              <a:gd name="T50" fmla="*/ 902694 w 13171486"/>
              <a:gd name="T51" fmla="*/ 1232307 h 9774236"/>
              <a:gd name="T52" fmla="*/ 4557 w 13171486"/>
              <a:gd name="T53" fmla="*/ 1336030 h 9774236"/>
              <a:gd name="T54" fmla="*/ 0 w 13171486"/>
              <a:gd name="T55" fmla="*/ 178586 h 9774236"/>
              <a:gd name="T56" fmla="*/ 829161 w 13171486"/>
              <a:gd name="T57" fmla="*/ 279133 h 9774236"/>
              <a:gd name="T58" fmla="*/ 804836 w 13171486"/>
              <a:gd name="T59" fmla="*/ 272761 h 9774236"/>
              <a:gd name="T60" fmla="*/ 84628 w 13171486"/>
              <a:gd name="T61" fmla="*/ 174029 h 9774236"/>
              <a:gd name="T62" fmla="*/ 84628 w 13171486"/>
              <a:gd name="T63" fmla="*/ 174029 h 9774236"/>
              <a:gd name="T64" fmla="*/ 84628 w 13171486"/>
              <a:gd name="T65" fmla="*/ 174029 h 9774236"/>
              <a:gd name="T66" fmla="*/ 79854 w 13171486"/>
              <a:gd name="T67" fmla="*/ 89184 h 9774236"/>
              <a:gd name="T68" fmla="*/ 414898 w 13171486"/>
              <a:gd name="T69" fmla="*/ 170612 h 9774236"/>
              <a:gd name="T70" fmla="*/ 192690 w 13171486"/>
              <a:gd name="T71" fmla="*/ 112403 h 9774236"/>
              <a:gd name="T72" fmla="*/ 192690 w 13171486"/>
              <a:gd name="T73" fmla="*/ 112403 h 9774236"/>
              <a:gd name="T74" fmla="*/ 192690 w 13171486"/>
              <a:gd name="T75" fmla="*/ 112403 h 9774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171486" h="9774236">
                <a:moveTo>
                  <a:pt x="11591924" y="66674"/>
                </a:moveTo>
                <a:lnTo>
                  <a:pt x="11591924" y="66674"/>
                </a:lnTo>
                <a:lnTo>
                  <a:pt x="11591924" y="804764"/>
                </a:lnTo>
                <a:lnTo>
                  <a:pt x="12519023" y="547686"/>
                </a:lnTo>
                <a:lnTo>
                  <a:pt x="12519023" y="547687"/>
                </a:lnTo>
                <a:lnTo>
                  <a:pt x="12519023" y="1201737"/>
                </a:lnTo>
                <a:lnTo>
                  <a:pt x="7429498" y="1958975"/>
                </a:lnTo>
                <a:lnTo>
                  <a:pt x="7429499" y="1958974"/>
                </a:lnTo>
                <a:lnTo>
                  <a:pt x="7429498" y="1958974"/>
                </a:lnTo>
                <a:lnTo>
                  <a:pt x="9332900" y="1431175"/>
                </a:lnTo>
                <a:lnTo>
                  <a:pt x="6980236" y="2027237"/>
                </a:lnTo>
                <a:lnTo>
                  <a:pt x="6980237" y="2027237"/>
                </a:lnTo>
                <a:lnTo>
                  <a:pt x="6980236" y="2027237"/>
                </a:lnTo>
                <a:lnTo>
                  <a:pt x="11591924" y="66674"/>
                </a:lnTo>
                <a:close/>
                <a:moveTo>
                  <a:pt x="1409699" y="0"/>
                </a:moveTo>
                <a:lnTo>
                  <a:pt x="5847645" y="1931672"/>
                </a:lnTo>
                <a:lnTo>
                  <a:pt x="5960245" y="1959038"/>
                </a:lnTo>
                <a:lnTo>
                  <a:pt x="6397626" y="2065337"/>
                </a:lnTo>
                <a:lnTo>
                  <a:pt x="6043066" y="2016731"/>
                </a:lnTo>
                <a:lnTo>
                  <a:pt x="6088470" y="2036494"/>
                </a:lnTo>
                <a:lnTo>
                  <a:pt x="6114994" y="2048039"/>
                </a:lnTo>
                <a:lnTo>
                  <a:pt x="6532561" y="2098675"/>
                </a:lnTo>
                <a:lnTo>
                  <a:pt x="13104811" y="1201737"/>
                </a:lnTo>
                <a:lnTo>
                  <a:pt x="13171486" y="9634536"/>
                </a:lnTo>
                <a:lnTo>
                  <a:pt x="6603999" y="9015411"/>
                </a:lnTo>
                <a:lnTo>
                  <a:pt x="6603998" y="9015411"/>
                </a:lnTo>
                <a:lnTo>
                  <a:pt x="33338" y="9774236"/>
                </a:lnTo>
                <a:lnTo>
                  <a:pt x="0" y="1306512"/>
                </a:lnTo>
                <a:lnTo>
                  <a:pt x="6066040" y="2042103"/>
                </a:lnTo>
                <a:lnTo>
                  <a:pt x="5888084" y="1995485"/>
                </a:lnTo>
                <a:lnTo>
                  <a:pt x="619125" y="1273175"/>
                </a:lnTo>
                <a:lnTo>
                  <a:pt x="619125" y="1273174"/>
                </a:lnTo>
                <a:lnTo>
                  <a:pt x="584200" y="652462"/>
                </a:lnTo>
                <a:lnTo>
                  <a:pt x="3035344" y="1248180"/>
                </a:lnTo>
                <a:lnTo>
                  <a:pt x="1409699" y="822325"/>
                </a:lnTo>
                <a:lnTo>
                  <a:pt x="140969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8" name="文本框 47"/>
          <p:cNvSpPr txBox="1"/>
          <p:nvPr/>
        </p:nvSpPr>
        <p:spPr>
          <a:xfrm>
            <a:off x="8124825" y="5626735"/>
            <a:ext cx="930910" cy="288925"/>
          </a:xfrm>
          <a:prstGeom prst="rect">
            <a:avLst/>
          </a:prstGeom>
          <a:noFill/>
        </p:spPr>
        <p:txBody>
          <a:bodyPr>
            <a:normAutofit/>
          </a:bodyPr>
          <a:lstStyle/>
          <a:p>
            <a:pPr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1" lang="zh-CN" altLang="en-US" sz="900" b="1" dirty="0">
                <a:solidFill>
                  <a:schemeClr val="bg1"/>
                </a:solidFill>
                <a:latin typeface="+mn-lt"/>
                <a:ea typeface="+mn-ea"/>
                <a:cs typeface="微软雅黑" panose="020B0503020204020204" pitchFamily="34" charset="-122"/>
                <a:sym typeface="Calibri" panose="020F0502020204030204" pitchFamily="34" charset="0"/>
              </a:rPr>
              <a:t>数字证书</a:t>
            </a:r>
          </a:p>
        </p:txBody>
      </p:sp>
      <p:cxnSp>
        <p:nvCxnSpPr>
          <p:cNvPr id="49" name="直接箭头连接符 48"/>
          <p:cNvCxnSpPr>
            <a:stCxn id="30" idx="3"/>
            <a:endCxn id="53" idx="0"/>
          </p:cNvCxnSpPr>
          <p:nvPr/>
        </p:nvCxnSpPr>
        <p:spPr>
          <a:xfrm>
            <a:off x="9140825" y="3524568"/>
            <a:ext cx="1691957" cy="667067"/>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51" name="直接箭头连接符 50"/>
          <p:cNvCxnSpPr>
            <a:stCxn id="41" idx="3"/>
            <a:endCxn id="53" idx="2"/>
          </p:cNvCxnSpPr>
          <p:nvPr/>
        </p:nvCxnSpPr>
        <p:spPr>
          <a:xfrm flipV="1">
            <a:off x="9152890" y="4547235"/>
            <a:ext cx="970914" cy="500063"/>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52" name="直接箭头连接符 51"/>
          <p:cNvCxnSpPr>
            <a:stCxn id="46" idx="3"/>
            <a:endCxn id="53" idx="4"/>
          </p:cNvCxnSpPr>
          <p:nvPr/>
        </p:nvCxnSpPr>
        <p:spPr>
          <a:xfrm flipV="1">
            <a:off x="9169400" y="4902835"/>
            <a:ext cx="1663382" cy="828358"/>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53" name="椭圆 52"/>
          <p:cNvSpPr/>
          <p:nvPr/>
        </p:nvSpPr>
        <p:spPr>
          <a:xfrm>
            <a:off x="10123804" y="4191635"/>
            <a:ext cx="1417955" cy="711200"/>
          </a:xfrm>
          <a:prstGeom prst="ellipse">
            <a:avLst/>
          </a:prstGeom>
          <a:solidFill>
            <a:schemeClr val="accent2"/>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统一认证</a:t>
            </a:r>
          </a:p>
        </p:txBody>
      </p:sp>
      <p:sp>
        <p:nvSpPr>
          <p:cNvPr id="55" name="显示器"/>
          <p:cNvSpPr/>
          <p:nvPr/>
        </p:nvSpPr>
        <p:spPr bwMode="auto">
          <a:xfrm>
            <a:off x="7503160" y="1489058"/>
            <a:ext cx="510540" cy="402590"/>
          </a:xfrm>
          <a:custGeom>
            <a:avLst/>
            <a:gdLst>
              <a:gd name="T0" fmla="*/ 1622095 w 3211"/>
              <a:gd name="T1" fmla="*/ 0 h 3131"/>
              <a:gd name="T2" fmla="*/ 173816 w 3211"/>
              <a:gd name="T3" fmla="*/ 0 h 3131"/>
              <a:gd name="T4" fmla="*/ 0 w 3211"/>
              <a:gd name="T5" fmla="*/ 173841 h 3131"/>
              <a:gd name="T6" fmla="*/ 0 w 3211"/>
              <a:gd name="T7" fmla="*/ 1173144 h 3131"/>
              <a:gd name="T8" fmla="*/ 173816 w 3211"/>
              <a:gd name="T9" fmla="*/ 1346984 h 3131"/>
              <a:gd name="T10" fmla="*/ 1622095 w 3211"/>
              <a:gd name="T11" fmla="*/ 1346984 h 3131"/>
              <a:gd name="T12" fmla="*/ 1800397 w 3211"/>
              <a:gd name="T13" fmla="*/ 1173144 h 3131"/>
              <a:gd name="T14" fmla="*/ 1800397 w 3211"/>
              <a:gd name="T15" fmla="*/ 173841 h 3131"/>
              <a:gd name="T16" fmla="*/ 1622095 w 3211"/>
              <a:gd name="T17" fmla="*/ 0 h 3131"/>
              <a:gd name="T18" fmla="*/ 1684893 w 3211"/>
              <a:gd name="T19" fmla="*/ 930328 h 3131"/>
              <a:gd name="T20" fmla="*/ 1568829 w 3211"/>
              <a:gd name="T21" fmla="*/ 1046408 h 3131"/>
              <a:gd name="T22" fmla="*/ 227082 w 3211"/>
              <a:gd name="T23" fmla="*/ 1046408 h 3131"/>
              <a:gd name="T24" fmla="*/ 111018 w 3211"/>
              <a:gd name="T25" fmla="*/ 930328 h 3131"/>
              <a:gd name="T26" fmla="*/ 111018 w 3211"/>
              <a:gd name="T27" fmla="*/ 227675 h 3131"/>
              <a:gd name="T28" fmla="*/ 227082 w 3211"/>
              <a:gd name="T29" fmla="*/ 111594 h 3131"/>
              <a:gd name="T30" fmla="*/ 1568829 w 3211"/>
              <a:gd name="T31" fmla="*/ 111594 h 3131"/>
              <a:gd name="T32" fmla="*/ 1684893 w 3211"/>
              <a:gd name="T33" fmla="*/ 227675 h 3131"/>
              <a:gd name="T34" fmla="*/ 1684893 w 3211"/>
              <a:gd name="T35" fmla="*/ 930328 h 3131"/>
              <a:gd name="T36" fmla="*/ 1158399 w 3211"/>
              <a:gd name="T37" fmla="*/ 1636345 h 3131"/>
              <a:gd name="T38" fmla="*/ 1158399 w 3211"/>
              <a:gd name="T39" fmla="*/ 1385117 h 3131"/>
              <a:gd name="T40" fmla="*/ 636951 w 3211"/>
              <a:gd name="T41" fmla="*/ 1386239 h 3131"/>
              <a:gd name="T42" fmla="*/ 636951 w 3211"/>
              <a:gd name="T43" fmla="*/ 1641392 h 3131"/>
              <a:gd name="T44" fmla="*/ 525933 w 3211"/>
              <a:gd name="T45" fmla="*/ 1698030 h 3131"/>
              <a:gd name="T46" fmla="*/ 564622 w 3211"/>
              <a:gd name="T47" fmla="*/ 1755790 h 3131"/>
              <a:gd name="T48" fmla="*/ 1216712 w 3211"/>
              <a:gd name="T49" fmla="*/ 1755790 h 3131"/>
              <a:gd name="T50" fmla="*/ 1269417 w 3211"/>
              <a:gd name="T51" fmla="*/ 1708124 h 3131"/>
              <a:gd name="T52" fmla="*/ 1158399 w 3211"/>
              <a:gd name="T53" fmla="*/ 1636345 h 31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11" h="3131">
                <a:moveTo>
                  <a:pt x="2893" y="0"/>
                </a:moveTo>
                <a:cubicBezTo>
                  <a:pt x="310" y="0"/>
                  <a:pt x="310" y="0"/>
                  <a:pt x="310" y="0"/>
                </a:cubicBezTo>
                <a:cubicBezTo>
                  <a:pt x="138" y="0"/>
                  <a:pt x="0" y="139"/>
                  <a:pt x="0" y="310"/>
                </a:cubicBezTo>
                <a:cubicBezTo>
                  <a:pt x="0" y="2092"/>
                  <a:pt x="0" y="2092"/>
                  <a:pt x="0" y="2092"/>
                </a:cubicBezTo>
                <a:cubicBezTo>
                  <a:pt x="0" y="2263"/>
                  <a:pt x="138" y="2402"/>
                  <a:pt x="310" y="2402"/>
                </a:cubicBezTo>
                <a:cubicBezTo>
                  <a:pt x="2893" y="2402"/>
                  <a:pt x="2893" y="2402"/>
                  <a:pt x="2893" y="2402"/>
                </a:cubicBezTo>
                <a:cubicBezTo>
                  <a:pt x="3064" y="2402"/>
                  <a:pt x="3211" y="2263"/>
                  <a:pt x="3211" y="2092"/>
                </a:cubicBezTo>
                <a:cubicBezTo>
                  <a:pt x="3211" y="310"/>
                  <a:pt x="3211" y="310"/>
                  <a:pt x="3211" y="310"/>
                </a:cubicBezTo>
                <a:cubicBezTo>
                  <a:pt x="3211" y="139"/>
                  <a:pt x="3064" y="0"/>
                  <a:pt x="2893" y="0"/>
                </a:cubicBezTo>
                <a:close/>
                <a:moveTo>
                  <a:pt x="3005" y="1659"/>
                </a:moveTo>
                <a:cubicBezTo>
                  <a:pt x="3005" y="1773"/>
                  <a:pt x="2912" y="1866"/>
                  <a:pt x="2798" y="1866"/>
                </a:cubicBezTo>
                <a:cubicBezTo>
                  <a:pt x="405" y="1866"/>
                  <a:pt x="405" y="1866"/>
                  <a:pt x="405" y="1866"/>
                </a:cubicBezTo>
                <a:cubicBezTo>
                  <a:pt x="290" y="1866"/>
                  <a:pt x="198" y="1773"/>
                  <a:pt x="198" y="1659"/>
                </a:cubicBezTo>
                <a:cubicBezTo>
                  <a:pt x="198" y="406"/>
                  <a:pt x="198" y="406"/>
                  <a:pt x="198" y="406"/>
                </a:cubicBezTo>
                <a:cubicBezTo>
                  <a:pt x="198" y="291"/>
                  <a:pt x="290" y="199"/>
                  <a:pt x="405" y="199"/>
                </a:cubicBezTo>
                <a:cubicBezTo>
                  <a:pt x="2798" y="199"/>
                  <a:pt x="2798" y="199"/>
                  <a:pt x="2798" y="199"/>
                </a:cubicBezTo>
                <a:cubicBezTo>
                  <a:pt x="2912" y="199"/>
                  <a:pt x="3005" y="291"/>
                  <a:pt x="3005" y="406"/>
                </a:cubicBezTo>
                <a:lnTo>
                  <a:pt x="3005" y="1659"/>
                </a:lnTo>
                <a:close/>
                <a:moveTo>
                  <a:pt x="2066" y="2918"/>
                </a:moveTo>
                <a:cubicBezTo>
                  <a:pt x="2066" y="2470"/>
                  <a:pt x="2066" y="2470"/>
                  <a:pt x="2066" y="2470"/>
                </a:cubicBezTo>
                <a:cubicBezTo>
                  <a:pt x="1136" y="2472"/>
                  <a:pt x="1136" y="2472"/>
                  <a:pt x="1136" y="2472"/>
                </a:cubicBezTo>
                <a:cubicBezTo>
                  <a:pt x="1136" y="2927"/>
                  <a:pt x="1136" y="2927"/>
                  <a:pt x="1136" y="2927"/>
                </a:cubicBezTo>
                <a:cubicBezTo>
                  <a:pt x="938" y="3028"/>
                  <a:pt x="938" y="3028"/>
                  <a:pt x="938" y="3028"/>
                </a:cubicBezTo>
                <a:cubicBezTo>
                  <a:pt x="938" y="3028"/>
                  <a:pt x="895" y="3131"/>
                  <a:pt x="1007" y="3131"/>
                </a:cubicBezTo>
                <a:cubicBezTo>
                  <a:pt x="2170" y="3131"/>
                  <a:pt x="2170" y="3131"/>
                  <a:pt x="2170" y="3131"/>
                </a:cubicBezTo>
                <a:cubicBezTo>
                  <a:pt x="2170" y="3131"/>
                  <a:pt x="2307" y="3089"/>
                  <a:pt x="2264" y="3046"/>
                </a:cubicBezTo>
                <a:cubicBezTo>
                  <a:pt x="2221" y="3002"/>
                  <a:pt x="2066" y="2918"/>
                  <a:pt x="2066" y="29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cxnSp>
        <p:nvCxnSpPr>
          <p:cNvPr id="50" name="直接箭头连接符 49"/>
          <p:cNvCxnSpPr>
            <a:stCxn id="37" idx="3"/>
            <a:endCxn id="53" idx="2"/>
          </p:cNvCxnSpPr>
          <p:nvPr/>
        </p:nvCxnSpPr>
        <p:spPr>
          <a:xfrm>
            <a:off x="9136380" y="4301173"/>
            <a:ext cx="987424" cy="246062"/>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6" name="圆角矩形 65"/>
          <p:cNvSpPr/>
          <p:nvPr/>
        </p:nvSpPr>
        <p:spPr bwMode="auto">
          <a:xfrm>
            <a:off x="593298" y="908128"/>
            <a:ext cx="3749879" cy="2018397"/>
          </a:xfrm>
          <a:prstGeom prst="roundRect">
            <a:avLst>
              <a:gd name="adj" fmla="val 7271"/>
            </a:avLst>
          </a:prstGeom>
          <a:noFill/>
          <a:ln w="25400" algn="ctr">
            <a:solidFill>
              <a:srgbClr val="FFC00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7" name="内容占位符 3"/>
          <p:cNvSpPr txBox="1">
            <a:spLocks/>
          </p:cNvSpPr>
          <p:nvPr/>
        </p:nvSpPr>
        <p:spPr>
          <a:xfrm>
            <a:off x="796962" y="820308"/>
            <a:ext cx="3383561" cy="210621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pitchFamily="34" charset="-122"/>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kumimoji="1" sz="1800" kern="1200">
                <a:solidFill>
                  <a:schemeClr val="tx1"/>
                </a:solidFill>
                <a:latin typeface="+mn-lt"/>
                <a:ea typeface="+mn-ea"/>
                <a:cs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umimoji="1" sz="1600" kern="1200">
                <a:solidFill>
                  <a:schemeClr val="tx1"/>
                </a:solidFill>
                <a:latin typeface="+mn-lt"/>
                <a:ea typeface="+mn-ea"/>
                <a:cs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mn-lt"/>
                <a:ea typeface="+mn-ea"/>
                <a:cs typeface="微软雅黑" panose="020B0503020204020204" pitchFamily="34" charset="-122"/>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p"/>
            </a:pPr>
            <a:r>
              <a:rPr lang="zh-CN" altLang="en-US" sz="1600" b="1" dirty="0"/>
              <a:t>互联网主流认证方式</a:t>
            </a:r>
            <a:endParaRPr lang="en-US" altLang="zh-CN" sz="1600" b="1" dirty="0"/>
          </a:p>
          <a:p>
            <a:pPr>
              <a:lnSpc>
                <a:spcPct val="200000"/>
              </a:lnSpc>
            </a:pPr>
            <a:r>
              <a:rPr lang="en-US" altLang="zh-CN" sz="1600" dirty="0"/>
              <a:t>QQ</a:t>
            </a:r>
            <a:r>
              <a:rPr lang="zh-CN" altLang="en-US" sz="1600" dirty="0"/>
              <a:t>、微信、微博账户关联登录</a:t>
            </a:r>
            <a:endParaRPr lang="en-US" altLang="zh-CN" sz="1600" dirty="0"/>
          </a:p>
          <a:p>
            <a:pPr>
              <a:lnSpc>
                <a:spcPct val="200000"/>
              </a:lnSpc>
            </a:pPr>
            <a:r>
              <a:rPr lang="zh-CN" altLang="en-US" sz="1600" dirty="0"/>
              <a:t>二维码授信登录</a:t>
            </a:r>
            <a:endParaRPr lang="en-US" altLang="zh-CN" sz="1600" dirty="0"/>
          </a:p>
          <a:p>
            <a:pPr>
              <a:lnSpc>
                <a:spcPct val="200000"/>
              </a:lnSpc>
            </a:pPr>
            <a:r>
              <a:rPr lang="zh-CN" altLang="en-US" sz="1600" dirty="0"/>
              <a:t>数字证书授信</a:t>
            </a:r>
          </a:p>
        </p:txBody>
      </p:sp>
    </p:spTree>
    <p:extLst>
      <p:ext uri="{BB962C8B-B14F-4D97-AF65-F5344CB8AC3E}">
        <p14:creationId xmlns:p14="http://schemas.microsoft.com/office/powerpoint/2010/main" val="372863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统一认证能力提升</a:t>
            </a:r>
            <a:r>
              <a:rPr lang="en-US" altLang="zh-CN" dirty="0">
                <a:solidFill>
                  <a:srgbClr val="3773AC"/>
                </a:solidFill>
              </a:rPr>
              <a:t>—</a:t>
            </a:r>
            <a:r>
              <a:rPr lang="zh-CN" altLang="en-US" dirty="0">
                <a:solidFill>
                  <a:srgbClr val="3773AC"/>
                </a:solidFill>
              </a:rPr>
              <a:t>多主体认证</a:t>
            </a:r>
            <a:endParaRPr lang="zh-CN" altLang="en-US" dirty="0"/>
          </a:p>
        </p:txBody>
      </p:sp>
      <p:sp>
        <p:nvSpPr>
          <p:cNvPr id="4" name="内容占位符 3"/>
          <p:cNvSpPr>
            <a:spLocks noGrp="1"/>
          </p:cNvSpPr>
          <p:nvPr>
            <p:ph idx="1"/>
          </p:nvPr>
        </p:nvSpPr>
        <p:spPr>
          <a:xfrm>
            <a:off x="803848" y="1149292"/>
            <a:ext cx="4814317" cy="5207058"/>
          </a:xfrm>
        </p:spPr>
        <p:txBody>
          <a:bodyPr/>
          <a:lstStyle/>
          <a:p>
            <a:pPr>
              <a:lnSpc>
                <a:spcPct val="200000"/>
              </a:lnSpc>
              <a:buFont typeface="Wingdings" panose="05000000000000000000" pitchFamily="2" charset="2"/>
              <a:buChar char="p"/>
            </a:pPr>
            <a:r>
              <a:rPr lang="zh-CN" altLang="en-US" sz="1400" b="1" dirty="0">
                <a:latin typeface="+mn-ea"/>
              </a:rPr>
              <a:t>多终端认证</a:t>
            </a:r>
            <a:endParaRPr lang="en-US" altLang="zh-CN" sz="1400" b="1" dirty="0">
              <a:latin typeface="+mn-ea"/>
            </a:endParaRPr>
          </a:p>
          <a:p>
            <a:pPr>
              <a:lnSpc>
                <a:spcPct val="200000"/>
              </a:lnSpc>
            </a:pPr>
            <a:r>
              <a:rPr lang="zh-CN" altLang="en-US" sz="1400" dirty="0"/>
              <a:t>支持移动设备（Pad、手机）登录认证</a:t>
            </a:r>
            <a:endParaRPr lang="en-US" altLang="zh-CN" sz="1400" dirty="0"/>
          </a:p>
          <a:p>
            <a:pPr>
              <a:lnSpc>
                <a:spcPct val="200000"/>
              </a:lnSpc>
            </a:pPr>
            <a:r>
              <a:rPr lang="zh-CN" altLang="en-US" sz="1400" dirty="0"/>
              <a:t>绑定用户常用登录环境</a:t>
            </a:r>
            <a:endParaRPr lang="en-US" altLang="zh-CN" sz="1400" dirty="0"/>
          </a:p>
          <a:p>
            <a:pPr>
              <a:lnSpc>
                <a:spcPct val="200000"/>
              </a:lnSpc>
              <a:buFont typeface="Wingdings" panose="05000000000000000000" pitchFamily="2" charset="2"/>
              <a:buChar char="p"/>
            </a:pPr>
            <a:r>
              <a:rPr lang="zh-CN" altLang="en-US" sz="1400" b="1" dirty="0">
                <a:latin typeface="+mn-ea"/>
              </a:rPr>
              <a:t>环境绑定</a:t>
            </a:r>
            <a:endParaRPr lang="en-US" altLang="zh-CN" sz="1400" dirty="0"/>
          </a:p>
          <a:p>
            <a:pPr>
              <a:lnSpc>
                <a:spcPct val="200000"/>
              </a:lnSpc>
            </a:pPr>
            <a:r>
              <a:rPr lang="zh-CN" altLang="en-US" sz="1400" dirty="0"/>
              <a:t>如登录环境有变更，通过短信、邮件的方式增加环境绑定</a:t>
            </a:r>
            <a:endParaRPr lang="en-US" altLang="zh-CN" sz="1400" dirty="0"/>
          </a:p>
          <a:p>
            <a:pPr>
              <a:lnSpc>
                <a:spcPct val="200000"/>
              </a:lnSpc>
              <a:buFont typeface="Wingdings" panose="05000000000000000000" pitchFamily="2" charset="2"/>
              <a:buChar char="p"/>
            </a:pPr>
            <a:r>
              <a:rPr lang="zh-CN" altLang="en-US" sz="1400" b="1" dirty="0">
                <a:latin typeface="+mn-ea"/>
              </a:rPr>
              <a:t>对接</a:t>
            </a:r>
            <a:r>
              <a:rPr lang="en-US" altLang="zh-CN" sz="1400" b="1" dirty="0">
                <a:latin typeface="+mn-ea"/>
              </a:rPr>
              <a:t>OA</a:t>
            </a:r>
            <a:r>
              <a:rPr lang="zh-CN" altLang="en-US" sz="1400" b="1" dirty="0">
                <a:latin typeface="+mn-ea"/>
              </a:rPr>
              <a:t>系统</a:t>
            </a:r>
          </a:p>
          <a:p>
            <a:pPr>
              <a:lnSpc>
                <a:spcPct val="200000"/>
              </a:lnSpc>
            </a:pPr>
            <a:r>
              <a:rPr lang="zh-CN" altLang="en-US" sz="1400" dirty="0"/>
              <a:t>增加与集团OA、省OA认证对接</a:t>
            </a:r>
            <a:endParaRPr lang="en-US" altLang="zh-CN" sz="1400" dirty="0"/>
          </a:p>
          <a:p>
            <a:pPr>
              <a:lnSpc>
                <a:spcPct val="200000"/>
              </a:lnSpc>
            </a:pPr>
            <a:r>
              <a:rPr lang="zh-CN" altLang="en-US" sz="1400" dirty="0"/>
              <a:t>自动关联、转换用户对应门户账户，完成登录</a:t>
            </a:r>
            <a:endParaRPr lang="en-US" altLang="zh-CN" sz="1400" dirty="0"/>
          </a:p>
          <a:p>
            <a:pPr>
              <a:lnSpc>
                <a:spcPct val="200000"/>
              </a:lnSpc>
              <a:buFont typeface="Wingdings" panose="05000000000000000000" pitchFamily="2" charset="2"/>
              <a:buChar char="p"/>
            </a:pPr>
            <a:r>
              <a:rPr lang="zh-CN" altLang="en-US" sz="1400" b="1" dirty="0">
                <a:latin typeface="+mn-ea"/>
              </a:rPr>
              <a:t>第三方系统接入认证</a:t>
            </a:r>
            <a:r>
              <a:rPr lang="en-US" altLang="zh-CN" sz="1400" b="1" dirty="0">
                <a:latin typeface="+mn-ea"/>
              </a:rPr>
              <a:t>SDK</a:t>
            </a:r>
            <a:endParaRPr lang="zh-CN" altLang="en-US" sz="1400" dirty="0"/>
          </a:p>
          <a:p>
            <a:pPr marL="0" indent="0">
              <a:lnSpc>
                <a:spcPct val="200000"/>
              </a:lnSpc>
              <a:buNone/>
            </a:pPr>
            <a:r>
              <a:rPr lang="zh-CN" altLang="en-US" sz="1400" dirty="0"/>
              <a:t>新增三方系统、应用通过后端服务调用完成认证的能力</a:t>
            </a:r>
          </a:p>
        </p:txBody>
      </p:sp>
      <p:sp>
        <p:nvSpPr>
          <p:cNvPr id="26" name="矩形 25"/>
          <p:cNvSpPr/>
          <p:nvPr/>
        </p:nvSpPr>
        <p:spPr>
          <a:xfrm>
            <a:off x="5978140" y="5233635"/>
            <a:ext cx="5059680" cy="761365"/>
          </a:xfrm>
          <a:prstGeom prst="rect">
            <a:avLst/>
          </a:prstGeom>
          <a:solidFill>
            <a:srgbClr val="00B050"/>
          </a:solidFill>
          <a:ln w="25400" algn="ctr">
            <a:solidFill>
              <a:srgbClr val="FFFFFF"/>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统一认证登录</a:t>
            </a:r>
          </a:p>
        </p:txBody>
      </p:sp>
      <p:sp>
        <p:nvSpPr>
          <p:cNvPr id="19" name="圆角矩形 18"/>
          <p:cNvSpPr/>
          <p:nvPr/>
        </p:nvSpPr>
        <p:spPr bwMode="auto">
          <a:xfrm>
            <a:off x="542407" y="1149292"/>
            <a:ext cx="5229625" cy="5207058"/>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051700" y="1877623"/>
            <a:ext cx="823852" cy="764912"/>
            <a:chOff x="7951032" y="1877623"/>
            <a:chExt cx="823852" cy="764912"/>
          </a:xfrm>
        </p:grpSpPr>
        <p:sp>
          <p:nvSpPr>
            <p:cNvPr id="23" name="Freeform 17"/>
            <p:cNvSpPr>
              <a:spLocks/>
            </p:cNvSpPr>
            <p:nvPr/>
          </p:nvSpPr>
          <p:spPr bwMode="auto">
            <a:xfrm rot="5400000">
              <a:off x="7980502" y="1848153"/>
              <a:ext cx="764912" cy="823852"/>
            </a:xfrm>
            <a:prstGeom prst="rightArrow">
              <a:avLst/>
            </a:prstGeom>
            <a:gradFill>
              <a:gsLst>
                <a:gs pos="100000">
                  <a:schemeClr val="accent2">
                    <a:lumMod val="75000"/>
                  </a:schemeClr>
                </a:gs>
                <a:gs pos="86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矩形 26"/>
            <p:cNvSpPr/>
            <p:nvPr/>
          </p:nvSpPr>
          <p:spPr>
            <a:xfrm>
              <a:off x="8145975" y="1921777"/>
              <a:ext cx="433965" cy="553998"/>
            </a:xfrm>
            <a:prstGeom prst="rect">
              <a:avLst/>
            </a:prstGeom>
          </p:spPr>
          <p:txBody>
            <a:bodyPr vert="eaVert" wrap="none">
              <a:spAutoFit/>
            </a:bodyPr>
            <a:lstStyle/>
            <a:p>
              <a:pPr algn="ctr" defTabSz="857250">
                <a:lnSpc>
                  <a:spcPct val="90000"/>
                </a:lnSpc>
                <a:spcBef>
                  <a:spcPct val="50000"/>
                </a:spcBef>
                <a:buClr>
                  <a:srgbClr val="FF0000"/>
                </a:buClr>
                <a:buFont typeface="Wingdings" panose="05000000000000000000" pitchFamily="2" charset="2"/>
                <a:buNone/>
              </a:pPr>
              <a:r>
                <a:rPr lang="zh-CN" altLang="en-US" dirty="0">
                  <a:solidFill>
                    <a:schemeClr val="bg1"/>
                  </a:solidFill>
                  <a:latin typeface="微软雅黑" panose="020B0503020204020204" pitchFamily="34" charset="-122"/>
                  <a:ea typeface="微软雅黑" panose="020B0503020204020204" pitchFamily="34" charset="-122"/>
                </a:rPr>
                <a:t>匹配</a:t>
              </a:r>
            </a:p>
          </p:txBody>
        </p:sp>
      </p:grpSp>
      <p:sp>
        <p:nvSpPr>
          <p:cNvPr id="30" name="Rectangle 64"/>
          <p:cNvSpPr/>
          <p:nvPr/>
        </p:nvSpPr>
        <p:spPr>
          <a:xfrm>
            <a:off x="5981350" y="1246297"/>
            <a:ext cx="5008228" cy="632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0" rtlCol="0" anchor="ctr"/>
          <a:lstStyle/>
          <a:p>
            <a:pPr algn="ctr"/>
            <a:endParaRPr lang="en-US" sz="2000" dirty="0">
              <a:solidFill>
                <a:schemeClr val="bg1">
                  <a:lumMod val="50000"/>
                </a:schemeClr>
              </a:solidFill>
            </a:endParaRPr>
          </a:p>
        </p:txBody>
      </p:sp>
      <p:sp>
        <p:nvSpPr>
          <p:cNvPr id="16" name="矩形 15"/>
          <p:cNvSpPr/>
          <p:nvPr/>
        </p:nvSpPr>
        <p:spPr>
          <a:xfrm>
            <a:off x="6305432" y="1357105"/>
            <a:ext cx="831850" cy="410845"/>
          </a:xfrm>
          <a:prstGeom prst="rect">
            <a:avLst/>
          </a:prstGeom>
          <a:ln/>
        </p:spPr>
        <p:style>
          <a:lnRef idx="1">
            <a:schemeClr val="accent2"/>
          </a:lnRef>
          <a:fillRef idx="3">
            <a:schemeClr val="accent2"/>
          </a:fillRef>
          <a:effectRef idx="2">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集团</a:t>
            </a:r>
            <a:r>
              <a:rPr kumimoji="0" lang="en-US" altLang="zh-CN" sz="1400" b="0" dirty="0">
                <a:solidFill>
                  <a:schemeClr val="bg1"/>
                </a:solidFill>
                <a:latin typeface="微软雅黑" panose="020B0503020204020204" pitchFamily="34" charset="-122"/>
                <a:ea typeface="微软雅黑" panose="020B0503020204020204" pitchFamily="34" charset="-122"/>
              </a:rPr>
              <a:t>OA</a:t>
            </a:r>
          </a:p>
        </p:txBody>
      </p:sp>
      <p:sp>
        <p:nvSpPr>
          <p:cNvPr id="17" name="矩形 16"/>
          <p:cNvSpPr/>
          <p:nvPr/>
        </p:nvSpPr>
        <p:spPr>
          <a:xfrm>
            <a:off x="8048776" y="1357105"/>
            <a:ext cx="831850" cy="410845"/>
          </a:xfrm>
          <a:prstGeom prst="rect">
            <a:avLst/>
          </a:prstGeom>
          <a:ln/>
        </p:spPr>
        <p:style>
          <a:lnRef idx="1">
            <a:schemeClr val="accent2"/>
          </a:lnRef>
          <a:fillRef idx="3">
            <a:schemeClr val="accent2"/>
          </a:fillRef>
          <a:effectRef idx="2">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省</a:t>
            </a:r>
            <a:r>
              <a:rPr kumimoji="0" lang="en-US" altLang="zh-CN" sz="1400" b="0" dirty="0">
                <a:solidFill>
                  <a:schemeClr val="bg1"/>
                </a:solidFill>
                <a:latin typeface="微软雅黑" panose="020B0503020204020204" pitchFamily="34" charset="-122"/>
                <a:ea typeface="微软雅黑" panose="020B0503020204020204" pitchFamily="34" charset="-122"/>
              </a:rPr>
              <a:t>OA</a:t>
            </a:r>
          </a:p>
        </p:txBody>
      </p:sp>
      <p:sp>
        <p:nvSpPr>
          <p:cNvPr id="18" name="矩形 17"/>
          <p:cNvSpPr/>
          <p:nvPr/>
        </p:nvSpPr>
        <p:spPr>
          <a:xfrm>
            <a:off x="9702957" y="1357105"/>
            <a:ext cx="1082675" cy="410845"/>
          </a:xfrm>
          <a:prstGeom prst="rect">
            <a:avLst/>
          </a:prstGeom>
          <a:ln/>
        </p:spPr>
        <p:style>
          <a:lnRef idx="1">
            <a:schemeClr val="accent2"/>
          </a:lnRef>
          <a:fillRef idx="3">
            <a:schemeClr val="accent2"/>
          </a:fillRef>
          <a:effectRef idx="2">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bg1"/>
                </a:solidFill>
                <a:latin typeface="微软雅黑" panose="020B0503020204020204" pitchFamily="34" charset="-122"/>
                <a:ea typeface="微软雅黑" panose="020B0503020204020204" pitchFamily="34" charset="-122"/>
              </a:rPr>
              <a:t>第三方系统</a:t>
            </a:r>
          </a:p>
        </p:txBody>
      </p:sp>
      <p:sp>
        <p:nvSpPr>
          <p:cNvPr id="34" name="Freeform 17"/>
          <p:cNvSpPr>
            <a:spLocks/>
          </p:cNvSpPr>
          <p:nvPr/>
        </p:nvSpPr>
        <p:spPr bwMode="auto">
          <a:xfrm rot="5400000">
            <a:off x="6199940" y="3824458"/>
            <a:ext cx="1946358" cy="823852"/>
          </a:xfrm>
          <a:prstGeom prst="rightArrow">
            <a:avLst>
              <a:gd name="adj1" fmla="val 50000"/>
              <a:gd name="adj2" fmla="val 38799"/>
            </a:avLst>
          </a:prstGeom>
          <a:gradFill>
            <a:gsLst>
              <a:gs pos="100000">
                <a:schemeClr val="accent2">
                  <a:lumMod val="75000"/>
                </a:schemeClr>
              </a:gs>
              <a:gs pos="86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矩形 34"/>
          <p:cNvSpPr/>
          <p:nvPr/>
        </p:nvSpPr>
        <p:spPr>
          <a:xfrm>
            <a:off x="6981061" y="3789637"/>
            <a:ext cx="406265" cy="563616"/>
          </a:xfrm>
          <a:prstGeom prst="rect">
            <a:avLst/>
          </a:prstGeom>
        </p:spPr>
        <p:txBody>
          <a:bodyPr vert="eaVert" wrap="none">
            <a:spAutoFit/>
          </a:bodyPr>
          <a:lstStyle/>
          <a:p>
            <a:pPr algn="ctr" defTabSz="857250">
              <a:lnSpc>
                <a:spcPct val="90000"/>
              </a:lnSpc>
              <a:spcBef>
                <a:spcPct val="50000"/>
              </a:spcBef>
              <a:buClr>
                <a:srgbClr val="FF0000"/>
              </a:buClr>
              <a:buFont typeface="Wingdings" panose="05000000000000000000" pitchFamily="2" charset="2"/>
              <a:buNone/>
            </a:pPr>
            <a:r>
              <a:rPr lang="zh-CN" altLang="en-US" sz="1600" dirty="0">
                <a:solidFill>
                  <a:schemeClr val="bg1"/>
                </a:solidFill>
                <a:latin typeface="微软雅黑" panose="020B0503020204020204" pitchFamily="34" charset="-122"/>
                <a:ea typeface="微软雅黑" panose="020B0503020204020204" pitchFamily="34" charset="-122"/>
              </a:rPr>
              <a:t> 成功</a:t>
            </a:r>
          </a:p>
        </p:txBody>
      </p:sp>
      <p:sp>
        <p:nvSpPr>
          <p:cNvPr id="36" name="矩形 35"/>
          <p:cNvSpPr/>
          <p:nvPr/>
        </p:nvSpPr>
        <p:spPr>
          <a:xfrm>
            <a:off x="8498048" y="3876215"/>
            <a:ext cx="2352480" cy="711835"/>
          </a:xfrm>
          <a:prstGeom prst="rect">
            <a:avLst/>
          </a:prstGeom>
          <a:ln/>
        </p:spPr>
        <p:style>
          <a:lnRef idx="1">
            <a:schemeClr val="accent2"/>
          </a:lnRef>
          <a:fillRef idx="3">
            <a:schemeClr val="accent2"/>
          </a:fillRef>
          <a:effectRef idx="2">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solidFill>
                  <a:schemeClr val="bg1"/>
                </a:solidFill>
                <a:latin typeface="微软雅黑" panose="020B0503020204020204" pitchFamily="34" charset="-122"/>
                <a:ea typeface="微软雅黑" panose="020B0503020204020204" pitchFamily="34" charset="-122"/>
              </a:rPr>
              <a:t>创建对应门户帐号</a:t>
            </a:r>
          </a:p>
        </p:txBody>
      </p:sp>
      <p:grpSp>
        <p:nvGrpSpPr>
          <p:cNvPr id="41" name="组合 40"/>
          <p:cNvGrpSpPr/>
          <p:nvPr/>
        </p:nvGrpSpPr>
        <p:grpSpPr>
          <a:xfrm>
            <a:off x="9270899" y="4588777"/>
            <a:ext cx="823852" cy="647350"/>
            <a:chOff x="7576323" y="4580389"/>
            <a:chExt cx="823852" cy="647350"/>
          </a:xfrm>
        </p:grpSpPr>
        <p:sp>
          <p:nvSpPr>
            <p:cNvPr id="39" name="Freeform 17"/>
            <p:cNvSpPr>
              <a:spLocks/>
            </p:cNvSpPr>
            <p:nvPr/>
          </p:nvSpPr>
          <p:spPr bwMode="auto">
            <a:xfrm rot="5400000">
              <a:off x="7664574" y="4492138"/>
              <a:ext cx="647350" cy="823852"/>
            </a:xfrm>
            <a:prstGeom prst="rightArrow">
              <a:avLst>
                <a:gd name="adj1" fmla="val 50000"/>
                <a:gd name="adj2" fmla="val 38799"/>
              </a:avLst>
            </a:prstGeom>
            <a:gradFill>
              <a:gsLst>
                <a:gs pos="100000">
                  <a:schemeClr val="accent2">
                    <a:lumMod val="75000"/>
                  </a:schemeClr>
                </a:gs>
                <a:gs pos="86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矩形 39"/>
            <p:cNvSpPr/>
            <p:nvPr/>
          </p:nvSpPr>
          <p:spPr>
            <a:xfrm>
              <a:off x="7787802" y="4604767"/>
              <a:ext cx="406265" cy="563616"/>
            </a:xfrm>
            <a:prstGeom prst="rect">
              <a:avLst/>
            </a:prstGeom>
          </p:spPr>
          <p:txBody>
            <a:bodyPr vert="eaVert" wrap="none">
              <a:spAutoFit/>
            </a:bodyPr>
            <a:lstStyle/>
            <a:p>
              <a:pPr algn="ctr" defTabSz="857250">
                <a:lnSpc>
                  <a:spcPct val="90000"/>
                </a:lnSpc>
                <a:spcBef>
                  <a:spcPct val="50000"/>
                </a:spcBef>
                <a:buClr>
                  <a:srgbClr val="FF0000"/>
                </a:buClr>
                <a:buFont typeface="Wingdings" panose="05000000000000000000" pitchFamily="2" charset="2"/>
                <a:buNone/>
              </a:pPr>
              <a:r>
                <a:rPr lang="zh-CN" altLang="en-US" sz="1600" dirty="0">
                  <a:solidFill>
                    <a:schemeClr val="bg1"/>
                  </a:solidFill>
                  <a:latin typeface="微软雅黑" panose="020B0503020204020204" pitchFamily="34" charset="-122"/>
                  <a:ea typeface="微软雅黑" panose="020B0503020204020204" pitchFamily="34" charset="-122"/>
                </a:rPr>
                <a:t> 成功</a:t>
              </a:r>
            </a:p>
          </p:txBody>
        </p:sp>
      </p:grpSp>
      <p:grpSp>
        <p:nvGrpSpPr>
          <p:cNvPr id="44" name="组合 43"/>
          <p:cNvGrpSpPr/>
          <p:nvPr/>
        </p:nvGrpSpPr>
        <p:grpSpPr>
          <a:xfrm>
            <a:off x="9339410" y="3273103"/>
            <a:ext cx="823852" cy="647350"/>
            <a:chOff x="7576323" y="4580389"/>
            <a:chExt cx="823852" cy="647350"/>
          </a:xfrm>
        </p:grpSpPr>
        <p:sp>
          <p:nvSpPr>
            <p:cNvPr id="45" name="Freeform 17"/>
            <p:cNvSpPr>
              <a:spLocks/>
            </p:cNvSpPr>
            <p:nvPr/>
          </p:nvSpPr>
          <p:spPr bwMode="auto">
            <a:xfrm rot="5400000">
              <a:off x="7664574" y="4492138"/>
              <a:ext cx="647350" cy="823852"/>
            </a:xfrm>
            <a:prstGeom prst="rightArrow">
              <a:avLst>
                <a:gd name="adj1" fmla="val 50000"/>
                <a:gd name="adj2" fmla="val 38799"/>
              </a:avLst>
            </a:prstGeom>
            <a:gradFill>
              <a:gsLst>
                <a:gs pos="100000">
                  <a:schemeClr val="accent2">
                    <a:lumMod val="75000"/>
                  </a:schemeClr>
                </a:gs>
                <a:gs pos="86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矩形 45"/>
            <p:cNvSpPr/>
            <p:nvPr/>
          </p:nvSpPr>
          <p:spPr>
            <a:xfrm>
              <a:off x="7781646" y="4604767"/>
              <a:ext cx="412421" cy="563616"/>
            </a:xfrm>
            <a:prstGeom prst="rect">
              <a:avLst/>
            </a:prstGeom>
          </p:spPr>
          <p:txBody>
            <a:bodyPr vert="eaVert" wrap="none">
              <a:spAutoFit/>
            </a:bodyPr>
            <a:lstStyle/>
            <a:p>
              <a:pPr algn="ctr" defTabSz="857250">
                <a:lnSpc>
                  <a:spcPct val="90000"/>
                </a:lnSpc>
                <a:spcBef>
                  <a:spcPct val="50000"/>
                </a:spcBef>
                <a:buClr>
                  <a:srgbClr val="FF0000"/>
                </a:buClr>
                <a:buFont typeface="Wingdings" panose="05000000000000000000" pitchFamily="2" charset="2"/>
                <a:buNone/>
              </a:pPr>
              <a:r>
                <a:rPr lang="zh-CN" altLang="en-US" sz="1600" dirty="0">
                  <a:solidFill>
                    <a:schemeClr val="bg1"/>
                  </a:solidFill>
                  <a:latin typeface="微软雅黑" panose="020B0503020204020204" pitchFamily="34" charset="-122"/>
                  <a:ea typeface="微软雅黑" panose="020B0503020204020204" pitchFamily="34" charset="-122"/>
                </a:rPr>
                <a:t> 失败</a:t>
              </a:r>
            </a:p>
          </p:txBody>
        </p:sp>
      </p:grpSp>
      <p:sp>
        <p:nvSpPr>
          <p:cNvPr id="21" name="矩形 20"/>
          <p:cNvSpPr/>
          <p:nvPr/>
        </p:nvSpPr>
        <p:spPr>
          <a:xfrm>
            <a:off x="5983220" y="2557745"/>
            <a:ext cx="5069205" cy="711835"/>
          </a:xfrm>
          <a:prstGeom prst="rect">
            <a:avLst/>
          </a:prstGeom>
          <a:ln/>
        </p:spPr>
        <p:style>
          <a:lnRef idx="1">
            <a:schemeClr val="accent2"/>
          </a:lnRef>
          <a:fillRef idx="3">
            <a:schemeClr val="accent2"/>
          </a:fillRef>
          <a:effectRef idx="2">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门户</a:t>
            </a:r>
            <a:r>
              <a:rPr kumimoji="0" lang="en-US" altLang="zh-CN" sz="1400" b="1" dirty="0">
                <a:solidFill>
                  <a:schemeClr val="bg1"/>
                </a:solidFill>
                <a:latin typeface="微软雅黑" panose="020B0503020204020204" pitchFamily="34" charset="-122"/>
                <a:ea typeface="微软雅黑" panose="020B0503020204020204" pitchFamily="34" charset="-122"/>
              </a:rPr>
              <a:t>web</a:t>
            </a:r>
            <a:r>
              <a:rPr kumimoji="0" lang="zh-CN" altLang="en-US" sz="1400" b="1" dirty="0">
                <a:solidFill>
                  <a:schemeClr val="bg1"/>
                </a:solidFill>
                <a:latin typeface="微软雅黑" panose="020B0503020204020204" pitchFamily="34" charset="-122"/>
                <a:ea typeface="微软雅黑" panose="020B0503020204020204" pitchFamily="34" charset="-122"/>
              </a:rPr>
              <a:t>帐号</a:t>
            </a:r>
          </a:p>
        </p:txBody>
      </p:sp>
    </p:spTree>
    <p:extLst>
      <p:ext uri="{BB962C8B-B14F-4D97-AF65-F5344CB8AC3E}">
        <p14:creationId xmlns:p14="http://schemas.microsoft.com/office/powerpoint/2010/main" val="2583511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权限管理能力提升</a:t>
            </a:r>
            <a:r>
              <a:rPr lang="en-US" altLang="zh-CN" dirty="0">
                <a:solidFill>
                  <a:srgbClr val="3773AC"/>
                </a:solidFill>
              </a:rPr>
              <a:t>—</a:t>
            </a:r>
            <a:r>
              <a:rPr lang="zh-CN" altLang="en-US" dirty="0">
                <a:solidFill>
                  <a:srgbClr val="3773AC"/>
                </a:solidFill>
              </a:rPr>
              <a:t>动态资源分配</a:t>
            </a:r>
            <a:endParaRPr lang="zh-CN" altLang="en-US" dirty="0"/>
          </a:p>
        </p:txBody>
      </p:sp>
      <p:sp>
        <p:nvSpPr>
          <p:cNvPr id="4" name="内容占位符 3"/>
          <p:cNvSpPr>
            <a:spLocks noGrp="1"/>
          </p:cNvSpPr>
          <p:nvPr>
            <p:ph idx="1"/>
          </p:nvPr>
        </p:nvSpPr>
        <p:spPr>
          <a:xfrm>
            <a:off x="1174830" y="1306195"/>
            <a:ext cx="10230433" cy="692080"/>
          </a:xfrm>
        </p:spPr>
        <p:txBody>
          <a:bodyPr wrap="square" lIns="0" tIns="0" rIns="0" bIns="0">
            <a:noAutofit/>
          </a:bodyPr>
          <a:lstStyle/>
          <a:p>
            <a:pPr>
              <a:buFont typeface="Wingdings" panose="05000000000000000000" pitchFamily="2" charset="2"/>
              <a:buChar char="p"/>
            </a:pPr>
            <a:r>
              <a:rPr lang="zh-CN" altLang="en-US" sz="1600" b="1" dirty="0">
                <a:latin typeface="+mn-ea"/>
              </a:rPr>
              <a:t>具备计算资源动态调整能力，可以由租户管理员根据计算资源的消耗情况，对某个租户，整体调整计算资源量</a:t>
            </a:r>
            <a:endParaRPr lang="en-US" altLang="zh-CN" sz="1600" b="1" dirty="0">
              <a:latin typeface="+mn-ea"/>
            </a:endParaRPr>
          </a:p>
          <a:p>
            <a:pPr>
              <a:buFont typeface="Wingdings" panose="05000000000000000000" pitchFamily="2" charset="2"/>
              <a:buChar char="p"/>
            </a:pPr>
            <a:endParaRPr lang="en-US" altLang="zh-CN" sz="1600" b="1" dirty="0">
              <a:latin typeface="+mn-ea"/>
            </a:endParaRPr>
          </a:p>
          <a:p>
            <a:pPr>
              <a:buFont typeface="Wingdings" panose="05000000000000000000" pitchFamily="2" charset="2"/>
              <a:buChar char="p"/>
            </a:pPr>
            <a:r>
              <a:rPr lang="zh-CN" altLang="en-US" sz="1600" b="1" dirty="0">
                <a:latin typeface="+mn-ea"/>
              </a:rPr>
              <a:t>临时追加/减少队列资源，设置临时资源的有效时间或依赖的作业等，时间到期或者任务完成后资源自动回收</a:t>
            </a:r>
          </a:p>
        </p:txBody>
      </p:sp>
      <p:sp>
        <p:nvSpPr>
          <p:cNvPr id="5" name="矩形 4"/>
          <p:cNvSpPr/>
          <p:nvPr/>
        </p:nvSpPr>
        <p:spPr>
          <a:xfrm>
            <a:off x="2103860" y="2514565"/>
            <a:ext cx="1952625" cy="3305810"/>
          </a:xfrm>
          <a:prstGeom prst="rect">
            <a:avLst/>
          </a:prstGeom>
          <a:noFill/>
          <a:ln w="22225" cmpd="sng" algn="ctr">
            <a:solidFill>
              <a:srgbClr val="00B0F0"/>
            </a:solidFill>
            <a:prstDash val="sysDash"/>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6" name="圆柱形 5"/>
          <p:cNvSpPr/>
          <p:nvPr/>
        </p:nvSpPr>
        <p:spPr>
          <a:xfrm>
            <a:off x="2364210" y="2825080"/>
            <a:ext cx="1472565" cy="1211580"/>
          </a:xfrm>
          <a:prstGeom prst="can">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2289280" y="4307805"/>
            <a:ext cx="1567180" cy="1322070"/>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700125" y="2928585"/>
            <a:ext cx="841375" cy="330200"/>
          </a:xfrm>
          <a:prstGeom prst="roundRect">
            <a:avLst/>
          </a:prstGeom>
          <a:solidFill>
            <a:schemeClr val="accent2"/>
          </a:solidFill>
          <a:ln w="25400" algn="ctr">
            <a:solidFill>
              <a:srgbClr val="FFC00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en-US" altLang="zh-CN" sz="1400" b="0" dirty="0">
                <a:solidFill>
                  <a:schemeClr val="tx1"/>
                </a:solidFill>
                <a:latin typeface="微软雅黑" panose="020B0503020204020204" pitchFamily="34" charset="-122"/>
                <a:ea typeface="微软雅黑" panose="020B0503020204020204" pitchFamily="34" charset="-122"/>
              </a:rPr>
              <a:t>tableA</a:t>
            </a:r>
          </a:p>
        </p:txBody>
      </p:sp>
      <p:sp>
        <p:nvSpPr>
          <p:cNvPr id="10" name="圆角矩形 9"/>
          <p:cNvSpPr/>
          <p:nvPr/>
        </p:nvSpPr>
        <p:spPr>
          <a:xfrm>
            <a:off x="2679805" y="3346415"/>
            <a:ext cx="841375" cy="330200"/>
          </a:xfrm>
          <a:prstGeom prst="roundRect">
            <a:avLst/>
          </a:prstGeom>
          <a:solidFill>
            <a:schemeClr val="accent1"/>
          </a:solidFill>
          <a:ln w="25400" algn="ctr">
            <a:solidFill>
              <a:srgbClr val="FFC000"/>
            </a:solidFill>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en-US" altLang="zh-CN" sz="1400" b="0" dirty="0">
                <a:solidFill>
                  <a:schemeClr val="tx1"/>
                </a:solidFill>
                <a:latin typeface="微软雅黑" panose="020B0503020204020204" pitchFamily="34" charset="-122"/>
                <a:ea typeface="微软雅黑" panose="020B0503020204020204" pitchFamily="34" charset="-122"/>
              </a:rPr>
              <a:t>tableB</a:t>
            </a:r>
          </a:p>
        </p:txBody>
      </p:sp>
      <p:cxnSp>
        <p:nvCxnSpPr>
          <p:cNvPr id="11" name="直接连接符 10"/>
          <p:cNvCxnSpPr>
            <a:endCxn id="6" idx="3"/>
          </p:cNvCxnSpPr>
          <p:nvPr/>
        </p:nvCxnSpPr>
        <p:spPr>
          <a:xfrm>
            <a:off x="3106525" y="3748370"/>
            <a:ext cx="3810" cy="288290"/>
          </a:xfrm>
          <a:prstGeom prst="line">
            <a:avLst/>
          </a:prstGeom>
          <a:solidFill>
            <a:schemeClr val="accent1"/>
          </a:solidFill>
          <a:ln w="9525" cap="flat" cmpd="sng" algn="ctr">
            <a:solidFill>
              <a:schemeClr val="tx1"/>
            </a:solidFill>
            <a:prstDash val="sysDash"/>
            <a:round/>
            <a:headEnd type="none" w="med" len="med"/>
            <a:tailEnd type="none" w="med" len="med"/>
          </a:ln>
        </p:spPr>
      </p:cxnSp>
      <p:sp>
        <p:nvSpPr>
          <p:cNvPr id="12" name="圆角矩形 11"/>
          <p:cNvSpPr/>
          <p:nvPr/>
        </p:nvSpPr>
        <p:spPr>
          <a:xfrm>
            <a:off x="2679805" y="4576212"/>
            <a:ext cx="786765" cy="310515"/>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场景</a:t>
            </a:r>
            <a:r>
              <a:rPr kumimoji="0" lang="en-US" altLang="zh-CN" sz="1400" b="0" dirty="0">
                <a:solidFill>
                  <a:schemeClr val="tx1"/>
                </a:solidFill>
                <a:latin typeface="微软雅黑" panose="020B0503020204020204" pitchFamily="34" charset="-122"/>
                <a:ea typeface="微软雅黑" panose="020B0503020204020204" pitchFamily="34" charset="-122"/>
              </a:rPr>
              <a:t>1</a:t>
            </a:r>
          </a:p>
        </p:txBody>
      </p:sp>
      <p:cxnSp>
        <p:nvCxnSpPr>
          <p:cNvPr id="14" name="直接连接符 13"/>
          <p:cNvCxnSpPr/>
          <p:nvPr/>
        </p:nvCxnSpPr>
        <p:spPr>
          <a:xfrm>
            <a:off x="3070965" y="5341585"/>
            <a:ext cx="3810" cy="288290"/>
          </a:xfrm>
          <a:prstGeom prst="line">
            <a:avLst/>
          </a:prstGeom>
          <a:solidFill>
            <a:schemeClr val="accent1"/>
          </a:solidFill>
          <a:ln w="9525" cap="flat" cmpd="sng" algn="ctr">
            <a:solidFill>
              <a:schemeClr val="tx1"/>
            </a:solidFill>
            <a:prstDash val="sysDash"/>
            <a:round/>
            <a:headEnd type="none" w="med" len="med"/>
            <a:tailEnd type="none" w="med" len="med"/>
          </a:ln>
        </p:spPr>
      </p:cxnSp>
      <p:sp>
        <p:nvSpPr>
          <p:cNvPr id="15" name="圆角矩形 14"/>
          <p:cNvSpPr/>
          <p:nvPr/>
        </p:nvSpPr>
        <p:spPr>
          <a:xfrm>
            <a:off x="2679170" y="5037222"/>
            <a:ext cx="786765" cy="310515"/>
          </a:xfrm>
          <a:prstGeom prst="roundRect">
            <a:avLst/>
          </a:prstGeom>
          <a:ln/>
        </p:spPr>
        <p:style>
          <a:lnRef idx="2">
            <a:schemeClr val="accent2"/>
          </a:lnRef>
          <a:fillRef idx="1">
            <a:schemeClr val="lt1"/>
          </a:fillRef>
          <a:effectRef idx="0">
            <a:schemeClr val="accent2"/>
          </a:effectRef>
          <a:fontRef idx="minor">
            <a:schemeClr val="dk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场景</a:t>
            </a:r>
            <a:r>
              <a:rPr kumimoji="0" lang="en-US" altLang="zh-CN" sz="1400" b="0" dirty="0">
                <a:solidFill>
                  <a:schemeClr val="tx1"/>
                </a:solidFill>
                <a:latin typeface="微软雅黑" panose="020B0503020204020204" pitchFamily="34" charset="-122"/>
                <a:ea typeface="微软雅黑" panose="020B0503020204020204" pitchFamily="34" charset="-122"/>
              </a:rPr>
              <a:t>2</a:t>
            </a:r>
          </a:p>
        </p:txBody>
      </p:sp>
      <p:sp>
        <p:nvSpPr>
          <p:cNvPr id="16" name="右箭头 15"/>
          <p:cNvSpPr/>
          <p:nvPr/>
        </p:nvSpPr>
        <p:spPr>
          <a:xfrm>
            <a:off x="4132452" y="3272266"/>
            <a:ext cx="751840" cy="1780049"/>
          </a:xfrm>
          <a:prstGeom prst="rightArrow">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数据</a:t>
            </a:r>
            <a:endParaRPr kumimoji="0" lang="en-US" altLang="zh-CN" sz="1400" b="0" dirty="0">
              <a:solidFill>
                <a:schemeClr val="tx1"/>
              </a:solidFill>
              <a:latin typeface="微软雅黑" panose="020B0503020204020204" pitchFamily="34" charset="-122"/>
              <a:ea typeface="微软雅黑" panose="020B0503020204020204" pitchFamily="34" charset="-122"/>
            </a:endParaRPr>
          </a:p>
          <a:p>
            <a:pPr algn="ctr" defTabSz="857250">
              <a:lnSpc>
                <a:spcPct val="90000"/>
              </a:lnSpc>
              <a:spcBef>
                <a:spcPct val="50000"/>
              </a:spcBef>
              <a:buClr>
                <a:srgbClr val="FF0000"/>
              </a:buClr>
              <a:buFont typeface="Wingdings" panose="05000000000000000000" pitchFamily="2" charset="2"/>
              <a:buNone/>
            </a:pPr>
            <a:r>
              <a:rPr lang="zh-CN" altLang="en-US" sz="1400" dirty="0">
                <a:solidFill>
                  <a:schemeClr val="tx1"/>
                </a:solidFill>
                <a:latin typeface="微软雅黑" panose="020B0503020204020204" pitchFamily="34" charset="-122"/>
                <a:ea typeface="微软雅黑" panose="020B0503020204020204" pitchFamily="34" charset="-122"/>
              </a:rPr>
              <a:t>挖掘</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4911830" y="2554570"/>
            <a:ext cx="2084070" cy="3275965"/>
          </a:xfrm>
          <a:prstGeom prst="rect">
            <a:avLst/>
          </a:prstGeom>
          <a:noFill/>
          <a:ln w="28575" cmpd="sng" algn="ctr">
            <a:solidFill>
              <a:srgbClr val="00B0F0"/>
            </a:solidFill>
            <a:prstDash val="sysDash"/>
            <a:miter lim="800000"/>
          </a:ln>
        </p:spPr>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 name="椭圆 17"/>
          <p:cNvSpPr/>
          <p:nvPr/>
        </p:nvSpPr>
        <p:spPr>
          <a:xfrm>
            <a:off x="5079470" y="2875245"/>
            <a:ext cx="1722755" cy="802005"/>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存储资源</a:t>
            </a:r>
          </a:p>
        </p:txBody>
      </p:sp>
      <p:sp>
        <p:nvSpPr>
          <p:cNvPr id="19" name="椭圆 18"/>
          <p:cNvSpPr/>
          <p:nvPr/>
        </p:nvSpPr>
        <p:spPr>
          <a:xfrm>
            <a:off x="5079470" y="4417660"/>
            <a:ext cx="1722755" cy="802005"/>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计算资源</a:t>
            </a:r>
          </a:p>
        </p:txBody>
      </p:sp>
      <p:sp>
        <p:nvSpPr>
          <p:cNvPr id="23" name="右箭头 22"/>
          <p:cNvSpPr/>
          <p:nvPr/>
        </p:nvSpPr>
        <p:spPr>
          <a:xfrm>
            <a:off x="7061940" y="2875245"/>
            <a:ext cx="918210" cy="621665"/>
          </a:xfrm>
          <a:prstGeom prst="rightArrow">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追加</a:t>
            </a:r>
          </a:p>
        </p:txBody>
      </p:sp>
      <p:sp>
        <p:nvSpPr>
          <p:cNvPr id="24" name="椭圆 23"/>
          <p:cNvSpPr/>
          <p:nvPr/>
        </p:nvSpPr>
        <p:spPr>
          <a:xfrm>
            <a:off x="7980150" y="2632675"/>
            <a:ext cx="1923415" cy="1021715"/>
          </a:xfrm>
          <a:prstGeom prst="ellipse">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临时资源</a:t>
            </a:r>
          </a:p>
        </p:txBody>
      </p:sp>
      <p:sp>
        <p:nvSpPr>
          <p:cNvPr id="25" name="下箭头 24"/>
          <p:cNvSpPr/>
          <p:nvPr/>
        </p:nvSpPr>
        <p:spPr>
          <a:xfrm>
            <a:off x="8666585" y="3676615"/>
            <a:ext cx="550545" cy="1143000"/>
          </a:xfrm>
          <a:prstGeom prst="downArrow">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超过有效期</a:t>
            </a:r>
          </a:p>
        </p:txBody>
      </p:sp>
      <p:sp>
        <p:nvSpPr>
          <p:cNvPr id="26" name="云形 25"/>
          <p:cNvSpPr/>
          <p:nvPr/>
        </p:nvSpPr>
        <p:spPr>
          <a:xfrm>
            <a:off x="7783504" y="4810090"/>
            <a:ext cx="2365215" cy="1182370"/>
          </a:xfrm>
          <a:prstGeom prst="cloud">
            <a:avLst/>
          </a:prstGeom>
          <a:ln/>
        </p:spPr>
        <p:style>
          <a:lnRef idx="3">
            <a:schemeClr val="lt1"/>
          </a:lnRef>
          <a:fillRef idx="1">
            <a:schemeClr val="accent2"/>
          </a:fillRef>
          <a:effectRef idx="1">
            <a:schemeClr val="accent2"/>
          </a:effectRef>
          <a:fontRef idx="minor">
            <a:schemeClr val="lt1"/>
          </a:fontRef>
        </p:style>
        <p:txBody>
          <a:bodyPr lIns="85693" tIns="42846" rIns="85693" bIns="42846"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0" dirty="0">
                <a:solidFill>
                  <a:schemeClr val="tx1"/>
                </a:solidFill>
                <a:latin typeface="微软雅黑" panose="020B0503020204020204" pitchFamily="34" charset="-122"/>
                <a:ea typeface="微软雅黑" panose="020B0503020204020204" pitchFamily="34" charset="-122"/>
              </a:rPr>
              <a:t>回收临时资源</a:t>
            </a:r>
          </a:p>
        </p:txBody>
      </p:sp>
      <p:sp>
        <p:nvSpPr>
          <p:cNvPr id="22" name="圆角矩形 21"/>
          <p:cNvSpPr/>
          <p:nvPr/>
        </p:nvSpPr>
        <p:spPr bwMode="auto">
          <a:xfrm>
            <a:off x="579120" y="1149292"/>
            <a:ext cx="10968383" cy="1040235"/>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8788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权限管理能力提升</a:t>
            </a:r>
            <a:r>
              <a:rPr lang="en-US" altLang="zh-CN" dirty="0">
                <a:solidFill>
                  <a:srgbClr val="3773AC"/>
                </a:solidFill>
              </a:rPr>
              <a:t>—</a:t>
            </a:r>
            <a:r>
              <a:rPr lang="zh-CN" altLang="en-US" dirty="0">
                <a:solidFill>
                  <a:srgbClr val="3773AC"/>
                </a:solidFill>
              </a:rPr>
              <a:t>授权频次、时段管控</a:t>
            </a:r>
            <a:endParaRPr lang="zh-CN" altLang="en-US" dirty="0"/>
          </a:p>
        </p:txBody>
      </p:sp>
      <p:sp>
        <p:nvSpPr>
          <p:cNvPr id="4" name="内容占位符 3"/>
          <p:cNvSpPr>
            <a:spLocks noGrp="1"/>
          </p:cNvSpPr>
          <p:nvPr>
            <p:ph idx="1"/>
          </p:nvPr>
        </p:nvSpPr>
        <p:spPr>
          <a:xfrm>
            <a:off x="2088329" y="1164835"/>
            <a:ext cx="7930392" cy="776064"/>
          </a:xfrm>
        </p:spPr>
        <p:txBody>
          <a:bodyPr/>
          <a:lstStyle/>
          <a:p>
            <a:pPr>
              <a:buFont typeface="Wingdings" panose="05000000000000000000" pitchFamily="2" charset="2"/>
              <a:buChar char="p"/>
            </a:pPr>
            <a:r>
              <a:rPr lang="zh-CN" altLang="en-US" sz="1600" b="1" dirty="0">
                <a:latin typeface="+mn-ea"/>
              </a:rPr>
              <a:t>授权频次：可以设定成功登录次数，超过频次无法获取权限</a:t>
            </a:r>
            <a:endParaRPr lang="en-US" altLang="zh-CN" sz="1600" b="1" dirty="0">
              <a:latin typeface="+mn-ea"/>
            </a:endParaRPr>
          </a:p>
          <a:p>
            <a:pPr>
              <a:buFont typeface="Wingdings" panose="05000000000000000000" pitchFamily="2" charset="2"/>
              <a:buChar char="p"/>
            </a:pPr>
            <a:endParaRPr lang="en-US" altLang="zh-CN" sz="1600" b="1" dirty="0">
              <a:latin typeface="+mn-ea"/>
            </a:endParaRPr>
          </a:p>
          <a:p>
            <a:pPr>
              <a:buFont typeface="Wingdings" panose="05000000000000000000" pitchFamily="2" charset="2"/>
              <a:buChar char="p"/>
            </a:pPr>
            <a:r>
              <a:rPr lang="zh-CN" altLang="en-US" sz="1600" b="1" dirty="0">
                <a:latin typeface="+mn-ea"/>
              </a:rPr>
              <a:t>时段管控：支持设定时间去约束管控用户数据权限、功能权限</a:t>
            </a:r>
          </a:p>
        </p:txBody>
      </p:sp>
      <p:sp>
        <p:nvSpPr>
          <p:cNvPr id="6" name="圆角矩形 5"/>
          <p:cNvSpPr/>
          <p:nvPr/>
        </p:nvSpPr>
        <p:spPr bwMode="auto">
          <a:xfrm>
            <a:off x="1075765" y="2716306"/>
            <a:ext cx="2057400" cy="887506"/>
          </a:xfrm>
          <a:prstGeom prst="roundRect">
            <a:avLst>
              <a:gd name="adj" fmla="val 0"/>
            </a:avLst>
          </a:prstGeom>
          <a:solidFill>
            <a:schemeClr val="bg1">
              <a:lumMod val="50000"/>
            </a:schemeClr>
          </a:solidFill>
        </p:spPr>
        <p:style>
          <a:lnRef idx="2">
            <a:schemeClr val="accent1"/>
          </a:lnRef>
          <a:fillRef idx="1">
            <a:schemeClr val="lt1"/>
          </a:fillRef>
          <a:effectRef idx="0">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b="1" dirty="0">
                <a:solidFill>
                  <a:schemeClr val="bg1"/>
                </a:solidFill>
                <a:latin typeface="微软雅黑" panose="020B0503020204020204" pitchFamily="34" charset="-122"/>
                <a:ea typeface="微软雅黑" panose="020B0503020204020204" pitchFamily="34" charset="-122"/>
              </a:rPr>
              <a:t>账号登录</a:t>
            </a:r>
            <a:endParaRPr kumimoji="0"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3621742" y="2716306"/>
            <a:ext cx="2057400" cy="887506"/>
          </a:xfrm>
          <a:prstGeom prst="roundRect">
            <a:avLst>
              <a:gd name="adj" fmla="val 0"/>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时段判断</a:t>
            </a:r>
          </a:p>
        </p:txBody>
      </p:sp>
      <p:sp>
        <p:nvSpPr>
          <p:cNvPr id="8" name="圆角矩形 7"/>
          <p:cNvSpPr/>
          <p:nvPr/>
        </p:nvSpPr>
        <p:spPr bwMode="auto">
          <a:xfrm>
            <a:off x="6445624" y="2716306"/>
            <a:ext cx="2057400" cy="887506"/>
          </a:xfrm>
          <a:prstGeom prst="roundRect">
            <a:avLst>
              <a:gd name="adj" fmla="val 0"/>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b="1" dirty="0">
                <a:solidFill>
                  <a:schemeClr val="bg1"/>
                </a:solidFill>
                <a:latin typeface="微软雅黑" panose="020B0503020204020204" pitchFamily="34" charset="-122"/>
                <a:ea typeface="微软雅黑" panose="020B0503020204020204" pitchFamily="34" charset="-122"/>
              </a:rPr>
              <a:t>频次判断</a:t>
            </a:r>
            <a:endParaRPr kumimoji="0"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3632948" y="4415118"/>
            <a:ext cx="4870075" cy="887506"/>
          </a:xfrm>
          <a:prstGeom prst="roundRect">
            <a:avLst>
              <a:gd name="adj" fmla="val 0"/>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无法登陆</a:t>
            </a:r>
          </a:p>
        </p:txBody>
      </p:sp>
      <p:sp>
        <p:nvSpPr>
          <p:cNvPr id="11" name="圆角矩形 10"/>
          <p:cNvSpPr/>
          <p:nvPr/>
        </p:nvSpPr>
        <p:spPr bwMode="auto">
          <a:xfrm>
            <a:off x="9175376" y="2716306"/>
            <a:ext cx="2057400" cy="887506"/>
          </a:xfrm>
          <a:prstGeom prst="roundRect">
            <a:avLst>
              <a:gd name="adj" fmla="val 0"/>
            </a:avLst>
          </a:prstGeom>
          <a:solidFill>
            <a:srgbClr val="00B050"/>
          </a:solidFill>
        </p:spPr>
        <p:style>
          <a:lnRef idx="2">
            <a:schemeClr val="accent1"/>
          </a:lnRef>
          <a:fillRef idx="1">
            <a:schemeClr val="lt1"/>
          </a:fillRef>
          <a:effectRef idx="0">
            <a:schemeClr val="accent1"/>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kumimoji="0" lang="zh-CN" altLang="en-US" sz="1400" b="1" dirty="0">
                <a:solidFill>
                  <a:schemeClr val="bg1"/>
                </a:solidFill>
                <a:latin typeface="微软雅黑" panose="020B0503020204020204" pitchFamily="34" charset="-122"/>
                <a:ea typeface="微软雅黑" panose="020B0503020204020204" pitchFamily="34" charset="-122"/>
              </a:rPr>
              <a:t>登录成功</a:t>
            </a:r>
          </a:p>
        </p:txBody>
      </p:sp>
      <p:cxnSp>
        <p:nvCxnSpPr>
          <p:cNvPr id="14" name="直接箭头连接符 13"/>
          <p:cNvCxnSpPr>
            <a:stCxn id="7" idx="2"/>
          </p:cNvCxnSpPr>
          <p:nvPr/>
        </p:nvCxnSpPr>
        <p:spPr bwMode="auto">
          <a:xfrm>
            <a:off x="4650442" y="3603812"/>
            <a:ext cx="0" cy="811306"/>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21" name="直接箭头连接符 20"/>
          <p:cNvCxnSpPr>
            <a:stCxn id="6" idx="3"/>
            <a:endCxn id="7" idx="1"/>
          </p:cNvCxnSpPr>
          <p:nvPr/>
        </p:nvCxnSpPr>
        <p:spPr bwMode="auto">
          <a:xfrm>
            <a:off x="3133165" y="3160059"/>
            <a:ext cx="488577" cy="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23" name="直接箭头连接符 22"/>
          <p:cNvCxnSpPr>
            <a:stCxn id="7" idx="3"/>
            <a:endCxn id="8" idx="1"/>
          </p:cNvCxnSpPr>
          <p:nvPr/>
        </p:nvCxnSpPr>
        <p:spPr bwMode="auto">
          <a:xfrm>
            <a:off x="5679142" y="3160059"/>
            <a:ext cx="766482" cy="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29" name="直接箭头连接符 28"/>
          <p:cNvCxnSpPr>
            <a:stCxn id="8" idx="3"/>
          </p:cNvCxnSpPr>
          <p:nvPr/>
        </p:nvCxnSpPr>
        <p:spPr bwMode="auto">
          <a:xfrm>
            <a:off x="8503024" y="3160059"/>
            <a:ext cx="672352" cy="0"/>
          </a:xfrm>
          <a:prstGeom prst="straightConnector1">
            <a:avLst/>
          </a:prstGeom>
          <a:solidFill>
            <a:schemeClr val="accent1"/>
          </a:solidFill>
          <a:ln w="9525" cap="flat" cmpd="sng" algn="ctr">
            <a:solidFill>
              <a:schemeClr val="tx1"/>
            </a:solidFill>
            <a:prstDash val="solid"/>
            <a:round/>
            <a:headEnd type="none" w="med" len="med"/>
            <a:tailEnd type="arrow"/>
          </a:ln>
        </p:spPr>
      </p:cxnSp>
      <p:sp>
        <p:nvSpPr>
          <p:cNvPr id="31" name="矩形 30"/>
          <p:cNvSpPr/>
          <p:nvPr/>
        </p:nvSpPr>
        <p:spPr bwMode="auto">
          <a:xfrm>
            <a:off x="8610600" y="2637136"/>
            <a:ext cx="457200" cy="457200"/>
          </a:xfrm>
          <a:prstGeom prst="rect">
            <a:avLst/>
          </a:prstGeom>
        </p:spPr>
        <p:style>
          <a:lnRef idx="2">
            <a:schemeClr val="accent3"/>
          </a:lnRef>
          <a:fillRef idx="1">
            <a:schemeClr val="lt1"/>
          </a:fillRef>
          <a:effectRef idx="0">
            <a:schemeClr val="accent3"/>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是</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5833783" y="2637136"/>
            <a:ext cx="457200" cy="457200"/>
          </a:xfrm>
          <a:prstGeom prst="rect">
            <a:avLst/>
          </a:prstGeom>
        </p:spPr>
        <p:style>
          <a:lnRef idx="2">
            <a:schemeClr val="accent3"/>
          </a:lnRef>
          <a:fillRef idx="1">
            <a:schemeClr val="lt1"/>
          </a:fillRef>
          <a:effectRef idx="0">
            <a:schemeClr val="accent3"/>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是</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bwMode="auto">
          <a:xfrm>
            <a:off x="4082303" y="3782210"/>
            <a:ext cx="457200" cy="457200"/>
          </a:xfrm>
          <a:prstGeom prst="rect">
            <a:avLst/>
          </a:prstGeom>
        </p:spPr>
        <p:style>
          <a:lnRef idx="2">
            <a:schemeClr val="accent3"/>
          </a:lnRef>
          <a:fillRef idx="1">
            <a:schemeClr val="lt1"/>
          </a:fillRef>
          <a:effectRef idx="0">
            <a:schemeClr val="accent3"/>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否</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7585263" y="3780865"/>
            <a:ext cx="457200" cy="457200"/>
          </a:xfrm>
          <a:prstGeom prst="rect">
            <a:avLst/>
          </a:prstGeom>
        </p:spPr>
        <p:style>
          <a:lnRef idx="2">
            <a:schemeClr val="accent3"/>
          </a:lnRef>
          <a:fillRef idx="1">
            <a:schemeClr val="lt1"/>
          </a:fillRef>
          <a:effectRef idx="0">
            <a:schemeClr val="accent3"/>
          </a:effectRef>
          <a:fontRef idx="minor">
            <a:schemeClr val="dk1"/>
          </a:fontRef>
        </p:style>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否</a:t>
            </a: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9" name="圆角矩形 18"/>
          <p:cNvSpPr/>
          <p:nvPr/>
        </p:nvSpPr>
        <p:spPr bwMode="auto">
          <a:xfrm>
            <a:off x="598246" y="1040533"/>
            <a:ext cx="10953674" cy="1040235"/>
          </a:xfrm>
          <a:prstGeom prst="roundRect">
            <a:avLst>
              <a:gd name="adj" fmla="val 7271"/>
            </a:avLst>
          </a:prstGeom>
          <a:noFill/>
          <a:ln w="25400" algn="ctr">
            <a:solidFill>
              <a:srgbClr val="00B0F0"/>
            </a:solidFill>
            <a:prstDash val="sysDash"/>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cxnSp>
        <p:nvCxnSpPr>
          <p:cNvPr id="37" name="直接箭头连接符 36"/>
          <p:cNvCxnSpPr>
            <a:stCxn id="8" idx="2"/>
          </p:cNvCxnSpPr>
          <p:nvPr/>
        </p:nvCxnSpPr>
        <p:spPr bwMode="auto">
          <a:xfrm flipH="1">
            <a:off x="7474323" y="3603812"/>
            <a:ext cx="1" cy="811306"/>
          </a:xfrm>
          <a:prstGeom prst="straightConnector1">
            <a:avLst/>
          </a:prstGeom>
          <a:solidFill>
            <a:schemeClr val="accent1"/>
          </a:solidFill>
          <a:ln w="9525" cap="flat" cmpd="sng" algn="ctr">
            <a:solidFill>
              <a:schemeClr val="tx1"/>
            </a:solidFill>
            <a:prstDash val="solid"/>
            <a:round/>
            <a:headEnd type="none" w="med" len="med"/>
            <a:tailEnd type="arrow"/>
          </a:ln>
        </p:spPr>
      </p:cxnSp>
      <p:grpSp>
        <p:nvGrpSpPr>
          <p:cNvPr id="40" name="组合 154"/>
          <p:cNvGrpSpPr/>
          <p:nvPr/>
        </p:nvGrpSpPr>
        <p:grpSpPr>
          <a:xfrm>
            <a:off x="1342765" y="2865736"/>
            <a:ext cx="243840" cy="588645"/>
            <a:chOff x="3599892" y="2600908"/>
            <a:chExt cx="130487" cy="313199"/>
          </a:xfrm>
        </p:grpSpPr>
        <p:sp>
          <p:nvSpPr>
            <p:cNvPr id="41" name="Freeform 5"/>
            <p:cNvSpPr/>
            <p:nvPr/>
          </p:nvSpPr>
          <p:spPr bwMode="auto">
            <a:xfrm>
              <a:off x="3599892" y="2673123"/>
              <a:ext cx="130487" cy="240984"/>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solidFill>
              <a:schemeClr val="accent2"/>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Oval 6"/>
            <p:cNvSpPr>
              <a:spLocks noChangeArrowheads="1"/>
            </p:cNvSpPr>
            <p:nvPr/>
          </p:nvSpPr>
          <p:spPr bwMode="auto">
            <a:xfrm>
              <a:off x="3640064" y="2600908"/>
              <a:ext cx="57635" cy="57609"/>
            </a:xfrm>
            <a:prstGeom prst="ellipse">
              <a:avLst/>
            </a:prstGeom>
            <a:solidFill>
              <a:schemeClr val="accent2"/>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642286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权限管理能力提升</a:t>
            </a:r>
            <a:r>
              <a:rPr lang="en-US" altLang="zh-CN" dirty="0">
                <a:solidFill>
                  <a:srgbClr val="3773AC"/>
                </a:solidFill>
              </a:rPr>
              <a:t>—</a:t>
            </a:r>
            <a:r>
              <a:rPr lang="zh-CN" altLang="en-US" dirty="0">
                <a:solidFill>
                  <a:srgbClr val="3773AC"/>
                </a:solidFill>
              </a:rPr>
              <a:t>区块链追踪数据共享安全</a:t>
            </a:r>
            <a:endParaRPr lang="zh-CN" altLang="en-US" dirty="0">
              <a:sym typeface="+mn-ea"/>
            </a:endParaRPr>
          </a:p>
        </p:txBody>
      </p:sp>
      <p:pic>
        <p:nvPicPr>
          <p:cNvPr id="9" name="图片 3"/>
          <p:cNvPicPr/>
          <p:nvPr/>
        </p:nvPicPr>
        <p:blipFill>
          <a:blip r:embed="rId2"/>
          <a:stretch>
            <a:fillRect/>
          </a:stretch>
        </p:blipFill>
        <p:spPr>
          <a:xfrm>
            <a:off x="492760" y="716280"/>
            <a:ext cx="11353165" cy="76200"/>
          </a:xfrm>
          <a:prstGeom prst="rect">
            <a:avLst/>
          </a:prstGeom>
          <a:noFill/>
          <a:ln w="9525">
            <a:noFill/>
          </a:ln>
        </p:spPr>
      </p:pic>
      <p:sp>
        <p:nvSpPr>
          <p:cNvPr id="5" name="任意多边形 4"/>
          <p:cNvSpPr/>
          <p:nvPr/>
        </p:nvSpPr>
        <p:spPr>
          <a:xfrm>
            <a:off x="848682" y="842568"/>
            <a:ext cx="4957350" cy="762712"/>
          </a:xfrm>
          <a:custGeom>
            <a:avLst/>
            <a:gdLst>
              <a:gd name="connsiteX0" fmla="*/ 0 w 4957350"/>
              <a:gd name="connsiteY0" fmla="*/ 0 h 1872000"/>
              <a:gd name="connsiteX1" fmla="*/ 4957350 w 4957350"/>
              <a:gd name="connsiteY1" fmla="*/ 0 h 1872000"/>
              <a:gd name="connsiteX2" fmla="*/ 4957350 w 4957350"/>
              <a:gd name="connsiteY2" fmla="*/ 1872000 h 1872000"/>
              <a:gd name="connsiteX3" fmla="*/ 0 w 4957350"/>
              <a:gd name="connsiteY3" fmla="*/ 1872000 h 1872000"/>
              <a:gd name="connsiteX4" fmla="*/ 0 w 495735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350" h="1872000">
                <a:moveTo>
                  <a:pt x="0" y="0"/>
                </a:moveTo>
                <a:lnTo>
                  <a:pt x="4957350" y="0"/>
                </a:lnTo>
                <a:lnTo>
                  <a:pt x="4957350" y="1872000"/>
                </a:lnTo>
                <a:lnTo>
                  <a:pt x="0" y="1872000"/>
                </a:lnTo>
                <a:lnTo>
                  <a:pt x="0" y="0"/>
                </a:lnTo>
                <a:close/>
              </a:path>
            </a:pathLst>
          </a:custGeom>
          <a:solidFill>
            <a:srgbClr val="B2B2B2"/>
          </a:solidFill>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a:t>业务痛点</a:t>
            </a:r>
          </a:p>
        </p:txBody>
      </p:sp>
      <p:sp>
        <p:nvSpPr>
          <p:cNvPr id="11" name="任意多边形 10"/>
          <p:cNvSpPr/>
          <p:nvPr/>
        </p:nvSpPr>
        <p:spPr>
          <a:xfrm>
            <a:off x="848682" y="1607128"/>
            <a:ext cx="4957350" cy="2284152"/>
          </a:xfrm>
          <a:custGeom>
            <a:avLst/>
            <a:gdLst>
              <a:gd name="connsiteX0" fmla="*/ 0 w 4957350"/>
              <a:gd name="connsiteY0" fmla="*/ 0 h 3300862"/>
              <a:gd name="connsiteX1" fmla="*/ 4957350 w 4957350"/>
              <a:gd name="connsiteY1" fmla="*/ 0 h 3300862"/>
              <a:gd name="connsiteX2" fmla="*/ 4957350 w 4957350"/>
              <a:gd name="connsiteY2" fmla="*/ 3300862 h 3300862"/>
              <a:gd name="connsiteX3" fmla="*/ 0 w 4957350"/>
              <a:gd name="connsiteY3" fmla="*/ 3300862 h 3300862"/>
              <a:gd name="connsiteX4" fmla="*/ 0 w 4957350"/>
              <a:gd name="connsiteY4" fmla="*/ 0 h 3300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350" h="3300862">
                <a:moveTo>
                  <a:pt x="0" y="0"/>
                </a:moveTo>
                <a:lnTo>
                  <a:pt x="4957350" y="0"/>
                </a:lnTo>
                <a:lnTo>
                  <a:pt x="4957350" y="3300862"/>
                </a:lnTo>
                <a:lnTo>
                  <a:pt x="0" y="3300862"/>
                </a:lnTo>
                <a:lnTo>
                  <a:pt x="0" y="0"/>
                </a:lnTo>
                <a:close/>
              </a:path>
            </a:pathLst>
          </a:custGeom>
          <a:solidFill>
            <a:srgbClr val="E2E5E7"/>
          </a:solidFill>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各个部门间、省与集团的外部客户与集团间均有共享数据，这些数据的共享过程安全性存在隐患</a:t>
            </a:r>
          </a:p>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共享数据的数据使用流向无法把控，难以进行查询和审计</a:t>
            </a:r>
          </a:p>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各个业务层次的数据共享日志耦合，难以区分</a:t>
            </a:r>
          </a:p>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数据泄露容易产生责任纠纷</a:t>
            </a:r>
          </a:p>
        </p:txBody>
      </p:sp>
      <p:sp>
        <p:nvSpPr>
          <p:cNvPr id="12" name="任意多边形 11"/>
          <p:cNvSpPr/>
          <p:nvPr/>
        </p:nvSpPr>
        <p:spPr>
          <a:xfrm>
            <a:off x="6500062" y="842568"/>
            <a:ext cx="4957350" cy="762712"/>
          </a:xfrm>
          <a:custGeom>
            <a:avLst/>
            <a:gdLst>
              <a:gd name="connsiteX0" fmla="*/ 0 w 4957350"/>
              <a:gd name="connsiteY0" fmla="*/ 0 h 1872000"/>
              <a:gd name="connsiteX1" fmla="*/ 4957350 w 4957350"/>
              <a:gd name="connsiteY1" fmla="*/ 0 h 1872000"/>
              <a:gd name="connsiteX2" fmla="*/ 4957350 w 4957350"/>
              <a:gd name="connsiteY2" fmla="*/ 1872000 h 1872000"/>
              <a:gd name="connsiteX3" fmla="*/ 0 w 4957350"/>
              <a:gd name="connsiteY3" fmla="*/ 1872000 h 1872000"/>
              <a:gd name="connsiteX4" fmla="*/ 0 w 495735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350" h="1872000">
                <a:moveTo>
                  <a:pt x="0" y="0"/>
                </a:moveTo>
                <a:lnTo>
                  <a:pt x="4957350" y="0"/>
                </a:lnTo>
                <a:lnTo>
                  <a:pt x="4957350" y="1872000"/>
                </a:lnTo>
                <a:lnTo>
                  <a:pt x="0" y="1872000"/>
                </a:lnTo>
                <a:lnTo>
                  <a:pt x="0" y="0"/>
                </a:lnTo>
                <a:close/>
              </a:path>
            </a:pathLst>
          </a:custGeom>
          <a:solidFill>
            <a:srgbClr val="00B0F0"/>
          </a:soli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a:t>区块链的运用</a:t>
            </a:r>
          </a:p>
        </p:txBody>
      </p:sp>
      <p:sp>
        <p:nvSpPr>
          <p:cNvPr id="13" name="任意多边形 12"/>
          <p:cNvSpPr/>
          <p:nvPr/>
        </p:nvSpPr>
        <p:spPr>
          <a:xfrm>
            <a:off x="6500062" y="1605280"/>
            <a:ext cx="4957350" cy="2286000"/>
          </a:xfrm>
          <a:custGeom>
            <a:avLst/>
            <a:gdLst>
              <a:gd name="connsiteX0" fmla="*/ 0 w 4957350"/>
              <a:gd name="connsiteY0" fmla="*/ 0 h 3300862"/>
              <a:gd name="connsiteX1" fmla="*/ 4957350 w 4957350"/>
              <a:gd name="connsiteY1" fmla="*/ 0 h 3300862"/>
              <a:gd name="connsiteX2" fmla="*/ 4957350 w 4957350"/>
              <a:gd name="connsiteY2" fmla="*/ 3300862 h 3300862"/>
              <a:gd name="connsiteX3" fmla="*/ 0 w 4957350"/>
              <a:gd name="connsiteY3" fmla="*/ 3300862 h 3300862"/>
              <a:gd name="connsiteX4" fmla="*/ 0 w 4957350"/>
              <a:gd name="connsiteY4" fmla="*/ 0 h 3300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350" h="3300862">
                <a:moveTo>
                  <a:pt x="0" y="0"/>
                </a:moveTo>
                <a:lnTo>
                  <a:pt x="4957350" y="0"/>
                </a:lnTo>
                <a:lnTo>
                  <a:pt x="4957350" y="3300862"/>
                </a:lnTo>
                <a:lnTo>
                  <a:pt x="0" y="3300862"/>
                </a:lnTo>
                <a:lnTo>
                  <a:pt x="0" y="0"/>
                </a:lnTo>
                <a:close/>
              </a:path>
            </a:pathLst>
          </a:custGeom>
          <a:solidFill>
            <a:srgbClr val="D0E7FA"/>
          </a:solid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部署</a:t>
            </a:r>
            <a:r>
              <a:rPr lang="en-US" altLang="en-US" sz="1800" kern="1200" dirty="0"/>
              <a:t>Fabric</a:t>
            </a:r>
            <a:r>
              <a:rPr lang="zh-CN" altLang="en-US" sz="1800" kern="1200" dirty="0"/>
              <a:t>的联盟链</a:t>
            </a:r>
            <a:endParaRPr lang="en-US" altLang="zh-CN" sz="1800" kern="1200" dirty="0"/>
          </a:p>
          <a:p>
            <a:pPr marL="285750" lvl="1" indent="-285750" algn="l" defTabSz="800100">
              <a:lnSpc>
                <a:spcPct val="90000"/>
              </a:lnSpc>
              <a:spcBef>
                <a:spcPct val="0"/>
              </a:spcBef>
              <a:spcAft>
                <a:spcPct val="15000"/>
              </a:spcAft>
              <a:buFont typeface="Wingdings" panose="05000000000000000000" pitchFamily="2" charset="2"/>
              <a:buChar char="p"/>
            </a:pPr>
            <a:endParaRPr lang="zh-CN" altLang="en-US" sz="1800" kern="1200" dirty="0"/>
          </a:p>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按照每个业务层次创建不同的数据链</a:t>
            </a:r>
            <a:endParaRPr lang="en-US" altLang="zh-CN" sz="1800" kern="1200" dirty="0"/>
          </a:p>
          <a:p>
            <a:pPr marL="285750" lvl="1" indent="-285750" algn="l" defTabSz="800100">
              <a:lnSpc>
                <a:spcPct val="90000"/>
              </a:lnSpc>
              <a:spcBef>
                <a:spcPct val="0"/>
              </a:spcBef>
              <a:spcAft>
                <a:spcPct val="15000"/>
              </a:spcAft>
              <a:buFont typeface="Wingdings" panose="05000000000000000000" pitchFamily="2" charset="2"/>
              <a:buChar char="p"/>
            </a:pPr>
            <a:endParaRPr lang="zh-CN" altLang="en-US" sz="1800" kern="1200" dirty="0"/>
          </a:p>
          <a:p>
            <a:pPr marL="285750" lvl="1" indent="-285750" algn="l" defTabSz="800100">
              <a:lnSpc>
                <a:spcPct val="90000"/>
              </a:lnSpc>
              <a:spcBef>
                <a:spcPct val="0"/>
              </a:spcBef>
              <a:spcAft>
                <a:spcPct val="15000"/>
              </a:spcAft>
              <a:buFont typeface="Wingdings" panose="05000000000000000000" pitchFamily="2" charset="2"/>
              <a:buChar char="p"/>
            </a:pPr>
            <a:r>
              <a:rPr lang="zh-CN" altLang="en-US" sz="1800" kern="1200" dirty="0"/>
              <a:t>以业务层次为单位区分开来，持久化不同层次的共享数据的的流向</a:t>
            </a:r>
            <a:endParaRPr lang="en-US" altLang="zh-CN" sz="1800" kern="1200" dirty="0"/>
          </a:p>
          <a:p>
            <a:pPr marL="285750" lvl="1" indent="-285750" algn="l" defTabSz="800100">
              <a:lnSpc>
                <a:spcPct val="90000"/>
              </a:lnSpc>
              <a:spcBef>
                <a:spcPct val="0"/>
              </a:spcBef>
              <a:spcAft>
                <a:spcPct val="15000"/>
              </a:spcAft>
              <a:buFont typeface="Wingdings" panose="05000000000000000000" pitchFamily="2" charset="2"/>
              <a:buChar char="p"/>
            </a:pPr>
            <a:endParaRPr lang="zh-CN" altLang="en-US" sz="1800" kern="1200" dirty="0"/>
          </a:p>
          <a:p>
            <a:pPr marL="342900" lvl="1" indent="-342900" algn="l" defTabSz="800100">
              <a:lnSpc>
                <a:spcPct val="90000"/>
              </a:lnSpc>
              <a:spcBef>
                <a:spcPct val="0"/>
              </a:spcBef>
              <a:spcAft>
                <a:spcPct val="15000"/>
              </a:spcAft>
              <a:buFont typeface="Wingdings" panose="05000000000000000000" pitchFamily="2" charset="2"/>
              <a:buChar char="p"/>
            </a:pPr>
            <a:r>
              <a:rPr lang="zh-CN" altLang="en-US" sz="1800" kern="1200" dirty="0"/>
              <a:t>对外提供查询功能解决信用、责任纠纷</a:t>
            </a:r>
          </a:p>
        </p:txBody>
      </p:sp>
      <p:sp>
        <p:nvSpPr>
          <p:cNvPr id="14" name="矩形 13"/>
          <p:cNvSpPr/>
          <p:nvPr/>
        </p:nvSpPr>
        <p:spPr>
          <a:xfrm>
            <a:off x="431800" y="3982720"/>
            <a:ext cx="11470005" cy="2744469"/>
          </a:xfrm>
          <a:prstGeom prst="rect">
            <a:avLst/>
          </a:prstGeom>
          <a:noFill/>
          <a:ln w="3810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微软雅黑" panose="020B0503020204020204" charset="-122"/>
                <a:ea typeface="微软雅黑" panose="020B0503020204020204" charset="-122"/>
              </a:rPr>
              <a:t>数据</a:t>
            </a:r>
          </a:p>
          <a:p>
            <a:r>
              <a:rPr lang="zh-CN" altLang="en-US" b="1" dirty="0">
                <a:solidFill>
                  <a:schemeClr val="tx1"/>
                </a:solidFill>
                <a:latin typeface="微软雅黑" panose="020B0503020204020204" charset="-122"/>
                <a:ea typeface="微软雅黑" panose="020B0503020204020204" charset="-122"/>
              </a:rPr>
              <a:t>共享</a:t>
            </a:r>
          </a:p>
          <a:p>
            <a:r>
              <a:rPr lang="zh-CN" altLang="en-US" b="1" dirty="0">
                <a:solidFill>
                  <a:schemeClr val="tx1"/>
                </a:solidFill>
                <a:latin typeface="微软雅黑" panose="020B0503020204020204" charset="-122"/>
                <a:ea typeface="微软雅黑" panose="020B0503020204020204" charset="-122"/>
              </a:rPr>
              <a:t>追踪</a:t>
            </a:r>
          </a:p>
        </p:txBody>
      </p:sp>
      <p:pic>
        <p:nvPicPr>
          <p:cNvPr id="15" name="图片 14" descr="5455"/>
          <p:cNvPicPr>
            <a:picLocks noChangeAspect="1"/>
          </p:cNvPicPr>
          <p:nvPr/>
        </p:nvPicPr>
        <p:blipFill>
          <a:blip r:embed="rId3"/>
          <a:stretch>
            <a:fillRect/>
          </a:stretch>
        </p:blipFill>
        <p:spPr>
          <a:xfrm>
            <a:off x="838200" y="3525520"/>
            <a:ext cx="10718165" cy="3091180"/>
          </a:xfrm>
          <a:prstGeom prst="rect">
            <a:avLst/>
          </a:prstGeom>
        </p:spPr>
      </p:pic>
      <p:sp>
        <p:nvSpPr>
          <p:cNvPr id="16" name="虚尾箭头 15"/>
          <p:cNvSpPr/>
          <p:nvPr/>
        </p:nvSpPr>
        <p:spPr bwMode="auto">
          <a:xfrm>
            <a:off x="5864333" y="2160452"/>
            <a:ext cx="577427" cy="587828"/>
          </a:xfrm>
          <a:prstGeom prst="stripedRightArrow">
            <a:avLst/>
          </a:prstGeom>
          <a:solidFill>
            <a:schemeClr val="accent6">
              <a:lumMod val="40000"/>
              <a:lumOff val="6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2976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3773AC"/>
                </a:solidFill>
              </a:rPr>
              <a:t>安全能力封装</a:t>
            </a:r>
            <a:endParaRPr lang="zh-CN" altLang="en-US" dirty="0"/>
          </a:p>
        </p:txBody>
      </p:sp>
      <p:grpSp>
        <p:nvGrpSpPr>
          <p:cNvPr id="2" name="组合 1"/>
          <p:cNvGrpSpPr/>
          <p:nvPr/>
        </p:nvGrpSpPr>
        <p:grpSpPr>
          <a:xfrm>
            <a:off x="1002951" y="1078575"/>
            <a:ext cx="10288631" cy="914400"/>
            <a:chOff x="1002950" y="1414291"/>
            <a:chExt cx="10288631" cy="914400"/>
          </a:xfrm>
        </p:grpSpPr>
        <p:sp>
          <p:nvSpPr>
            <p:cNvPr id="25" name="矩形 24"/>
            <p:cNvSpPr/>
            <p:nvPr/>
          </p:nvSpPr>
          <p:spPr bwMode="auto">
            <a:xfrm>
              <a:off x="1107347" y="1414291"/>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zh-CN" altLang="en-US" b="1" dirty="0"/>
                <a:t>集群规范化评价</a:t>
              </a:r>
              <a:r>
                <a:rPr lang="en-US" altLang="zh-CN" b="1" dirty="0"/>
                <a:t>API</a:t>
              </a:r>
              <a:r>
                <a:rPr lang="zh-CN" altLang="en-US" b="1" dirty="0"/>
                <a:t>:</a:t>
              </a:r>
              <a:r>
                <a:rPr lang="zh-CN" altLang="en-US" sz="1600" dirty="0"/>
                <a:t>以集团大数据平台集群管理规范措施为依据，通过提供系列脚本程序，快速便捷的监测其它省公司大数据集群、合作用户大数据集群的规范化管理能力，形成评价评分和相应的整改措施。</a:t>
              </a:r>
            </a:p>
          </p:txBody>
        </p:sp>
        <p:sp>
          <p:nvSpPr>
            <p:cNvPr id="8" name="Rectangle 149"/>
            <p:cNvSpPr>
              <a:spLocks noChangeArrowheads="1"/>
            </p:cNvSpPr>
            <p:nvPr/>
          </p:nvSpPr>
          <p:spPr bwMode="auto">
            <a:xfrm>
              <a:off x="1002950" y="1420680"/>
              <a:ext cx="112785" cy="899621"/>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b="1"/>
            </a:p>
          </p:txBody>
        </p:sp>
        <p:sp>
          <p:nvSpPr>
            <p:cNvPr id="9" name="Rectangle 151"/>
            <p:cNvSpPr>
              <a:spLocks noChangeArrowheads="1"/>
            </p:cNvSpPr>
            <p:nvPr/>
          </p:nvSpPr>
          <p:spPr bwMode="auto">
            <a:xfrm>
              <a:off x="1081967" y="1420681"/>
              <a:ext cx="1835732" cy="28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grpSp>
      <p:sp>
        <p:nvSpPr>
          <p:cNvPr id="22" name="Freeform 172"/>
          <p:cNvSpPr>
            <a:spLocks/>
          </p:cNvSpPr>
          <p:nvPr/>
        </p:nvSpPr>
        <p:spPr bwMode="auto">
          <a:xfrm>
            <a:off x="1002951" y="3448591"/>
            <a:ext cx="2028676" cy="720724"/>
          </a:xfrm>
          <a:custGeom>
            <a:avLst/>
            <a:gdLst>
              <a:gd name="T0" fmla="*/ 1042 w 1104"/>
              <a:gd name="T1" fmla="*/ 0 h 436"/>
              <a:gd name="T2" fmla="*/ 0 w 1104"/>
              <a:gd name="T3" fmla="*/ 0 h 436"/>
              <a:gd name="T4" fmla="*/ 0 w 1104"/>
              <a:gd name="T5" fmla="*/ 436 h 436"/>
              <a:gd name="T6" fmla="*/ 1042 w 1104"/>
              <a:gd name="T7" fmla="*/ 436 h 436"/>
              <a:gd name="T8" fmla="*/ 1042 w 1104"/>
              <a:gd name="T9" fmla="*/ 367 h 436"/>
              <a:gd name="T10" fmla="*/ 1104 w 1104"/>
              <a:gd name="T11" fmla="*/ 312 h 436"/>
              <a:gd name="T12" fmla="*/ 1042 w 1104"/>
              <a:gd name="T13" fmla="*/ 258 h 436"/>
              <a:gd name="T14" fmla="*/ 1042 w 1104"/>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436">
                <a:moveTo>
                  <a:pt x="1042" y="0"/>
                </a:moveTo>
                <a:lnTo>
                  <a:pt x="0" y="0"/>
                </a:lnTo>
                <a:lnTo>
                  <a:pt x="0" y="436"/>
                </a:lnTo>
                <a:lnTo>
                  <a:pt x="1042" y="436"/>
                </a:lnTo>
                <a:lnTo>
                  <a:pt x="1042" y="367"/>
                </a:lnTo>
                <a:lnTo>
                  <a:pt x="1104" y="312"/>
                </a:lnTo>
                <a:lnTo>
                  <a:pt x="1042" y="258"/>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grpSp>
        <p:nvGrpSpPr>
          <p:cNvPr id="4" name="组合 3"/>
          <p:cNvGrpSpPr/>
          <p:nvPr/>
        </p:nvGrpSpPr>
        <p:grpSpPr>
          <a:xfrm>
            <a:off x="1002951" y="2388876"/>
            <a:ext cx="10290028" cy="971949"/>
            <a:chOff x="1011340" y="2461794"/>
            <a:chExt cx="10290028" cy="971949"/>
          </a:xfrm>
        </p:grpSpPr>
        <p:sp>
          <p:nvSpPr>
            <p:cNvPr id="12" name="Freeform 156"/>
            <p:cNvSpPr>
              <a:spLocks/>
            </p:cNvSpPr>
            <p:nvPr/>
          </p:nvSpPr>
          <p:spPr bwMode="auto">
            <a:xfrm>
              <a:off x="1011340" y="2461794"/>
              <a:ext cx="2028676" cy="717420"/>
            </a:xfrm>
            <a:custGeom>
              <a:avLst/>
              <a:gdLst>
                <a:gd name="T0" fmla="*/ 1042 w 1104"/>
                <a:gd name="T1" fmla="*/ 0 h 434"/>
                <a:gd name="T2" fmla="*/ 0 w 1104"/>
                <a:gd name="T3" fmla="*/ 0 h 434"/>
                <a:gd name="T4" fmla="*/ 0 w 1104"/>
                <a:gd name="T5" fmla="*/ 434 h 434"/>
                <a:gd name="T6" fmla="*/ 1042 w 1104"/>
                <a:gd name="T7" fmla="*/ 434 h 434"/>
                <a:gd name="T8" fmla="*/ 1042 w 1104"/>
                <a:gd name="T9" fmla="*/ 364 h 434"/>
                <a:gd name="T10" fmla="*/ 1104 w 1104"/>
                <a:gd name="T11" fmla="*/ 310 h 434"/>
                <a:gd name="T12" fmla="*/ 1042 w 1104"/>
                <a:gd name="T13" fmla="*/ 256 h 434"/>
                <a:gd name="T14" fmla="*/ 1042 w 1104"/>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434">
                  <a:moveTo>
                    <a:pt x="1042" y="0"/>
                  </a:moveTo>
                  <a:lnTo>
                    <a:pt x="0" y="0"/>
                  </a:lnTo>
                  <a:lnTo>
                    <a:pt x="0" y="434"/>
                  </a:lnTo>
                  <a:lnTo>
                    <a:pt x="1042" y="434"/>
                  </a:lnTo>
                  <a:lnTo>
                    <a:pt x="1042" y="364"/>
                  </a:lnTo>
                  <a:lnTo>
                    <a:pt x="1104" y="310"/>
                  </a:lnTo>
                  <a:lnTo>
                    <a:pt x="1042" y="256"/>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sp>
          <p:nvSpPr>
            <p:cNvPr id="30" name="矩形 29"/>
            <p:cNvSpPr/>
            <p:nvPr/>
          </p:nvSpPr>
          <p:spPr bwMode="auto">
            <a:xfrm>
              <a:off x="1117134" y="2519343"/>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zh-CN" altLang="en-US" b="1" dirty="0"/>
                <a:t>统一认证API接口:</a:t>
              </a:r>
              <a:r>
                <a:rPr lang="zh-CN" altLang="en-US" sz="1600" dirty="0"/>
                <a:t>为提升大数据平台能力，兼容性更广泛，封装权限认证，形成对外开放的API，以适应平台新产品上架，平台能力扩展时，快速对接第三方系统，完成授权认证服务。</a:t>
              </a:r>
            </a:p>
          </p:txBody>
        </p:sp>
        <p:sp>
          <p:nvSpPr>
            <p:cNvPr id="31" name="Rectangle 149"/>
            <p:cNvSpPr>
              <a:spLocks noChangeArrowheads="1"/>
            </p:cNvSpPr>
            <p:nvPr/>
          </p:nvSpPr>
          <p:spPr bwMode="auto">
            <a:xfrm>
              <a:off x="1012737" y="2525732"/>
              <a:ext cx="112785" cy="899621"/>
            </a:xfrm>
            <a:prstGeom prst="rect">
              <a:avLst/>
            </a:prstGeom>
            <a:solidFill>
              <a:srgbClr val="00B0F0"/>
            </a:solidFill>
            <a:ln>
              <a:noFill/>
            </a:ln>
          </p:spPr>
          <p:txBody>
            <a:bodyPr vert="horz" wrap="square" lIns="91440" tIns="45720" rIns="91440" bIns="45720" numCol="1" anchor="ctr" anchorCtr="0" compatLnSpc="1">
              <a:prstTxWarp prst="textNoShape">
                <a:avLst/>
              </a:prstTxWarp>
            </a:bodyPr>
            <a:lstStyle/>
            <a:p>
              <a:pPr algn="ctr"/>
              <a:endParaRPr lang="en-US" b="1"/>
            </a:p>
          </p:txBody>
        </p:sp>
      </p:grpSp>
      <p:grpSp>
        <p:nvGrpSpPr>
          <p:cNvPr id="5" name="组合 4"/>
          <p:cNvGrpSpPr/>
          <p:nvPr/>
        </p:nvGrpSpPr>
        <p:grpSpPr>
          <a:xfrm>
            <a:off x="1002951" y="3756726"/>
            <a:ext cx="10290028" cy="971949"/>
            <a:chOff x="1037905" y="3793185"/>
            <a:chExt cx="10290028" cy="971949"/>
          </a:xfrm>
        </p:grpSpPr>
        <p:sp>
          <p:nvSpPr>
            <p:cNvPr id="37" name="Freeform 156"/>
            <p:cNvSpPr>
              <a:spLocks/>
            </p:cNvSpPr>
            <p:nvPr/>
          </p:nvSpPr>
          <p:spPr bwMode="auto">
            <a:xfrm>
              <a:off x="1037905" y="3793185"/>
              <a:ext cx="2028676" cy="717420"/>
            </a:xfrm>
            <a:custGeom>
              <a:avLst/>
              <a:gdLst>
                <a:gd name="T0" fmla="*/ 1042 w 1104"/>
                <a:gd name="T1" fmla="*/ 0 h 434"/>
                <a:gd name="T2" fmla="*/ 0 w 1104"/>
                <a:gd name="T3" fmla="*/ 0 h 434"/>
                <a:gd name="T4" fmla="*/ 0 w 1104"/>
                <a:gd name="T5" fmla="*/ 434 h 434"/>
                <a:gd name="T6" fmla="*/ 1042 w 1104"/>
                <a:gd name="T7" fmla="*/ 434 h 434"/>
                <a:gd name="T8" fmla="*/ 1042 w 1104"/>
                <a:gd name="T9" fmla="*/ 364 h 434"/>
                <a:gd name="T10" fmla="*/ 1104 w 1104"/>
                <a:gd name="T11" fmla="*/ 310 h 434"/>
                <a:gd name="T12" fmla="*/ 1042 w 1104"/>
                <a:gd name="T13" fmla="*/ 256 h 434"/>
                <a:gd name="T14" fmla="*/ 1042 w 1104"/>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434">
                  <a:moveTo>
                    <a:pt x="1042" y="0"/>
                  </a:moveTo>
                  <a:lnTo>
                    <a:pt x="0" y="0"/>
                  </a:lnTo>
                  <a:lnTo>
                    <a:pt x="0" y="434"/>
                  </a:lnTo>
                  <a:lnTo>
                    <a:pt x="1042" y="434"/>
                  </a:lnTo>
                  <a:lnTo>
                    <a:pt x="1042" y="364"/>
                  </a:lnTo>
                  <a:lnTo>
                    <a:pt x="1104" y="310"/>
                  </a:lnTo>
                  <a:lnTo>
                    <a:pt x="1042" y="256"/>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sp>
          <p:nvSpPr>
            <p:cNvPr id="39" name="矩形 38"/>
            <p:cNvSpPr/>
            <p:nvPr/>
          </p:nvSpPr>
          <p:spPr bwMode="auto">
            <a:xfrm>
              <a:off x="1143699" y="3850734"/>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zh-CN" altLang="en-US" b="1" dirty="0"/>
                <a:t>加密脱敏API接口:</a:t>
              </a:r>
              <a:r>
                <a:rPr lang="zh-CN" altLang="en-US" sz="1600" dirty="0"/>
                <a:t>为提升大数据平台能力，封装加密脱敏，形成对外开放的API，以适应平台新产品上架，平台能力扩展时，快速对接第三方系统，完成加密脱敏服务。</a:t>
              </a:r>
            </a:p>
          </p:txBody>
        </p:sp>
        <p:sp>
          <p:nvSpPr>
            <p:cNvPr id="40" name="Rectangle 149"/>
            <p:cNvSpPr>
              <a:spLocks noChangeArrowheads="1"/>
            </p:cNvSpPr>
            <p:nvPr/>
          </p:nvSpPr>
          <p:spPr bwMode="auto">
            <a:xfrm>
              <a:off x="1039302" y="3857123"/>
              <a:ext cx="112785" cy="899621"/>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US" b="1"/>
            </a:p>
          </p:txBody>
        </p:sp>
      </p:grpSp>
      <p:grpSp>
        <p:nvGrpSpPr>
          <p:cNvPr id="6" name="组合 5"/>
          <p:cNvGrpSpPr/>
          <p:nvPr/>
        </p:nvGrpSpPr>
        <p:grpSpPr>
          <a:xfrm>
            <a:off x="1002951" y="5124576"/>
            <a:ext cx="10290028" cy="971949"/>
            <a:chOff x="1031167" y="5124576"/>
            <a:chExt cx="10290028" cy="971949"/>
          </a:xfrm>
        </p:grpSpPr>
        <p:sp>
          <p:nvSpPr>
            <p:cNvPr id="13" name="Freeform 156"/>
            <p:cNvSpPr>
              <a:spLocks/>
            </p:cNvSpPr>
            <p:nvPr/>
          </p:nvSpPr>
          <p:spPr bwMode="auto">
            <a:xfrm>
              <a:off x="1031167" y="5124576"/>
              <a:ext cx="2028676" cy="717420"/>
            </a:xfrm>
            <a:custGeom>
              <a:avLst/>
              <a:gdLst>
                <a:gd name="T0" fmla="*/ 1042 w 1104"/>
                <a:gd name="T1" fmla="*/ 0 h 434"/>
                <a:gd name="T2" fmla="*/ 0 w 1104"/>
                <a:gd name="T3" fmla="*/ 0 h 434"/>
                <a:gd name="T4" fmla="*/ 0 w 1104"/>
                <a:gd name="T5" fmla="*/ 434 h 434"/>
                <a:gd name="T6" fmla="*/ 1042 w 1104"/>
                <a:gd name="T7" fmla="*/ 434 h 434"/>
                <a:gd name="T8" fmla="*/ 1042 w 1104"/>
                <a:gd name="T9" fmla="*/ 364 h 434"/>
                <a:gd name="T10" fmla="*/ 1104 w 1104"/>
                <a:gd name="T11" fmla="*/ 310 h 434"/>
                <a:gd name="T12" fmla="*/ 1042 w 1104"/>
                <a:gd name="T13" fmla="*/ 256 h 434"/>
                <a:gd name="T14" fmla="*/ 1042 w 1104"/>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434">
                  <a:moveTo>
                    <a:pt x="1042" y="0"/>
                  </a:moveTo>
                  <a:lnTo>
                    <a:pt x="0" y="0"/>
                  </a:lnTo>
                  <a:lnTo>
                    <a:pt x="0" y="434"/>
                  </a:lnTo>
                  <a:lnTo>
                    <a:pt x="1042" y="434"/>
                  </a:lnTo>
                  <a:lnTo>
                    <a:pt x="1042" y="364"/>
                  </a:lnTo>
                  <a:lnTo>
                    <a:pt x="1104" y="310"/>
                  </a:lnTo>
                  <a:lnTo>
                    <a:pt x="1042" y="256"/>
                  </a:lnTo>
                  <a:lnTo>
                    <a:pt x="10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b="1"/>
            </a:p>
          </p:txBody>
        </p:sp>
        <p:sp>
          <p:nvSpPr>
            <p:cNvPr id="14" name="矩形 13"/>
            <p:cNvSpPr/>
            <p:nvPr/>
          </p:nvSpPr>
          <p:spPr bwMode="auto">
            <a:xfrm>
              <a:off x="1136961" y="5182125"/>
              <a:ext cx="10184234" cy="914400"/>
            </a:xfrm>
            <a:prstGeom prst="rect">
              <a:avLst/>
            </a:prstGeom>
            <a:solidFill>
              <a:schemeClr val="bg1">
                <a:lumMod val="95000"/>
              </a:schemeClr>
            </a:solidFill>
            <a:ln w="25400" algn="ctr">
              <a:solidFill>
                <a:srgbClr val="FFFFFF"/>
              </a:solidFill>
              <a:miter lim="800000"/>
            </a:ln>
          </p:spPr>
          <p:txBody>
            <a:bodyPr lIns="85693" tIns="42846" rIns="85693" bIns="42846" rtlCol="0" anchor="ctr" anchorCtr="1"/>
            <a:lstStyle/>
            <a:p>
              <a:pPr marL="285750" indent="-285750">
                <a:buFont typeface="Wingdings" panose="05000000000000000000" pitchFamily="2" charset="2"/>
                <a:buChar char="ü"/>
              </a:pPr>
              <a:r>
                <a:rPr lang="zh-CN" altLang="en-US" b="1" dirty="0"/>
                <a:t>数据自动定级</a:t>
              </a:r>
              <a:r>
                <a:rPr lang="en-US" altLang="zh-CN" b="1" dirty="0"/>
                <a:t>API</a:t>
              </a:r>
              <a:r>
                <a:rPr lang="zh-CN" altLang="en-US" b="1" dirty="0"/>
                <a:t>接口:</a:t>
              </a:r>
              <a:r>
                <a:rPr lang="zh-CN" altLang="en-US" sz="1600" dirty="0"/>
                <a:t>根据业务场景需求，对于输入</a:t>
              </a:r>
              <a:r>
                <a:rPr lang="en-US" altLang="zh-CN" sz="1600" dirty="0"/>
                <a:t>/</a:t>
              </a:r>
              <a:r>
                <a:rPr lang="zh-CN" altLang="en-US" sz="1600" dirty="0"/>
                <a:t>输出的结构化数据，自动识别出需要根据定级策略完成加密脱敏、解密还原动作。达到智能自动定级的目的。</a:t>
              </a:r>
            </a:p>
          </p:txBody>
        </p:sp>
        <p:sp>
          <p:nvSpPr>
            <p:cNvPr id="15" name="Rectangle 149"/>
            <p:cNvSpPr>
              <a:spLocks noChangeArrowheads="1"/>
            </p:cNvSpPr>
            <p:nvPr/>
          </p:nvSpPr>
          <p:spPr bwMode="auto">
            <a:xfrm>
              <a:off x="1032564" y="5188514"/>
              <a:ext cx="112785" cy="899621"/>
            </a:xfrm>
            <a:prstGeom prst="rect">
              <a:avLst/>
            </a:prstGeom>
            <a:solidFill>
              <a:srgbClr val="002060"/>
            </a:solidFill>
            <a:ln>
              <a:noFill/>
            </a:ln>
          </p:spPr>
          <p:txBody>
            <a:bodyPr vert="horz" wrap="square" lIns="91440" tIns="45720" rIns="91440" bIns="45720" numCol="1" anchor="ctr" anchorCtr="0" compatLnSpc="1">
              <a:prstTxWarp prst="textNoShape">
                <a:avLst/>
              </a:prstTxWarp>
            </a:bodyPr>
            <a:lstStyle/>
            <a:p>
              <a:pPr algn="ctr"/>
              <a:endParaRPr lang="en-US" b="1"/>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本期建设需求</a:t>
            </a:r>
            <a:endParaRPr lang="zh-CN" altLang="en-US" dirty="0">
              <a:solidFill>
                <a:schemeClr val="tx2">
                  <a:lumMod val="60000"/>
                  <a:lumOff val="40000"/>
                </a:schemeClr>
              </a:solidFill>
            </a:endParaRPr>
          </a:p>
        </p:txBody>
      </p:sp>
      <p:graphicFrame>
        <p:nvGraphicFramePr>
          <p:cNvPr id="3" name="表格 2"/>
          <p:cNvGraphicFramePr>
            <a:graphicFrameLocks noGrp="1"/>
          </p:cNvGraphicFramePr>
          <p:nvPr>
            <p:extLst/>
          </p:nvPr>
        </p:nvGraphicFramePr>
        <p:xfrm>
          <a:off x="270589" y="863274"/>
          <a:ext cx="11569959" cy="5617048"/>
        </p:xfrm>
        <a:graphic>
          <a:graphicData uri="http://schemas.openxmlformats.org/drawingml/2006/table">
            <a:tbl>
              <a:tblPr>
                <a:tableStyleId>{8A107856-5554-42FB-B03E-39F5DBC370BA}</a:tableStyleId>
              </a:tblPr>
              <a:tblGrid>
                <a:gridCol w="861768">
                  <a:extLst>
                    <a:ext uri="{9D8B030D-6E8A-4147-A177-3AD203B41FA5}">
                      <a16:colId xmlns="" xmlns:a16="http://schemas.microsoft.com/office/drawing/2014/main" val="20000"/>
                    </a:ext>
                  </a:extLst>
                </a:gridCol>
                <a:gridCol w="1424231">
                  <a:extLst>
                    <a:ext uri="{9D8B030D-6E8A-4147-A177-3AD203B41FA5}">
                      <a16:colId xmlns="" xmlns:a16="http://schemas.microsoft.com/office/drawing/2014/main" val="20001"/>
                    </a:ext>
                  </a:extLst>
                </a:gridCol>
                <a:gridCol w="793102">
                  <a:extLst>
                    <a:ext uri="{9D8B030D-6E8A-4147-A177-3AD203B41FA5}">
                      <a16:colId xmlns="" xmlns:a16="http://schemas.microsoft.com/office/drawing/2014/main" val="20002"/>
                    </a:ext>
                  </a:extLst>
                </a:gridCol>
                <a:gridCol w="8490858">
                  <a:extLst>
                    <a:ext uri="{9D8B030D-6E8A-4147-A177-3AD203B41FA5}">
                      <a16:colId xmlns="" xmlns:a16="http://schemas.microsoft.com/office/drawing/2014/main" val="20003"/>
                    </a:ext>
                  </a:extLst>
                </a:gridCol>
              </a:tblGrid>
              <a:tr h="523408">
                <a:tc>
                  <a:txBody>
                    <a:bodyPr/>
                    <a:lstStyle/>
                    <a:p>
                      <a:pPr algn="ctr" fontAlgn="ctr"/>
                      <a:r>
                        <a:rPr lang="zh-CN" altLang="en-US" sz="1200" b="1" u="none" strike="noStrike" dirty="0">
                          <a:solidFill>
                            <a:schemeClr val="bg1"/>
                          </a:solidFill>
                          <a:effectLst/>
                        </a:rPr>
                        <a:t>需求范围</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3920" marR="3920" marT="3920" marB="0" anchor="ctr">
                    <a:solidFill>
                      <a:srgbClr val="00B0F0"/>
                    </a:solidFill>
                  </a:tcPr>
                </a:tc>
                <a:tc>
                  <a:txBody>
                    <a:bodyPr/>
                    <a:lstStyle/>
                    <a:p>
                      <a:pPr algn="ctr" fontAlgn="ctr"/>
                      <a:r>
                        <a:rPr lang="zh-CN" altLang="en-US" sz="1200" b="1" u="none" strike="noStrike" dirty="0">
                          <a:solidFill>
                            <a:schemeClr val="bg1"/>
                          </a:solidFill>
                          <a:effectLst/>
                        </a:rPr>
                        <a:t>需求分类</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3920" marR="3920" marT="3920" marB="0" anchor="ctr">
                    <a:solidFill>
                      <a:srgbClr val="00B0F0"/>
                    </a:solidFill>
                  </a:tcPr>
                </a:tc>
                <a:tc>
                  <a:txBody>
                    <a:bodyPr/>
                    <a:lstStyle/>
                    <a:p>
                      <a:pPr algn="ctr" fontAlgn="ctr"/>
                      <a:r>
                        <a:rPr lang="zh-CN" altLang="en-US" sz="1200" b="1" u="none" strike="noStrike" dirty="0">
                          <a:solidFill>
                            <a:schemeClr val="bg1"/>
                          </a:solidFill>
                          <a:effectLst/>
                        </a:rPr>
                        <a:t>需求类型</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3920" marR="3920" marT="3920" marB="0" anchor="ctr">
                    <a:solidFill>
                      <a:srgbClr val="00B0F0"/>
                    </a:solidFill>
                  </a:tcPr>
                </a:tc>
                <a:tc>
                  <a:txBody>
                    <a:bodyPr/>
                    <a:lstStyle/>
                    <a:p>
                      <a:pPr algn="ctr" fontAlgn="ctr"/>
                      <a:r>
                        <a:rPr lang="zh-CN" altLang="en-US" sz="1200" b="1" u="none" strike="noStrike" dirty="0">
                          <a:solidFill>
                            <a:schemeClr val="bg1"/>
                          </a:solidFill>
                          <a:effectLst/>
                        </a:rPr>
                        <a:t>需求概述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3920" marR="3920" marT="3920" marB="0" anchor="ctr">
                    <a:solidFill>
                      <a:srgbClr val="00B0F0"/>
                    </a:solidFill>
                  </a:tcPr>
                </a:tc>
                <a:extLst>
                  <a:ext uri="{0D108BD9-81ED-4DB2-BD59-A6C34878D82A}">
                    <a16:rowId xmlns="" xmlns:a16="http://schemas.microsoft.com/office/drawing/2014/main" val="10000"/>
                  </a:ext>
                </a:extLst>
              </a:tr>
              <a:tr h="328563">
                <a:tc rowSpan="5">
                  <a:txBody>
                    <a:bodyPr/>
                    <a:lstStyle/>
                    <a:p>
                      <a:pPr algn="ctr" fontAlgn="ctr"/>
                      <a:r>
                        <a:rPr lang="zh-CN" altLang="en-US" sz="1400" u="none" strike="noStrike" dirty="0">
                          <a:effectLst/>
                          <a:latin typeface="+mn-ea"/>
                          <a:ea typeface="+mn-ea"/>
                        </a:rPr>
                        <a:t>统一认证</a:t>
                      </a:r>
                      <a:endParaRPr lang="zh-CN" altLang="en-US" sz="1400" b="0" i="0" u="none" strike="noStrike" dirty="0">
                        <a:effectLst/>
                        <a:latin typeface="+mn-ea"/>
                        <a:ea typeface="+mn-ea"/>
                      </a:endParaRPr>
                    </a:p>
                  </a:txBody>
                  <a:tcPr marL="3920" marR="3920" marT="3920" marB="0" anchor="ctr"/>
                </a:tc>
                <a:tc>
                  <a:txBody>
                    <a:bodyPr/>
                    <a:lstStyle/>
                    <a:p>
                      <a:pPr algn="l" fontAlgn="ctr"/>
                      <a:r>
                        <a:rPr lang="zh-CN" altLang="en-US" sz="1200" u="none" strike="noStrike" dirty="0">
                          <a:effectLst/>
                          <a:latin typeface="+mn-ea"/>
                          <a:ea typeface="+mn-ea"/>
                        </a:rPr>
                        <a:t>认证管理能力提升</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用户</a:t>
                      </a:r>
                      <a:r>
                        <a:rPr lang="en-US" altLang="zh-CN" sz="1100" u="none" strike="noStrike" dirty="0">
                          <a:effectLst/>
                          <a:latin typeface="+mn-ea"/>
                          <a:ea typeface="+mn-ea"/>
                        </a:rPr>
                        <a:t>web</a:t>
                      </a:r>
                      <a:r>
                        <a:rPr lang="zh-CN" altLang="en-US" sz="1100" b="1" u="none" strike="noStrike" dirty="0">
                          <a:solidFill>
                            <a:srgbClr val="FFC000"/>
                          </a:solidFill>
                          <a:effectLst/>
                          <a:latin typeface="+mn-ea"/>
                          <a:ea typeface="+mn-ea"/>
                        </a:rPr>
                        <a:t>账户生命周期管理</a:t>
                      </a:r>
                      <a:r>
                        <a:rPr lang="zh-CN" altLang="en-US" sz="1100" u="none" strike="noStrike" dirty="0">
                          <a:effectLst/>
                          <a:latin typeface="+mn-ea"/>
                          <a:ea typeface="+mn-ea"/>
                        </a:rPr>
                        <a:t>；</a:t>
                      </a:r>
                      <a:r>
                        <a:rPr lang="zh-CN" altLang="en-US" sz="1100" b="1" u="none" strike="noStrike" dirty="0">
                          <a:solidFill>
                            <a:srgbClr val="FFC000"/>
                          </a:solidFill>
                          <a:effectLst/>
                          <a:latin typeface="+mn-ea"/>
                          <a:ea typeface="+mn-ea"/>
                        </a:rPr>
                        <a:t>密码安全周期</a:t>
                      </a:r>
                      <a:r>
                        <a:rPr lang="zh-CN" altLang="en-US" sz="1100" u="none" strike="noStrike" dirty="0">
                          <a:effectLst/>
                          <a:latin typeface="+mn-ea"/>
                          <a:ea typeface="+mn-ea"/>
                        </a:rPr>
                        <a:t>可以配置设定。支持一个账户两套密码，原密码不变，支持涉及到核心操作时，需要输入第二套套密码</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1"/>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多认证方式</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支持</a:t>
                      </a:r>
                      <a:r>
                        <a:rPr lang="zh-CN" altLang="en-US" sz="1100" b="1" u="none" strike="noStrike" dirty="0">
                          <a:solidFill>
                            <a:srgbClr val="FFC000"/>
                          </a:solidFill>
                          <a:effectLst/>
                          <a:latin typeface="+mn-ea"/>
                          <a:ea typeface="+mn-ea"/>
                        </a:rPr>
                        <a:t>手机扫码登录认证</a:t>
                      </a:r>
                      <a:r>
                        <a:rPr lang="zh-CN" altLang="en-US" sz="1100" u="none" strike="noStrike" dirty="0">
                          <a:effectLst/>
                          <a:latin typeface="+mn-ea"/>
                          <a:ea typeface="+mn-ea"/>
                        </a:rPr>
                        <a:t>，支持数字证书方式进行认证；</a:t>
                      </a:r>
                      <a:r>
                        <a:rPr lang="zh-CN" altLang="en-US" sz="1100" b="1" u="none" strike="noStrike" dirty="0">
                          <a:solidFill>
                            <a:srgbClr val="FFC000"/>
                          </a:solidFill>
                          <a:effectLst/>
                          <a:latin typeface="+mn-ea"/>
                          <a:ea typeface="+mn-ea"/>
                        </a:rPr>
                        <a:t>新增</a:t>
                      </a:r>
                      <a:r>
                        <a:rPr lang="en-US" altLang="zh-CN" sz="1100" b="1" u="none" strike="noStrike" dirty="0">
                          <a:solidFill>
                            <a:srgbClr val="FFC000"/>
                          </a:solidFill>
                          <a:effectLst/>
                          <a:latin typeface="+mn-ea"/>
                          <a:ea typeface="+mn-ea"/>
                        </a:rPr>
                        <a:t>QQ/</a:t>
                      </a:r>
                      <a:r>
                        <a:rPr lang="zh-CN" altLang="en-US" sz="1100" b="1" u="none" strike="noStrike" dirty="0">
                          <a:solidFill>
                            <a:srgbClr val="FFC000"/>
                          </a:solidFill>
                          <a:effectLst/>
                          <a:latin typeface="+mn-ea"/>
                          <a:ea typeface="+mn-ea"/>
                        </a:rPr>
                        <a:t>微信关联授权注册认证</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02"/>
                  </a:ext>
                </a:extLst>
              </a:tr>
              <a:tr h="328563">
                <a:tc vMerge="1">
                  <a:txBody>
                    <a:bodyPr/>
                    <a:lstStyle/>
                    <a:p>
                      <a:endParaRPr lang="zh-CN"/>
                    </a:p>
                  </a:txBody>
                  <a:tcPr/>
                </a:tc>
                <a:tc>
                  <a:txBody>
                    <a:bodyPr/>
                    <a:lstStyle/>
                    <a:p>
                      <a:pPr algn="l" fontAlgn="ctr"/>
                      <a:r>
                        <a:rPr lang="zh-CN" altLang="en-US" sz="1200" u="none" strike="noStrike" dirty="0">
                          <a:effectLst/>
                          <a:latin typeface="+mn-ea"/>
                          <a:ea typeface="+mn-ea"/>
                        </a:rPr>
                        <a:t>多认证主体</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支持多种认证主体，增加与集团</a:t>
                      </a:r>
                      <a:r>
                        <a:rPr lang="en-US" altLang="zh-CN" sz="1100" u="none" strike="noStrike" dirty="0">
                          <a:effectLst/>
                          <a:latin typeface="+mn-ea"/>
                          <a:ea typeface="+mn-ea"/>
                        </a:rPr>
                        <a:t>OA</a:t>
                      </a:r>
                      <a:r>
                        <a:rPr lang="zh-CN" altLang="en-US" sz="1100" u="none" strike="noStrike" dirty="0">
                          <a:effectLst/>
                          <a:latin typeface="+mn-ea"/>
                          <a:ea typeface="+mn-ea"/>
                        </a:rPr>
                        <a:t>、省</a:t>
                      </a:r>
                      <a:r>
                        <a:rPr lang="en-US" altLang="zh-CN" sz="1100" u="none" strike="noStrike" dirty="0">
                          <a:effectLst/>
                          <a:latin typeface="+mn-ea"/>
                          <a:ea typeface="+mn-ea"/>
                        </a:rPr>
                        <a:t>OA</a:t>
                      </a:r>
                      <a:r>
                        <a:rPr lang="zh-CN" altLang="en-US" sz="1100" u="none" strike="noStrike" dirty="0">
                          <a:effectLst/>
                          <a:latin typeface="+mn-ea"/>
                          <a:ea typeface="+mn-ea"/>
                        </a:rPr>
                        <a:t>认证对接，新增三方系统、应用通过后端服务调用完成认证的能力；支持从移动设备进行登录认证</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3"/>
                  </a:ext>
                </a:extLst>
              </a:tr>
              <a:tr h="257906">
                <a:tc vMerge="1">
                  <a:txBody>
                    <a:bodyPr/>
                    <a:lstStyle/>
                    <a:p>
                      <a:endParaRPr lang="zh-CN"/>
                    </a:p>
                  </a:txBody>
                  <a:tcPr/>
                </a:tc>
                <a:tc>
                  <a:txBody>
                    <a:bodyPr/>
                    <a:lstStyle/>
                    <a:p>
                      <a:pPr algn="l" fontAlgn="ctr"/>
                      <a:r>
                        <a:rPr lang="zh-CN" altLang="en-US" sz="1200" u="none" strike="noStrike" dirty="0">
                          <a:effectLst/>
                          <a:latin typeface="+mn-ea"/>
                          <a:ea typeface="+mn-ea"/>
                        </a:rPr>
                        <a:t>认证</a:t>
                      </a:r>
                      <a:r>
                        <a:rPr lang="en-US" sz="1200" u="none" strike="noStrike" dirty="0">
                          <a:effectLst/>
                          <a:latin typeface="+mn-ea"/>
                          <a:ea typeface="+mn-ea"/>
                        </a:rPr>
                        <a:t>SDK</a:t>
                      </a:r>
                      <a:r>
                        <a:rPr lang="zh-CN" altLang="en-US" sz="1200" u="none" strike="noStrike" dirty="0">
                          <a:effectLst/>
                          <a:latin typeface="+mn-ea"/>
                          <a:ea typeface="+mn-ea"/>
                        </a:rPr>
                        <a:t>封装</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支持</a:t>
                      </a:r>
                      <a:r>
                        <a:rPr lang="zh-CN" altLang="en-US" sz="1100" b="1" u="none" strike="noStrike" dirty="0">
                          <a:solidFill>
                            <a:srgbClr val="FFC000"/>
                          </a:solidFill>
                          <a:effectLst/>
                          <a:latin typeface="+mn-ea"/>
                          <a:ea typeface="+mn-ea"/>
                        </a:rPr>
                        <a:t>三方系统使用</a:t>
                      </a:r>
                      <a:r>
                        <a:rPr lang="en-US" altLang="zh-CN" sz="1100" b="1" u="none" strike="noStrike" dirty="0">
                          <a:solidFill>
                            <a:srgbClr val="FFC000"/>
                          </a:solidFill>
                          <a:effectLst/>
                          <a:latin typeface="+mn-ea"/>
                          <a:ea typeface="+mn-ea"/>
                        </a:rPr>
                        <a:t>SDK</a:t>
                      </a:r>
                      <a:r>
                        <a:rPr lang="zh-CN" altLang="en-US" sz="1100" u="none" strike="noStrike" kern="1200" dirty="0">
                          <a:solidFill>
                            <a:schemeClr val="dk1"/>
                          </a:solidFill>
                          <a:effectLst/>
                          <a:latin typeface="+mn-ea"/>
                          <a:ea typeface="+mn-ea"/>
                          <a:cs typeface="+mn-cs"/>
                        </a:rPr>
                        <a:t>的方式</a:t>
                      </a:r>
                      <a:r>
                        <a:rPr lang="en-US" altLang="zh-CN" sz="1100" u="none" strike="noStrike" kern="1200" dirty="0">
                          <a:solidFill>
                            <a:schemeClr val="dk1"/>
                          </a:solidFill>
                          <a:effectLst/>
                          <a:latin typeface="+mn-ea"/>
                          <a:ea typeface="+mn-ea"/>
                          <a:cs typeface="+mn-cs"/>
                        </a:rPr>
                        <a:t>,</a:t>
                      </a:r>
                      <a:r>
                        <a:rPr lang="zh-CN" altLang="en-US" sz="1100" b="1" u="none" strike="noStrike" kern="1200" dirty="0">
                          <a:solidFill>
                            <a:srgbClr val="FFC000"/>
                          </a:solidFill>
                          <a:effectLst/>
                          <a:latin typeface="+mn-ea"/>
                          <a:ea typeface="+mn-ea"/>
                          <a:cs typeface="+mn-cs"/>
                        </a:rPr>
                        <a:t>实现</a:t>
                      </a:r>
                      <a:r>
                        <a:rPr lang="zh-CN" altLang="en-US" sz="1100" b="1" u="none" strike="noStrike" dirty="0">
                          <a:solidFill>
                            <a:srgbClr val="FFC000"/>
                          </a:solidFill>
                          <a:effectLst/>
                          <a:latin typeface="+mn-ea"/>
                          <a:ea typeface="+mn-ea"/>
                        </a:rPr>
                        <a:t>认证接入</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04"/>
                  </a:ext>
                </a:extLst>
              </a:tr>
              <a:tr h="288481">
                <a:tc vMerge="1">
                  <a:txBody>
                    <a:bodyPr/>
                    <a:lstStyle/>
                    <a:p>
                      <a:endParaRPr lang="zh-CN"/>
                    </a:p>
                  </a:txBody>
                  <a:tcPr/>
                </a:tc>
                <a:tc>
                  <a:txBody>
                    <a:bodyPr/>
                    <a:lstStyle/>
                    <a:p>
                      <a:pPr algn="l" fontAlgn="ctr"/>
                      <a:r>
                        <a:rPr lang="zh-CN" altLang="en-US" sz="1200" u="none" strike="noStrike" dirty="0">
                          <a:effectLst/>
                          <a:latin typeface="+mn-ea"/>
                          <a:ea typeface="+mn-ea"/>
                        </a:rPr>
                        <a:t>认证策略配置</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支持认证策略的配置：在账号信息和时间维度配置是否可登陆；支持认证模式的配置：是否允许账号同时在多设备登录</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5"/>
                  </a:ext>
                </a:extLst>
              </a:tr>
              <a:tr h="257906">
                <a:tc rowSpan="8">
                  <a:txBody>
                    <a:bodyPr/>
                    <a:lstStyle/>
                    <a:p>
                      <a:pPr algn="ctr" fontAlgn="ctr"/>
                      <a:r>
                        <a:rPr lang="zh-CN" altLang="en-US" sz="1400" u="none" strike="noStrike" dirty="0">
                          <a:effectLst/>
                          <a:latin typeface="+mn-ea"/>
                          <a:ea typeface="+mn-ea"/>
                        </a:rPr>
                        <a:t>权限管理</a:t>
                      </a:r>
                      <a:endParaRPr lang="zh-CN" altLang="en-US" sz="1400" b="0" i="0" u="none" strike="noStrike" dirty="0">
                        <a:effectLst/>
                        <a:latin typeface="+mn-ea"/>
                        <a:ea typeface="+mn-ea"/>
                      </a:endParaRPr>
                    </a:p>
                  </a:txBody>
                  <a:tcPr marL="3920" marR="3920" marT="3920" marB="0" anchor="ctr"/>
                </a:tc>
                <a:tc>
                  <a:txBody>
                    <a:bodyPr/>
                    <a:lstStyle/>
                    <a:p>
                      <a:pPr algn="l" fontAlgn="ctr"/>
                      <a:r>
                        <a:rPr lang="zh-CN" altLang="en-US" sz="1200" u="none" strike="noStrike" dirty="0">
                          <a:effectLst/>
                          <a:latin typeface="+mn-ea"/>
                          <a:ea typeface="+mn-ea"/>
                        </a:rPr>
                        <a:t>动态资源分配</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b="1" u="none" strike="noStrike" dirty="0">
                          <a:solidFill>
                            <a:srgbClr val="FFC000"/>
                          </a:solidFill>
                          <a:effectLst/>
                          <a:latin typeface="+mn-ea"/>
                          <a:ea typeface="+mn-ea"/>
                        </a:rPr>
                        <a:t>动态计算资源授权能力</a:t>
                      </a:r>
                      <a:r>
                        <a:rPr lang="zh-CN" altLang="en-US" sz="1100" u="none" strike="noStrike" dirty="0">
                          <a:effectLst/>
                          <a:latin typeface="+mn-ea"/>
                          <a:ea typeface="+mn-ea"/>
                        </a:rPr>
                        <a:t>，可以临时追加</a:t>
                      </a:r>
                      <a:r>
                        <a:rPr lang="en-US" altLang="zh-CN" sz="1100" u="none" strike="noStrike" dirty="0">
                          <a:effectLst/>
                          <a:latin typeface="+mn-ea"/>
                          <a:ea typeface="+mn-ea"/>
                        </a:rPr>
                        <a:t>/</a:t>
                      </a:r>
                      <a:r>
                        <a:rPr lang="zh-CN" altLang="en-US" sz="1100" u="none" strike="noStrike" dirty="0">
                          <a:effectLst/>
                          <a:latin typeface="+mn-ea"/>
                          <a:ea typeface="+mn-ea"/>
                        </a:rPr>
                        <a:t>减少队列资源</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6"/>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临时权限提升</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支持上级拥有更大权限的人，通过临时授权的方式，给下级小权限用户</a:t>
                      </a:r>
                      <a:r>
                        <a:rPr lang="zh-CN" altLang="en-US" sz="1100" b="1" u="none" strike="noStrike" dirty="0">
                          <a:solidFill>
                            <a:srgbClr val="FFC000"/>
                          </a:solidFill>
                          <a:effectLst/>
                          <a:latin typeface="+mn-ea"/>
                          <a:ea typeface="+mn-ea"/>
                        </a:rPr>
                        <a:t>临时提升权限</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07"/>
                  </a:ext>
                </a:extLst>
              </a:tr>
              <a:tr h="257906">
                <a:tc vMerge="1">
                  <a:txBody>
                    <a:bodyPr/>
                    <a:lstStyle/>
                    <a:p>
                      <a:endParaRPr lang="zh-CN"/>
                    </a:p>
                  </a:txBody>
                  <a:tcPr/>
                </a:tc>
                <a:tc>
                  <a:txBody>
                    <a:bodyPr/>
                    <a:lstStyle/>
                    <a:p>
                      <a:pPr algn="l" fontAlgn="ctr"/>
                      <a:r>
                        <a:rPr lang="zh-CN" altLang="en-US" sz="1200" u="none" strike="noStrike" dirty="0">
                          <a:effectLst/>
                          <a:latin typeface="+mn-ea"/>
                          <a:ea typeface="+mn-ea"/>
                        </a:rPr>
                        <a:t>权限一键开关</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可以勾选部分或者全部用户，一键关闭用户所有的权限</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8"/>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临时授权管理</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用于临时用户、观摩参观用户，加临时授权账号，分配临时的计算资源、数据资源。简化非长期用户账户开户的流程</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09"/>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支持三方系统对接</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可友好，简洁的支持外部系统接入审批</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10"/>
                  </a:ext>
                </a:extLst>
              </a:tr>
              <a:tr h="257906">
                <a:tc vMerge="1">
                  <a:txBody>
                    <a:bodyPr/>
                    <a:lstStyle/>
                    <a:p>
                      <a:endParaRPr lang="zh-CN"/>
                    </a:p>
                  </a:txBody>
                  <a:tcPr/>
                </a:tc>
                <a:tc>
                  <a:txBody>
                    <a:bodyPr/>
                    <a:lstStyle/>
                    <a:p>
                      <a:pPr algn="l" fontAlgn="ctr"/>
                      <a:r>
                        <a:rPr lang="zh-CN" altLang="en-US" sz="1200" u="none" strike="noStrike" dirty="0">
                          <a:effectLst/>
                          <a:latin typeface="+mn-ea"/>
                          <a:ea typeface="+mn-ea"/>
                        </a:rPr>
                        <a:t>输出自动检查</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b="1" u="none" strike="noStrike" dirty="0">
                          <a:solidFill>
                            <a:srgbClr val="FFC000"/>
                          </a:solidFill>
                          <a:effectLst/>
                          <a:latin typeface="+mn-ea"/>
                          <a:ea typeface="+mn-ea"/>
                        </a:rPr>
                        <a:t>输出数据检查</a:t>
                      </a:r>
                      <a:r>
                        <a:rPr lang="zh-CN" altLang="en-US" sz="1100" u="none" strike="noStrike" dirty="0">
                          <a:effectLst/>
                          <a:latin typeface="+mn-ea"/>
                          <a:ea typeface="+mn-ea"/>
                        </a:rPr>
                        <a:t>是否与申请输出字段匹配，不合格无法输出</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11"/>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检测策略配置</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输出数据检查</a:t>
                      </a:r>
                      <a:r>
                        <a:rPr lang="zh-CN" altLang="en-US" sz="1100" b="1" u="none" strike="noStrike" dirty="0">
                          <a:solidFill>
                            <a:srgbClr val="FFC000"/>
                          </a:solidFill>
                          <a:effectLst/>
                          <a:latin typeface="+mn-ea"/>
                          <a:ea typeface="+mn-ea"/>
                        </a:rPr>
                        <a:t>可配置检查策略</a:t>
                      </a:r>
                      <a:r>
                        <a:rPr lang="zh-CN" altLang="en-US" sz="1100" u="none" strike="noStrike" dirty="0">
                          <a:effectLst/>
                          <a:latin typeface="+mn-ea"/>
                          <a:ea typeface="+mn-ea"/>
                        </a:rPr>
                        <a:t>，对不同类型的数据输出，匹配不同的检查策略</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12"/>
                  </a:ext>
                </a:extLst>
              </a:tr>
              <a:tr h="246892">
                <a:tc vMerge="1">
                  <a:txBody>
                    <a:bodyPr/>
                    <a:lstStyle/>
                    <a:p>
                      <a:endParaRPr lang="zh-CN"/>
                    </a:p>
                  </a:txBody>
                  <a:tcPr/>
                </a:tc>
                <a:tc>
                  <a:txBody>
                    <a:bodyPr/>
                    <a:lstStyle/>
                    <a:p>
                      <a:pPr algn="l" fontAlgn="ctr"/>
                      <a:r>
                        <a:rPr lang="zh-CN" altLang="en-US" sz="1200" u="none" strike="noStrike" dirty="0">
                          <a:effectLst/>
                          <a:latin typeface="+mn-ea"/>
                          <a:ea typeface="+mn-ea"/>
                        </a:rPr>
                        <a:t>输出脱敏加密配置</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输出数据的</a:t>
                      </a:r>
                      <a:r>
                        <a:rPr lang="zh-CN" altLang="en-US" sz="1100" b="1" u="none" strike="noStrike" dirty="0">
                          <a:solidFill>
                            <a:srgbClr val="FFC000"/>
                          </a:solidFill>
                          <a:effectLst/>
                          <a:latin typeface="+mn-ea"/>
                          <a:ea typeface="+mn-ea"/>
                        </a:rPr>
                        <a:t>敏感字段</a:t>
                      </a:r>
                      <a:r>
                        <a:rPr lang="zh-CN" altLang="en-US" sz="1100" u="none" strike="noStrike" dirty="0">
                          <a:effectLst/>
                          <a:latin typeface="+mn-ea"/>
                          <a:ea typeface="+mn-ea"/>
                        </a:rPr>
                        <a:t>可选择的</a:t>
                      </a:r>
                      <a:r>
                        <a:rPr lang="zh-CN" altLang="en-US" sz="1100" b="1" u="none" strike="noStrike" dirty="0">
                          <a:solidFill>
                            <a:srgbClr val="FFC000"/>
                          </a:solidFill>
                          <a:effectLst/>
                          <a:latin typeface="+mn-ea"/>
                          <a:ea typeface="+mn-ea"/>
                        </a:rPr>
                        <a:t>不同加密方式</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13"/>
                  </a:ext>
                </a:extLst>
              </a:tr>
              <a:tr h="358087">
                <a:tc rowSpan="4">
                  <a:txBody>
                    <a:bodyPr/>
                    <a:lstStyle/>
                    <a:p>
                      <a:pPr algn="ctr" fontAlgn="ctr"/>
                      <a:r>
                        <a:rPr lang="zh-CN" altLang="en-US" sz="1400" u="none" strike="noStrike" dirty="0">
                          <a:effectLst/>
                          <a:latin typeface="+mn-ea"/>
                          <a:ea typeface="+mn-ea"/>
                        </a:rPr>
                        <a:t>加密脱敏</a:t>
                      </a:r>
                      <a:endParaRPr lang="zh-CN" altLang="en-US" sz="1400" b="0" i="0" u="none" strike="noStrike" dirty="0">
                        <a:effectLst/>
                        <a:latin typeface="+mn-ea"/>
                        <a:ea typeface="+mn-ea"/>
                      </a:endParaRPr>
                    </a:p>
                  </a:txBody>
                  <a:tcPr marL="3920" marR="3920" marT="3920" marB="0" anchor="ctr"/>
                </a:tc>
                <a:tc>
                  <a:txBody>
                    <a:bodyPr/>
                    <a:lstStyle/>
                    <a:p>
                      <a:pPr algn="l" fontAlgn="ctr"/>
                      <a:r>
                        <a:rPr lang="zh-CN" altLang="en-US" sz="1200" u="none" strike="noStrike" dirty="0">
                          <a:effectLst/>
                          <a:latin typeface="+mn-ea"/>
                          <a:ea typeface="+mn-ea"/>
                        </a:rPr>
                        <a:t>密钥管理体系的架构改造</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实现密钥单独管理，与平台分离，保证密钥安全；密钥支持定期更换</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14"/>
                  </a:ext>
                </a:extLst>
              </a:tr>
              <a:tr h="728291">
                <a:tc vMerge="1">
                  <a:txBody>
                    <a:bodyPr/>
                    <a:lstStyle/>
                    <a:p>
                      <a:endParaRPr lang="zh-CN"/>
                    </a:p>
                  </a:txBody>
                  <a:tcPr/>
                </a:tc>
                <a:tc>
                  <a:txBody>
                    <a:bodyPr/>
                    <a:lstStyle/>
                    <a:p>
                      <a:pPr algn="l" fontAlgn="ctr"/>
                      <a:r>
                        <a:rPr lang="zh-CN" altLang="en-US" sz="1200" u="none" strike="noStrike" dirty="0">
                          <a:effectLst/>
                          <a:latin typeface="+mn-ea"/>
                          <a:ea typeface="+mn-ea"/>
                        </a:rPr>
                        <a:t>多层加密</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相同数据，不同角色使用不同的加密算法或者密钥</a:t>
                      </a:r>
                      <a:br>
                        <a:rPr lang="zh-CN" altLang="en-US" sz="1100" u="none" strike="noStrike" dirty="0">
                          <a:effectLst/>
                          <a:latin typeface="+mn-ea"/>
                          <a:ea typeface="+mn-ea"/>
                        </a:rPr>
                      </a:br>
                      <a:r>
                        <a:rPr lang="zh-CN" altLang="en-US" sz="1100" u="none" strike="noStrike" dirty="0">
                          <a:effectLst/>
                          <a:latin typeface="+mn-ea"/>
                          <a:ea typeface="+mn-ea"/>
                        </a:rPr>
                        <a:t>数据存储层、数据显示层、数据使用层可以支持不同的密钥</a:t>
                      </a:r>
                      <a:br>
                        <a:rPr lang="zh-CN" altLang="en-US" sz="1100" u="none" strike="noStrike" dirty="0">
                          <a:effectLst/>
                          <a:latin typeface="+mn-ea"/>
                          <a:ea typeface="+mn-ea"/>
                        </a:rPr>
                      </a:br>
                      <a:r>
                        <a:rPr lang="zh-CN" altLang="en-US" sz="1100" u="none" strike="noStrike" dirty="0">
                          <a:effectLst/>
                          <a:latin typeface="+mn-ea"/>
                          <a:ea typeface="+mn-ea"/>
                        </a:rPr>
                        <a:t>数据加密支持随机盐加密策略，避免相同数据的加密结果相同</a:t>
                      </a:r>
                      <a:endParaRPr lang="zh-CN" altLang="en-US" sz="1100" b="0" i="0" u="none" strike="noStrike" dirty="0">
                        <a:effectLst/>
                        <a:latin typeface="+mn-ea"/>
                        <a:ea typeface="+mn-ea"/>
                      </a:endParaRPr>
                    </a:p>
                  </a:txBody>
                  <a:tcPr marL="3920" marR="3920" marT="3920" marB="0" anchor="ctr"/>
                </a:tc>
                <a:extLst>
                  <a:ext uri="{0D108BD9-81ED-4DB2-BD59-A6C34878D82A}">
                    <a16:rowId xmlns="" xmlns:a16="http://schemas.microsoft.com/office/drawing/2014/main" val="10015"/>
                  </a:ext>
                </a:extLst>
              </a:tr>
              <a:tr h="257906">
                <a:tc vMerge="1">
                  <a:txBody>
                    <a:bodyPr/>
                    <a:lstStyle/>
                    <a:p>
                      <a:endParaRPr lang="zh-CN"/>
                    </a:p>
                  </a:txBody>
                  <a:tcPr/>
                </a:tc>
                <a:tc>
                  <a:txBody>
                    <a:bodyPr/>
                    <a:lstStyle/>
                    <a:p>
                      <a:pPr algn="l" fontAlgn="ctr"/>
                      <a:r>
                        <a:rPr lang="zh-CN" altLang="en-US" sz="1200" u="none" strike="noStrike" dirty="0">
                          <a:effectLst/>
                          <a:latin typeface="+mn-ea"/>
                          <a:ea typeface="+mn-ea"/>
                        </a:rPr>
                        <a:t>敏感数据识别</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对于接入或新增的未知数据，进入平台，实现</a:t>
                      </a:r>
                      <a:r>
                        <a:rPr lang="zh-CN" altLang="en-US" sz="1100" b="1" u="none" strike="noStrike" dirty="0">
                          <a:solidFill>
                            <a:srgbClr val="FFC000"/>
                          </a:solidFill>
                          <a:effectLst/>
                          <a:latin typeface="+mn-ea"/>
                          <a:ea typeface="+mn-ea"/>
                        </a:rPr>
                        <a:t>敏感字段自动识别</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16"/>
                  </a:ext>
                </a:extLst>
              </a:tr>
              <a:tr h="257906">
                <a:tc vMerge="1">
                  <a:txBody>
                    <a:bodyPr/>
                    <a:lstStyle/>
                    <a:p>
                      <a:endParaRPr lang="zh-CN"/>
                    </a:p>
                  </a:txBody>
                  <a:tcPr/>
                </a:tc>
                <a:tc>
                  <a:txBody>
                    <a:bodyPr/>
                    <a:lstStyle/>
                    <a:p>
                      <a:pPr algn="l" fontAlgn="ctr"/>
                      <a:r>
                        <a:rPr lang="zh-CN" altLang="en-US" sz="1200" u="none" strike="noStrike" dirty="0">
                          <a:effectLst/>
                          <a:latin typeface="+mn-ea"/>
                          <a:ea typeface="+mn-ea"/>
                        </a:rPr>
                        <a:t>自动定级</a:t>
                      </a:r>
                      <a:endParaRPr lang="zh-CN" altLang="en-US" sz="1200" b="0" i="0" u="none" strike="noStrike" dirty="0">
                        <a:effectLst/>
                        <a:latin typeface="+mn-ea"/>
                        <a:ea typeface="+mn-ea"/>
                      </a:endParaRPr>
                    </a:p>
                  </a:txBody>
                  <a:tcPr marL="3920" marR="3920" marT="3920"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3920" marR="3920" marT="3920" marB="0" anchor="ctr"/>
                </a:tc>
                <a:tc>
                  <a:txBody>
                    <a:bodyPr/>
                    <a:lstStyle/>
                    <a:p>
                      <a:pPr algn="l" fontAlgn="ctr"/>
                      <a:r>
                        <a:rPr lang="zh-CN" altLang="en-US" sz="1100" u="none" strike="noStrike" dirty="0">
                          <a:effectLst/>
                          <a:latin typeface="+mn-ea"/>
                          <a:ea typeface="+mn-ea"/>
                        </a:rPr>
                        <a:t>使用机器学习算法</a:t>
                      </a:r>
                      <a:r>
                        <a:rPr lang="en-US" altLang="zh-CN" sz="1100" u="none" strike="noStrike" dirty="0">
                          <a:effectLst/>
                          <a:latin typeface="+mn-ea"/>
                          <a:ea typeface="+mn-ea"/>
                        </a:rPr>
                        <a:t>,</a:t>
                      </a:r>
                      <a:r>
                        <a:rPr lang="zh-CN" altLang="en-US" sz="1100" u="none" strike="noStrike" dirty="0">
                          <a:effectLst/>
                          <a:latin typeface="+mn-ea"/>
                          <a:ea typeface="+mn-ea"/>
                        </a:rPr>
                        <a:t>完成对</a:t>
                      </a:r>
                      <a:r>
                        <a:rPr lang="zh-CN" altLang="en-US" sz="1100" b="1" u="none" strike="noStrike" dirty="0">
                          <a:solidFill>
                            <a:srgbClr val="FFC000"/>
                          </a:solidFill>
                          <a:effectLst/>
                          <a:latin typeface="+mn-ea"/>
                          <a:ea typeface="+mn-ea"/>
                        </a:rPr>
                        <a:t>未知数据的智能定级</a:t>
                      </a:r>
                      <a:endParaRPr lang="zh-CN" altLang="en-US" sz="1100" b="1" i="0" u="none" strike="noStrike" dirty="0">
                        <a:solidFill>
                          <a:srgbClr val="FFC000"/>
                        </a:solidFill>
                        <a:effectLst/>
                        <a:latin typeface="+mn-ea"/>
                        <a:ea typeface="+mn-ea"/>
                      </a:endParaRPr>
                    </a:p>
                  </a:txBody>
                  <a:tcPr marL="3920" marR="3920" marT="3920" marB="0" anchor="ctr"/>
                </a:tc>
                <a:extLst>
                  <a:ext uri="{0D108BD9-81ED-4DB2-BD59-A6C34878D82A}">
                    <a16:rowId xmlns="" xmlns:a16="http://schemas.microsoft.com/office/drawing/2014/main" val="10017"/>
                  </a:ext>
                </a:extLst>
              </a:tr>
            </a:tbl>
          </a:graphicData>
        </a:graphic>
      </p:graphicFrame>
    </p:spTree>
    <p:extLst>
      <p:ext uri="{BB962C8B-B14F-4D97-AF65-F5344CB8AC3E}">
        <p14:creationId xmlns:p14="http://schemas.microsoft.com/office/powerpoint/2010/main" val="3980742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本期建设需求</a:t>
            </a:r>
            <a:endParaRPr lang="zh-CN" altLang="en-US" dirty="0">
              <a:solidFill>
                <a:schemeClr val="tx2">
                  <a:lumMod val="60000"/>
                  <a:lumOff val="40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750429872"/>
              </p:ext>
            </p:extLst>
          </p:nvPr>
        </p:nvGraphicFramePr>
        <p:xfrm>
          <a:off x="335902" y="839757"/>
          <a:ext cx="11504644" cy="5837503"/>
        </p:xfrm>
        <a:graphic>
          <a:graphicData uri="http://schemas.openxmlformats.org/drawingml/2006/table">
            <a:tbl>
              <a:tblPr>
                <a:tableStyleId>{8A107856-5554-42FB-B03E-39F5DBC370BA}</a:tableStyleId>
              </a:tblPr>
              <a:tblGrid>
                <a:gridCol w="1474237">
                  <a:extLst>
                    <a:ext uri="{9D8B030D-6E8A-4147-A177-3AD203B41FA5}">
                      <a16:colId xmlns="" xmlns:a16="http://schemas.microsoft.com/office/drawing/2014/main" val="20000"/>
                    </a:ext>
                  </a:extLst>
                </a:gridCol>
                <a:gridCol w="1200009">
                  <a:extLst>
                    <a:ext uri="{9D8B030D-6E8A-4147-A177-3AD203B41FA5}">
                      <a16:colId xmlns="" xmlns:a16="http://schemas.microsoft.com/office/drawing/2014/main" val="20001"/>
                    </a:ext>
                  </a:extLst>
                </a:gridCol>
                <a:gridCol w="918040">
                  <a:extLst>
                    <a:ext uri="{9D8B030D-6E8A-4147-A177-3AD203B41FA5}">
                      <a16:colId xmlns="" xmlns:a16="http://schemas.microsoft.com/office/drawing/2014/main" val="20002"/>
                    </a:ext>
                  </a:extLst>
                </a:gridCol>
                <a:gridCol w="7912358">
                  <a:extLst>
                    <a:ext uri="{9D8B030D-6E8A-4147-A177-3AD203B41FA5}">
                      <a16:colId xmlns="" xmlns:a16="http://schemas.microsoft.com/office/drawing/2014/main" val="20003"/>
                    </a:ext>
                  </a:extLst>
                </a:gridCol>
              </a:tblGrid>
              <a:tr h="564369">
                <a:tc>
                  <a:txBody>
                    <a:bodyPr/>
                    <a:lstStyle/>
                    <a:p>
                      <a:pPr algn="ctr" fontAlgn="ctr"/>
                      <a:r>
                        <a:rPr lang="zh-CN" altLang="en-US" sz="1200" b="1" u="none" strike="noStrike" dirty="0">
                          <a:solidFill>
                            <a:schemeClr val="bg1"/>
                          </a:solidFill>
                          <a:effectLst/>
                          <a:latin typeface="+mn-ea"/>
                          <a:ea typeface="+mn-ea"/>
                        </a:rPr>
                        <a:t>需求范围</a:t>
                      </a:r>
                      <a:endParaRPr lang="zh-CN" altLang="en-US" sz="1200" b="1" i="0" u="none" strike="noStrike" dirty="0">
                        <a:solidFill>
                          <a:schemeClr val="bg1"/>
                        </a:solidFill>
                        <a:effectLst/>
                        <a:latin typeface="+mn-ea"/>
                        <a:ea typeface="+mn-ea"/>
                      </a:endParaRPr>
                    </a:p>
                  </a:txBody>
                  <a:tcPr marL="6583" marR="6583" marT="6583" marB="0" anchor="ctr">
                    <a:solidFill>
                      <a:srgbClr val="00B0F0"/>
                    </a:solidFill>
                  </a:tcPr>
                </a:tc>
                <a:tc>
                  <a:txBody>
                    <a:bodyPr/>
                    <a:lstStyle/>
                    <a:p>
                      <a:pPr algn="ctr" fontAlgn="ctr"/>
                      <a:r>
                        <a:rPr lang="zh-CN" altLang="en-US" sz="1200" b="1" u="none" strike="noStrike" dirty="0">
                          <a:solidFill>
                            <a:schemeClr val="bg1"/>
                          </a:solidFill>
                          <a:effectLst/>
                          <a:latin typeface="+mn-ea"/>
                          <a:ea typeface="+mn-ea"/>
                        </a:rPr>
                        <a:t>需求分类</a:t>
                      </a:r>
                      <a:endParaRPr lang="zh-CN" altLang="en-US" sz="1200" b="1" i="0" u="none" strike="noStrike" dirty="0">
                        <a:solidFill>
                          <a:schemeClr val="bg1"/>
                        </a:solidFill>
                        <a:effectLst/>
                        <a:latin typeface="+mn-ea"/>
                        <a:ea typeface="+mn-ea"/>
                      </a:endParaRPr>
                    </a:p>
                  </a:txBody>
                  <a:tcPr marL="6583" marR="6583" marT="6583" marB="0" anchor="ctr">
                    <a:solidFill>
                      <a:srgbClr val="00B0F0"/>
                    </a:solidFill>
                  </a:tcPr>
                </a:tc>
                <a:tc>
                  <a:txBody>
                    <a:bodyPr/>
                    <a:lstStyle/>
                    <a:p>
                      <a:pPr algn="ctr" fontAlgn="ctr"/>
                      <a:r>
                        <a:rPr lang="zh-CN" altLang="en-US" sz="1200" b="1" u="none" strike="noStrike" dirty="0">
                          <a:solidFill>
                            <a:schemeClr val="bg1"/>
                          </a:solidFill>
                          <a:effectLst/>
                          <a:latin typeface="+mn-ea"/>
                          <a:ea typeface="+mn-ea"/>
                        </a:rPr>
                        <a:t>需求类型</a:t>
                      </a:r>
                      <a:endParaRPr lang="zh-CN" altLang="en-US" sz="1200" b="1" i="0" u="none" strike="noStrike" dirty="0">
                        <a:solidFill>
                          <a:schemeClr val="bg1"/>
                        </a:solidFill>
                        <a:effectLst/>
                        <a:latin typeface="+mn-ea"/>
                        <a:ea typeface="+mn-ea"/>
                      </a:endParaRPr>
                    </a:p>
                  </a:txBody>
                  <a:tcPr marL="6583" marR="6583" marT="6583" marB="0" anchor="ctr">
                    <a:solidFill>
                      <a:srgbClr val="00B0F0"/>
                    </a:solidFill>
                  </a:tcPr>
                </a:tc>
                <a:tc>
                  <a:txBody>
                    <a:bodyPr/>
                    <a:lstStyle/>
                    <a:p>
                      <a:pPr algn="ctr" fontAlgn="ctr"/>
                      <a:r>
                        <a:rPr lang="zh-CN" altLang="en-US" sz="1200" b="1" u="none" strike="noStrike" dirty="0">
                          <a:solidFill>
                            <a:schemeClr val="bg1"/>
                          </a:solidFill>
                          <a:effectLst/>
                          <a:latin typeface="+mn-ea"/>
                          <a:ea typeface="+mn-ea"/>
                        </a:rPr>
                        <a:t>需求概述</a:t>
                      </a:r>
                      <a:endParaRPr lang="zh-CN" altLang="en-US" sz="1200" b="1" i="0" u="none" strike="noStrike" dirty="0">
                        <a:solidFill>
                          <a:schemeClr val="bg1"/>
                        </a:solidFill>
                        <a:effectLst/>
                        <a:latin typeface="+mn-ea"/>
                        <a:ea typeface="+mn-ea"/>
                      </a:endParaRPr>
                    </a:p>
                  </a:txBody>
                  <a:tcPr marL="6583" marR="6583" marT="6583" marB="0" anchor="ctr">
                    <a:solidFill>
                      <a:srgbClr val="00B0F0"/>
                    </a:solidFill>
                  </a:tcPr>
                </a:tc>
                <a:extLst>
                  <a:ext uri="{0D108BD9-81ED-4DB2-BD59-A6C34878D82A}">
                    <a16:rowId xmlns="" xmlns:a16="http://schemas.microsoft.com/office/drawing/2014/main" val="10000"/>
                  </a:ext>
                </a:extLst>
              </a:tr>
              <a:tr h="427372">
                <a:tc rowSpan="5">
                  <a:txBody>
                    <a:bodyPr/>
                    <a:lstStyle/>
                    <a:p>
                      <a:pPr algn="ctr" fontAlgn="ctr"/>
                      <a:r>
                        <a:rPr lang="zh-CN" altLang="en-US" sz="1400" u="none" strike="noStrike" dirty="0">
                          <a:effectLst/>
                          <a:latin typeface="+mn-ea"/>
                          <a:ea typeface="+mn-ea"/>
                        </a:rPr>
                        <a:t>审计能力提升</a:t>
                      </a:r>
                      <a:endParaRPr lang="zh-CN" altLang="en-US" sz="14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用户行为刻画</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利用大数据机器学习，对数据积累一定量时，关联各子系统、产品，刻画</a:t>
                      </a:r>
                      <a:r>
                        <a:rPr lang="zh-CN" altLang="en-US" sz="1200" b="1" u="none" strike="noStrike" dirty="0">
                          <a:solidFill>
                            <a:srgbClr val="FFC000"/>
                          </a:solidFill>
                          <a:effectLst/>
                          <a:latin typeface="+mn-ea"/>
                          <a:ea typeface="+mn-ea"/>
                        </a:rPr>
                        <a:t>用户操作行为</a:t>
                      </a:r>
                      <a:endParaRPr lang="zh-CN" altLang="en-US" sz="1200" b="1" i="0" u="none" strike="noStrike" dirty="0">
                        <a:solidFill>
                          <a:srgbClr val="FFC000"/>
                        </a:solidFill>
                        <a:effectLst/>
                        <a:latin typeface="+mn-ea"/>
                        <a:ea typeface="+mn-ea"/>
                      </a:endParaRPr>
                    </a:p>
                  </a:txBody>
                  <a:tcPr marL="6583" marR="6583" marT="6583" marB="0" anchor="ctr"/>
                </a:tc>
                <a:extLst>
                  <a:ext uri="{0D108BD9-81ED-4DB2-BD59-A6C34878D82A}">
                    <a16:rowId xmlns="" xmlns:a16="http://schemas.microsoft.com/office/drawing/2014/main" val="10001"/>
                  </a:ext>
                </a:extLst>
              </a:tr>
              <a:tr h="291592">
                <a:tc vMerge="1">
                  <a:txBody>
                    <a:bodyPr/>
                    <a:lstStyle/>
                    <a:p>
                      <a:endParaRPr lang="zh-CN"/>
                    </a:p>
                  </a:txBody>
                  <a:tcPr/>
                </a:tc>
                <a:tc>
                  <a:txBody>
                    <a:bodyPr/>
                    <a:lstStyle/>
                    <a:p>
                      <a:pPr algn="l" fontAlgn="ctr"/>
                      <a:r>
                        <a:rPr lang="zh-CN" altLang="en-US" sz="1200" u="none" strike="noStrike" dirty="0">
                          <a:effectLst/>
                          <a:latin typeface="+mn-ea"/>
                          <a:ea typeface="+mn-ea"/>
                        </a:rPr>
                        <a:t>应用行为刻画</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利用大数据机器学习，对数据积累一定量时，针对应用程序操作数据的日志记录信息，刻画</a:t>
                      </a:r>
                      <a:r>
                        <a:rPr lang="zh-CN" altLang="en-US" sz="1200" b="1" u="none" strike="noStrike" dirty="0">
                          <a:solidFill>
                            <a:srgbClr val="FFC000"/>
                          </a:solidFill>
                          <a:effectLst/>
                          <a:latin typeface="+mn-ea"/>
                          <a:ea typeface="+mn-ea"/>
                        </a:rPr>
                        <a:t>应用程序行为</a:t>
                      </a:r>
                      <a:endParaRPr lang="zh-CN" altLang="en-US" sz="1200" b="1" i="0" u="none" strike="noStrike" dirty="0">
                        <a:solidFill>
                          <a:srgbClr val="FFC000"/>
                        </a:solidFill>
                        <a:effectLst/>
                        <a:latin typeface="+mn-ea"/>
                        <a:ea typeface="+mn-ea"/>
                      </a:endParaRPr>
                    </a:p>
                  </a:txBody>
                  <a:tcPr marL="6583" marR="6583" marT="6583" marB="0" anchor="ctr"/>
                </a:tc>
                <a:extLst>
                  <a:ext uri="{0D108BD9-81ED-4DB2-BD59-A6C34878D82A}">
                    <a16:rowId xmlns="" xmlns:a16="http://schemas.microsoft.com/office/drawing/2014/main" val="10002"/>
                  </a:ext>
                </a:extLst>
              </a:tr>
              <a:tr h="252935">
                <a:tc vMerge="1">
                  <a:txBody>
                    <a:bodyPr/>
                    <a:lstStyle/>
                    <a:p>
                      <a:endParaRPr lang="zh-CN"/>
                    </a:p>
                  </a:txBody>
                  <a:tcPr/>
                </a:tc>
                <a:tc>
                  <a:txBody>
                    <a:bodyPr/>
                    <a:lstStyle/>
                    <a:p>
                      <a:pPr algn="l" fontAlgn="ctr"/>
                      <a:r>
                        <a:rPr lang="zh-CN" altLang="en-US" sz="1200" u="none" strike="noStrike" dirty="0">
                          <a:effectLst/>
                          <a:latin typeface="+mn-ea"/>
                          <a:ea typeface="+mn-ea"/>
                        </a:rPr>
                        <a:t>审计规则管理</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提升</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扩充审计预警规则库，</a:t>
                      </a:r>
                      <a:r>
                        <a:rPr lang="zh-CN" altLang="en-US" sz="1200" b="1" u="none" strike="noStrike" dirty="0">
                          <a:solidFill>
                            <a:srgbClr val="FFC000"/>
                          </a:solidFill>
                          <a:effectLst/>
                          <a:latin typeface="+mn-ea"/>
                          <a:ea typeface="+mn-ea"/>
                        </a:rPr>
                        <a:t>加强审计风险识别能力</a:t>
                      </a:r>
                      <a:endParaRPr lang="zh-CN" altLang="en-US" sz="1200" b="1" i="0" u="none" strike="noStrike" dirty="0">
                        <a:solidFill>
                          <a:srgbClr val="FFC000"/>
                        </a:solidFill>
                        <a:effectLst/>
                        <a:latin typeface="+mn-ea"/>
                        <a:ea typeface="+mn-ea"/>
                      </a:endParaRPr>
                    </a:p>
                  </a:txBody>
                  <a:tcPr marL="6583" marR="6583" marT="6583" marB="0" anchor="ctr"/>
                </a:tc>
                <a:extLst>
                  <a:ext uri="{0D108BD9-81ED-4DB2-BD59-A6C34878D82A}">
                    <a16:rowId xmlns="" xmlns:a16="http://schemas.microsoft.com/office/drawing/2014/main" val="10003"/>
                  </a:ext>
                </a:extLst>
              </a:tr>
              <a:tr h="427372">
                <a:tc vMerge="1">
                  <a:txBody>
                    <a:bodyPr/>
                    <a:lstStyle/>
                    <a:p>
                      <a:endParaRPr lang="zh-CN"/>
                    </a:p>
                  </a:txBody>
                  <a:tcPr/>
                </a:tc>
                <a:tc>
                  <a:txBody>
                    <a:bodyPr/>
                    <a:lstStyle/>
                    <a:p>
                      <a:pPr algn="l" fontAlgn="ctr"/>
                      <a:r>
                        <a:rPr lang="zh-CN" altLang="en-US" sz="1200" u="none" strike="noStrike" dirty="0">
                          <a:effectLst/>
                          <a:latin typeface="+mn-ea"/>
                          <a:ea typeface="+mn-ea"/>
                        </a:rPr>
                        <a:t>实时审计</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改造日志汇聚模式，采用实时数据流的方式，可</a:t>
                      </a:r>
                      <a:r>
                        <a:rPr lang="zh-CN" altLang="en-US" sz="1200" b="1" u="none" strike="noStrike" dirty="0">
                          <a:solidFill>
                            <a:srgbClr val="FFC000"/>
                          </a:solidFill>
                          <a:effectLst/>
                          <a:latin typeface="+mn-ea"/>
                          <a:ea typeface="+mn-ea"/>
                        </a:rPr>
                        <a:t>立即侦测到非法操作</a:t>
                      </a:r>
                      <a:r>
                        <a:rPr lang="en-US" altLang="zh-CN" sz="1200" u="none" strike="noStrike" dirty="0">
                          <a:effectLst/>
                          <a:latin typeface="+mn-ea"/>
                          <a:ea typeface="+mn-ea"/>
                        </a:rPr>
                        <a:t>,</a:t>
                      </a:r>
                      <a:r>
                        <a:rPr lang="zh-CN" altLang="en-US" sz="1200" u="none" strike="noStrike" dirty="0">
                          <a:effectLst/>
                          <a:latin typeface="+mn-ea"/>
                          <a:ea typeface="+mn-ea"/>
                        </a:rPr>
                        <a:t>自动封禁账户权限</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04"/>
                  </a:ext>
                </a:extLst>
              </a:tr>
              <a:tr h="636698">
                <a:tc vMerge="1">
                  <a:txBody>
                    <a:bodyPr/>
                    <a:lstStyle/>
                    <a:p>
                      <a:endParaRPr lang="zh-CN"/>
                    </a:p>
                  </a:txBody>
                  <a:tcPr/>
                </a:tc>
                <a:tc>
                  <a:txBody>
                    <a:bodyPr/>
                    <a:lstStyle/>
                    <a:p>
                      <a:pPr algn="l" fontAlgn="ctr"/>
                      <a:r>
                        <a:rPr lang="zh-CN" altLang="en-US" sz="1200" u="none" strike="noStrike" dirty="0">
                          <a:effectLst/>
                          <a:latin typeface="+mn-ea"/>
                          <a:ea typeface="+mn-ea"/>
                        </a:rPr>
                        <a:t>区块链审计追踪</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引入</a:t>
                      </a:r>
                      <a:r>
                        <a:rPr lang="zh-CN" altLang="en-US" sz="1200" b="1" u="none" strike="noStrike" dirty="0">
                          <a:solidFill>
                            <a:srgbClr val="FFC000"/>
                          </a:solidFill>
                          <a:effectLst/>
                          <a:latin typeface="+mn-ea"/>
                          <a:ea typeface="+mn-ea"/>
                        </a:rPr>
                        <a:t>区块链技术</a:t>
                      </a:r>
                      <a:r>
                        <a:rPr lang="zh-CN" altLang="en-US" sz="1200" u="none" strike="noStrike" dirty="0">
                          <a:effectLst/>
                          <a:latin typeface="+mn-ea"/>
                          <a:ea typeface="+mn-ea"/>
                        </a:rPr>
                        <a:t>增强日志记录能力，利用区块链去中心化，不可伪造、销毁等特性，防止用户伪造、篡改、删除关键核心操作日志，追踪操作信息</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05"/>
                  </a:ext>
                </a:extLst>
              </a:tr>
              <a:tr h="427372">
                <a:tc rowSpan="4">
                  <a:txBody>
                    <a:bodyPr/>
                    <a:lstStyle/>
                    <a:p>
                      <a:pPr algn="ctr" fontAlgn="ctr"/>
                      <a:r>
                        <a:rPr lang="zh-CN" altLang="en-US" sz="1400" u="none" strike="noStrike" dirty="0">
                          <a:effectLst/>
                          <a:latin typeface="+mn-ea"/>
                          <a:ea typeface="+mn-ea"/>
                        </a:rPr>
                        <a:t>安全能力封装</a:t>
                      </a:r>
                      <a:endParaRPr lang="zh-CN" altLang="en-US" sz="14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集群规范化评价</a:t>
                      </a:r>
                      <a:r>
                        <a:rPr lang="en-US" altLang="zh-CN" sz="1200" u="none" strike="noStrike" dirty="0">
                          <a:effectLst/>
                          <a:latin typeface="+mn-ea"/>
                          <a:ea typeface="+mn-ea"/>
                        </a:rPr>
                        <a:t>API</a:t>
                      </a:r>
                      <a:endParaRPr 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dirty="0"/>
                        <a:t>通过提供系列脚本程序，快速便捷的监测其它省公司大数据集群、合作用户</a:t>
                      </a:r>
                      <a:r>
                        <a:rPr lang="zh-CN" altLang="en-US" sz="1200" b="1" dirty="0">
                          <a:solidFill>
                            <a:srgbClr val="FFC000"/>
                          </a:solidFill>
                        </a:rPr>
                        <a:t>大数据集群</a:t>
                      </a:r>
                      <a:r>
                        <a:rPr lang="zh-CN" altLang="en-US" sz="1200" dirty="0"/>
                        <a:t>的</a:t>
                      </a:r>
                      <a:r>
                        <a:rPr lang="zh-CN" altLang="en-US" sz="1200" b="1" kern="1200" dirty="0">
                          <a:solidFill>
                            <a:srgbClr val="FFC000"/>
                          </a:solidFill>
                          <a:latin typeface="+mn-lt"/>
                          <a:ea typeface="+mn-ea"/>
                          <a:cs typeface="+mn-cs"/>
                        </a:rPr>
                        <a:t>规范化管理能力</a:t>
                      </a:r>
                      <a:r>
                        <a:rPr lang="zh-CN" altLang="en-US" sz="1200" dirty="0"/>
                        <a:t>，形成</a:t>
                      </a:r>
                      <a:r>
                        <a:rPr lang="zh-CN" altLang="en-US" sz="1200" b="1" kern="1200" dirty="0">
                          <a:solidFill>
                            <a:srgbClr val="FFC000"/>
                          </a:solidFill>
                          <a:latin typeface="+mn-lt"/>
                          <a:ea typeface="+mn-ea"/>
                          <a:cs typeface="+mn-cs"/>
                        </a:rPr>
                        <a:t>评价评分和相应的整改措施</a:t>
                      </a:r>
                    </a:p>
                  </a:txBody>
                  <a:tcPr marL="6583" marR="6583" marT="6583" marB="0" anchor="ctr"/>
                </a:tc>
                <a:extLst>
                  <a:ext uri="{0D108BD9-81ED-4DB2-BD59-A6C34878D82A}">
                    <a16:rowId xmlns="" xmlns:a16="http://schemas.microsoft.com/office/drawing/2014/main" val="10006"/>
                  </a:ext>
                </a:extLst>
              </a:tr>
              <a:tr h="419136">
                <a:tc vMerge="1">
                  <a:txBody>
                    <a:bodyPr/>
                    <a:lstStyle/>
                    <a:p>
                      <a:endParaRPr lang="zh-CN"/>
                    </a:p>
                  </a:txBody>
                  <a:tcPr/>
                </a:tc>
                <a:tc>
                  <a:txBody>
                    <a:bodyPr/>
                    <a:lstStyle/>
                    <a:p>
                      <a:pPr algn="l" fontAlgn="ctr"/>
                      <a:r>
                        <a:rPr lang="zh-CN" altLang="en-US" sz="1200" u="none" strike="noStrike">
                          <a:effectLst/>
                          <a:latin typeface="+mn-ea"/>
                          <a:ea typeface="+mn-ea"/>
                        </a:rPr>
                        <a:t>统一认证</a:t>
                      </a:r>
                      <a:r>
                        <a:rPr lang="en-US" sz="1200" u="none" strike="noStrike">
                          <a:effectLst/>
                          <a:latin typeface="+mn-ea"/>
                          <a:ea typeface="+mn-ea"/>
                        </a:rPr>
                        <a:t>API</a:t>
                      </a:r>
                      <a:endParaRPr lang="en-US" sz="1200" b="0" i="0" u="none" strike="noStrike">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结合权限管理</a:t>
                      </a:r>
                      <a:r>
                        <a:rPr lang="en-US" altLang="zh-CN" sz="1200" u="none" strike="noStrike" dirty="0">
                          <a:effectLst/>
                          <a:latin typeface="+mn-ea"/>
                          <a:ea typeface="+mn-ea"/>
                        </a:rPr>
                        <a:t>API</a:t>
                      </a:r>
                      <a:r>
                        <a:rPr lang="zh-CN" altLang="en-US" sz="1200" u="none" strike="noStrike" dirty="0">
                          <a:effectLst/>
                          <a:latin typeface="+mn-ea"/>
                          <a:ea typeface="+mn-ea"/>
                        </a:rPr>
                        <a:t>，使用</a:t>
                      </a:r>
                      <a:r>
                        <a:rPr lang="en-US" altLang="zh-CN" sz="1200" u="none" strike="noStrike" dirty="0">
                          <a:effectLst/>
                          <a:latin typeface="+mn-ea"/>
                          <a:ea typeface="+mn-ea"/>
                        </a:rPr>
                        <a:t>MSS</a:t>
                      </a:r>
                      <a:r>
                        <a:rPr lang="zh-CN" altLang="en-US" sz="1200" u="none" strike="noStrike" dirty="0">
                          <a:effectLst/>
                          <a:latin typeface="+mn-ea"/>
                          <a:ea typeface="+mn-ea"/>
                        </a:rPr>
                        <a:t>数据核对用户身份，提供</a:t>
                      </a:r>
                      <a:r>
                        <a:rPr lang="zh-CN" altLang="en-US" sz="1200" b="1" u="none" strike="noStrike" dirty="0">
                          <a:solidFill>
                            <a:srgbClr val="FFC000"/>
                          </a:solidFill>
                          <a:effectLst/>
                          <a:latin typeface="+mn-ea"/>
                          <a:ea typeface="+mn-ea"/>
                        </a:rPr>
                        <a:t>统一认证</a:t>
                      </a:r>
                      <a:r>
                        <a:rPr lang="en-US" altLang="zh-CN" sz="1200" b="1" u="none" strike="noStrike" dirty="0">
                          <a:solidFill>
                            <a:srgbClr val="FFC000"/>
                          </a:solidFill>
                          <a:effectLst/>
                          <a:latin typeface="+mn-ea"/>
                          <a:ea typeface="+mn-ea"/>
                        </a:rPr>
                        <a:t>API</a:t>
                      </a:r>
                      <a:r>
                        <a:rPr lang="zh-CN" altLang="en-US" sz="1200" u="none" strike="noStrike" dirty="0">
                          <a:effectLst/>
                          <a:latin typeface="+mn-ea"/>
                          <a:ea typeface="+mn-ea"/>
                        </a:rPr>
                        <a:t>，可通过提供手机号、身份证、</a:t>
                      </a:r>
                      <a:r>
                        <a:rPr lang="en-US" altLang="zh-CN" sz="1200" u="none" strike="noStrike" dirty="0">
                          <a:effectLst/>
                          <a:latin typeface="+mn-ea"/>
                          <a:ea typeface="+mn-ea"/>
                        </a:rPr>
                        <a:t>MSS</a:t>
                      </a:r>
                      <a:r>
                        <a:rPr lang="zh-CN" altLang="en-US" sz="1200" u="none" strike="noStrike" dirty="0">
                          <a:effectLst/>
                          <a:latin typeface="+mn-ea"/>
                          <a:ea typeface="+mn-ea"/>
                        </a:rPr>
                        <a:t>系统</a:t>
                      </a:r>
                      <a:r>
                        <a:rPr lang="en-US" altLang="zh-CN" sz="1200" u="none" strike="noStrike" dirty="0">
                          <a:effectLst/>
                          <a:latin typeface="+mn-ea"/>
                          <a:ea typeface="+mn-ea"/>
                        </a:rPr>
                        <a:t>ID</a:t>
                      </a:r>
                      <a:r>
                        <a:rPr lang="zh-CN" altLang="en-US" sz="1200" u="none" strike="noStrike" dirty="0">
                          <a:effectLst/>
                          <a:latin typeface="+mn-ea"/>
                          <a:ea typeface="+mn-ea"/>
                        </a:rPr>
                        <a:t>等方式认证</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07"/>
                  </a:ext>
                </a:extLst>
              </a:tr>
              <a:tr h="427372">
                <a:tc vMerge="1">
                  <a:txBody>
                    <a:bodyPr/>
                    <a:lstStyle/>
                    <a:p>
                      <a:endParaRPr lang="zh-CN"/>
                    </a:p>
                  </a:txBody>
                  <a:tcPr/>
                </a:tc>
                <a:tc>
                  <a:txBody>
                    <a:bodyPr/>
                    <a:lstStyle/>
                    <a:p>
                      <a:pPr algn="l" fontAlgn="ctr"/>
                      <a:r>
                        <a:rPr lang="zh-CN" altLang="en-US" sz="1200" u="none" strike="noStrike">
                          <a:effectLst/>
                          <a:latin typeface="+mn-ea"/>
                          <a:ea typeface="+mn-ea"/>
                        </a:rPr>
                        <a:t>加密脱敏</a:t>
                      </a:r>
                      <a:r>
                        <a:rPr lang="en-US" sz="1200" u="none" strike="noStrike">
                          <a:effectLst/>
                          <a:latin typeface="+mn-ea"/>
                          <a:ea typeface="+mn-ea"/>
                        </a:rPr>
                        <a:t>API</a:t>
                      </a:r>
                      <a:endParaRPr lang="en-US" sz="1200" b="0" i="0" u="none" strike="noStrike">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b="1" u="none" strike="noStrike" dirty="0">
                          <a:solidFill>
                            <a:srgbClr val="FFC000"/>
                          </a:solidFill>
                          <a:effectLst/>
                          <a:latin typeface="+mn-ea"/>
                          <a:ea typeface="+mn-ea"/>
                        </a:rPr>
                        <a:t>封装加密脱敏</a:t>
                      </a:r>
                      <a:r>
                        <a:rPr lang="en-US" altLang="zh-CN" sz="1200" b="1" u="none" strike="noStrike" dirty="0">
                          <a:solidFill>
                            <a:srgbClr val="FFC000"/>
                          </a:solidFill>
                          <a:effectLst/>
                          <a:latin typeface="+mn-ea"/>
                          <a:ea typeface="+mn-ea"/>
                        </a:rPr>
                        <a:t>API</a:t>
                      </a:r>
                      <a:r>
                        <a:rPr lang="zh-CN" altLang="en-US" sz="1200" u="none" strike="noStrike" dirty="0">
                          <a:effectLst/>
                          <a:latin typeface="+mn-ea"/>
                          <a:ea typeface="+mn-ea"/>
                        </a:rPr>
                        <a:t>，按照集团定级规则定级的数据，可直接调用</a:t>
                      </a:r>
                      <a:r>
                        <a:rPr lang="en-US" altLang="zh-CN" sz="1200" u="none" strike="noStrike" dirty="0">
                          <a:effectLst/>
                          <a:latin typeface="+mn-ea"/>
                          <a:ea typeface="+mn-ea"/>
                        </a:rPr>
                        <a:t>API</a:t>
                      </a:r>
                      <a:r>
                        <a:rPr lang="zh-CN" altLang="en-US" sz="1200" u="none" strike="noStrike" dirty="0">
                          <a:effectLst/>
                          <a:latin typeface="+mn-ea"/>
                          <a:ea typeface="+mn-ea"/>
                        </a:rPr>
                        <a:t>完成数据加密脱敏</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08"/>
                  </a:ext>
                </a:extLst>
              </a:tr>
              <a:tr h="427372">
                <a:tc vMerge="1">
                  <a:txBody>
                    <a:bodyPr/>
                    <a:lstStyle/>
                    <a:p>
                      <a:pPr algn="ctr" fontAlgn="ctr"/>
                      <a:endParaRPr lang="zh-CN" altLang="en-US" sz="1400" b="0" i="0" u="none" strike="noStrike" dirty="0">
                        <a:effectLst/>
                        <a:latin typeface="+mn-ea"/>
                        <a:ea typeface="+mn-ea"/>
                      </a:endParaRPr>
                    </a:p>
                  </a:txBody>
                  <a:tcPr marL="6583" marR="6583" marT="6583" marB="0" anchor="ctr"/>
                </a:tc>
                <a:tc>
                  <a:txBody>
                    <a:bodyPr/>
                    <a:lstStyle/>
                    <a:p>
                      <a:pPr algn="l" fontAlgn="ctr"/>
                      <a:r>
                        <a:rPr lang="zh-CN" altLang="en-US" sz="1200" b="0" i="0" u="none" strike="noStrike" dirty="0">
                          <a:effectLst/>
                          <a:latin typeface="+mn-ea"/>
                          <a:ea typeface="+mn-ea"/>
                        </a:rPr>
                        <a:t>自动定级</a:t>
                      </a:r>
                      <a:r>
                        <a:rPr lang="en-US" altLang="zh-CN" sz="1200" b="0" i="0" u="none" strike="noStrike" dirty="0">
                          <a:effectLst/>
                          <a:latin typeface="+mn-ea"/>
                          <a:ea typeface="+mn-ea"/>
                        </a:rPr>
                        <a:t>API</a:t>
                      </a:r>
                      <a:endParaRPr lang="en-US" sz="1200" b="0" i="0" u="none" strike="noStrike" dirty="0">
                        <a:effectLst/>
                        <a:latin typeface="+mn-ea"/>
                        <a:ea typeface="+mn-ea"/>
                      </a:endParaRPr>
                    </a:p>
                  </a:txBody>
                  <a:tcPr marL="6583" marR="6583" marT="658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latin typeface="+mn-ea"/>
                          <a:ea typeface="+mn-ea"/>
                        </a:rPr>
                        <a:t>新增</a:t>
                      </a:r>
                      <a:endParaRPr lang="zh-CN" altLang="en-US" sz="1200" b="0" i="0" u="none" strike="noStrike" dirty="0">
                        <a:effectLst/>
                        <a:latin typeface="+mn-ea"/>
                        <a:ea typeface="+mn-ea"/>
                      </a:endParaRPr>
                    </a:p>
                    <a:p>
                      <a:pPr algn="ctr" fontAlgn="ct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dirty="0"/>
                        <a:t>对于输入</a:t>
                      </a:r>
                      <a:r>
                        <a:rPr lang="en-US" altLang="zh-CN" sz="1200" dirty="0"/>
                        <a:t>/</a:t>
                      </a:r>
                      <a:r>
                        <a:rPr lang="zh-CN" altLang="en-US" sz="1200" dirty="0"/>
                        <a:t>输出的结构化数据，</a:t>
                      </a:r>
                      <a:r>
                        <a:rPr lang="zh-CN" altLang="en-US" sz="1200" b="1" dirty="0">
                          <a:solidFill>
                            <a:srgbClr val="FFC000"/>
                          </a:solidFill>
                        </a:rPr>
                        <a:t>自动识别</a:t>
                      </a:r>
                      <a:r>
                        <a:rPr lang="zh-CN" altLang="en-US" sz="1200" dirty="0"/>
                        <a:t>出需要根据定级策略完成加密脱敏、解密还原动作</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09"/>
                  </a:ext>
                </a:extLst>
              </a:tr>
              <a:tr h="252935">
                <a:tc rowSpan="3">
                  <a:txBody>
                    <a:bodyPr/>
                    <a:lstStyle/>
                    <a:p>
                      <a:pPr algn="ctr" fontAlgn="ctr"/>
                      <a:r>
                        <a:rPr lang="zh-CN" altLang="en-US" sz="1400" u="none" strike="noStrike" dirty="0">
                          <a:effectLst/>
                          <a:latin typeface="+mn-ea"/>
                          <a:ea typeface="+mn-ea"/>
                        </a:rPr>
                        <a:t>安全运营监控</a:t>
                      </a:r>
                      <a:endParaRPr lang="zh-CN" altLang="en-US" sz="14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风险评估报告</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定期形成</a:t>
                      </a:r>
                      <a:r>
                        <a:rPr lang="zh-CN" altLang="en-US" sz="1200" b="1" u="none" strike="noStrike" dirty="0">
                          <a:solidFill>
                            <a:srgbClr val="FFC000"/>
                          </a:solidFill>
                          <a:effectLst/>
                          <a:latin typeface="+mn-ea"/>
                          <a:ea typeface="+mn-ea"/>
                        </a:rPr>
                        <a:t>独立安全事件报告</a:t>
                      </a:r>
                      <a:r>
                        <a:rPr lang="zh-CN" altLang="en-US" sz="1200" u="none" strike="noStrike" dirty="0">
                          <a:effectLst/>
                          <a:latin typeface="+mn-ea"/>
                          <a:ea typeface="+mn-ea"/>
                        </a:rPr>
                        <a:t>，给予安全管理员技术建议</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10"/>
                  </a:ext>
                </a:extLst>
              </a:tr>
              <a:tr h="252935">
                <a:tc vMerge="1">
                  <a:txBody>
                    <a:bodyPr/>
                    <a:lstStyle/>
                    <a:p>
                      <a:endParaRPr lang="zh-CN" altLang="en-US"/>
                    </a:p>
                  </a:txBody>
                  <a:tcPr/>
                </a:tc>
                <a:tc>
                  <a:txBody>
                    <a:bodyPr/>
                    <a:lstStyle/>
                    <a:p>
                      <a:pPr algn="l" fontAlgn="ctr"/>
                      <a:r>
                        <a:rPr lang="zh-CN" altLang="en-US" sz="1200" b="0" i="0" u="none" strike="noStrike" dirty="0">
                          <a:effectLst/>
                          <a:latin typeface="+mn-ea"/>
                          <a:ea typeface="+mn-ea"/>
                        </a:rPr>
                        <a:t>运维监控</a:t>
                      </a:r>
                    </a:p>
                  </a:txBody>
                  <a:tcPr marL="6583" marR="6583" marT="6583" marB="0" anchor="ctr"/>
                </a:tc>
                <a:tc>
                  <a:txBody>
                    <a:bodyPr/>
                    <a:lstStyle/>
                    <a:p>
                      <a:pPr algn="ctr" fontAlgn="ctr"/>
                      <a:r>
                        <a:rPr lang="zh-CN" altLang="en-US" sz="1200" b="0" i="0" u="none" strike="noStrike" dirty="0">
                          <a:effectLst/>
                          <a:latin typeface="+mn-ea"/>
                          <a:ea typeface="+mn-ea"/>
                        </a:rPr>
                        <a:t>新增</a:t>
                      </a:r>
                    </a:p>
                  </a:txBody>
                  <a:tcPr marL="6583" marR="6583" marT="6583" marB="0" anchor="ctr"/>
                </a:tc>
                <a:tc>
                  <a:txBody>
                    <a:bodyPr/>
                    <a:lstStyle/>
                    <a:p>
                      <a:pPr algn="l" fontAlgn="ctr"/>
                      <a:r>
                        <a:rPr lang="zh-CN" altLang="en-US" sz="1200" b="0" i="0" u="none" strike="noStrike" dirty="0">
                          <a:effectLst/>
                          <a:latin typeface="+mn-ea"/>
                          <a:ea typeface="+mn-ea"/>
                        </a:rPr>
                        <a:t>监控大数据集群</a:t>
                      </a:r>
                      <a:r>
                        <a:rPr lang="zh-CN" altLang="en-US" sz="1200" b="1" i="0" u="none" strike="noStrike" dirty="0">
                          <a:solidFill>
                            <a:srgbClr val="FFC000"/>
                          </a:solidFill>
                          <a:effectLst/>
                          <a:latin typeface="+mn-ea"/>
                          <a:ea typeface="+mn-ea"/>
                        </a:rPr>
                        <a:t>核心组件运行状态</a:t>
                      </a:r>
                      <a:r>
                        <a:rPr lang="zh-CN" altLang="en-US" sz="1200" b="0" i="0" u="none" strike="noStrike" dirty="0">
                          <a:effectLst/>
                          <a:latin typeface="+mn-ea"/>
                          <a:ea typeface="+mn-ea"/>
                        </a:rPr>
                        <a:t>、应用系统</a:t>
                      </a:r>
                      <a:r>
                        <a:rPr lang="zh-CN" altLang="en-US" sz="1200" b="1" i="0" u="none" strike="noStrike" dirty="0">
                          <a:solidFill>
                            <a:srgbClr val="FFC000"/>
                          </a:solidFill>
                          <a:effectLst/>
                          <a:latin typeface="+mn-ea"/>
                          <a:ea typeface="+mn-ea"/>
                        </a:rPr>
                        <a:t>关键服务运行状态</a:t>
                      </a:r>
                    </a:p>
                  </a:txBody>
                  <a:tcPr marL="6583" marR="6583" marT="6583" marB="0" anchor="ctr"/>
                </a:tc>
                <a:extLst>
                  <a:ext uri="{0D108BD9-81ED-4DB2-BD59-A6C34878D82A}">
                    <a16:rowId xmlns="" xmlns:a16="http://schemas.microsoft.com/office/drawing/2014/main" val="10013"/>
                  </a:ext>
                </a:extLst>
              </a:tr>
              <a:tr h="505869">
                <a:tc vMerge="1">
                  <a:txBody>
                    <a:bodyPr/>
                    <a:lstStyle/>
                    <a:p>
                      <a:endParaRPr lang="zh-CN"/>
                    </a:p>
                  </a:txBody>
                  <a:tcPr/>
                </a:tc>
                <a:tc>
                  <a:txBody>
                    <a:bodyPr/>
                    <a:lstStyle/>
                    <a:p>
                      <a:pPr algn="l" fontAlgn="ctr"/>
                      <a:r>
                        <a:rPr lang="zh-CN" altLang="en-US" sz="1200" u="none" strike="noStrike" dirty="0">
                          <a:effectLst/>
                          <a:latin typeface="+mn-ea"/>
                          <a:ea typeface="+mn-ea"/>
                        </a:rPr>
                        <a:t>数据安全阈值配置</a:t>
                      </a:r>
                      <a:endParaRPr lang="zh-CN" altLang="en-US" sz="1200" b="0" i="0" u="none" strike="noStrike" dirty="0">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配置各类关于</a:t>
                      </a:r>
                      <a:r>
                        <a:rPr lang="zh-CN" altLang="en-US" sz="1200" b="1" u="none" strike="noStrike" dirty="0">
                          <a:solidFill>
                            <a:srgbClr val="FFC000"/>
                          </a:solidFill>
                          <a:effectLst/>
                          <a:latin typeface="+mn-ea"/>
                          <a:ea typeface="+mn-ea"/>
                        </a:rPr>
                        <a:t>安全指标阈值</a:t>
                      </a:r>
                      <a:r>
                        <a:rPr lang="zh-CN" altLang="en-US" sz="1200" u="none" strike="noStrike" dirty="0">
                          <a:effectLst/>
                          <a:latin typeface="+mn-ea"/>
                          <a:ea typeface="+mn-ea"/>
                        </a:rPr>
                        <a:t>信息，统一监控账户可访问表数量、可输入输出文件格式、大小等</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11"/>
                  </a:ext>
                </a:extLst>
              </a:tr>
              <a:tr h="524174">
                <a:tc>
                  <a:txBody>
                    <a:bodyPr/>
                    <a:lstStyle/>
                    <a:p>
                      <a:pPr algn="ctr" fontAlgn="ctr"/>
                      <a:r>
                        <a:rPr lang="zh-CN" altLang="en-US" sz="1200" u="none" strike="noStrike" dirty="0">
                          <a:effectLst/>
                          <a:latin typeface="+mn-ea"/>
                          <a:ea typeface="+mn-ea"/>
                        </a:rPr>
                        <a:t>专区安全管控支撑</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a:effectLst/>
                          <a:latin typeface="+mn-ea"/>
                          <a:ea typeface="+mn-ea"/>
                        </a:rPr>
                        <a:t>专区安全管控支撑</a:t>
                      </a:r>
                      <a:endParaRPr lang="zh-CN" altLang="en-US" sz="1200" b="0" i="0" u="none" strike="noStrike">
                        <a:effectLst/>
                        <a:latin typeface="+mn-ea"/>
                        <a:ea typeface="+mn-ea"/>
                      </a:endParaRPr>
                    </a:p>
                  </a:txBody>
                  <a:tcPr marL="6583" marR="6583" marT="6583" marB="0" anchor="ctr"/>
                </a:tc>
                <a:tc>
                  <a:txBody>
                    <a:bodyPr/>
                    <a:lstStyle/>
                    <a:p>
                      <a:pPr algn="ctr" fontAlgn="ctr"/>
                      <a:r>
                        <a:rPr lang="zh-CN" altLang="en-US" sz="1200" u="none" strike="noStrike" dirty="0">
                          <a:effectLst/>
                          <a:latin typeface="+mn-ea"/>
                          <a:ea typeface="+mn-ea"/>
                        </a:rPr>
                        <a:t>新增</a:t>
                      </a:r>
                      <a:endParaRPr lang="zh-CN" altLang="en-US" sz="1200" b="0" i="0" u="none" strike="noStrike" dirty="0">
                        <a:effectLst/>
                        <a:latin typeface="+mn-ea"/>
                        <a:ea typeface="+mn-ea"/>
                      </a:endParaRPr>
                    </a:p>
                  </a:txBody>
                  <a:tcPr marL="6583" marR="6583" marT="6583" marB="0" anchor="ctr"/>
                </a:tc>
                <a:tc>
                  <a:txBody>
                    <a:bodyPr/>
                    <a:lstStyle/>
                    <a:p>
                      <a:pPr algn="l" fontAlgn="ctr"/>
                      <a:r>
                        <a:rPr lang="zh-CN" altLang="en-US" sz="1200" u="none" strike="noStrike" dirty="0">
                          <a:effectLst/>
                          <a:latin typeface="+mn-ea"/>
                          <a:ea typeface="+mn-ea"/>
                        </a:rPr>
                        <a:t>支撑</a:t>
                      </a:r>
                      <a:r>
                        <a:rPr lang="en-US" altLang="zh-CN" sz="1200" u="none" strike="noStrike" dirty="0">
                          <a:effectLst/>
                          <a:latin typeface="+mn-ea"/>
                          <a:ea typeface="+mn-ea"/>
                        </a:rPr>
                        <a:t>(</a:t>
                      </a:r>
                      <a:r>
                        <a:rPr lang="zh-CN" altLang="en-US" sz="1200" u="none" strike="noStrike" dirty="0">
                          <a:effectLst/>
                          <a:latin typeface="+mn-ea"/>
                          <a:ea typeface="+mn-ea"/>
                        </a:rPr>
                        <a:t>试点</a:t>
                      </a:r>
                      <a:r>
                        <a:rPr lang="en-US" altLang="zh-CN" sz="1200" u="none" strike="noStrike" dirty="0">
                          <a:effectLst/>
                          <a:latin typeface="+mn-ea"/>
                          <a:ea typeface="+mn-ea"/>
                        </a:rPr>
                        <a:t>1-2</a:t>
                      </a:r>
                      <a:r>
                        <a:rPr lang="zh-CN" altLang="en-US" sz="1200" u="none" strike="noStrike" dirty="0">
                          <a:effectLst/>
                          <a:latin typeface="+mn-ea"/>
                          <a:ea typeface="+mn-ea"/>
                        </a:rPr>
                        <a:t>个省）安全管控，按照集团统一目录和权限规范实现专区私有数据</a:t>
                      </a:r>
                      <a:r>
                        <a:rPr lang="en-US" altLang="zh-CN" sz="1200" u="none" strike="noStrike" dirty="0">
                          <a:effectLst/>
                          <a:latin typeface="+mn-ea"/>
                          <a:ea typeface="+mn-ea"/>
                        </a:rPr>
                        <a:t>(</a:t>
                      </a:r>
                      <a:r>
                        <a:rPr lang="zh-CN" altLang="en-US" sz="1200" u="none" strike="noStrike" dirty="0">
                          <a:effectLst/>
                          <a:latin typeface="+mn-ea"/>
                          <a:ea typeface="+mn-ea"/>
                        </a:rPr>
                        <a:t>试点</a:t>
                      </a:r>
                      <a:r>
                        <a:rPr lang="en-US" altLang="zh-CN" sz="1200" u="none" strike="noStrike" dirty="0">
                          <a:effectLst/>
                          <a:latin typeface="+mn-ea"/>
                          <a:ea typeface="+mn-ea"/>
                        </a:rPr>
                        <a:t>1-2</a:t>
                      </a:r>
                      <a:r>
                        <a:rPr lang="zh-CN" altLang="en-US" sz="1200" u="none" strike="noStrike" dirty="0">
                          <a:effectLst/>
                          <a:latin typeface="+mn-ea"/>
                          <a:ea typeface="+mn-ea"/>
                        </a:rPr>
                        <a:t>个省）</a:t>
                      </a:r>
                      <a:r>
                        <a:rPr lang="en-US" altLang="zh-CN" sz="1200" u="none" strike="noStrike" dirty="0">
                          <a:effectLst/>
                          <a:latin typeface="+mn-ea"/>
                          <a:ea typeface="+mn-ea"/>
                        </a:rPr>
                        <a:t>HDFS</a:t>
                      </a:r>
                      <a:r>
                        <a:rPr lang="zh-CN" altLang="en-US" sz="1200" u="none" strike="noStrike" dirty="0">
                          <a:effectLst/>
                          <a:latin typeface="+mn-ea"/>
                          <a:ea typeface="+mn-ea"/>
                        </a:rPr>
                        <a:t>管理</a:t>
                      </a:r>
                      <a:endParaRPr lang="zh-CN" altLang="en-US" sz="1200" b="0" i="0" u="none" strike="noStrike" dirty="0">
                        <a:effectLst/>
                        <a:latin typeface="+mn-ea"/>
                        <a:ea typeface="+mn-ea"/>
                      </a:endParaRPr>
                    </a:p>
                  </a:txBody>
                  <a:tcPr marL="6583" marR="6583" marT="6583" marB="0" anchor="ctr"/>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2397266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
          <p:cNvSpPr txBox="1">
            <a:spLocks noChangeArrowheads="1"/>
          </p:cNvSpPr>
          <p:nvPr>
            <p:custDataLst>
              <p:tags r:id="rId1"/>
            </p:custDataLst>
          </p:nvPr>
        </p:nvSpPr>
        <p:spPr bwMode="auto">
          <a:xfrm>
            <a:off x="4267201" y="2816226"/>
            <a:ext cx="33201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defRPr/>
            </a:pPr>
            <a:r>
              <a:rPr lang="en-US" altLang="zh-CN" sz="6000" dirty="0">
                <a:solidFill>
                  <a:srgbClr val="0070C0"/>
                </a:solidFill>
                <a:latin typeface="+mj-lt"/>
                <a:ea typeface="微软雅黑" panose="020B0503020204020204" charset="-122"/>
              </a:rPr>
              <a:t>THANKS</a:t>
            </a:r>
          </a:p>
        </p:txBody>
      </p:sp>
      <p:sp>
        <p:nvSpPr>
          <p:cNvPr id="18" name="空心弧 17"/>
          <p:cNvSpPr/>
          <p:nvPr>
            <p:custDataLst>
              <p:tags r:id="rId2"/>
            </p:custDataLst>
          </p:nvPr>
        </p:nvSpPr>
        <p:spPr bwMode="auto">
          <a:xfrm rot="7086271">
            <a:off x="6551614" y="2576514"/>
            <a:ext cx="1482725" cy="1482725"/>
          </a:xfrm>
          <a:prstGeom prst="blockArc">
            <a:avLst>
              <a:gd name="adj1" fmla="val 5502533"/>
              <a:gd name="adj2" fmla="val 1980318"/>
              <a:gd name="adj3" fmla="val 1053"/>
            </a:avLst>
          </a:prstGeom>
          <a:solidFill>
            <a:srgbClr val="00B05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70C0"/>
              </a:solidFill>
            </a:endParaRPr>
          </a:p>
        </p:txBody>
      </p:sp>
      <p:sp>
        <p:nvSpPr>
          <p:cNvPr id="19" name="TextBox 8"/>
          <p:cNvSpPr txBox="1">
            <a:spLocks noChangeArrowheads="1"/>
          </p:cNvSpPr>
          <p:nvPr>
            <p:custDataLst>
              <p:tags r:id="rId3"/>
            </p:custDataLst>
          </p:nvPr>
        </p:nvSpPr>
        <p:spPr bwMode="auto">
          <a:xfrm>
            <a:off x="4414839"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a:defRPr/>
            </a:pPr>
            <a:r>
              <a:rPr lang="zh-CN" altLang="en-US" sz="1800" dirty="0">
                <a:solidFill>
                  <a:srgbClr val="FF0000"/>
                </a:solidFill>
                <a:latin typeface="+mn-ea"/>
                <a:ea typeface="+mn-ea"/>
              </a:rPr>
              <a:t>谢谢聆听</a:t>
            </a:r>
          </a:p>
        </p:txBody>
      </p:sp>
    </p:spTree>
    <p:extLst>
      <p:ext uri="{BB962C8B-B14F-4D97-AF65-F5344CB8AC3E}">
        <p14:creationId xmlns:p14="http://schemas.microsoft.com/office/powerpoint/2010/main" val="412640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对标阿里：阿里大数据安全体系架构</a:t>
            </a:r>
            <a:endParaRPr lang="zh-CN" altLang="en-US" dirty="0">
              <a:solidFill>
                <a:schemeClr val="tx2">
                  <a:lumMod val="60000"/>
                  <a:lumOff val="40000"/>
                </a:schemeClr>
              </a:solidFill>
            </a:endParaRPr>
          </a:p>
        </p:txBody>
      </p:sp>
      <p:pic>
        <p:nvPicPr>
          <p:cNvPr id="2" name="图片 1" descr="大数据安全标准化白皮书（2018版）.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21250" t="38520" r="37667" b="33280"/>
          <a:stretch/>
        </p:blipFill>
        <p:spPr>
          <a:xfrm>
            <a:off x="573227" y="995680"/>
            <a:ext cx="11090453" cy="2713256"/>
          </a:xfrm>
          <a:prstGeom prst="rect">
            <a:avLst/>
          </a:prstGeom>
        </p:spPr>
      </p:pic>
      <p:sp>
        <p:nvSpPr>
          <p:cNvPr id="3" name="文本框 2"/>
          <p:cNvSpPr txBox="1"/>
          <p:nvPr/>
        </p:nvSpPr>
        <p:spPr>
          <a:xfrm>
            <a:off x="4365853" y="751303"/>
            <a:ext cx="3505201" cy="386081"/>
          </a:xfrm>
          <a:prstGeom prst="rect">
            <a:avLst/>
          </a:prstGeom>
          <a:noFill/>
        </p:spPr>
        <p:txBody>
          <a:bodyPr wrap="none" rtlCol="0">
            <a:normAutofit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sz="2000" b="1" dirty="0">
                <a:latin typeface="+mn-lt"/>
                <a:ea typeface="+mn-ea"/>
                <a:cs typeface="微软雅黑" panose="020B0503020204020204" pitchFamily="34" charset="-122"/>
                <a:sym typeface="Calibri" panose="020F0502020204030204" pitchFamily="34" charset="0"/>
              </a:rPr>
              <a:t>阿里巴巴大数据安全体系架构</a:t>
            </a:r>
          </a:p>
        </p:txBody>
      </p:sp>
      <p:sp>
        <p:nvSpPr>
          <p:cNvPr id="6" name="矩形 5"/>
          <p:cNvSpPr/>
          <p:nvPr/>
        </p:nvSpPr>
        <p:spPr bwMode="auto">
          <a:xfrm>
            <a:off x="696005" y="4074160"/>
            <a:ext cx="2961595" cy="162493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rgbClr val="00B050"/>
                </a:solidFill>
              </a:rPr>
              <a:t>数据安全定级：</a:t>
            </a:r>
            <a:r>
              <a:rPr lang="zh-CN" altLang="en-US" sz="1600" kern="0" dirty="0">
                <a:solidFill>
                  <a:schemeClr val="tx1"/>
                </a:solidFill>
                <a:latin typeface="+mn-ea"/>
              </a:rPr>
              <a:t>一级明文、二级脱敏、三级加密</a:t>
            </a:r>
            <a:endParaRPr lang="en-US" altLang="zh-CN" sz="1600" kern="0" dirty="0">
              <a:solidFill>
                <a:schemeClr val="tx1"/>
              </a:solidFill>
              <a:latin typeface="+mn-ea"/>
            </a:endParaRPr>
          </a:p>
          <a:p>
            <a:pPr marL="285750" indent="-285750">
              <a:lnSpc>
                <a:spcPct val="150000"/>
              </a:lnSpc>
              <a:buFont typeface="Wingdings" panose="05000000000000000000" pitchFamily="2" charset="2"/>
              <a:buChar char="Ø"/>
              <a:defRPr/>
            </a:pPr>
            <a:r>
              <a:rPr lang="en-US" altLang="zh-CN" sz="1600" b="1" kern="0" dirty="0">
                <a:solidFill>
                  <a:srgbClr val="00B050"/>
                </a:solidFill>
              </a:rPr>
              <a:t>HDFS</a:t>
            </a:r>
            <a:r>
              <a:rPr lang="zh-CN" altLang="en-US" sz="1600" b="1" kern="0" dirty="0">
                <a:solidFill>
                  <a:srgbClr val="00B050"/>
                </a:solidFill>
              </a:rPr>
              <a:t>规范</a:t>
            </a:r>
            <a:r>
              <a:rPr lang="en-US" altLang="zh-CN" sz="1600" b="1" kern="0" dirty="0">
                <a:solidFill>
                  <a:schemeClr val="tx1"/>
                </a:solidFill>
              </a:rPr>
              <a:t>:</a:t>
            </a:r>
            <a:r>
              <a:rPr lang="en-US" altLang="zh-CN" sz="1200" kern="0" dirty="0">
                <a:solidFill>
                  <a:schemeClr val="tx1"/>
                </a:solidFill>
              </a:rPr>
              <a:t>user\group\domain</a:t>
            </a:r>
            <a:endParaRPr lang="zh-CN" altLang="en-US" sz="1050" kern="0" dirty="0">
              <a:solidFill>
                <a:schemeClr val="tx1"/>
              </a:solidFill>
            </a:endParaRPr>
          </a:p>
        </p:txBody>
      </p:sp>
      <p:sp>
        <p:nvSpPr>
          <p:cNvPr id="7" name="矩形 6"/>
          <p:cNvSpPr/>
          <p:nvPr/>
        </p:nvSpPr>
        <p:spPr bwMode="auto">
          <a:xfrm>
            <a:off x="3780378" y="4074160"/>
            <a:ext cx="4418742" cy="162493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400" b="1" kern="0" dirty="0">
                <a:solidFill>
                  <a:srgbClr val="00B050"/>
                </a:solidFill>
              </a:rPr>
              <a:t>参照阿里的多租户权限体系：</a:t>
            </a:r>
            <a:r>
              <a:rPr lang="zh-CN" altLang="en-US" sz="1400" kern="0" dirty="0">
                <a:solidFill>
                  <a:schemeClr val="tx1"/>
                </a:solidFill>
                <a:latin typeface="+mn-ea"/>
              </a:rPr>
              <a:t>租户、项目、用户组</a:t>
            </a:r>
            <a:r>
              <a:rPr lang="en-US" altLang="zh-CN" sz="1400" kern="0" dirty="0">
                <a:solidFill>
                  <a:schemeClr val="tx1"/>
                </a:solidFill>
                <a:latin typeface="+mn-ea"/>
              </a:rPr>
              <a:t>(</a:t>
            </a:r>
            <a:r>
              <a:rPr lang="zh-CN" altLang="en-US" sz="1400" kern="0" dirty="0">
                <a:solidFill>
                  <a:schemeClr val="tx1"/>
                </a:solidFill>
                <a:latin typeface="+mn-ea"/>
              </a:rPr>
              <a:t>角色</a:t>
            </a:r>
            <a:r>
              <a:rPr lang="en-US" altLang="zh-CN" sz="1400" kern="0" dirty="0">
                <a:solidFill>
                  <a:schemeClr val="tx1"/>
                </a:solidFill>
                <a:latin typeface="+mn-ea"/>
              </a:rPr>
              <a:t>)</a:t>
            </a:r>
          </a:p>
          <a:p>
            <a:pPr marL="285750" indent="-285750">
              <a:lnSpc>
                <a:spcPct val="150000"/>
              </a:lnSpc>
              <a:buFont typeface="Wingdings" panose="05000000000000000000" pitchFamily="2" charset="2"/>
              <a:buChar char="Ø"/>
              <a:defRPr/>
            </a:pPr>
            <a:r>
              <a:rPr lang="zh-CN" altLang="en-US" sz="1400" b="1" kern="0" dirty="0">
                <a:solidFill>
                  <a:srgbClr val="00B050"/>
                </a:solidFill>
                <a:latin typeface="+mn-ea"/>
              </a:rPr>
              <a:t>数据访问授权</a:t>
            </a:r>
            <a:r>
              <a:rPr lang="zh-CN" altLang="en-US" sz="1400" b="1" kern="0" dirty="0">
                <a:solidFill>
                  <a:schemeClr val="tx1"/>
                </a:solidFill>
                <a:latin typeface="+mn-ea"/>
              </a:rPr>
              <a:t>：</a:t>
            </a:r>
            <a:r>
              <a:rPr lang="zh-CN" altLang="en-US" sz="1400" kern="0" dirty="0">
                <a:solidFill>
                  <a:schemeClr val="tx1"/>
                </a:solidFill>
                <a:latin typeface="+mn-ea"/>
              </a:rPr>
              <a:t>颗粒度到字段级的授权管控能力</a:t>
            </a:r>
            <a:endParaRPr lang="en-US" altLang="zh-CN" sz="1400" kern="0" dirty="0">
              <a:solidFill>
                <a:schemeClr val="tx1"/>
              </a:solidFill>
              <a:latin typeface="+mn-ea"/>
            </a:endParaRPr>
          </a:p>
          <a:p>
            <a:pPr marL="285750" indent="-285750">
              <a:lnSpc>
                <a:spcPct val="150000"/>
              </a:lnSpc>
              <a:buFont typeface="Wingdings" panose="05000000000000000000" pitchFamily="2" charset="2"/>
              <a:buChar char="Ø"/>
              <a:defRPr/>
            </a:pPr>
            <a:r>
              <a:rPr lang="zh-CN" altLang="en-US" sz="1400" b="1" kern="0" dirty="0">
                <a:solidFill>
                  <a:srgbClr val="00B050"/>
                </a:solidFill>
                <a:latin typeface="+mn-ea"/>
              </a:rPr>
              <a:t>基于</a:t>
            </a:r>
            <a:r>
              <a:rPr lang="en-US" altLang="zh-CN" sz="1400" b="1" kern="0" dirty="0">
                <a:solidFill>
                  <a:srgbClr val="00B050"/>
                </a:solidFill>
                <a:latin typeface="+mn-ea"/>
              </a:rPr>
              <a:t>Oauth2.0</a:t>
            </a:r>
            <a:r>
              <a:rPr lang="zh-CN" altLang="en-US" sz="1400" b="1" kern="0" dirty="0">
                <a:solidFill>
                  <a:srgbClr val="00B050"/>
                </a:solidFill>
                <a:latin typeface="+mn-ea"/>
              </a:rPr>
              <a:t>的统一身份认证与授权</a:t>
            </a:r>
          </a:p>
        </p:txBody>
      </p:sp>
      <p:sp>
        <p:nvSpPr>
          <p:cNvPr id="8" name="矩形 7"/>
          <p:cNvSpPr/>
          <p:nvPr/>
        </p:nvSpPr>
        <p:spPr bwMode="auto">
          <a:xfrm>
            <a:off x="8321898" y="4074160"/>
            <a:ext cx="2961595" cy="162493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rgbClr val="FFC000"/>
                </a:solidFill>
              </a:rPr>
              <a:t>数据流向追踪</a:t>
            </a:r>
            <a:r>
              <a:rPr lang="zh-CN" altLang="en-US" sz="1600" b="1" kern="0" dirty="0">
                <a:solidFill>
                  <a:schemeClr val="tx1"/>
                </a:solidFill>
              </a:rPr>
              <a:t>：</a:t>
            </a:r>
            <a:r>
              <a:rPr lang="zh-CN" altLang="en-US" sz="1600" kern="0" dirty="0">
                <a:solidFill>
                  <a:schemeClr val="tx1"/>
                </a:solidFill>
              </a:rPr>
              <a:t>用于</a:t>
            </a:r>
            <a:r>
              <a:rPr lang="zh-CN" altLang="en-US" sz="1600" kern="0">
                <a:solidFill>
                  <a:schemeClr val="tx1"/>
                </a:solidFill>
              </a:rPr>
              <a:t>数据共享产品</a:t>
            </a:r>
            <a:r>
              <a:rPr lang="zh-CN" altLang="en-US" sz="1600" kern="0">
                <a:solidFill>
                  <a:schemeClr val="tx1"/>
                </a:solidFill>
                <a:latin typeface="+mn-ea"/>
              </a:rPr>
              <a:t>，</a:t>
            </a:r>
            <a:r>
              <a:rPr lang="zh-CN" altLang="en-US" sz="1600" kern="0">
                <a:solidFill>
                  <a:schemeClr val="tx1"/>
                </a:solidFill>
              </a:rPr>
              <a:t>基于</a:t>
            </a:r>
            <a:r>
              <a:rPr lang="zh-CN" altLang="en-US" sz="1600" kern="0" dirty="0">
                <a:solidFill>
                  <a:schemeClr val="tx1"/>
                </a:solidFill>
              </a:rPr>
              <a:t>区块链技术的数据流</a:t>
            </a:r>
            <a:r>
              <a:rPr lang="zh-CN" altLang="en-US" sz="1600" kern="0">
                <a:solidFill>
                  <a:schemeClr val="tx1"/>
                </a:solidFill>
              </a:rPr>
              <a:t>向记录。</a:t>
            </a:r>
            <a:endParaRPr lang="en-US" altLang="zh-CN" sz="1600" kern="0" dirty="0">
              <a:solidFill>
                <a:schemeClr val="tx1"/>
              </a:solidFill>
              <a:latin typeface="+mn-ea"/>
            </a:endParaRPr>
          </a:p>
        </p:txBody>
      </p:sp>
      <p:sp>
        <p:nvSpPr>
          <p:cNvPr id="5" name="下箭头 4"/>
          <p:cNvSpPr/>
          <p:nvPr/>
        </p:nvSpPr>
        <p:spPr bwMode="auto">
          <a:xfrm>
            <a:off x="1988842" y="3739416"/>
            <a:ext cx="375920" cy="304800"/>
          </a:xfrm>
          <a:prstGeom prst="down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0" name="下箭头 9"/>
          <p:cNvSpPr/>
          <p:nvPr/>
        </p:nvSpPr>
        <p:spPr bwMode="auto">
          <a:xfrm>
            <a:off x="9614735" y="3739416"/>
            <a:ext cx="375920" cy="304800"/>
          </a:xfrm>
          <a:prstGeom prst="down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1" name="下箭头 10"/>
          <p:cNvSpPr/>
          <p:nvPr/>
        </p:nvSpPr>
        <p:spPr bwMode="auto">
          <a:xfrm>
            <a:off x="5801789" y="3739416"/>
            <a:ext cx="375920" cy="304800"/>
          </a:xfrm>
          <a:prstGeom prst="down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696005" y="5801360"/>
            <a:ext cx="10587488" cy="50733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a:lnSpc>
                <a:spcPct val="150000"/>
              </a:lnSpc>
              <a:defRPr/>
            </a:pPr>
            <a:r>
              <a:rPr lang="zh-CN" altLang="en-US" sz="1400" b="1" kern="0" dirty="0">
                <a:solidFill>
                  <a:schemeClr val="tx1"/>
                </a:solidFill>
              </a:rPr>
              <a:t>合规：   公安部等保合规                  </a:t>
            </a:r>
            <a:r>
              <a:rPr lang="en-US" altLang="zh-CN" sz="1400" b="1" kern="0" dirty="0">
                <a:solidFill>
                  <a:schemeClr val="tx1"/>
                </a:solidFill>
              </a:rPr>
              <a:t>|</a:t>
            </a:r>
            <a:r>
              <a:rPr lang="zh-CN" altLang="en-US" sz="1400" b="1" kern="0" dirty="0">
                <a:solidFill>
                  <a:schemeClr val="tx1"/>
                </a:solidFill>
              </a:rPr>
              <a:t>       </a:t>
            </a:r>
            <a:r>
              <a:rPr lang="en-US" altLang="zh-CN" sz="1400" b="1" kern="0" dirty="0">
                <a:solidFill>
                  <a:schemeClr val="tx1"/>
                </a:solidFill>
              </a:rPr>
              <a:t>		</a:t>
            </a:r>
            <a:r>
              <a:rPr lang="zh-CN" altLang="en-US" sz="1400" b="1" kern="0" dirty="0">
                <a:solidFill>
                  <a:schemeClr val="tx1"/>
                </a:solidFill>
              </a:rPr>
              <a:t>国标</a:t>
            </a:r>
            <a:r>
              <a:rPr lang="en-US" altLang="zh-CN" sz="1400" b="1" kern="0" dirty="0">
                <a:solidFill>
                  <a:schemeClr val="tx1"/>
                </a:solidFill>
              </a:rPr>
              <a:t>ISO-7894-2   		   |  </a:t>
            </a:r>
            <a:r>
              <a:rPr lang="zh-CN" altLang="en-US" sz="1400" b="1" kern="0" dirty="0">
                <a:solidFill>
                  <a:schemeClr val="tx1"/>
                </a:solidFill>
              </a:rPr>
              <a:t>电信集团数据安全管理工作的要求   </a:t>
            </a:r>
          </a:p>
        </p:txBody>
      </p:sp>
    </p:spTree>
    <p:extLst>
      <p:ext uri="{BB962C8B-B14F-4D97-AF65-F5344CB8AC3E}">
        <p14:creationId xmlns:p14="http://schemas.microsoft.com/office/powerpoint/2010/main" val="256407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对标腾讯：腾讯大数据安全体系横向对标</a:t>
            </a:r>
            <a:endParaRPr lang="zh-CN" altLang="en-US" dirty="0">
              <a:solidFill>
                <a:schemeClr val="tx2">
                  <a:lumMod val="60000"/>
                  <a:lumOff val="40000"/>
                </a:schemeClr>
              </a:solidFill>
            </a:endParaRPr>
          </a:p>
        </p:txBody>
      </p:sp>
      <p:sp>
        <p:nvSpPr>
          <p:cNvPr id="3" name="文本框 2"/>
          <p:cNvSpPr txBox="1"/>
          <p:nvPr/>
        </p:nvSpPr>
        <p:spPr>
          <a:xfrm>
            <a:off x="2442344" y="751303"/>
            <a:ext cx="3505201" cy="386081"/>
          </a:xfrm>
          <a:prstGeom prst="rect">
            <a:avLst/>
          </a:prstGeom>
          <a:noFill/>
        </p:spPr>
        <p:txBody>
          <a:bodyPr wrap="none" rtlCol="0">
            <a:normAutofit lnSpcReduction="10000"/>
          </a:bodyPr>
          <a:lstStyle/>
          <a:p>
            <a:pPr marR="0" algn="l" defTabSz="914400" rtl="0" eaLnBrk="0" fontAlgn="base" latinLnBrk="0" hangingPunct="0">
              <a:lnSpc>
                <a:spcPct val="100000"/>
              </a:lnSpc>
              <a:spcBef>
                <a:spcPct val="20000"/>
              </a:spcBef>
              <a:spcAft>
                <a:spcPct val="0"/>
              </a:spcAft>
              <a:buClrTx/>
              <a:buSzTx/>
            </a:pPr>
            <a:r>
              <a:rPr kumimoji="1" lang="zh-CN" altLang="en-US" sz="2000" b="1" dirty="0">
                <a:cs typeface="微软雅黑" panose="020B0503020204020204" pitchFamily="34" charset="-122"/>
                <a:sym typeface="Calibri" panose="020F0502020204030204" pitchFamily="34" charset="0"/>
              </a:rPr>
              <a:t>腾讯</a:t>
            </a:r>
            <a:r>
              <a:rPr kumimoji="1" lang="zh-CN" altLang="en-US" sz="2000" b="1" dirty="0">
                <a:latin typeface="+mn-lt"/>
                <a:ea typeface="+mn-ea"/>
                <a:cs typeface="微软雅黑" panose="020B0503020204020204" pitchFamily="34" charset="-122"/>
                <a:sym typeface="Calibri" panose="020F0502020204030204" pitchFamily="34" charset="0"/>
              </a:rPr>
              <a:t>大数据安全体系架构</a:t>
            </a:r>
          </a:p>
        </p:txBody>
      </p:sp>
      <p:sp>
        <p:nvSpPr>
          <p:cNvPr id="6" name="矩形 5"/>
          <p:cNvSpPr/>
          <p:nvPr/>
        </p:nvSpPr>
        <p:spPr bwMode="auto">
          <a:xfrm>
            <a:off x="8794337" y="1137383"/>
            <a:ext cx="2961595" cy="650777"/>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chemeClr val="tx1"/>
                </a:solidFill>
              </a:rPr>
              <a:t>腾讯安全标准体系侧重于互联网大数据云安全</a:t>
            </a:r>
            <a:endParaRPr lang="zh-CN" altLang="en-US" sz="1050" kern="0" dirty="0">
              <a:solidFill>
                <a:schemeClr val="tx1"/>
              </a:solidFill>
            </a:endParaRPr>
          </a:p>
        </p:txBody>
      </p:sp>
      <p:pic>
        <p:nvPicPr>
          <p:cNvPr id="4" name="图片 3" descr="大数据安全标准化白皮书（2018版）.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21417" t="20027" r="38166" b="42834"/>
          <a:stretch/>
        </p:blipFill>
        <p:spPr>
          <a:xfrm>
            <a:off x="286432" y="1137383"/>
            <a:ext cx="8097882" cy="2764058"/>
          </a:xfrm>
          <a:prstGeom prst="rect">
            <a:avLst/>
          </a:prstGeom>
        </p:spPr>
      </p:pic>
      <p:sp>
        <p:nvSpPr>
          <p:cNvPr id="13" name="矩形 12"/>
          <p:cNvSpPr/>
          <p:nvPr/>
        </p:nvSpPr>
        <p:spPr bwMode="auto">
          <a:xfrm>
            <a:off x="8794337" y="1841817"/>
            <a:ext cx="2961595" cy="197834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rgbClr val="00B050"/>
                </a:solidFill>
              </a:rPr>
              <a:t>集团电信具备针对数据全生命周期的安全管控能力</a:t>
            </a:r>
            <a:endParaRPr lang="en-US" altLang="zh-CN" sz="1600" b="1" kern="0" dirty="0">
              <a:solidFill>
                <a:srgbClr val="00B050"/>
              </a:solidFill>
            </a:endParaRPr>
          </a:p>
          <a:p>
            <a:pPr marL="285750" indent="-285750">
              <a:lnSpc>
                <a:spcPct val="150000"/>
              </a:lnSpc>
              <a:buFont typeface="Wingdings" panose="05000000000000000000" pitchFamily="2" charset="2"/>
              <a:buChar char="Ø"/>
              <a:defRPr/>
            </a:pPr>
            <a:r>
              <a:rPr lang="zh-CN" altLang="en-US" sz="1600" b="1" kern="0">
                <a:solidFill>
                  <a:srgbClr val="FFC000"/>
                </a:solidFill>
              </a:rPr>
              <a:t>安全门户可</a:t>
            </a:r>
            <a:r>
              <a:rPr lang="zh-CN" altLang="en-US" sz="1600" b="1" kern="0" dirty="0">
                <a:solidFill>
                  <a:srgbClr val="FFC000"/>
                </a:solidFill>
              </a:rPr>
              <a:t>全面、立体的、直观的审视整个大数据平台的安全要素</a:t>
            </a:r>
            <a:endParaRPr lang="zh-CN" altLang="en-US" sz="1050" kern="0" dirty="0">
              <a:solidFill>
                <a:srgbClr val="FFC000"/>
              </a:solidFill>
            </a:endParaRPr>
          </a:p>
        </p:txBody>
      </p:sp>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520" y="3901441"/>
            <a:ext cx="7398794" cy="2568163"/>
          </a:xfrm>
          <a:prstGeom prst="rect">
            <a:avLst/>
          </a:prstGeom>
        </p:spPr>
      </p:pic>
      <p:sp>
        <p:nvSpPr>
          <p:cNvPr id="15" name="文本框 14"/>
          <p:cNvSpPr txBox="1"/>
          <p:nvPr/>
        </p:nvSpPr>
        <p:spPr>
          <a:xfrm>
            <a:off x="286433" y="4094480"/>
            <a:ext cx="831168" cy="2375124"/>
          </a:xfrm>
          <a:prstGeom prst="rect">
            <a:avLst/>
          </a:prstGeom>
          <a:noFill/>
        </p:spPr>
        <p:txBody>
          <a:bodyPr wrap="none" rtlCol="0">
            <a:normAutofit/>
          </a:bodyPr>
          <a:lstStyle/>
          <a:p>
            <a:pPr marR="0" algn="l" defTabSz="914400" rtl="0" eaLnBrk="0" fontAlgn="base" latinLnBrk="0" hangingPunct="0">
              <a:lnSpc>
                <a:spcPct val="100000"/>
              </a:lnSpc>
              <a:spcBef>
                <a:spcPct val="20000"/>
              </a:spcBef>
              <a:spcAft>
                <a:spcPct val="0"/>
              </a:spcAft>
              <a:buClrTx/>
              <a:buSzTx/>
            </a:pPr>
            <a:r>
              <a:rPr kumimoji="1" lang="zh-CN" altLang="en-US" sz="2000" b="1" dirty="0">
                <a:cs typeface="微软雅黑" panose="020B0503020204020204" pitchFamily="34" charset="-122"/>
                <a:sym typeface="Calibri" panose="020F0502020204030204" pitchFamily="34" charset="0"/>
              </a:rPr>
              <a:t>腾讯</a:t>
            </a:r>
            <a:endParaRPr kumimoji="1" lang="en-US" altLang="zh-CN" sz="2000" b="1" dirty="0">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b="1" dirty="0">
                <a:latin typeface="+mn-lt"/>
                <a:ea typeface="+mn-ea"/>
                <a:cs typeface="微软雅黑" panose="020B0503020204020204" pitchFamily="34" charset="-122"/>
                <a:sym typeface="Calibri" panose="020F0502020204030204" pitchFamily="34" charset="0"/>
              </a:rPr>
              <a:t>业务</a:t>
            </a:r>
            <a:endParaRPr kumimoji="1" lang="en-US" altLang="zh-CN" sz="2000" b="1" dirty="0">
              <a:latin typeface="+mn-lt"/>
              <a:ea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b="1" dirty="0">
                <a:latin typeface="+mn-lt"/>
                <a:ea typeface="+mn-ea"/>
                <a:cs typeface="微软雅黑" panose="020B0503020204020204" pitchFamily="34" charset="-122"/>
                <a:sym typeface="Calibri" panose="020F0502020204030204" pitchFamily="34" charset="0"/>
              </a:rPr>
              <a:t>安全</a:t>
            </a:r>
            <a:endParaRPr kumimoji="1" lang="en-US" altLang="zh-CN" sz="2000" b="1" dirty="0">
              <a:latin typeface="+mn-lt"/>
              <a:ea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b="1" dirty="0">
                <a:latin typeface="+mn-lt"/>
                <a:ea typeface="+mn-ea"/>
                <a:cs typeface="微软雅黑" panose="020B0503020204020204" pitchFamily="34" charset="-122"/>
                <a:sym typeface="Calibri" panose="020F0502020204030204" pitchFamily="34" charset="0"/>
              </a:rPr>
              <a:t>风险</a:t>
            </a:r>
            <a:endParaRPr kumimoji="1" lang="en-US" altLang="zh-CN" sz="2000" b="1" dirty="0">
              <a:latin typeface="+mn-lt"/>
              <a:ea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b="1" dirty="0">
                <a:latin typeface="+mn-lt"/>
                <a:ea typeface="+mn-ea"/>
                <a:cs typeface="微软雅黑" panose="020B0503020204020204" pitchFamily="34" charset="-122"/>
                <a:sym typeface="Calibri" panose="020F0502020204030204" pitchFamily="34" charset="0"/>
              </a:rPr>
              <a:t>控制</a:t>
            </a:r>
            <a:endParaRPr kumimoji="1" lang="en-US" altLang="zh-CN" sz="2000" b="1" dirty="0">
              <a:latin typeface="+mn-lt"/>
              <a:ea typeface="+mn-ea"/>
              <a:cs typeface="微软雅黑" panose="020B0503020204020204" pitchFamily="34" charset="-122"/>
              <a:sym typeface="Calibri" panose="020F0502020204030204" pitchFamily="34" charset="0"/>
            </a:endParaRPr>
          </a:p>
          <a:p>
            <a:pPr marR="0" algn="l" defTabSz="914400" rtl="0" eaLnBrk="0" fontAlgn="base" latinLnBrk="0" hangingPunct="0">
              <a:lnSpc>
                <a:spcPct val="100000"/>
              </a:lnSpc>
              <a:spcBef>
                <a:spcPct val="20000"/>
              </a:spcBef>
              <a:spcAft>
                <a:spcPct val="0"/>
              </a:spcAft>
              <a:buClrTx/>
              <a:buSzTx/>
            </a:pPr>
            <a:r>
              <a:rPr kumimoji="1" lang="zh-CN" altLang="en-US" sz="2000" b="1" dirty="0">
                <a:cs typeface="微软雅黑" panose="020B0503020204020204" pitchFamily="34" charset="-122"/>
                <a:sym typeface="Calibri" panose="020F0502020204030204" pitchFamily="34" charset="0"/>
              </a:rPr>
              <a:t>模型</a:t>
            </a:r>
            <a:endParaRPr kumimoji="1" lang="zh-CN" altLang="en-US" sz="2000" b="1" dirty="0">
              <a:latin typeface="+mn-lt"/>
              <a:ea typeface="+mn-ea"/>
              <a:cs typeface="微软雅黑" panose="020B0503020204020204" pitchFamily="34" charset="-122"/>
              <a:sym typeface="Calibri" panose="020F0502020204030204" pitchFamily="34" charset="0"/>
            </a:endParaRPr>
          </a:p>
        </p:txBody>
      </p:sp>
      <p:sp>
        <p:nvSpPr>
          <p:cNvPr id="16" name="矩形 15"/>
          <p:cNvSpPr/>
          <p:nvPr/>
        </p:nvSpPr>
        <p:spPr bwMode="auto">
          <a:xfrm>
            <a:off x="8794337" y="3901441"/>
            <a:ext cx="2961595" cy="2568163"/>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rgbClr val="FFC000"/>
                </a:solidFill>
              </a:rPr>
              <a:t>集团电信具备区块链日志审计能力，数据更精准</a:t>
            </a:r>
            <a:endParaRPr lang="en-US" altLang="zh-CN" sz="1600" b="1" kern="0" dirty="0">
              <a:solidFill>
                <a:srgbClr val="FFC000"/>
              </a:solidFill>
            </a:endParaRPr>
          </a:p>
          <a:p>
            <a:pPr marL="285750" indent="-285750">
              <a:lnSpc>
                <a:spcPct val="150000"/>
              </a:lnSpc>
              <a:buFont typeface="Wingdings" panose="05000000000000000000" pitchFamily="2" charset="2"/>
              <a:buChar char="Ø"/>
              <a:defRPr/>
            </a:pPr>
            <a:r>
              <a:rPr lang="zh-CN" altLang="en-US" sz="1600" b="1" kern="0" dirty="0">
                <a:solidFill>
                  <a:srgbClr val="FFC000"/>
                </a:solidFill>
              </a:rPr>
              <a:t>知识图谱运用在安全生产预测，具备用户</a:t>
            </a:r>
            <a:r>
              <a:rPr lang="en-US" altLang="zh-CN" sz="1600" b="1" kern="0" dirty="0">
                <a:solidFill>
                  <a:srgbClr val="FFC000"/>
                </a:solidFill>
              </a:rPr>
              <a:t>/</a:t>
            </a:r>
            <a:r>
              <a:rPr lang="zh-CN" altLang="en-US" sz="1600" b="1" kern="0" dirty="0">
                <a:solidFill>
                  <a:srgbClr val="FFC000"/>
                </a:solidFill>
              </a:rPr>
              <a:t>应用行为轨迹查询模块，人工</a:t>
            </a:r>
            <a:r>
              <a:rPr lang="en-US" altLang="zh-CN" sz="1600" b="1" kern="0" dirty="0">
                <a:solidFill>
                  <a:srgbClr val="FFC000"/>
                </a:solidFill>
              </a:rPr>
              <a:t>+</a:t>
            </a:r>
            <a:r>
              <a:rPr lang="zh-CN" altLang="en-US" sz="1600" b="1" kern="0" dirty="0">
                <a:solidFill>
                  <a:srgbClr val="FFC000"/>
                </a:solidFill>
              </a:rPr>
              <a:t>系统自动决策，达到封堵异常行为的目的</a:t>
            </a:r>
            <a:endParaRPr lang="zh-CN" altLang="en-US" sz="1050" kern="0" dirty="0">
              <a:solidFill>
                <a:srgbClr val="FFC000"/>
              </a:solidFill>
            </a:endParaRPr>
          </a:p>
        </p:txBody>
      </p:sp>
      <p:sp>
        <p:nvSpPr>
          <p:cNvPr id="14" name="右箭头 13"/>
          <p:cNvSpPr/>
          <p:nvPr/>
        </p:nvSpPr>
        <p:spPr bwMode="auto">
          <a:xfrm>
            <a:off x="8444117" y="2341612"/>
            <a:ext cx="290417" cy="355600"/>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
        <p:nvSpPr>
          <p:cNvPr id="18" name="右箭头 17"/>
          <p:cNvSpPr/>
          <p:nvPr/>
        </p:nvSpPr>
        <p:spPr bwMode="auto">
          <a:xfrm>
            <a:off x="8444116" y="5104242"/>
            <a:ext cx="290417" cy="355600"/>
          </a:xfrm>
          <a:prstGeom prst="rightArrow">
            <a:avLst/>
          </a:prstGeom>
          <a:solidFill>
            <a:schemeClr val="accent5">
              <a:lumMod val="9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893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对标移动：移动大数据安全保障体系</a:t>
            </a:r>
            <a:endParaRPr lang="zh-CN" altLang="en-US" dirty="0">
              <a:solidFill>
                <a:schemeClr val="tx2">
                  <a:lumMod val="60000"/>
                  <a:lumOff val="40000"/>
                </a:schemeClr>
              </a:solidFill>
            </a:endParaRPr>
          </a:p>
        </p:txBody>
      </p:sp>
      <p:sp>
        <p:nvSpPr>
          <p:cNvPr id="13" name="矩形 12"/>
          <p:cNvSpPr/>
          <p:nvPr/>
        </p:nvSpPr>
        <p:spPr bwMode="auto">
          <a:xfrm>
            <a:off x="8337137" y="914400"/>
            <a:ext cx="3245263" cy="197834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chemeClr val="tx1"/>
                </a:solidFill>
              </a:rPr>
              <a:t>中移动大数据安全保障体系整体框架，是全集团自顶向下涵盖全部门、全体系的整体架构</a:t>
            </a:r>
            <a:endParaRPr lang="zh-CN" altLang="en-US" sz="1050" kern="0" dirty="0">
              <a:solidFill>
                <a:schemeClr val="tx1"/>
              </a:solidFill>
            </a:endParaRPr>
          </a:p>
        </p:txBody>
      </p:sp>
      <p:sp>
        <p:nvSpPr>
          <p:cNvPr id="16" name="矩形 15"/>
          <p:cNvSpPr/>
          <p:nvPr/>
        </p:nvSpPr>
        <p:spPr bwMode="auto">
          <a:xfrm>
            <a:off x="8337137" y="3027681"/>
            <a:ext cx="3245263" cy="3441924"/>
          </a:xfrm>
          <a:prstGeom prst="rect">
            <a:avLst/>
          </a:prstGeom>
          <a:solidFill>
            <a:schemeClr val="bg1"/>
          </a:solidFill>
          <a:ln w="28575">
            <a:prstDash val="solid"/>
          </a:ln>
        </p:spPr>
        <p:style>
          <a:lnRef idx="2">
            <a:schemeClr val="dk1"/>
          </a:lnRef>
          <a:fillRef idx="1">
            <a:schemeClr val="lt1"/>
          </a:fillRef>
          <a:effectRef idx="0">
            <a:schemeClr val="dk1"/>
          </a:effectRef>
          <a:fontRef idx="minor">
            <a:schemeClr val="dk1"/>
          </a:fontRef>
        </p:style>
        <p:txBody>
          <a:bodyPr lIns="36000" rIns="36000" anchor="ctr"/>
          <a:lstStyle/>
          <a:p>
            <a:pPr marL="285750" indent="-285750">
              <a:lnSpc>
                <a:spcPct val="150000"/>
              </a:lnSpc>
              <a:buFont typeface="Wingdings" panose="05000000000000000000" pitchFamily="2" charset="2"/>
              <a:buChar char="Ø"/>
              <a:defRPr/>
            </a:pPr>
            <a:r>
              <a:rPr lang="zh-CN" altLang="en-US" sz="1600" b="1" kern="0" dirty="0">
                <a:solidFill>
                  <a:schemeClr val="tx1"/>
                </a:solidFill>
              </a:rPr>
              <a:t>集团数据中心的安全体系，聚焦于数据安全管理能力</a:t>
            </a:r>
            <a:endParaRPr lang="en-US" altLang="zh-CN" sz="1600" b="1" kern="0" dirty="0">
              <a:solidFill>
                <a:schemeClr val="tx1"/>
              </a:solidFill>
            </a:endParaRPr>
          </a:p>
          <a:p>
            <a:pPr marL="285750" indent="-285750">
              <a:lnSpc>
                <a:spcPct val="150000"/>
              </a:lnSpc>
              <a:buFont typeface="Wingdings" panose="05000000000000000000" pitchFamily="2" charset="2"/>
              <a:buChar char="Ø"/>
              <a:defRPr/>
            </a:pPr>
            <a:r>
              <a:rPr lang="zh-CN" altLang="en-US" sz="1600" b="1" kern="0" dirty="0">
                <a:solidFill>
                  <a:schemeClr val="tx1"/>
                </a:solidFill>
              </a:rPr>
              <a:t>对标中移动整体架构，属安全技术范畴</a:t>
            </a:r>
            <a:endParaRPr lang="en-US" altLang="zh-CN" sz="1600" b="1" kern="0" dirty="0">
              <a:solidFill>
                <a:schemeClr val="tx1"/>
              </a:solidFill>
            </a:endParaRPr>
          </a:p>
          <a:p>
            <a:pPr marL="285750" indent="-285750">
              <a:lnSpc>
                <a:spcPct val="150000"/>
              </a:lnSpc>
              <a:buFont typeface="Wingdings" panose="05000000000000000000" pitchFamily="2" charset="2"/>
              <a:buChar char="Ø"/>
              <a:defRPr/>
            </a:pPr>
            <a:r>
              <a:rPr lang="zh-CN" altLang="en-US" sz="1600" b="1" kern="0" dirty="0">
                <a:solidFill>
                  <a:schemeClr val="tx1"/>
                </a:solidFill>
              </a:rPr>
              <a:t>通过一期、二期建设，对于数据生命周期的整体安全管控、数据分权分域管理、审计能力、区块链技术的运用，具备较完备的安全防护体系</a:t>
            </a:r>
            <a:endParaRPr lang="en-US" altLang="zh-CN" sz="1600" b="1" kern="0" dirty="0">
              <a:solidFill>
                <a:schemeClr val="tx1"/>
              </a:solidFill>
            </a:endParaRPr>
          </a:p>
          <a:p>
            <a:pPr marL="285750" indent="-285750">
              <a:lnSpc>
                <a:spcPct val="150000"/>
              </a:lnSpc>
              <a:buFont typeface="Wingdings" panose="05000000000000000000" pitchFamily="2" charset="2"/>
              <a:buChar char="Ø"/>
              <a:defRPr/>
            </a:pPr>
            <a:endParaRPr lang="zh-CN" altLang="en-US" sz="1050" kern="0" dirty="0">
              <a:solidFill>
                <a:schemeClr val="tx1"/>
              </a:solidFill>
            </a:endParaRPr>
          </a:p>
        </p:txBody>
      </p:sp>
      <p:pic>
        <p:nvPicPr>
          <p:cNvPr id="2" name="图片 1" descr="屏幕剪辑"/>
          <p:cNvPicPr>
            <a:picLocks noChangeAspect="1"/>
          </p:cNvPicPr>
          <p:nvPr/>
        </p:nvPicPr>
        <p:blipFill rotWithShape="1">
          <a:blip r:embed="rId3">
            <a:extLst>
              <a:ext uri="{28A0092B-C50C-407E-A947-70E740481C1C}">
                <a14:useLocalDpi xmlns:a14="http://schemas.microsoft.com/office/drawing/2010/main" val="0"/>
              </a:ext>
            </a:extLst>
          </a:blip>
          <a:srcRect t="4425"/>
          <a:stretch/>
        </p:blipFill>
        <p:spPr>
          <a:xfrm>
            <a:off x="573227" y="914400"/>
            <a:ext cx="7241594" cy="5486400"/>
          </a:xfrm>
          <a:prstGeom prst="rect">
            <a:avLst/>
          </a:prstGeom>
        </p:spPr>
      </p:pic>
    </p:spTree>
    <p:extLst>
      <p:ext uri="{BB962C8B-B14F-4D97-AF65-F5344CB8AC3E}">
        <p14:creationId xmlns:p14="http://schemas.microsoft.com/office/powerpoint/2010/main" val="40585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180083" y="1157680"/>
            <a:ext cx="6470677" cy="4884099"/>
            <a:chOff x="577143" y="1173023"/>
            <a:chExt cx="5429834" cy="4066968"/>
          </a:xfrm>
        </p:grpSpPr>
        <p:grpSp>
          <p:nvGrpSpPr>
            <p:cNvPr id="4" name="Group 79"/>
            <p:cNvGrpSpPr/>
            <p:nvPr/>
          </p:nvGrpSpPr>
          <p:grpSpPr>
            <a:xfrm>
              <a:off x="2517702" y="2594475"/>
              <a:ext cx="3446977" cy="214051"/>
              <a:chOff x="2633940" y="3037217"/>
              <a:chExt cx="3446977" cy="214051"/>
            </a:xfrm>
          </p:grpSpPr>
          <p:sp>
            <p:nvSpPr>
              <p:cNvPr id="5" name="Freeform 5"/>
              <p:cNvSpPr>
                <a:spLocks/>
              </p:cNvSpPr>
              <p:nvPr/>
            </p:nvSpPr>
            <p:spPr bwMode="auto">
              <a:xfrm>
                <a:off x="2633940" y="3123093"/>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852767" y="3037217"/>
                <a:ext cx="228150" cy="214051"/>
              </a:xfrm>
              <a:custGeom>
                <a:avLst/>
                <a:gdLst>
                  <a:gd name="T0" fmla="*/ 8 w 16"/>
                  <a:gd name="T1" fmla="*/ 0 h 15"/>
                  <a:gd name="T2" fmla="*/ 0 w 16"/>
                  <a:gd name="T3" fmla="*/ 6 h 15"/>
                  <a:gd name="T4" fmla="*/ 0 w 16"/>
                  <a:gd name="T5" fmla="*/ 7 h 15"/>
                  <a:gd name="T6" fmla="*/ 0 w 16"/>
                  <a:gd name="T7" fmla="*/ 8 h 15"/>
                  <a:gd name="T8" fmla="*/ 8 w 16"/>
                  <a:gd name="T9" fmla="*/ 15 h 15"/>
                  <a:gd name="T10" fmla="*/ 16 w 16"/>
                  <a:gd name="T11" fmla="*/ 7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6"/>
                    </a:cubicBezTo>
                    <a:cubicBezTo>
                      <a:pt x="0" y="7"/>
                      <a:pt x="0" y="7"/>
                      <a:pt x="0" y="7"/>
                    </a:cubicBezTo>
                    <a:cubicBezTo>
                      <a:pt x="0" y="8"/>
                      <a:pt x="0" y="8"/>
                      <a:pt x="0" y="8"/>
                    </a:cubicBezTo>
                    <a:cubicBezTo>
                      <a:pt x="1" y="12"/>
                      <a:pt x="4" y="15"/>
                      <a:pt x="8" y="15"/>
                    </a:cubicBezTo>
                    <a:cubicBezTo>
                      <a:pt x="12" y="15"/>
                      <a:pt x="16" y="12"/>
                      <a:pt x="16" y="7"/>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78"/>
            <p:cNvGrpSpPr/>
            <p:nvPr/>
          </p:nvGrpSpPr>
          <p:grpSpPr>
            <a:xfrm>
              <a:off x="1675596" y="1656239"/>
              <a:ext cx="3446978" cy="228150"/>
              <a:chOff x="1791834" y="2098981"/>
              <a:chExt cx="3446978" cy="228150"/>
            </a:xfrm>
          </p:grpSpPr>
          <p:sp>
            <p:nvSpPr>
              <p:cNvPr id="8" name="Freeform 7"/>
              <p:cNvSpPr>
                <a:spLocks/>
              </p:cNvSpPr>
              <p:nvPr/>
            </p:nvSpPr>
            <p:spPr bwMode="auto">
              <a:xfrm>
                <a:off x="1791834" y="2198956"/>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1"/>
                      <a:pt x="0" y="1"/>
                    </a:cubicBezTo>
                    <a:cubicBezTo>
                      <a:pt x="0" y="2"/>
                      <a:pt x="1" y="2"/>
                      <a:pt x="1" y="2"/>
                    </a:cubicBezTo>
                    <a:cubicBezTo>
                      <a:pt x="86" y="2"/>
                      <a:pt x="86" y="2"/>
                      <a:pt x="86" y="2"/>
                    </a:cubicBezTo>
                    <a:cubicBezTo>
                      <a:pt x="86" y="2"/>
                      <a:pt x="86" y="1"/>
                      <a:pt x="86" y="1"/>
                    </a:cubicBezTo>
                    <a:cubicBezTo>
                      <a:pt x="86" y="1"/>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010662" y="2098981"/>
                <a:ext cx="228150" cy="228150"/>
              </a:xfrm>
              <a:custGeom>
                <a:avLst/>
                <a:gdLst>
                  <a:gd name="T0" fmla="*/ 8 w 16"/>
                  <a:gd name="T1" fmla="*/ 0 h 16"/>
                  <a:gd name="T2" fmla="*/ 0 w 16"/>
                  <a:gd name="T3" fmla="*/ 7 h 16"/>
                  <a:gd name="T4" fmla="*/ 0 w 16"/>
                  <a:gd name="T5" fmla="*/ 8 h 16"/>
                  <a:gd name="T6" fmla="*/ 0 w 16"/>
                  <a:gd name="T7" fmla="*/ 9 h 16"/>
                  <a:gd name="T8" fmla="*/ 8 w 16"/>
                  <a:gd name="T9" fmla="*/ 16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4" y="0"/>
                      <a:pt x="1" y="3"/>
                      <a:pt x="0" y="7"/>
                    </a:cubicBezTo>
                    <a:cubicBezTo>
                      <a:pt x="0" y="7"/>
                      <a:pt x="0" y="8"/>
                      <a:pt x="0" y="8"/>
                    </a:cubicBezTo>
                    <a:cubicBezTo>
                      <a:pt x="0" y="8"/>
                      <a:pt x="0" y="9"/>
                      <a:pt x="0" y="9"/>
                    </a:cubicBezTo>
                    <a:cubicBezTo>
                      <a:pt x="1" y="13"/>
                      <a:pt x="4" y="16"/>
                      <a:pt x="8" y="16"/>
                    </a:cubicBezTo>
                    <a:cubicBezTo>
                      <a:pt x="12" y="16"/>
                      <a:pt x="16" y="12"/>
                      <a:pt x="16" y="8"/>
                    </a:cubicBezTo>
                    <a:cubicBezTo>
                      <a:pt x="16" y="4"/>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81"/>
            <p:cNvGrpSpPr/>
            <p:nvPr/>
          </p:nvGrpSpPr>
          <p:grpSpPr>
            <a:xfrm>
              <a:off x="2574097" y="4500426"/>
              <a:ext cx="3432880" cy="214051"/>
              <a:chOff x="2690335" y="4943168"/>
              <a:chExt cx="3432880" cy="214051"/>
            </a:xfrm>
          </p:grpSpPr>
          <p:sp>
            <p:nvSpPr>
              <p:cNvPr id="11" name="Freeform 9"/>
              <p:cNvSpPr>
                <a:spLocks/>
              </p:cNvSpPr>
              <p:nvPr/>
            </p:nvSpPr>
            <p:spPr bwMode="auto">
              <a:xfrm>
                <a:off x="2690335" y="5029044"/>
                <a:ext cx="3330838"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0" y="0"/>
                      <a:pt x="0" y="1"/>
                      <a:pt x="0" y="1"/>
                    </a:cubicBezTo>
                    <a:cubicBezTo>
                      <a:pt x="0" y="2"/>
                      <a:pt x="0" y="2"/>
                      <a:pt x="1" y="2"/>
                    </a:cubicBezTo>
                    <a:cubicBezTo>
                      <a:pt x="86" y="2"/>
                      <a:pt x="86" y="2"/>
                      <a:pt x="86" y="2"/>
                    </a:cubicBezTo>
                    <a:cubicBezTo>
                      <a:pt x="86" y="2"/>
                      <a:pt x="86" y="2"/>
                      <a:pt x="86" y="1"/>
                    </a:cubicBezTo>
                    <a:cubicBezTo>
                      <a:pt x="86" y="1"/>
                      <a:pt x="86" y="1"/>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910446" y="4943168"/>
                <a:ext cx="212769" cy="214051"/>
              </a:xfrm>
              <a:custGeom>
                <a:avLst/>
                <a:gdLst>
                  <a:gd name="T0" fmla="*/ 8 w 15"/>
                  <a:gd name="T1" fmla="*/ 0 h 15"/>
                  <a:gd name="T2" fmla="*/ 0 w 15"/>
                  <a:gd name="T3" fmla="*/ 6 h 15"/>
                  <a:gd name="T4" fmla="*/ 0 w 15"/>
                  <a:gd name="T5" fmla="*/ 7 h 15"/>
                  <a:gd name="T6" fmla="*/ 0 w 15"/>
                  <a:gd name="T7" fmla="*/ 8 h 15"/>
                  <a:gd name="T8" fmla="*/ 8 w 15"/>
                  <a:gd name="T9" fmla="*/ 15 h 15"/>
                  <a:gd name="T10" fmla="*/ 15 w 15"/>
                  <a:gd name="T11" fmla="*/ 7 h 15"/>
                  <a:gd name="T12" fmla="*/ 8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0"/>
                    </a:moveTo>
                    <a:cubicBezTo>
                      <a:pt x="4" y="0"/>
                      <a:pt x="1" y="2"/>
                      <a:pt x="0" y="6"/>
                    </a:cubicBezTo>
                    <a:cubicBezTo>
                      <a:pt x="0" y="7"/>
                      <a:pt x="0" y="7"/>
                      <a:pt x="0" y="7"/>
                    </a:cubicBezTo>
                    <a:cubicBezTo>
                      <a:pt x="0" y="8"/>
                      <a:pt x="0" y="8"/>
                      <a:pt x="0" y="8"/>
                    </a:cubicBezTo>
                    <a:cubicBezTo>
                      <a:pt x="1" y="12"/>
                      <a:pt x="4" y="15"/>
                      <a:pt x="8" y="15"/>
                    </a:cubicBezTo>
                    <a:cubicBezTo>
                      <a:pt x="12" y="15"/>
                      <a:pt x="15" y="11"/>
                      <a:pt x="15" y="7"/>
                    </a:cubicBezTo>
                    <a:cubicBezTo>
                      <a:pt x="15"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80"/>
            <p:cNvGrpSpPr/>
            <p:nvPr/>
          </p:nvGrpSpPr>
          <p:grpSpPr>
            <a:xfrm>
              <a:off x="1675596" y="3562191"/>
              <a:ext cx="3446977" cy="212769"/>
              <a:chOff x="1791834" y="4004933"/>
              <a:chExt cx="3446977" cy="212769"/>
            </a:xfrm>
          </p:grpSpPr>
          <p:sp>
            <p:nvSpPr>
              <p:cNvPr id="17" name="Freeform 13"/>
              <p:cNvSpPr>
                <a:spLocks/>
              </p:cNvSpPr>
              <p:nvPr/>
            </p:nvSpPr>
            <p:spPr bwMode="auto">
              <a:xfrm>
                <a:off x="1791834" y="4104909"/>
                <a:ext cx="3327364" cy="38070"/>
              </a:xfrm>
              <a:custGeom>
                <a:avLst/>
                <a:gdLst>
                  <a:gd name="T0" fmla="*/ 86 w 86"/>
                  <a:gd name="T1" fmla="*/ 0 h 2"/>
                  <a:gd name="T2" fmla="*/ 1 w 86"/>
                  <a:gd name="T3" fmla="*/ 0 h 2"/>
                  <a:gd name="T4" fmla="*/ 0 w 86"/>
                  <a:gd name="T5" fmla="*/ 1 h 2"/>
                  <a:gd name="T6" fmla="*/ 1 w 86"/>
                  <a:gd name="T7" fmla="*/ 2 h 2"/>
                  <a:gd name="T8" fmla="*/ 86 w 86"/>
                  <a:gd name="T9" fmla="*/ 2 h 2"/>
                  <a:gd name="T10" fmla="*/ 86 w 86"/>
                  <a:gd name="T11" fmla="*/ 1 h 2"/>
                  <a:gd name="T12" fmla="*/ 86 w 8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6" h="2">
                    <a:moveTo>
                      <a:pt x="86" y="0"/>
                    </a:moveTo>
                    <a:cubicBezTo>
                      <a:pt x="1" y="0"/>
                      <a:pt x="1" y="0"/>
                      <a:pt x="1" y="0"/>
                    </a:cubicBezTo>
                    <a:cubicBezTo>
                      <a:pt x="1" y="0"/>
                      <a:pt x="0" y="0"/>
                      <a:pt x="0" y="1"/>
                    </a:cubicBezTo>
                    <a:cubicBezTo>
                      <a:pt x="0" y="1"/>
                      <a:pt x="1" y="2"/>
                      <a:pt x="1" y="2"/>
                    </a:cubicBezTo>
                    <a:cubicBezTo>
                      <a:pt x="86" y="2"/>
                      <a:pt x="86" y="2"/>
                      <a:pt x="86" y="2"/>
                    </a:cubicBezTo>
                    <a:cubicBezTo>
                      <a:pt x="86" y="1"/>
                      <a:pt x="86" y="1"/>
                      <a:pt x="86" y="1"/>
                    </a:cubicBezTo>
                    <a:cubicBezTo>
                      <a:pt x="86" y="0"/>
                      <a:pt x="86" y="0"/>
                      <a:pt x="86"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010661" y="4004933"/>
                <a:ext cx="228150" cy="212769"/>
              </a:xfrm>
              <a:custGeom>
                <a:avLst/>
                <a:gdLst>
                  <a:gd name="T0" fmla="*/ 8 w 16"/>
                  <a:gd name="T1" fmla="*/ 0 h 15"/>
                  <a:gd name="T2" fmla="*/ 0 w 16"/>
                  <a:gd name="T3" fmla="*/ 7 h 15"/>
                  <a:gd name="T4" fmla="*/ 0 w 16"/>
                  <a:gd name="T5" fmla="*/ 8 h 15"/>
                  <a:gd name="T6" fmla="*/ 0 w 16"/>
                  <a:gd name="T7" fmla="*/ 9 h 15"/>
                  <a:gd name="T8" fmla="*/ 8 w 16"/>
                  <a:gd name="T9" fmla="*/ 15 h 15"/>
                  <a:gd name="T10" fmla="*/ 16 w 16"/>
                  <a:gd name="T11" fmla="*/ 8 h 15"/>
                  <a:gd name="T12" fmla="*/ 8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0"/>
                    </a:moveTo>
                    <a:cubicBezTo>
                      <a:pt x="4" y="0"/>
                      <a:pt x="1" y="3"/>
                      <a:pt x="0" y="7"/>
                    </a:cubicBezTo>
                    <a:cubicBezTo>
                      <a:pt x="0" y="7"/>
                      <a:pt x="0" y="7"/>
                      <a:pt x="0" y="8"/>
                    </a:cubicBezTo>
                    <a:cubicBezTo>
                      <a:pt x="0" y="8"/>
                      <a:pt x="0" y="8"/>
                      <a:pt x="0" y="9"/>
                    </a:cubicBezTo>
                    <a:cubicBezTo>
                      <a:pt x="1" y="12"/>
                      <a:pt x="4" y="15"/>
                      <a:pt x="8" y="15"/>
                    </a:cubicBezTo>
                    <a:cubicBezTo>
                      <a:pt x="12" y="15"/>
                      <a:pt x="16" y="12"/>
                      <a:pt x="16" y="8"/>
                    </a:cubicBezTo>
                    <a:cubicBezTo>
                      <a:pt x="16" y="3"/>
                      <a:pt x="12" y="0"/>
                      <a:pt x="8" y="0"/>
                    </a:cubicBezTo>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Freeform 16"/>
            <p:cNvSpPr>
              <a:spLocks/>
            </p:cNvSpPr>
            <p:nvPr/>
          </p:nvSpPr>
          <p:spPr bwMode="auto">
            <a:xfrm>
              <a:off x="1247494" y="3718564"/>
              <a:ext cx="742129" cy="711367"/>
            </a:xfrm>
            <a:custGeom>
              <a:avLst/>
              <a:gdLst>
                <a:gd name="T0" fmla="*/ 4 w 52"/>
                <a:gd name="T1" fmla="*/ 4 h 50"/>
                <a:gd name="T2" fmla="*/ 17 w 52"/>
                <a:gd name="T3" fmla="*/ 3 h 50"/>
                <a:gd name="T4" fmla="*/ 48 w 52"/>
                <a:gd name="T5" fmla="*/ 33 h 50"/>
                <a:gd name="T6" fmla="*/ 48 w 52"/>
                <a:gd name="T7" fmla="*/ 46 h 50"/>
                <a:gd name="T8" fmla="*/ 35 w 52"/>
                <a:gd name="T9" fmla="*/ 47 h 50"/>
                <a:gd name="T10" fmla="*/ 4 w 52"/>
                <a:gd name="T11" fmla="*/ 17 h 50"/>
                <a:gd name="T12" fmla="*/ 4 w 52"/>
                <a:gd name="T13" fmla="*/ 4 h 50"/>
              </a:gdLst>
              <a:ahLst/>
              <a:cxnLst>
                <a:cxn ang="0">
                  <a:pos x="T0" y="T1"/>
                </a:cxn>
                <a:cxn ang="0">
                  <a:pos x="T2" y="T3"/>
                </a:cxn>
                <a:cxn ang="0">
                  <a:pos x="T4" y="T5"/>
                </a:cxn>
                <a:cxn ang="0">
                  <a:pos x="T6" y="T7"/>
                </a:cxn>
                <a:cxn ang="0">
                  <a:pos x="T8" y="T9"/>
                </a:cxn>
                <a:cxn ang="0">
                  <a:pos x="T10" y="T11"/>
                </a:cxn>
                <a:cxn ang="0">
                  <a:pos x="T12" y="T13"/>
                </a:cxn>
              </a:cxnLst>
              <a:rect l="0" t="0" r="r" b="b"/>
              <a:pathLst>
                <a:path w="52" h="50">
                  <a:moveTo>
                    <a:pt x="4" y="4"/>
                  </a:moveTo>
                  <a:cubicBezTo>
                    <a:pt x="8" y="0"/>
                    <a:pt x="14" y="0"/>
                    <a:pt x="17" y="3"/>
                  </a:cubicBezTo>
                  <a:cubicBezTo>
                    <a:pt x="48" y="33"/>
                    <a:pt x="48" y="33"/>
                    <a:pt x="48" y="33"/>
                  </a:cubicBezTo>
                  <a:cubicBezTo>
                    <a:pt x="52" y="36"/>
                    <a:pt x="52" y="42"/>
                    <a:pt x="48" y="46"/>
                  </a:cubicBezTo>
                  <a:cubicBezTo>
                    <a:pt x="44" y="50"/>
                    <a:pt x="38" y="50"/>
                    <a:pt x="35" y="47"/>
                  </a:cubicBezTo>
                  <a:cubicBezTo>
                    <a:pt x="4" y="17"/>
                    <a:pt x="4" y="17"/>
                    <a:pt x="4" y="17"/>
                  </a:cubicBezTo>
                  <a:cubicBezTo>
                    <a:pt x="0" y="13"/>
                    <a:pt x="0" y="7"/>
                    <a:pt x="4" y="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1233396" y="1856191"/>
              <a:ext cx="742129" cy="724185"/>
            </a:xfrm>
            <a:custGeom>
              <a:avLst/>
              <a:gdLst>
                <a:gd name="T0" fmla="*/ 4 w 52"/>
                <a:gd name="T1" fmla="*/ 4 h 51"/>
                <a:gd name="T2" fmla="*/ 18 w 52"/>
                <a:gd name="T3" fmla="*/ 4 h 51"/>
                <a:gd name="T4" fmla="*/ 48 w 52"/>
                <a:gd name="T5" fmla="*/ 33 h 51"/>
                <a:gd name="T6" fmla="*/ 48 w 52"/>
                <a:gd name="T7" fmla="*/ 47 h 51"/>
                <a:gd name="T8" fmla="*/ 35 w 52"/>
                <a:gd name="T9" fmla="*/ 47 h 51"/>
                <a:gd name="T10" fmla="*/ 4 w 52"/>
                <a:gd name="T11" fmla="*/ 18 h 51"/>
                <a:gd name="T12" fmla="*/ 4 w 5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 y="4"/>
                  </a:moveTo>
                  <a:cubicBezTo>
                    <a:pt x="8" y="0"/>
                    <a:pt x="14" y="0"/>
                    <a:pt x="18" y="4"/>
                  </a:cubicBezTo>
                  <a:cubicBezTo>
                    <a:pt x="48" y="33"/>
                    <a:pt x="48" y="33"/>
                    <a:pt x="48" y="33"/>
                  </a:cubicBezTo>
                  <a:cubicBezTo>
                    <a:pt x="52" y="37"/>
                    <a:pt x="52" y="43"/>
                    <a:pt x="48" y="47"/>
                  </a:cubicBezTo>
                  <a:cubicBezTo>
                    <a:pt x="45" y="51"/>
                    <a:pt x="39" y="51"/>
                    <a:pt x="35" y="47"/>
                  </a:cubicBezTo>
                  <a:cubicBezTo>
                    <a:pt x="4" y="18"/>
                    <a:pt x="4" y="18"/>
                    <a:pt x="4" y="18"/>
                  </a:cubicBezTo>
                  <a:cubicBezTo>
                    <a:pt x="0" y="14"/>
                    <a:pt x="0" y="8"/>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361570" y="2780328"/>
              <a:ext cx="728030" cy="725466"/>
            </a:xfrm>
            <a:custGeom>
              <a:avLst/>
              <a:gdLst>
                <a:gd name="T0" fmla="*/ 47 w 51"/>
                <a:gd name="T1" fmla="*/ 3 h 51"/>
                <a:gd name="T2" fmla="*/ 47 w 51"/>
                <a:gd name="T3" fmla="*/ 17 h 51"/>
                <a:gd name="T4" fmla="*/ 18 w 51"/>
                <a:gd name="T5" fmla="*/ 47 h 51"/>
                <a:gd name="T6" fmla="*/ 4 w 51"/>
                <a:gd name="T7" fmla="*/ 48 h 51"/>
                <a:gd name="T8" fmla="*/ 4 w 51"/>
                <a:gd name="T9" fmla="*/ 34 h 51"/>
                <a:gd name="T10" fmla="*/ 33 w 51"/>
                <a:gd name="T11" fmla="*/ 4 h 51"/>
                <a:gd name="T12" fmla="*/ 47 w 51"/>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7" y="3"/>
                  </a:moveTo>
                  <a:cubicBezTo>
                    <a:pt x="51" y="7"/>
                    <a:pt x="51" y="13"/>
                    <a:pt x="47" y="17"/>
                  </a:cubicBezTo>
                  <a:cubicBezTo>
                    <a:pt x="18" y="47"/>
                    <a:pt x="18" y="47"/>
                    <a:pt x="18" y="47"/>
                  </a:cubicBezTo>
                  <a:cubicBezTo>
                    <a:pt x="14" y="51"/>
                    <a:pt x="8" y="51"/>
                    <a:pt x="4" y="48"/>
                  </a:cubicBezTo>
                  <a:cubicBezTo>
                    <a:pt x="0" y="44"/>
                    <a:pt x="0" y="38"/>
                    <a:pt x="4" y="34"/>
                  </a:cubicBezTo>
                  <a:cubicBezTo>
                    <a:pt x="33" y="4"/>
                    <a:pt x="33" y="4"/>
                    <a:pt x="33" y="4"/>
                  </a:cubicBezTo>
                  <a:cubicBezTo>
                    <a:pt x="37" y="0"/>
                    <a:pt x="43" y="0"/>
                    <a:pt x="47"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1"/>
            <p:cNvGrpSpPr/>
            <p:nvPr/>
          </p:nvGrpSpPr>
          <p:grpSpPr>
            <a:xfrm>
              <a:off x="577143" y="1173023"/>
              <a:ext cx="1283025" cy="1279179"/>
              <a:chOff x="693381" y="1615765"/>
              <a:chExt cx="1283025" cy="1279179"/>
            </a:xfrm>
          </p:grpSpPr>
          <p:sp>
            <p:nvSpPr>
              <p:cNvPr id="24" name="Freeform 23"/>
              <p:cNvSpPr>
                <a:spLocks/>
              </p:cNvSpPr>
              <p:nvPr/>
            </p:nvSpPr>
            <p:spPr bwMode="auto">
              <a:xfrm>
                <a:off x="693381" y="1615765"/>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01</a:t>
                </a:r>
              </a:p>
            </p:txBody>
          </p:sp>
          <p:sp>
            <p:nvSpPr>
              <p:cNvPr id="25" name="Freeform 23"/>
              <p:cNvSpPr>
                <a:spLocks/>
              </p:cNvSpPr>
              <p:nvPr/>
            </p:nvSpPr>
            <p:spPr bwMode="auto">
              <a:xfrm>
                <a:off x="794868" y="17169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en-US" sz="2400" b="1">
                  <a:solidFill>
                    <a:schemeClr val="bg1"/>
                  </a:solidFill>
                </a:endParaRPr>
              </a:p>
            </p:txBody>
          </p:sp>
        </p:grpSp>
        <p:grpSp>
          <p:nvGrpSpPr>
            <p:cNvPr id="26" name="Group 23"/>
            <p:cNvGrpSpPr/>
            <p:nvPr/>
          </p:nvGrpSpPr>
          <p:grpSpPr>
            <a:xfrm>
              <a:off x="1433348" y="2068961"/>
              <a:ext cx="1283025" cy="1279179"/>
              <a:chOff x="1549586" y="2511703"/>
              <a:chExt cx="1283025" cy="1279179"/>
            </a:xfrm>
          </p:grpSpPr>
          <p:sp>
            <p:nvSpPr>
              <p:cNvPr id="27" name="Freeform 25"/>
              <p:cNvSpPr>
                <a:spLocks/>
              </p:cNvSpPr>
              <p:nvPr/>
            </p:nvSpPr>
            <p:spPr bwMode="auto">
              <a:xfrm>
                <a:off x="1549586" y="2511703"/>
                <a:ext cx="1283025" cy="1279179"/>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02</a:t>
                </a:r>
              </a:p>
            </p:txBody>
          </p:sp>
          <p:sp>
            <p:nvSpPr>
              <p:cNvPr id="28" name="Freeform 23"/>
              <p:cNvSpPr>
                <a:spLocks/>
              </p:cNvSpPr>
              <p:nvPr/>
            </p:nvSpPr>
            <p:spPr bwMode="auto">
              <a:xfrm>
                <a:off x="1651072" y="2610248"/>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29" name="Group 25"/>
            <p:cNvGrpSpPr/>
            <p:nvPr/>
          </p:nvGrpSpPr>
          <p:grpSpPr>
            <a:xfrm>
              <a:off x="591242" y="3035394"/>
              <a:ext cx="1284306" cy="1280461"/>
              <a:chOff x="707480" y="3478136"/>
              <a:chExt cx="1284306" cy="1280461"/>
            </a:xfrm>
          </p:grpSpPr>
          <p:sp>
            <p:nvSpPr>
              <p:cNvPr id="30" name="Freeform 27"/>
              <p:cNvSpPr>
                <a:spLocks/>
              </p:cNvSpPr>
              <p:nvPr/>
            </p:nvSpPr>
            <p:spPr bwMode="auto">
              <a:xfrm>
                <a:off x="707480" y="3478136"/>
                <a:ext cx="1284306" cy="1280461"/>
              </a:xfrm>
              <a:custGeom>
                <a:avLst/>
                <a:gdLst>
                  <a:gd name="T0" fmla="*/ 86 w 90"/>
                  <a:gd name="T1" fmla="*/ 38 h 90"/>
                  <a:gd name="T2" fmla="*/ 86 w 90"/>
                  <a:gd name="T3" fmla="*/ 51 h 90"/>
                  <a:gd name="T4" fmla="*/ 51 w 90"/>
                  <a:gd name="T5" fmla="*/ 86 h 90"/>
                  <a:gd name="T6" fmla="*/ 38 w 90"/>
                  <a:gd name="T7" fmla="*/ 86 h 90"/>
                  <a:gd name="T8" fmla="*/ 3 w 90"/>
                  <a:gd name="T9" fmla="*/ 51 h 90"/>
                  <a:gd name="T10" fmla="*/ 3 w 90"/>
                  <a:gd name="T11" fmla="*/ 38 h 90"/>
                  <a:gd name="T12" fmla="*/ 38 w 90"/>
                  <a:gd name="T13" fmla="*/ 3 h 90"/>
                  <a:gd name="T14" fmla="*/ 51 w 90"/>
                  <a:gd name="T15" fmla="*/ 3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1"/>
                    </a:cubicBezTo>
                    <a:cubicBezTo>
                      <a:pt x="51" y="86"/>
                      <a:pt x="51" y="86"/>
                      <a:pt x="51" y="86"/>
                    </a:cubicBezTo>
                    <a:cubicBezTo>
                      <a:pt x="48" y="90"/>
                      <a:pt x="42" y="90"/>
                      <a:pt x="38" y="86"/>
                    </a:cubicBezTo>
                    <a:cubicBezTo>
                      <a:pt x="3" y="51"/>
                      <a:pt x="3" y="51"/>
                      <a:pt x="3" y="51"/>
                    </a:cubicBezTo>
                    <a:cubicBezTo>
                      <a:pt x="0" y="48"/>
                      <a:pt x="0" y="42"/>
                      <a:pt x="3" y="38"/>
                    </a:cubicBezTo>
                    <a:cubicBezTo>
                      <a:pt x="38" y="3"/>
                      <a:pt x="38" y="3"/>
                      <a:pt x="38" y="3"/>
                    </a:cubicBezTo>
                    <a:cubicBezTo>
                      <a:pt x="42" y="0"/>
                      <a:pt x="48" y="0"/>
                      <a:pt x="51" y="3"/>
                    </a:cubicBezTo>
                    <a:lnTo>
                      <a:pt x="86" y="38"/>
                    </a:lnTo>
                    <a:close/>
                  </a:path>
                </a:pathLst>
              </a:custGeom>
              <a:solidFill>
                <a:schemeClr val="accent3"/>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03</a:t>
                </a:r>
              </a:p>
            </p:txBody>
          </p:sp>
          <p:sp>
            <p:nvSpPr>
              <p:cNvPr id="31" name="Freeform 23"/>
              <p:cNvSpPr>
                <a:spLocks/>
              </p:cNvSpPr>
              <p:nvPr/>
            </p:nvSpPr>
            <p:spPr bwMode="auto">
              <a:xfrm>
                <a:off x="809607" y="358444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nvGrpSpPr>
            <p:cNvPr id="32" name="Group 27"/>
            <p:cNvGrpSpPr/>
            <p:nvPr/>
          </p:nvGrpSpPr>
          <p:grpSpPr>
            <a:xfrm>
              <a:off x="1475645" y="3960812"/>
              <a:ext cx="1284306" cy="1279179"/>
              <a:chOff x="1591883" y="4403554"/>
              <a:chExt cx="1284306" cy="1279179"/>
            </a:xfrm>
          </p:grpSpPr>
          <p:sp>
            <p:nvSpPr>
              <p:cNvPr id="33" name="Freeform 21"/>
              <p:cNvSpPr>
                <a:spLocks/>
              </p:cNvSpPr>
              <p:nvPr/>
            </p:nvSpPr>
            <p:spPr bwMode="auto">
              <a:xfrm>
                <a:off x="1591883" y="4403554"/>
                <a:ext cx="1284306" cy="1279179"/>
              </a:xfrm>
              <a:custGeom>
                <a:avLst/>
                <a:gdLst>
                  <a:gd name="T0" fmla="*/ 86 w 90"/>
                  <a:gd name="T1" fmla="*/ 38 h 90"/>
                  <a:gd name="T2" fmla="*/ 86 w 90"/>
                  <a:gd name="T3" fmla="*/ 52 h 90"/>
                  <a:gd name="T4" fmla="*/ 51 w 90"/>
                  <a:gd name="T5" fmla="*/ 86 h 90"/>
                  <a:gd name="T6" fmla="*/ 38 w 90"/>
                  <a:gd name="T7" fmla="*/ 86 h 90"/>
                  <a:gd name="T8" fmla="*/ 3 w 90"/>
                  <a:gd name="T9" fmla="*/ 52 h 90"/>
                  <a:gd name="T10" fmla="*/ 3 w 90"/>
                  <a:gd name="T11" fmla="*/ 38 h 90"/>
                  <a:gd name="T12" fmla="*/ 38 w 90"/>
                  <a:gd name="T13" fmla="*/ 4 h 90"/>
                  <a:gd name="T14" fmla="*/ 51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1" y="86"/>
                      <a:pt x="51" y="86"/>
                      <a:pt x="51" y="86"/>
                    </a:cubicBezTo>
                    <a:cubicBezTo>
                      <a:pt x="48" y="90"/>
                      <a:pt x="42" y="90"/>
                      <a:pt x="38" y="86"/>
                    </a:cubicBezTo>
                    <a:cubicBezTo>
                      <a:pt x="3" y="52"/>
                      <a:pt x="3" y="52"/>
                      <a:pt x="3" y="52"/>
                    </a:cubicBezTo>
                    <a:cubicBezTo>
                      <a:pt x="0" y="48"/>
                      <a:pt x="0" y="42"/>
                      <a:pt x="3" y="38"/>
                    </a:cubicBezTo>
                    <a:cubicBezTo>
                      <a:pt x="38" y="4"/>
                      <a:pt x="38" y="4"/>
                      <a:pt x="38" y="4"/>
                    </a:cubicBezTo>
                    <a:cubicBezTo>
                      <a:pt x="42" y="0"/>
                      <a:pt x="48" y="0"/>
                      <a:pt x="51" y="4"/>
                    </a:cubicBezTo>
                    <a:lnTo>
                      <a:pt x="86" y="38"/>
                    </a:lnTo>
                    <a:close/>
                  </a:path>
                </a:pathLst>
              </a:cu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800" b="1" dirty="0">
                    <a:solidFill>
                      <a:schemeClr val="bg1"/>
                    </a:solidFill>
                  </a:rPr>
                  <a:t>04</a:t>
                </a:r>
              </a:p>
            </p:txBody>
          </p:sp>
          <p:sp>
            <p:nvSpPr>
              <p:cNvPr id="34" name="Freeform 23"/>
              <p:cNvSpPr>
                <a:spLocks/>
              </p:cNvSpPr>
              <p:nvPr/>
            </p:nvSpPr>
            <p:spPr bwMode="auto">
              <a:xfrm>
                <a:off x="1694009" y="4504737"/>
                <a:ext cx="1080052" cy="1076814"/>
              </a:xfrm>
              <a:custGeom>
                <a:avLst/>
                <a:gdLst>
                  <a:gd name="T0" fmla="*/ 86 w 90"/>
                  <a:gd name="T1" fmla="*/ 38 h 90"/>
                  <a:gd name="T2" fmla="*/ 86 w 90"/>
                  <a:gd name="T3" fmla="*/ 52 h 90"/>
                  <a:gd name="T4" fmla="*/ 52 w 90"/>
                  <a:gd name="T5" fmla="*/ 86 h 90"/>
                  <a:gd name="T6" fmla="*/ 38 w 90"/>
                  <a:gd name="T7" fmla="*/ 86 h 90"/>
                  <a:gd name="T8" fmla="*/ 4 w 90"/>
                  <a:gd name="T9" fmla="*/ 52 h 90"/>
                  <a:gd name="T10" fmla="*/ 4 w 90"/>
                  <a:gd name="T11" fmla="*/ 38 h 90"/>
                  <a:gd name="T12" fmla="*/ 38 w 90"/>
                  <a:gd name="T13" fmla="*/ 4 h 90"/>
                  <a:gd name="T14" fmla="*/ 52 w 90"/>
                  <a:gd name="T15" fmla="*/ 4 h 90"/>
                  <a:gd name="T16" fmla="*/ 86 w 90"/>
                  <a:gd name="T1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86" y="38"/>
                    </a:moveTo>
                    <a:cubicBezTo>
                      <a:pt x="90" y="42"/>
                      <a:pt x="90" y="48"/>
                      <a:pt x="86" y="52"/>
                    </a:cubicBezTo>
                    <a:cubicBezTo>
                      <a:pt x="52" y="86"/>
                      <a:pt x="52" y="86"/>
                      <a:pt x="52" y="86"/>
                    </a:cubicBezTo>
                    <a:cubicBezTo>
                      <a:pt x="48" y="90"/>
                      <a:pt x="42" y="90"/>
                      <a:pt x="38" y="86"/>
                    </a:cubicBezTo>
                    <a:cubicBezTo>
                      <a:pt x="4" y="52"/>
                      <a:pt x="4" y="52"/>
                      <a:pt x="4" y="52"/>
                    </a:cubicBezTo>
                    <a:cubicBezTo>
                      <a:pt x="0" y="48"/>
                      <a:pt x="0" y="42"/>
                      <a:pt x="4" y="38"/>
                    </a:cubicBezTo>
                    <a:cubicBezTo>
                      <a:pt x="38" y="4"/>
                      <a:pt x="38" y="4"/>
                      <a:pt x="38" y="4"/>
                    </a:cubicBezTo>
                    <a:cubicBezTo>
                      <a:pt x="42" y="0"/>
                      <a:pt x="48" y="0"/>
                      <a:pt x="52" y="4"/>
                    </a:cubicBezTo>
                    <a:lnTo>
                      <a:pt x="86" y="38"/>
                    </a:lnTo>
                    <a:close/>
                  </a:path>
                </a:pathLst>
              </a:custGeom>
              <a:noFill/>
              <a:ln w="19050">
                <a:solidFill>
                  <a:schemeClr val="bg1"/>
                </a:solidFill>
              </a:ln>
            </p:spPr>
            <p:txBody>
              <a:bodyPr vert="horz" wrap="square" lIns="91440" tIns="45720" rIns="91440" bIns="45720" numCol="1" anchor="ctr" anchorCtr="0" compatLnSpc="1">
                <a:prstTxWarp prst="textNoShape">
                  <a:avLst/>
                </a:prstTxWarp>
              </a:bodyPr>
              <a:lstStyle/>
              <a:p>
                <a:pPr algn="ctr"/>
                <a:endParaRPr lang="en-US" sz="2400" b="1">
                  <a:solidFill>
                    <a:schemeClr val="bg1"/>
                  </a:solidFill>
                </a:endParaRPr>
              </a:p>
            </p:txBody>
          </p:sp>
        </p:grpSp>
      </p:grpSp>
      <p:sp>
        <p:nvSpPr>
          <p:cNvPr id="48" name="矩形 47"/>
          <p:cNvSpPr/>
          <p:nvPr/>
        </p:nvSpPr>
        <p:spPr>
          <a:xfrm>
            <a:off x="6911272" y="1246737"/>
            <a:ext cx="5084415" cy="4565352"/>
          </a:xfrm>
          <a:prstGeom prst="rect">
            <a:avLst/>
          </a:prstGeom>
        </p:spPr>
        <p:txBody>
          <a:bodyPr wrap="square">
            <a:spAutoFit/>
          </a:bodyPr>
          <a:lstStyle/>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对标</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a:t>
            </a:r>
            <a:r>
              <a:rPr kumimoji="1" lang="zh-CN" altLang="en-US" sz="4000" b="1" dirty="0">
                <a:solidFill>
                  <a:srgbClr val="FF0000"/>
                </a:solidFill>
                <a:latin typeface="+mj-lt"/>
                <a:cs typeface="微软雅黑" panose="020B0503020204020204" pitchFamily="34" charset="-122"/>
                <a:sym typeface="Calibri" panose="020F0502020204030204" pitchFamily="34" charset="0"/>
              </a:rPr>
              <a:t>建设驱动和目标</a:t>
            </a:r>
            <a:endParaRPr kumimoji="1" lang="en-US" altLang="zh-CN" sz="4000" b="1" dirty="0">
              <a:solidFill>
                <a:srgbClr val="FF000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整体方案</a:t>
            </a:r>
            <a:endParaRPr kumimoji="1" lang="en-US" altLang="zh-CN" sz="4000" b="1" dirty="0">
              <a:solidFill>
                <a:srgbClr val="0070C0"/>
              </a:solidFill>
              <a:latin typeface="+mj-lt"/>
              <a:cs typeface="微软雅黑" panose="020B0503020204020204" pitchFamily="34" charset="-122"/>
              <a:sym typeface="Calibri" panose="020F0502020204030204" pitchFamily="34" charset="0"/>
            </a:endParaRPr>
          </a:p>
          <a:p>
            <a:pPr marL="342900" indent="-342900" eaLnBrk="0" fontAlgn="base" hangingPunct="0">
              <a:lnSpc>
                <a:spcPts val="8000"/>
              </a:lnSpc>
              <a:spcBef>
                <a:spcPct val="20000"/>
              </a:spcBef>
              <a:spcAft>
                <a:spcPct val="0"/>
              </a:spcAft>
            </a:pPr>
            <a:r>
              <a:rPr kumimoji="1" lang="zh-CN" altLang="en-US" sz="4000" b="1" dirty="0">
                <a:solidFill>
                  <a:srgbClr val="0070C0"/>
                </a:solidFill>
                <a:latin typeface="+mj-lt"/>
                <a:cs typeface="微软雅黑" panose="020B0503020204020204" pitchFamily="34" charset="-122"/>
                <a:sym typeface="Calibri" panose="020F0502020204030204" pitchFamily="34" charset="0"/>
              </a:rPr>
              <a:t>      建设重点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10"/>
          </p:nvPr>
        </p:nvSpPr>
        <p:spPr bwMode="auto">
          <a:xfrm>
            <a:off x="573227" y="175040"/>
            <a:ext cx="7241594" cy="576263"/>
          </a:xfrm>
        </p:spPr>
        <p:txBody>
          <a:bodyPr vert="horz" wrap="square" lIns="91440" tIns="45720" rIns="91440" bIns="45720" numCol="1" anchor="ctr" anchorCtr="0" compatLnSpc="1"/>
          <a:lstStyle/>
          <a:p>
            <a:pPr>
              <a:defRPr/>
            </a:pPr>
            <a:r>
              <a:rPr lang="zh-CN" altLang="en-US" dirty="0">
                <a:solidFill>
                  <a:srgbClr val="3773AC"/>
                </a:solidFill>
                <a:cs typeface="微软雅黑" charset="0"/>
              </a:rPr>
              <a:t>建设驱动</a:t>
            </a:r>
          </a:p>
        </p:txBody>
      </p:sp>
      <p:sp>
        <p:nvSpPr>
          <p:cNvPr id="8" name="圆角矩形 7"/>
          <p:cNvSpPr/>
          <p:nvPr/>
        </p:nvSpPr>
        <p:spPr bwMode="auto">
          <a:xfrm>
            <a:off x="710848" y="1742071"/>
            <a:ext cx="4939719" cy="4441753"/>
          </a:xfrm>
          <a:prstGeom prst="roundRect">
            <a:avLst>
              <a:gd name="adj" fmla="val 5181"/>
            </a:avLst>
          </a:prstGeom>
          <a:ln/>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marL="285750" indent="-285750" eaLnBrk="0" fontAlgn="base" hangingPunct="0">
              <a:spcBef>
                <a:spcPct val="20000"/>
              </a:spcBef>
              <a:spcAft>
                <a:spcPct val="0"/>
              </a:spcAft>
              <a:buFont typeface="Wingdings" panose="05000000000000000000" pitchFamily="2" charset="2"/>
              <a:buChar char="p"/>
            </a:pPr>
            <a:r>
              <a:rPr kumimoji="1" lang="en-US" altLang="zh-CN" sz="1600" b="1" dirty="0">
                <a:solidFill>
                  <a:srgbClr val="00B0F0"/>
                </a:solidFill>
                <a:latin typeface="+mn-ea"/>
              </a:rPr>
              <a:t>《</a:t>
            </a:r>
            <a:r>
              <a:rPr kumimoji="1" lang="zh-CN" altLang="en-US" sz="1600" b="1" dirty="0">
                <a:solidFill>
                  <a:srgbClr val="00B0F0"/>
                </a:solidFill>
                <a:latin typeface="+mn-ea"/>
              </a:rPr>
              <a:t>中华人民共和国网络安全法</a:t>
            </a:r>
            <a:r>
              <a:rPr kumimoji="1" lang="en-US" altLang="zh-CN" sz="1600" b="1" dirty="0">
                <a:solidFill>
                  <a:srgbClr val="00B0F0"/>
                </a:solidFill>
                <a:latin typeface="+mn-ea"/>
              </a:rPr>
              <a:t>》</a:t>
            </a:r>
            <a:r>
              <a:rPr kumimoji="1" lang="zh-CN" altLang="en-US" sz="1600" b="1" dirty="0">
                <a:solidFill>
                  <a:srgbClr val="00B0F0"/>
                </a:solidFill>
                <a:latin typeface="+mn-ea"/>
              </a:rPr>
              <a:t>正式执行</a:t>
            </a:r>
            <a:endParaRPr kumimoji="1" lang="en-US" altLang="zh-CN" sz="1600" b="1" dirty="0">
              <a:solidFill>
                <a:srgbClr val="00B0F0"/>
              </a:solidFill>
              <a:latin typeface="+mn-ea"/>
            </a:endParaRPr>
          </a:p>
          <a:p>
            <a:pPr marL="285750" indent="-285750" eaLnBrk="0" fontAlgn="base" hangingPunct="0">
              <a:spcBef>
                <a:spcPct val="20000"/>
              </a:spcBef>
              <a:spcAft>
                <a:spcPct val="0"/>
              </a:spcAft>
              <a:buFont typeface="Wingdings" panose="05000000000000000000" pitchFamily="2" charset="2"/>
              <a:buChar char="p"/>
            </a:pPr>
            <a:r>
              <a:rPr kumimoji="1" lang="en-US" altLang="zh-CN" sz="1600" b="1" dirty="0">
                <a:solidFill>
                  <a:srgbClr val="00B0F0"/>
                </a:solidFill>
                <a:latin typeface="+mn-ea"/>
              </a:rPr>
              <a:t>《</a:t>
            </a:r>
            <a:r>
              <a:rPr kumimoji="1" lang="zh-CN" altLang="en-US" sz="1600" b="1" dirty="0">
                <a:solidFill>
                  <a:srgbClr val="00B0F0"/>
                </a:solidFill>
                <a:latin typeface="+mn-ea"/>
              </a:rPr>
              <a:t>数据中心数据安全管理办法</a:t>
            </a:r>
            <a:r>
              <a:rPr kumimoji="1" lang="en-US" altLang="zh-CN" sz="1600" b="1" dirty="0">
                <a:solidFill>
                  <a:srgbClr val="00B0F0"/>
                </a:solidFill>
                <a:latin typeface="+mn-ea"/>
              </a:rPr>
              <a:t>》</a:t>
            </a:r>
            <a:r>
              <a:rPr kumimoji="1" lang="zh-CN" altLang="en-US" sz="1600" b="1" dirty="0">
                <a:solidFill>
                  <a:srgbClr val="00B0F0"/>
                </a:solidFill>
                <a:latin typeface="+mn-ea"/>
              </a:rPr>
              <a:t>编制中</a:t>
            </a:r>
            <a:endParaRPr kumimoji="1" lang="en-US" altLang="zh-CN" sz="1600" b="1" dirty="0">
              <a:solidFill>
                <a:srgbClr val="00B0F0"/>
              </a:solidFill>
              <a:latin typeface="+mn-ea"/>
            </a:endParaRPr>
          </a:p>
          <a:p>
            <a:pPr marL="285750" indent="-285750" eaLnBrk="0" fontAlgn="base" hangingPunct="0">
              <a:spcBef>
                <a:spcPct val="20000"/>
              </a:spcBef>
              <a:spcAft>
                <a:spcPct val="0"/>
              </a:spcAft>
              <a:buFont typeface="Wingdings" panose="05000000000000000000" pitchFamily="2" charset="2"/>
              <a:buChar char="p"/>
            </a:pPr>
            <a:r>
              <a:rPr kumimoji="1" lang="en-US" altLang="zh-CN" sz="1600" b="1" dirty="0">
                <a:solidFill>
                  <a:srgbClr val="00B0F0"/>
                </a:solidFill>
                <a:cs typeface="微软雅黑" panose="020B0503020204020204" pitchFamily="34" charset="-122"/>
                <a:sym typeface="Calibri" panose="020F0502020204030204" pitchFamily="34" charset="0"/>
              </a:rPr>
              <a:t>《</a:t>
            </a:r>
            <a:r>
              <a:rPr kumimoji="1" lang="zh-CN" altLang="en-US" sz="1600" b="1" dirty="0">
                <a:solidFill>
                  <a:srgbClr val="00B0F0"/>
                </a:solidFill>
                <a:cs typeface="微软雅黑" panose="020B0503020204020204" pitchFamily="34" charset="-122"/>
                <a:sym typeface="Calibri" panose="020F0502020204030204" pitchFamily="34" charset="0"/>
              </a:rPr>
              <a:t>数据中心关于数据安全工作的要求</a:t>
            </a:r>
            <a:r>
              <a:rPr kumimoji="1" lang="en-US" altLang="zh-CN" sz="1600" b="1" dirty="0">
                <a:solidFill>
                  <a:srgbClr val="00B0F0"/>
                </a:solidFill>
                <a:cs typeface="微软雅黑" panose="020B0503020204020204" pitchFamily="34" charset="-122"/>
                <a:sym typeface="Calibri" panose="020F0502020204030204" pitchFamily="34" charset="0"/>
              </a:rPr>
              <a:t>》</a:t>
            </a:r>
          </a:p>
          <a:p>
            <a:pPr marL="742950" lvl="1" indent="-285750" eaLnBrk="0" fontAlgn="base" hangingPunct="0">
              <a:spcBef>
                <a:spcPct val="20000"/>
              </a:spcBef>
              <a:spcAft>
                <a:spcPct val="0"/>
              </a:spcAft>
              <a:buFont typeface="Wingdings" panose="05000000000000000000" pitchFamily="2" charset="2"/>
              <a:buChar char="Ø"/>
            </a:pPr>
            <a:r>
              <a:rPr kumimoji="1" lang="zh-CN" altLang="en-US" sz="1400" dirty="0">
                <a:solidFill>
                  <a:srgbClr val="00B0F0"/>
                </a:solidFill>
                <a:cs typeface="微软雅黑" panose="020B0503020204020204" pitchFamily="34" charset="-122"/>
                <a:sym typeface="Calibri" panose="020F0502020204030204" pitchFamily="34" charset="0"/>
              </a:rPr>
              <a:t>实现“事前预防、事中管控、事后审计”</a:t>
            </a:r>
            <a:endParaRPr kumimoji="1" lang="en-US" altLang="zh-CN" sz="1400" dirty="0">
              <a:solidFill>
                <a:srgbClr val="00B0F0"/>
              </a:solidFill>
              <a:cs typeface="微软雅黑" panose="020B0503020204020204" pitchFamily="34" charset="-122"/>
              <a:sym typeface="Calibri" panose="020F0502020204030204" pitchFamily="34" charset="0"/>
            </a:endParaRPr>
          </a:p>
          <a:p>
            <a:pPr marL="742950" lvl="1" indent="-285750" eaLnBrk="0" fontAlgn="base" hangingPunct="0">
              <a:spcBef>
                <a:spcPct val="20000"/>
              </a:spcBef>
              <a:spcAft>
                <a:spcPct val="0"/>
              </a:spcAft>
              <a:buFont typeface="Wingdings" panose="05000000000000000000" pitchFamily="2" charset="2"/>
              <a:buChar char="Ø"/>
            </a:pPr>
            <a:r>
              <a:rPr kumimoji="1" lang="en-US" altLang="zh-CN" sz="1400" dirty="0">
                <a:solidFill>
                  <a:srgbClr val="00B0F0"/>
                </a:solidFill>
                <a:cs typeface="微软雅黑" panose="020B0503020204020204" pitchFamily="34" charset="-122"/>
                <a:sym typeface="Calibri" panose="020F0502020204030204" pitchFamily="34" charset="0"/>
              </a:rPr>
              <a:t>1+N</a:t>
            </a:r>
            <a:r>
              <a:rPr kumimoji="1" lang="zh-CN" altLang="en-US" sz="1400" dirty="0">
                <a:solidFill>
                  <a:srgbClr val="00B0F0"/>
                </a:solidFill>
                <a:cs typeface="微软雅黑" panose="020B0503020204020204" pitchFamily="34" charset="-122"/>
                <a:sym typeface="Calibri" panose="020F0502020204030204" pitchFamily="34" charset="0"/>
              </a:rPr>
              <a:t>战略：集团大数据平台统一支撑各省大数据应用，提升数据安全管理能力。前置预采级、专区</a:t>
            </a:r>
            <a:r>
              <a:rPr kumimoji="1" lang="en-US" altLang="zh-CN" sz="1400" b="1" dirty="0">
                <a:solidFill>
                  <a:srgbClr val="00B0F0"/>
                </a:solidFill>
                <a:cs typeface="微软雅黑" panose="020B0503020204020204" pitchFamily="34" charset="-122"/>
                <a:sym typeface="Calibri" panose="020F0502020204030204" pitchFamily="34" charset="0"/>
              </a:rPr>
              <a:t>	</a:t>
            </a:r>
            <a:endParaRPr kumimoji="1" lang="en-US" altLang="zh-CN" sz="1200" dirty="0">
              <a:solidFill>
                <a:srgbClr val="00B0F0"/>
              </a:solidFill>
              <a:latin typeface="+mn-ea"/>
              <a:cs typeface="微软雅黑" panose="020B0503020204020204" pitchFamily="34" charset="-122"/>
              <a:sym typeface="Calibri" panose="020F0502020204030204" pitchFamily="34" charset="0"/>
            </a:endParaRPr>
          </a:p>
          <a:p>
            <a:pPr marL="285750" indent="-285750" eaLnBrk="0" fontAlgn="base" hangingPunct="0">
              <a:spcBef>
                <a:spcPct val="20000"/>
              </a:spcBef>
              <a:spcAft>
                <a:spcPct val="0"/>
              </a:spcAft>
              <a:buFont typeface="Wingdings" panose="05000000000000000000" pitchFamily="2" charset="2"/>
              <a:buChar char="p"/>
            </a:pPr>
            <a:r>
              <a:rPr kumimoji="1" lang="en-US" altLang="zh-CN" sz="1600" b="1" dirty="0">
                <a:solidFill>
                  <a:srgbClr val="00B0F0"/>
                </a:solidFill>
                <a:cs typeface="微软雅黑" panose="020B0503020204020204" pitchFamily="34" charset="-122"/>
                <a:sym typeface="Calibri" panose="020F0502020204030204" pitchFamily="34" charset="0"/>
              </a:rPr>
              <a:t>《</a:t>
            </a:r>
            <a:r>
              <a:rPr kumimoji="1" lang="zh-CN" altLang="en-US" sz="1600" b="1" dirty="0">
                <a:solidFill>
                  <a:srgbClr val="00B0F0"/>
                </a:solidFill>
                <a:cs typeface="微软雅黑" panose="020B0503020204020204" pitchFamily="34" charset="-122"/>
                <a:sym typeface="Calibri" panose="020F0502020204030204" pitchFamily="34" charset="0"/>
              </a:rPr>
              <a:t>大数据安全标准化白皮书</a:t>
            </a:r>
            <a:r>
              <a:rPr kumimoji="1" lang="en-US" altLang="zh-CN" sz="1600" b="1" dirty="0">
                <a:solidFill>
                  <a:srgbClr val="00B0F0"/>
                </a:solidFill>
                <a:cs typeface="微软雅黑" panose="020B0503020204020204" pitchFamily="34" charset="-122"/>
                <a:sym typeface="Calibri" panose="020F0502020204030204" pitchFamily="34" charset="0"/>
              </a:rPr>
              <a:t>》2017</a:t>
            </a:r>
            <a:r>
              <a:rPr kumimoji="1" lang="zh-CN" altLang="en-US" sz="1600" b="1" dirty="0">
                <a:solidFill>
                  <a:srgbClr val="00B0F0"/>
                </a:solidFill>
                <a:cs typeface="微软雅黑" panose="020B0503020204020204" pitchFamily="34" charset="-122"/>
                <a:sym typeface="Calibri" panose="020F0502020204030204" pitchFamily="34" charset="0"/>
              </a:rPr>
              <a:t>、</a:t>
            </a:r>
            <a:r>
              <a:rPr kumimoji="1" lang="en-US" altLang="zh-CN" sz="1600" b="1" dirty="0">
                <a:solidFill>
                  <a:srgbClr val="00B0F0"/>
                </a:solidFill>
                <a:cs typeface="微软雅黑" panose="020B0503020204020204" pitchFamily="34" charset="-122"/>
                <a:sym typeface="Calibri" panose="020F0502020204030204" pitchFamily="34" charset="0"/>
              </a:rPr>
              <a:t>2018</a:t>
            </a:r>
            <a:r>
              <a:rPr kumimoji="1" lang="zh-CN" altLang="en-US" sz="1600" b="1" dirty="0">
                <a:solidFill>
                  <a:srgbClr val="00B0F0"/>
                </a:solidFill>
                <a:cs typeface="微软雅黑" panose="020B0503020204020204" pitchFamily="34" charset="-122"/>
                <a:sym typeface="Calibri" panose="020F0502020204030204" pitchFamily="34" charset="0"/>
              </a:rPr>
              <a:t>版</a:t>
            </a:r>
            <a:endParaRPr kumimoji="1" lang="en-US" altLang="zh-CN" sz="1600" b="1" dirty="0">
              <a:solidFill>
                <a:srgbClr val="00B0F0"/>
              </a:solidFill>
              <a:cs typeface="微软雅黑" panose="020B0503020204020204" pitchFamily="34" charset="-122"/>
              <a:sym typeface="Calibri" panose="020F0502020204030204" pitchFamily="34" charset="0"/>
            </a:endParaRPr>
          </a:p>
          <a:p>
            <a:pPr marL="742950" lvl="1" indent="-285750" eaLnBrk="0" fontAlgn="base" hangingPunct="0">
              <a:spcBef>
                <a:spcPct val="20000"/>
              </a:spcBef>
              <a:spcAft>
                <a:spcPct val="0"/>
              </a:spcAft>
              <a:buFont typeface="Wingdings" panose="05000000000000000000" pitchFamily="2" charset="2"/>
              <a:buChar char="Ø"/>
            </a:pPr>
            <a:r>
              <a:rPr kumimoji="1" lang="zh-CN" altLang="en-US" sz="1400" dirty="0">
                <a:solidFill>
                  <a:srgbClr val="00B0F0"/>
                </a:solidFill>
                <a:cs typeface="微软雅黑" panose="020B0503020204020204" pitchFamily="34" charset="-122"/>
                <a:sym typeface="Calibri" panose="020F0502020204030204" pitchFamily="34" charset="0"/>
              </a:rPr>
              <a:t>全国信息安全标准化技术委员会大数据安全标准特别工作组编制</a:t>
            </a:r>
          </a:p>
          <a:p>
            <a:pPr marL="742950" lvl="1" indent="-285750" eaLnBrk="0" fontAlgn="base" hangingPunct="0">
              <a:spcBef>
                <a:spcPct val="20000"/>
              </a:spcBef>
              <a:spcAft>
                <a:spcPct val="0"/>
              </a:spcAft>
              <a:buFont typeface="Wingdings" panose="05000000000000000000" pitchFamily="2" charset="2"/>
              <a:buChar char="Ø"/>
            </a:pPr>
            <a:r>
              <a:rPr kumimoji="1" lang="zh-CN" altLang="en-US" sz="1400" dirty="0">
                <a:solidFill>
                  <a:srgbClr val="00B0F0"/>
                </a:solidFill>
                <a:cs typeface="微软雅黑" panose="020B0503020204020204" pitchFamily="34" charset="-122"/>
                <a:sym typeface="Calibri" panose="020F0502020204030204" pitchFamily="34" charset="0"/>
              </a:rPr>
              <a:t>纵向对标</a:t>
            </a:r>
            <a:r>
              <a:rPr kumimoji="1" lang="en-US" altLang="zh-CN" sz="1400" dirty="0">
                <a:solidFill>
                  <a:srgbClr val="00B0F0"/>
                </a:solidFill>
                <a:cs typeface="微软雅黑" panose="020B0503020204020204" pitchFamily="34" charset="-122"/>
                <a:sym typeface="Calibri" panose="020F0502020204030204" pitchFamily="34" charset="0"/>
              </a:rPr>
              <a:t>-</a:t>
            </a:r>
            <a:r>
              <a:rPr kumimoji="1" lang="zh-CN" altLang="en-US" sz="1400" dirty="0">
                <a:solidFill>
                  <a:srgbClr val="00B0F0"/>
                </a:solidFill>
                <a:cs typeface="微软雅黑" panose="020B0503020204020204" pitchFamily="34" charset="-122"/>
                <a:sym typeface="Calibri" panose="020F0502020204030204" pitchFamily="34" charset="0"/>
              </a:rPr>
              <a:t>阿里、腾讯、移动</a:t>
            </a:r>
            <a:r>
              <a:rPr kumimoji="1" lang="en-US" altLang="zh-CN" sz="1200" b="1" dirty="0">
                <a:solidFill>
                  <a:srgbClr val="00B0F0"/>
                </a:solidFill>
                <a:cs typeface="微软雅黑" panose="020B0503020204020204" pitchFamily="34" charset="-122"/>
                <a:sym typeface="Calibri" panose="020F0502020204030204" pitchFamily="34" charset="0"/>
              </a:rPr>
              <a:t>	</a:t>
            </a:r>
          </a:p>
          <a:p>
            <a:pPr marL="342900" indent="-342900" eaLnBrk="0" fontAlgn="base" hangingPunct="0">
              <a:spcBef>
                <a:spcPct val="20000"/>
              </a:spcBef>
              <a:spcAft>
                <a:spcPct val="0"/>
              </a:spcAft>
              <a:buFont typeface="Wingdings" panose="05000000000000000000" pitchFamily="2" charset="2"/>
              <a:buChar char="p"/>
            </a:pPr>
            <a:r>
              <a:rPr kumimoji="1" lang="en-US" altLang="zh-CN" sz="1600" b="1" dirty="0">
                <a:solidFill>
                  <a:srgbClr val="00B0F0"/>
                </a:solidFill>
                <a:latin typeface="+mn-ea"/>
                <a:cs typeface="微软雅黑" panose="020B0503020204020204" pitchFamily="34" charset="-122"/>
                <a:sym typeface="Calibri" panose="020F0502020204030204" pitchFamily="34" charset="0"/>
              </a:rPr>
              <a:t>《ISO 7498-2》</a:t>
            </a:r>
            <a:r>
              <a:rPr kumimoji="1" lang="zh-CN" altLang="en-US" sz="1600" b="1" dirty="0">
                <a:solidFill>
                  <a:srgbClr val="00B0F0"/>
                </a:solidFill>
                <a:latin typeface="+mn-ea"/>
                <a:cs typeface="微软雅黑" panose="020B0503020204020204" pitchFamily="34" charset="-122"/>
                <a:sym typeface="Calibri" panose="020F0502020204030204" pitchFamily="34" charset="0"/>
              </a:rPr>
              <a:t>开放系统互联安全的体系结构</a:t>
            </a:r>
            <a:endParaRPr kumimoji="1" lang="en-US" altLang="zh-CN" sz="1600" b="1" dirty="0">
              <a:solidFill>
                <a:srgbClr val="00B0F0"/>
              </a:solidFill>
              <a:latin typeface="+mn-ea"/>
              <a:cs typeface="微软雅黑" panose="020B0503020204020204" pitchFamily="34" charset="-122"/>
              <a:sym typeface="Calibri" panose="020F0502020204030204" pitchFamily="34" charset="0"/>
            </a:endParaRPr>
          </a:p>
          <a:p>
            <a:pPr marL="742950" lvl="1" indent="-285750" eaLnBrk="0" fontAlgn="base" hangingPunct="0">
              <a:spcBef>
                <a:spcPct val="20000"/>
              </a:spcBef>
              <a:spcAft>
                <a:spcPct val="0"/>
              </a:spcAft>
              <a:buFont typeface="Wingdings" panose="05000000000000000000" pitchFamily="2" charset="2"/>
              <a:buChar char="Ø"/>
            </a:pPr>
            <a:r>
              <a:rPr kumimoji="1" lang="en-US" altLang="zh-CN" sz="1400" dirty="0">
                <a:solidFill>
                  <a:srgbClr val="00B0F0"/>
                </a:solidFill>
                <a:cs typeface="微软雅黑" panose="020B0503020204020204" pitchFamily="34" charset="-122"/>
                <a:sym typeface="Calibri" panose="020F0502020204030204" pitchFamily="34" charset="0"/>
              </a:rPr>
              <a:t>ITU</a:t>
            </a:r>
            <a:r>
              <a:rPr kumimoji="1" lang="zh-CN" altLang="en-US" sz="1400" dirty="0">
                <a:solidFill>
                  <a:srgbClr val="00B0F0"/>
                </a:solidFill>
                <a:cs typeface="微软雅黑" panose="020B0503020204020204" pitchFamily="34" charset="-122"/>
                <a:sym typeface="Calibri" panose="020F0502020204030204" pitchFamily="34" charset="0"/>
              </a:rPr>
              <a:t>编制</a:t>
            </a:r>
          </a:p>
          <a:p>
            <a:pPr marL="742950" lvl="1" indent="-285750" eaLnBrk="0" fontAlgn="base" hangingPunct="0">
              <a:spcBef>
                <a:spcPct val="20000"/>
              </a:spcBef>
              <a:spcAft>
                <a:spcPct val="0"/>
              </a:spcAft>
              <a:buFont typeface="Wingdings" panose="05000000000000000000" pitchFamily="2" charset="2"/>
              <a:buChar char="Ø"/>
            </a:pPr>
            <a:r>
              <a:rPr kumimoji="1" lang="zh-CN" altLang="en-US" sz="1400" dirty="0">
                <a:solidFill>
                  <a:srgbClr val="00B0F0"/>
                </a:solidFill>
                <a:cs typeface="微软雅黑" panose="020B0503020204020204" pitchFamily="34" charset="-122"/>
                <a:sym typeface="Calibri" panose="020F0502020204030204" pitchFamily="34" charset="0"/>
              </a:rPr>
              <a:t>横向对标</a:t>
            </a:r>
            <a:r>
              <a:rPr kumimoji="1" lang="en-US" altLang="zh-CN" sz="1400" dirty="0">
                <a:solidFill>
                  <a:srgbClr val="00B0F0"/>
                </a:solidFill>
                <a:cs typeface="微软雅黑" panose="020B0503020204020204" pitchFamily="34" charset="-122"/>
                <a:sym typeface="Calibri" panose="020F0502020204030204" pitchFamily="34" charset="0"/>
              </a:rPr>
              <a:t>-ISO</a:t>
            </a:r>
            <a:r>
              <a:rPr kumimoji="1" lang="zh-CN" altLang="en-US" sz="1400" dirty="0">
                <a:solidFill>
                  <a:srgbClr val="00B0F0"/>
                </a:solidFill>
                <a:cs typeface="微软雅黑" panose="020B0503020204020204" pitchFamily="34" charset="-122"/>
                <a:sym typeface="Calibri" panose="020F0502020204030204" pitchFamily="34" charset="0"/>
              </a:rPr>
              <a:t>五种安全服务八类安全机制</a:t>
            </a:r>
            <a:endParaRPr kumimoji="1" lang="en-US" altLang="zh-CN" sz="1200" b="1" dirty="0">
              <a:solidFill>
                <a:srgbClr val="00B0F0"/>
              </a:solidFill>
              <a:cs typeface="微软雅黑" panose="020B0503020204020204" pitchFamily="34" charset="-122"/>
              <a:sym typeface="Calibri" panose="020F0502020204030204" pitchFamily="34" charset="0"/>
            </a:endParaRPr>
          </a:p>
        </p:txBody>
      </p:sp>
      <p:sp>
        <p:nvSpPr>
          <p:cNvPr id="7" name="圆角矩形 6"/>
          <p:cNvSpPr/>
          <p:nvPr/>
        </p:nvSpPr>
        <p:spPr bwMode="auto">
          <a:xfrm>
            <a:off x="713064" y="1069681"/>
            <a:ext cx="4966284" cy="876135"/>
          </a:xfrm>
          <a:prstGeom prst="roundRect">
            <a:avLst>
              <a:gd name="adj" fmla="val 0"/>
            </a:avLst>
          </a:prstGeom>
          <a:ln>
            <a:noFill/>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eaLnBrk="0" fontAlgn="base" hangingPunct="0">
              <a:spcBef>
                <a:spcPct val="20000"/>
              </a:spcBef>
              <a:spcAft>
                <a:spcPct val="0"/>
              </a:spcAft>
            </a:pPr>
            <a:r>
              <a:rPr kumimoji="1" lang="zh-CN" altLang="en-US" sz="2000" b="1" dirty="0">
                <a:cs typeface="微软雅黑" panose="020B0503020204020204" pitchFamily="34" charset="-122"/>
                <a:sym typeface="Calibri" panose="020F0502020204030204" pitchFamily="34" charset="0"/>
              </a:rPr>
              <a:t>建设背景和依据</a:t>
            </a:r>
            <a:endParaRPr kumimoji="1" lang="en-US" altLang="zh-CN" sz="2000" b="1" dirty="0">
              <a:cs typeface="微软雅黑" panose="020B0503020204020204" pitchFamily="34" charset="-122"/>
              <a:sym typeface="Calibri" panose="020F0502020204030204" pitchFamily="34" charset="0"/>
            </a:endParaRPr>
          </a:p>
        </p:txBody>
      </p:sp>
      <p:grpSp>
        <p:nvGrpSpPr>
          <p:cNvPr id="12" name="组合 11"/>
          <p:cNvGrpSpPr/>
          <p:nvPr/>
        </p:nvGrpSpPr>
        <p:grpSpPr>
          <a:xfrm>
            <a:off x="6364096" y="1054182"/>
            <a:ext cx="4966284" cy="5129642"/>
            <a:chOff x="3784833" y="3189215"/>
            <a:chExt cx="4966284" cy="3115909"/>
          </a:xfrm>
        </p:grpSpPr>
        <p:sp>
          <p:nvSpPr>
            <p:cNvPr id="10" name="圆角矩形 9"/>
            <p:cNvSpPr/>
            <p:nvPr/>
          </p:nvSpPr>
          <p:spPr bwMode="auto">
            <a:xfrm>
              <a:off x="3794619" y="3529766"/>
              <a:ext cx="4939719" cy="2775358"/>
            </a:xfrm>
            <a:prstGeom prst="roundRect">
              <a:avLst>
                <a:gd name="adj" fmla="val 5181"/>
              </a:avLst>
            </a:prstGeom>
            <a:ln/>
          </p:spPr>
          <p:style>
            <a:lnRef idx="2">
              <a:schemeClr val="accent2"/>
            </a:lnRef>
            <a:fillRef idx="1">
              <a:schemeClr val="lt1"/>
            </a:fillRef>
            <a:effectRef idx="0">
              <a:schemeClr val="accent2"/>
            </a:effectRef>
            <a:fontRef idx="minor">
              <a:schemeClr val="dk1"/>
            </a:fontRef>
          </p:style>
          <p:txBody>
            <a:bodyPr lIns="85693" tIns="42846" rIns="85693" bIns="42846" rtlCol="0" anchor="ctr" anchorCtr="1"/>
            <a:lstStyle/>
            <a:p>
              <a:pPr eaLnBrk="0" fontAlgn="base" hangingPunct="0">
                <a:spcBef>
                  <a:spcPct val="20000"/>
                </a:spcBef>
                <a:spcAft>
                  <a:spcPct val="0"/>
                </a:spcAft>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实现大数据平台安全管理的</a:t>
              </a:r>
              <a:r>
                <a:rPr kumimoji="1" lang="zh-CN" altLang="en-US" sz="1400" b="1" dirty="0">
                  <a:solidFill>
                    <a:schemeClr val="accent1"/>
                  </a:solidFill>
                  <a:cs typeface="微软雅黑" panose="020B0503020204020204" pitchFamily="34" charset="-122"/>
                  <a:sym typeface="Calibri" panose="020F0502020204030204" pitchFamily="34" charset="0"/>
                </a:rPr>
                <a:t>逻辑统一</a:t>
              </a:r>
              <a:endParaRPr kumimoji="1" lang="en-US" altLang="zh-CN" sz="1400" b="1" dirty="0">
                <a:solidFill>
                  <a:schemeClr val="accent1"/>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endParaRPr kumimoji="1" lang="en-US" altLang="zh-CN" sz="1400" b="1" dirty="0">
                <a:solidFill>
                  <a:schemeClr val="accent1"/>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建成大数据平台</a:t>
              </a:r>
              <a:r>
                <a:rPr kumimoji="1" lang="zh-CN" altLang="en-US" sz="1400" b="1" dirty="0">
                  <a:solidFill>
                    <a:schemeClr val="accent1"/>
                  </a:solidFill>
                  <a:cs typeface="微软雅黑" panose="020B0503020204020204" pitchFamily="34" charset="-122"/>
                  <a:sym typeface="Calibri" panose="020F0502020204030204" pitchFamily="34" charset="0"/>
                </a:rPr>
                <a:t>数据安全门户</a:t>
              </a:r>
              <a:r>
                <a:rPr kumimoji="1" lang="zh-CN" altLang="en-US" sz="1400" b="1" dirty="0">
                  <a:solidFill>
                    <a:srgbClr val="00B0F0"/>
                  </a:solidFill>
                  <a:cs typeface="微软雅黑" panose="020B0503020204020204" pitchFamily="34" charset="-122"/>
                  <a:sym typeface="Calibri" panose="020F0502020204030204" pitchFamily="34" charset="0"/>
                </a:rPr>
                <a:t>，具备移植复用推广性</a:t>
              </a:r>
              <a:endParaRPr kumimoji="1" lang="en-US" altLang="zh-CN" sz="1400" b="1" dirty="0">
                <a:solidFill>
                  <a:srgbClr val="00B0F0"/>
                </a:solidFill>
                <a:cs typeface="微软雅黑" panose="020B0503020204020204" pitchFamily="34" charset="-122"/>
                <a:sym typeface="Calibri" panose="020F0502020204030204" pitchFamily="34" charset="0"/>
              </a:endParaRPr>
            </a:p>
            <a:p>
              <a:pPr eaLnBrk="0" fontAlgn="base" hangingPunct="0">
                <a:spcBef>
                  <a:spcPct val="20000"/>
                </a:spcBef>
                <a:spcAft>
                  <a:spcPct val="0"/>
                </a:spcAft>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丰富</a:t>
              </a:r>
              <a:r>
                <a:rPr kumimoji="1" lang="zh-CN" altLang="en-US" sz="1400" b="1" dirty="0">
                  <a:solidFill>
                    <a:schemeClr val="accent1"/>
                  </a:solidFill>
                  <a:cs typeface="微软雅黑" panose="020B0503020204020204" pitchFamily="34" charset="-122"/>
                  <a:sym typeface="Calibri" panose="020F0502020204030204" pitchFamily="34" charset="0"/>
                </a:rPr>
                <a:t>统一认证</a:t>
              </a:r>
              <a:r>
                <a:rPr kumimoji="1" lang="zh-CN" altLang="en-US" sz="1400" b="1" dirty="0">
                  <a:solidFill>
                    <a:srgbClr val="00B0F0"/>
                  </a:solidFill>
                  <a:cs typeface="微软雅黑" panose="020B0503020204020204" pitchFamily="34" charset="-122"/>
                  <a:sym typeface="Calibri" panose="020F0502020204030204" pitchFamily="34" charset="0"/>
                </a:rPr>
                <a:t>能力，扩容纳管系统</a:t>
              </a: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丰富</a:t>
              </a:r>
              <a:r>
                <a:rPr kumimoji="1" lang="zh-CN" altLang="en-US" sz="1400" b="1" dirty="0">
                  <a:solidFill>
                    <a:schemeClr val="accent1"/>
                  </a:solidFill>
                  <a:cs typeface="微软雅黑" panose="020B0503020204020204" pitchFamily="34" charset="-122"/>
                  <a:sym typeface="Calibri" panose="020F0502020204030204" pitchFamily="34" charset="0"/>
                </a:rPr>
                <a:t>权限管理</a:t>
              </a:r>
              <a:r>
                <a:rPr kumimoji="1" lang="zh-CN" altLang="en-US" sz="1400" b="1" dirty="0">
                  <a:solidFill>
                    <a:srgbClr val="00B0F0"/>
                  </a:solidFill>
                  <a:cs typeface="微软雅黑" panose="020B0503020204020204" pitchFamily="34" charset="-122"/>
                  <a:sym typeface="Calibri" panose="020F0502020204030204" pitchFamily="34" charset="0"/>
                </a:rPr>
                <a:t>能力，扩容纳管组件和系统</a:t>
              </a: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丰富</a:t>
              </a:r>
              <a:r>
                <a:rPr kumimoji="1" lang="zh-CN" altLang="en-US" sz="1400" b="1" dirty="0">
                  <a:solidFill>
                    <a:schemeClr val="accent1"/>
                  </a:solidFill>
                  <a:cs typeface="微软雅黑" panose="020B0503020204020204" pitchFamily="34" charset="-122"/>
                  <a:sym typeface="Calibri" panose="020F0502020204030204" pitchFamily="34" charset="0"/>
                </a:rPr>
                <a:t>数据加解密及脱敏</a:t>
              </a:r>
              <a:r>
                <a:rPr kumimoji="1" lang="zh-CN" altLang="en-US" sz="1400" b="1" dirty="0">
                  <a:solidFill>
                    <a:srgbClr val="00B0F0"/>
                  </a:solidFill>
                  <a:cs typeface="微软雅黑" panose="020B0503020204020204" pitchFamily="34" charset="-122"/>
                  <a:sym typeface="Calibri" panose="020F0502020204030204" pitchFamily="34" charset="0"/>
                </a:rPr>
                <a:t>方式方法，加强</a:t>
              </a:r>
              <a:r>
                <a:rPr kumimoji="1" lang="zh-CN" altLang="en-US" sz="1400" b="1" dirty="0">
                  <a:solidFill>
                    <a:schemeClr val="accent1"/>
                  </a:solidFill>
                  <a:cs typeface="微软雅黑" panose="020B0503020204020204" pitchFamily="34" charset="-122"/>
                  <a:sym typeface="Calibri" panose="020F0502020204030204" pitchFamily="34" charset="0"/>
                </a:rPr>
                <a:t>安全审计</a:t>
              </a:r>
              <a:r>
                <a:rPr kumimoji="1" lang="zh-CN" altLang="en-US" sz="1400" b="1" dirty="0">
                  <a:solidFill>
                    <a:srgbClr val="00B0F0"/>
                  </a:solidFill>
                  <a:cs typeface="微软雅黑" panose="020B0503020204020204" pitchFamily="34" charset="-122"/>
                  <a:sym typeface="Calibri" panose="020F0502020204030204" pitchFamily="34" charset="0"/>
                </a:rPr>
                <a:t>能力</a:t>
              </a: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加强安全规范、制度的技术落实</a:t>
              </a:r>
              <a:r>
                <a:rPr kumimoji="1" lang="zh-CN" altLang="en-US" sz="1400" b="1" dirty="0">
                  <a:solidFill>
                    <a:schemeClr val="accent1"/>
                  </a:solidFill>
                  <a:cs typeface="微软雅黑" panose="020B0503020204020204" pitchFamily="34" charset="-122"/>
                  <a:sym typeface="Calibri" panose="020F0502020204030204" pitchFamily="34" charset="0"/>
                </a:rPr>
                <a:t>手段</a:t>
              </a:r>
              <a:endParaRPr kumimoji="1" lang="en-US" altLang="zh-CN" sz="1400" b="1" dirty="0">
                <a:solidFill>
                  <a:schemeClr val="accent1"/>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endParaRPr kumimoji="1" lang="en-US" altLang="zh-CN" sz="1400" b="1" dirty="0">
                <a:solidFill>
                  <a:srgbClr val="00B0F0"/>
                </a:solidFill>
                <a:cs typeface="微软雅黑" panose="020B0503020204020204" pitchFamily="34" charset="-122"/>
                <a:sym typeface="Calibri" panose="020F0502020204030204" pitchFamily="34" charset="0"/>
              </a:endParaRPr>
            </a:p>
            <a:p>
              <a:pPr marL="342900" indent="-342900" eaLnBrk="0" fontAlgn="base" hangingPunct="0">
                <a:spcBef>
                  <a:spcPct val="20000"/>
                </a:spcBef>
                <a:spcAft>
                  <a:spcPct val="0"/>
                </a:spcAft>
                <a:buFont typeface="Wingdings" panose="05000000000000000000" pitchFamily="2" charset="2"/>
                <a:buChar char="p"/>
              </a:pPr>
              <a:r>
                <a:rPr kumimoji="1" lang="zh-CN" altLang="en-US" sz="1400" b="1" dirty="0">
                  <a:solidFill>
                    <a:srgbClr val="00B0F0"/>
                  </a:solidFill>
                  <a:cs typeface="微软雅黑" panose="020B0503020204020204" pitchFamily="34" charset="-122"/>
                  <a:sym typeface="Calibri" panose="020F0502020204030204" pitchFamily="34" charset="0"/>
                </a:rPr>
                <a:t>探索</a:t>
              </a:r>
              <a:r>
                <a:rPr kumimoji="1" lang="zh-CN" altLang="en-US" sz="1400" b="1" dirty="0">
                  <a:solidFill>
                    <a:schemeClr val="accent1"/>
                  </a:solidFill>
                  <a:cs typeface="微软雅黑" panose="020B0503020204020204" pitchFamily="34" charset="-122"/>
                  <a:sym typeface="Calibri" panose="020F0502020204030204" pitchFamily="34" charset="0"/>
                </a:rPr>
                <a:t>区块链</a:t>
              </a:r>
              <a:r>
                <a:rPr kumimoji="1" lang="zh-CN" altLang="en-US" sz="1400" b="1" dirty="0">
                  <a:solidFill>
                    <a:srgbClr val="00B0F0"/>
                  </a:solidFill>
                  <a:cs typeface="微软雅黑" panose="020B0503020204020204" pitchFamily="34" charset="-122"/>
                  <a:sym typeface="Calibri" panose="020F0502020204030204" pitchFamily="34" charset="0"/>
                </a:rPr>
                <a:t>技术与应用整合</a:t>
              </a:r>
              <a:endParaRPr kumimoji="1" lang="en-US" altLang="zh-CN" sz="1400" b="1" dirty="0">
                <a:solidFill>
                  <a:srgbClr val="00B0F0"/>
                </a:solidFill>
                <a:cs typeface="微软雅黑" panose="020B0503020204020204" pitchFamily="34" charset="-122"/>
                <a:sym typeface="Calibri" panose="020F0502020204030204" pitchFamily="34" charset="0"/>
              </a:endParaRPr>
            </a:p>
          </p:txBody>
        </p:sp>
        <p:sp>
          <p:nvSpPr>
            <p:cNvPr id="11" name="圆角矩形 10"/>
            <p:cNvSpPr/>
            <p:nvPr/>
          </p:nvSpPr>
          <p:spPr bwMode="auto">
            <a:xfrm>
              <a:off x="3784833" y="3189215"/>
              <a:ext cx="4966284" cy="558480"/>
            </a:xfrm>
            <a:prstGeom prst="roundRect">
              <a:avLst>
                <a:gd name="adj" fmla="val 0"/>
              </a:avLst>
            </a:prstGeom>
            <a:ln>
              <a:noFill/>
            </a:ln>
          </p:spPr>
          <p:style>
            <a:lnRef idx="3">
              <a:schemeClr val="lt1"/>
            </a:lnRef>
            <a:fillRef idx="1">
              <a:schemeClr val="accent2"/>
            </a:fillRef>
            <a:effectRef idx="1">
              <a:schemeClr val="accent2"/>
            </a:effectRef>
            <a:fontRef idx="minor">
              <a:schemeClr val="lt1"/>
            </a:fontRef>
          </p:style>
          <p:txBody>
            <a:bodyPr lIns="85693" tIns="42846" rIns="85693" bIns="42846" rtlCol="0" anchor="ctr" anchorCtr="1"/>
            <a:lstStyle/>
            <a:p>
              <a:pPr algn="ctr" eaLnBrk="0" fontAlgn="base" hangingPunct="0">
                <a:spcBef>
                  <a:spcPct val="20000"/>
                </a:spcBef>
                <a:spcAft>
                  <a:spcPct val="0"/>
                </a:spcAft>
              </a:pPr>
              <a:r>
                <a:rPr kumimoji="1" lang="en-US" altLang="zh-CN" sz="2000" b="1" dirty="0">
                  <a:cs typeface="微软雅黑" panose="020B0503020204020204" pitchFamily="34" charset="-122"/>
                  <a:sym typeface="Calibri" panose="020F0502020204030204" pitchFamily="34" charset="0"/>
                </a:rPr>
                <a:t>2018</a:t>
              </a:r>
              <a:r>
                <a:rPr kumimoji="1" lang="zh-CN" altLang="en-US" sz="2000" b="1" dirty="0">
                  <a:cs typeface="微软雅黑" panose="020B0503020204020204" pitchFamily="34" charset="-122"/>
                  <a:sym typeface="Calibri" panose="020F0502020204030204" pitchFamily="34" charset="0"/>
                </a:rPr>
                <a:t>年建设要求</a:t>
              </a:r>
              <a:endParaRPr kumimoji="1" lang="en-US" altLang="zh-CN" sz="2000" b="1" dirty="0">
                <a:cs typeface="微软雅黑" panose="020B0503020204020204" pitchFamily="34" charset="-122"/>
                <a:sym typeface="Calibri" panose="020F0502020204030204" pitchFamily="34" charset="0"/>
              </a:endParaRPr>
            </a:p>
          </p:txBody>
        </p:sp>
      </p:grpSp>
      <p:sp>
        <p:nvSpPr>
          <p:cNvPr id="2" name="虚尾箭头 1"/>
          <p:cNvSpPr/>
          <p:nvPr/>
        </p:nvSpPr>
        <p:spPr bwMode="auto">
          <a:xfrm>
            <a:off x="5724677" y="3508310"/>
            <a:ext cx="577427" cy="587828"/>
          </a:xfrm>
          <a:prstGeom prst="stripedRightArrow">
            <a:avLst/>
          </a:prstGeom>
          <a:solidFill>
            <a:schemeClr val="accent6">
              <a:lumMod val="40000"/>
              <a:lumOff val="60000"/>
            </a:schemeClr>
          </a:solidFill>
          <a:ln w="25400" algn="ctr">
            <a:solidFill>
              <a:srgbClr val="FFFFFF"/>
            </a:solidFill>
            <a:miter lim="800000"/>
          </a:ln>
        </p:spPr>
        <p:txBody>
          <a:bodyPr lIns="85693" tIns="42846" rIns="85693" bIns="42846" rtlCol="0" anchor="ctr" anchorCtr="1"/>
          <a:lstStyle/>
          <a:p>
            <a:pPr algn="ctr" defTabSz="857250">
              <a:lnSpc>
                <a:spcPct val="90000"/>
              </a:lnSpc>
              <a:spcBef>
                <a:spcPct val="50000"/>
              </a:spcBef>
              <a:buClr>
                <a:srgbClr val="FF0000"/>
              </a:buClr>
              <a:buFont typeface="Wingdings" panose="05000000000000000000" pitchFamily="2" charset="2"/>
              <a:buNone/>
            </a:pPr>
            <a:endParaRPr kumimoji="0" lang="zh-CN" altLang="en-US" sz="1400" b="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618214717"/>
  <p:tag name="MH_LIBRARY" val="GRAPHIC"/>
  <p:tag name="MH_ORDER" val="TextBox 1"/>
</p:tagLst>
</file>

<file path=ppt/tags/tag2.xml><?xml version="1.0" encoding="utf-8"?>
<p:tagLst xmlns:a="http://schemas.openxmlformats.org/drawingml/2006/main" xmlns:r="http://schemas.openxmlformats.org/officeDocument/2006/relationships" xmlns:p="http://schemas.openxmlformats.org/presentationml/2006/main">
  <p:tag name="MH" val="20170618214717"/>
  <p:tag name="MH_LIBRARY" val="GRAPHIC"/>
  <p:tag name="MH_ORDER" val="Block Arc 2"/>
</p:tagLst>
</file>

<file path=ppt/tags/tag3.xml><?xml version="1.0" encoding="utf-8"?>
<p:tagLst xmlns:a="http://schemas.openxmlformats.org/drawingml/2006/main" xmlns:r="http://schemas.openxmlformats.org/officeDocument/2006/relationships" xmlns:p="http://schemas.openxmlformats.org/presentationml/2006/main">
  <p:tag name="MH" val="20170618214717"/>
  <p:tag name="MH_LIBRARY" val="GRAPHIC"/>
  <p:tag name="MH_ORDER" val="TextBox 8"/>
</p:tagLst>
</file>

<file path=ppt/theme/theme1.xml><?xml version="1.0" encoding="utf-8"?>
<a:theme xmlns:a="http://schemas.openxmlformats.org/drawingml/2006/main" name="1_Office 主题​​">
  <a:themeElements>
    <a:clrScheme name="自定义 1">
      <a:dk1>
        <a:sysClr val="windowText" lastClr="000000"/>
      </a:dk1>
      <a:lt1>
        <a:sysClr val="window" lastClr="FFFFFF"/>
      </a:lt1>
      <a:dk2>
        <a:srgbClr val="231A46"/>
      </a:dk2>
      <a:lt2>
        <a:srgbClr val="F4E7ED"/>
      </a:lt2>
      <a:accent1>
        <a:srgbClr val="FFC000"/>
      </a:accent1>
      <a:accent2>
        <a:srgbClr val="00B0F0"/>
      </a:accent2>
      <a:accent3>
        <a:srgbClr val="B2B2B2"/>
      </a:accent3>
      <a:accent4>
        <a:srgbClr val="92D050"/>
      </a:accent4>
      <a:accent5>
        <a:srgbClr val="B2B2B2"/>
      </a:accent5>
      <a:accent6>
        <a:srgbClr val="FA8D3D"/>
      </a:accent6>
      <a:hlink>
        <a:srgbClr val="168BBA"/>
      </a:hlink>
      <a:folHlink>
        <a:srgbClr val="3F3F3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5">
            <a:lumMod val="90000"/>
          </a:schemeClr>
        </a:solidFill>
        <a:ln w="25400" algn="ctr">
          <a:solidFill>
            <a:srgbClr val="FFFFFF"/>
          </a:solidFill>
          <a:miter lim="800000"/>
        </a:ln>
      </a:spPr>
      <a:bodyPr lIns="85693" tIns="42846" rIns="85693" bIns="42846" anchor="ctr" anchorCtr="1"/>
      <a:lstStyle>
        <a:defPPr algn="ctr" defTabSz="857250">
          <a:lnSpc>
            <a:spcPct val="90000"/>
          </a:lnSpc>
          <a:spcBef>
            <a:spcPct val="50000"/>
          </a:spcBef>
          <a:buClr>
            <a:srgbClr val="FF0000"/>
          </a:buClr>
          <a:buFont typeface="Wingdings" panose="05000000000000000000" pitchFamily="2" charset="2"/>
          <a:buNone/>
          <a:defRPr kumimoji="0" sz="1400" b="0" dirty="0">
            <a:solidFill>
              <a:schemeClr val="tx1"/>
            </a:solidFill>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rgbClr val="FFFF99"/>
        </a:solidFill>
      </a:spPr>
      <a:bodyPr>
        <a:normAutofit/>
      </a:bodyPr>
      <a:lstStyle>
        <a:def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kumimoji="1" sz="2000" b="1" dirty="0" smtClean="0">
            <a:latin typeface="+mn-lt"/>
            <a:ea typeface="+mn-ea"/>
            <a:cs typeface="微软雅黑" panose="020B0503020204020204" pitchFamily="34" charset="-122"/>
            <a:sym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中国电信模板2">
  <a:themeElements>
    <a:clrScheme name="4_中国电信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中国电信模板2">
      <a:majorFont>
        <a:latin typeface="楷体_GB2312"/>
        <a:ea typeface="宋体"/>
        <a:cs typeface=""/>
      </a:majorFont>
      <a:minorFont>
        <a:latin typeface="楷体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rgbClr val="FFFFFF">
              <a:gamma/>
              <a:shade val="60000"/>
              <a:invGamma/>
            </a:srgbClr>
          </a:outerShdw>
        </a:effectLst>
      </a:spPr>
      <a:bodyPr vert="horz" wrap="none" lIns="89545" tIns="46800" rIns="90000" bIns="46800"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400" b="1"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rgbClr val="FFFFFF">
              <a:gamma/>
              <a:shade val="60000"/>
              <a:invGamma/>
            </a:srgbClr>
          </a:outerShdw>
        </a:effectLst>
      </a:spPr>
      <a:bodyPr vert="horz" wrap="none" lIns="89545" tIns="46800" rIns="90000" bIns="46800"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400" b="1"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4_中国电信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中国电信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中国电信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中国电信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中国电信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中国电信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中国电信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中国电信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中国电信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中国电信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中国电信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中国电信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4107</TotalTime>
  <Words>7177</Words>
  <Application>Microsoft Office PowerPoint</Application>
  <PresentationFormat>宽屏</PresentationFormat>
  <Paragraphs>1621</Paragraphs>
  <Slides>49</Slides>
  <Notes>29</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49</vt:i4>
      </vt:variant>
    </vt:vector>
  </HeadingPairs>
  <TitlesOfParts>
    <vt:vector size="70" baseType="lpstr">
      <vt:lpstr>-apple-system</vt:lpstr>
      <vt:lpstr>Montserrat</vt:lpstr>
      <vt:lpstr>palatino</vt:lpstr>
      <vt:lpstr>等线</vt:lpstr>
      <vt:lpstr>黑体</vt:lpstr>
      <vt:lpstr>华文中宋</vt:lpstr>
      <vt:lpstr>楷体</vt:lpstr>
      <vt:lpstr>楷体_GB2312</vt:lpstr>
      <vt:lpstr>宋体</vt:lpstr>
      <vt:lpstr>微软雅黑</vt:lpstr>
      <vt:lpstr>微软雅黑 Light</vt:lpstr>
      <vt:lpstr>Arial</vt:lpstr>
      <vt:lpstr>Calibri</vt:lpstr>
      <vt:lpstr>Calibri Light</vt:lpstr>
      <vt:lpstr>Cambria Math</vt:lpstr>
      <vt:lpstr>Times New Roman</vt:lpstr>
      <vt:lpstr>Wingdings</vt:lpstr>
      <vt:lpstr>1_Office 主题​​</vt:lpstr>
      <vt:lpstr>4_中国电信模板2</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yu</dc:creator>
  <cp:lastModifiedBy>tzq</cp:lastModifiedBy>
  <cp:revision>1155</cp:revision>
  <dcterms:created xsi:type="dcterms:W3CDTF">2017-07-14T07:40:00Z</dcterms:created>
  <dcterms:modified xsi:type="dcterms:W3CDTF">2019-06-21T07:23:46Z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