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3" r:id="rId4"/>
    <p:sldId id="258" r:id="rId5"/>
    <p:sldId id="260" r:id="rId6"/>
    <p:sldId id="291" r:id="rId7"/>
    <p:sldId id="284" r:id="rId8"/>
    <p:sldId id="259" r:id="rId9"/>
    <p:sldId id="261" r:id="rId10"/>
    <p:sldId id="262" r:id="rId11"/>
    <p:sldId id="263" r:id="rId12"/>
    <p:sldId id="268" r:id="rId13"/>
    <p:sldId id="264" r:id="rId14"/>
    <p:sldId id="265" r:id="rId15"/>
    <p:sldId id="267" r:id="rId16"/>
    <p:sldId id="269" r:id="rId17"/>
    <p:sldId id="270" r:id="rId18"/>
    <p:sldId id="271" r:id="rId19"/>
    <p:sldId id="292" r:id="rId20"/>
    <p:sldId id="276" r:id="rId21"/>
    <p:sldId id="285" r:id="rId22"/>
    <p:sldId id="272" r:id="rId23"/>
    <p:sldId id="293" r:id="rId24"/>
    <p:sldId id="277" r:id="rId25"/>
    <p:sldId id="279" r:id="rId26"/>
    <p:sldId id="273" r:id="rId27"/>
    <p:sldId id="274" r:id="rId28"/>
    <p:sldId id="280" r:id="rId29"/>
    <p:sldId id="294" r:id="rId30"/>
    <p:sldId id="275" r:id="rId31"/>
    <p:sldId id="281" r:id="rId32"/>
    <p:sldId id="295" r:id="rId33"/>
    <p:sldId id="278" r:id="rId34"/>
    <p:sldId id="286" r:id="rId35"/>
    <p:sldId id="298" r:id="rId36"/>
    <p:sldId id="296" r:id="rId37"/>
    <p:sldId id="287" r:id="rId38"/>
    <p:sldId id="288" r:id="rId39"/>
    <p:sldId id="289" r:id="rId40"/>
    <p:sldId id="290" r:id="rId41"/>
    <p:sldId id="299" r:id="rId42"/>
    <p:sldId id="297" r:id="rId43"/>
    <p:sldId id="28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767"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0E401-0555-42FF-9E58-8A8E06B29BA6}" type="datetimeFigureOut">
              <a:rPr lang="en-IN" smtClean="0"/>
              <a:t>26-08-2023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1EF1D-D854-42C4-A912-0D1D394BBB1D}" type="slidenum">
              <a:rPr lang="en-IN" smtClean="0"/>
              <a:t>‹#›</a:t>
            </a:fld>
            <a:endParaRPr lang="en-IN"/>
          </a:p>
        </p:txBody>
      </p:sp>
    </p:spTree>
    <p:extLst>
      <p:ext uri="{BB962C8B-B14F-4D97-AF65-F5344CB8AC3E}">
        <p14:creationId xmlns:p14="http://schemas.microsoft.com/office/powerpoint/2010/main" val="316613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1EF1D-D854-42C4-A912-0D1D394BBB1D}" type="slidenum">
              <a:rPr lang="en-IN" smtClean="0"/>
              <a:t>3</a:t>
            </a:fld>
            <a:endParaRPr lang="en-IN"/>
          </a:p>
        </p:txBody>
      </p:sp>
    </p:spTree>
    <p:extLst>
      <p:ext uri="{BB962C8B-B14F-4D97-AF65-F5344CB8AC3E}">
        <p14:creationId xmlns:p14="http://schemas.microsoft.com/office/powerpoint/2010/main" val="340130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F69B5A-7C3B-425D-B9B1-41811C1F8582}"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374491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69B5A-7C3B-425D-B9B1-41811C1F8582}"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254916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69B5A-7C3B-425D-B9B1-41811C1F8582}"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346852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F69B5A-7C3B-425D-B9B1-41811C1F8582}"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137784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69B5A-7C3B-425D-B9B1-41811C1F8582}"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237833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F69B5A-7C3B-425D-B9B1-41811C1F8582}"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407254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F69B5A-7C3B-425D-B9B1-41811C1F8582}"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284025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F69B5A-7C3B-425D-B9B1-41811C1F8582}"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87620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69B5A-7C3B-425D-B9B1-41811C1F8582}"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166541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9B5A-7C3B-425D-B9B1-41811C1F8582}"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362102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9B5A-7C3B-425D-B9B1-41811C1F8582}"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E4946-00D5-4D06-BC08-09CC2BD1D130}" type="slidenum">
              <a:rPr lang="en-IN" smtClean="0"/>
              <a:t>‹#›</a:t>
            </a:fld>
            <a:endParaRPr lang="en-IN"/>
          </a:p>
        </p:txBody>
      </p:sp>
    </p:spTree>
    <p:extLst>
      <p:ext uri="{BB962C8B-B14F-4D97-AF65-F5344CB8AC3E}">
        <p14:creationId xmlns:p14="http://schemas.microsoft.com/office/powerpoint/2010/main" val="333390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69B5A-7C3B-425D-B9B1-41811C1F8582}" type="datetimeFigureOut">
              <a:rPr lang="en-IN" smtClean="0"/>
              <a:t>26-08-2023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E4946-00D5-4D06-BC08-09CC2BD1D130}" type="slidenum">
              <a:rPr lang="en-IN" smtClean="0"/>
              <a:t>‹#›</a:t>
            </a:fld>
            <a:endParaRPr lang="en-IN"/>
          </a:p>
        </p:txBody>
      </p:sp>
    </p:spTree>
    <p:extLst>
      <p:ext uri="{BB962C8B-B14F-4D97-AF65-F5344CB8AC3E}">
        <p14:creationId xmlns:p14="http://schemas.microsoft.com/office/powerpoint/2010/main" val="1299067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0758" y="262772"/>
            <a:ext cx="5639878"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798490" y="2030404"/>
            <a:ext cx="10431887" cy="4014945"/>
          </a:xfrm>
          <a:prstGeom prst="rect">
            <a:avLst/>
          </a:prstGeom>
        </p:spPr>
        <p:txBody>
          <a:bodyPr wrap="square">
            <a:spAutoFit/>
          </a:bodyPr>
          <a:lstStyle/>
          <a:p>
            <a:pPr algn="ctr">
              <a:lnSpc>
                <a:spcPct val="107000"/>
              </a:lnSpc>
              <a:spcAft>
                <a:spcPts val="800"/>
              </a:spcAft>
            </a:pPr>
            <a:r>
              <a:rPr lang="en-US" sz="4000" dirty="0" smtClean="0">
                <a:effectLst/>
                <a:latin typeface="Calibri" panose="020F0502020204030204" pitchFamily="34" charset="0"/>
                <a:ea typeface="Calibri" panose="020F0502020204030204" pitchFamily="34" charset="0"/>
                <a:cs typeface="Times New Roman" panose="02020603050405020304" pitchFamily="18" charset="0"/>
              </a:rPr>
              <a:t>Trying to build a model based on some historical data, whether the person prefer going to a Physiotherapy or not. From the business point view, its an attempt to increase the Physiotherapy awareness in India to avoid medicines as much as possible.</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64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160" y="262772"/>
            <a:ext cx="9687075" cy="923330"/>
          </a:xfrm>
          <a:prstGeom prst="rect">
            <a:avLst/>
          </a:prstGeom>
          <a:noFill/>
        </p:spPr>
        <p:txBody>
          <a:bodyPr wrap="none" lIns="91440" tIns="45720" rIns="91440" bIns="45720">
            <a:spAutoFit/>
          </a:bodyPr>
          <a:lstStyle/>
          <a:p>
            <a:pPr algn="ct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Maths</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behind Logistic Regression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descr="Demystification &amp; Basics Of Logistic Regression for Data Scientists"/>
          <p:cNvPicPr/>
          <p:nvPr/>
        </p:nvPicPr>
        <p:blipFill>
          <a:blip r:embed="rId2">
            <a:extLst>
              <a:ext uri="{28A0092B-C50C-407E-A947-70E740481C1C}">
                <a14:useLocalDpi xmlns:a14="http://schemas.microsoft.com/office/drawing/2010/main" val="0"/>
              </a:ext>
            </a:extLst>
          </a:blip>
          <a:srcRect/>
          <a:stretch>
            <a:fillRect/>
          </a:stretch>
        </p:blipFill>
        <p:spPr bwMode="auto">
          <a:xfrm>
            <a:off x="647160" y="1760250"/>
            <a:ext cx="10222609" cy="4816698"/>
          </a:xfrm>
          <a:prstGeom prst="rect">
            <a:avLst/>
          </a:prstGeom>
          <a:noFill/>
          <a:ln>
            <a:noFill/>
          </a:ln>
        </p:spPr>
      </p:pic>
      <p:sp>
        <p:nvSpPr>
          <p:cNvPr id="4" name="TextBox 3"/>
          <p:cNvSpPr txBox="1"/>
          <p:nvPr/>
        </p:nvSpPr>
        <p:spPr>
          <a:xfrm>
            <a:off x="90152" y="1273121"/>
            <a:ext cx="2704563" cy="400110"/>
          </a:xfrm>
          <a:prstGeom prst="rect">
            <a:avLst/>
          </a:prstGeom>
          <a:noFill/>
        </p:spPr>
        <p:txBody>
          <a:bodyPr wrap="square" rtlCol="0">
            <a:spAutoFit/>
          </a:bodyPr>
          <a:lstStyle/>
          <a:p>
            <a:r>
              <a:rPr lang="en-US" sz="2000" b="1" dirty="0" smtClean="0"/>
              <a:t>a. Sigmoid Curve</a:t>
            </a:r>
            <a:endParaRPr lang="en-IN" sz="2000" b="1" dirty="0"/>
          </a:p>
        </p:txBody>
      </p:sp>
    </p:spTree>
    <p:extLst>
      <p:ext uri="{BB962C8B-B14F-4D97-AF65-F5344CB8AC3E}">
        <p14:creationId xmlns:p14="http://schemas.microsoft.com/office/powerpoint/2010/main" val="3377724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343" y="2833755"/>
            <a:ext cx="11423561" cy="3231654"/>
          </a:xfrm>
          <a:prstGeom prst="rect">
            <a:avLst/>
          </a:prstGeom>
          <a:noFill/>
        </p:spPr>
        <p:txBody>
          <a:bodyPr wrap="square" rtlCol="0">
            <a:spAutoFit/>
          </a:bodyPr>
          <a:lstStyle/>
          <a:p>
            <a:r>
              <a:rPr lang="en-US" sz="2800" dirty="0" smtClean="0"/>
              <a:t>b. Odds Ratio : Success / Failure</a:t>
            </a:r>
          </a:p>
          <a:p>
            <a:endParaRPr lang="en-US" sz="2800" dirty="0"/>
          </a:p>
          <a:p>
            <a:r>
              <a:rPr lang="en-US" sz="2800" dirty="0" smtClean="0"/>
              <a:t>c. Probability : Success / Total Attempts</a:t>
            </a:r>
          </a:p>
          <a:p>
            <a:endParaRPr lang="en-US" sz="2800" dirty="0"/>
          </a:p>
          <a:p>
            <a:r>
              <a:rPr lang="en-US" sz="2800" dirty="0" smtClean="0"/>
              <a:t>d. Log Odds : </a:t>
            </a:r>
            <a:r>
              <a:rPr lang="en-IN" sz="2800" dirty="0"/>
              <a:t>Transforming a data from skewed to </a:t>
            </a:r>
            <a:r>
              <a:rPr lang="en-IN" sz="2800" dirty="0" smtClean="0"/>
              <a:t> a normally </a:t>
            </a:r>
            <a:r>
              <a:rPr lang="en-IN" sz="2800" dirty="0"/>
              <a:t>distributed data.</a:t>
            </a:r>
          </a:p>
          <a:p>
            <a:r>
              <a:rPr lang="en-IN" dirty="0"/>
              <a:t> </a:t>
            </a:r>
          </a:p>
          <a:p>
            <a:endParaRPr lang="en-IN" dirty="0"/>
          </a:p>
        </p:txBody>
      </p:sp>
      <p:sp>
        <p:nvSpPr>
          <p:cNvPr id="3" name="Rectangle 2"/>
          <p:cNvSpPr/>
          <p:nvPr/>
        </p:nvSpPr>
        <p:spPr>
          <a:xfrm>
            <a:off x="647160" y="262772"/>
            <a:ext cx="9687075" cy="923330"/>
          </a:xfrm>
          <a:prstGeom prst="rect">
            <a:avLst/>
          </a:prstGeom>
          <a:noFill/>
        </p:spPr>
        <p:txBody>
          <a:bodyPr wrap="none" lIns="91440" tIns="45720" rIns="91440" bIns="45720">
            <a:spAutoFit/>
          </a:bodyPr>
          <a:lstStyle/>
          <a:p>
            <a:pPr algn="ct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Maths</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behind Logistic Regression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60808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1646" y="0"/>
            <a:ext cx="5071132"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Code Screenshot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p:cNvPicPr>
            <a:picLocks noChangeAspect="1"/>
          </p:cNvPicPr>
          <p:nvPr/>
        </p:nvPicPr>
        <p:blipFill>
          <a:blip r:embed="rId2"/>
          <a:stretch>
            <a:fillRect/>
          </a:stretch>
        </p:blipFill>
        <p:spPr>
          <a:xfrm>
            <a:off x="742680" y="807419"/>
            <a:ext cx="8710411" cy="3057056"/>
          </a:xfrm>
          <a:prstGeom prst="rect">
            <a:avLst/>
          </a:prstGeom>
        </p:spPr>
      </p:pic>
      <p:pic>
        <p:nvPicPr>
          <p:cNvPr id="6" name="Picture 5"/>
          <p:cNvPicPr>
            <a:picLocks noChangeAspect="1"/>
          </p:cNvPicPr>
          <p:nvPr/>
        </p:nvPicPr>
        <p:blipFill>
          <a:blip r:embed="rId3"/>
          <a:stretch>
            <a:fillRect/>
          </a:stretch>
        </p:blipFill>
        <p:spPr>
          <a:xfrm>
            <a:off x="1133342" y="3903112"/>
            <a:ext cx="8422782" cy="2773525"/>
          </a:xfrm>
          <a:prstGeom prst="rect">
            <a:avLst/>
          </a:prstGeom>
        </p:spPr>
      </p:pic>
    </p:spTree>
    <p:extLst>
      <p:ext uri="{BB962C8B-B14F-4D97-AF65-F5344CB8AC3E}">
        <p14:creationId xmlns:p14="http://schemas.microsoft.com/office/powerpoint/2010/main" val="341705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182" y="224135"/>
            <a:ext cx="1112285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Evaluation Techniques of Classification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167425" y="1416676"/>
            <a:ext cx="10560676" cy="369332"/>
          </a:xfrm>
          <a:prstGeom prst="rect">
            <a:avLst/>
          </a:prstGeom>
          <a:noFill/>
        </p:spPr>
        <p:txBody>
          <a:bodyPr wrap="square" rtlCol="0">
            <a:spAutoFit/>
          </a:bodyPr>
          <a:lstStyle/>
          <a:p>
            <a:r>
              <a:rPr lang="en-US" dirty="0" smtClean="0"/>
              <a:t>a. Confusion Matrix : The main goal of the confusion matrix is to understand the </a:t>
            </a:r>
            <a:r>
              <a:rPr lang="en-US" dirty="0" err="1" smtClean="0"/>
              <a:t>mis</a:t>
            </a:r>
            <a:r>
              <a:rPr lang="en-US" dirty="0" smtClean="0"/>
              <a:t> classification.</a:t>
            </a:r>
            <a:endParaRPr lang="en-IN" dirty="0"/>
          </a:p>
        </p:txBody>
      </p:sp>
      <p:pic>
        <p:nvPicPr>
          <p:cNvPr id="4" name="Picture 3"/>
          <p:cNvPicPr>
            <a:picLocks noChangeAspect="1"/>
          </p:cNvPicPr>
          <p:nvPr/>
        </p:nvPicPr>
        <p:blipFill>
          <a:blip r:embed="rId2"/>
          <a:stretch>
            <a:fillRect/>
          </a:stretch>
        </p:blipFill>
        <p:spPr>
          <a:xfrm>
            <a:off x="965915" y="2510910"/>
            <a:ext cx="9581882" cy="297549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974686405"/>
              </p:ext>
            </p:extLst>
          </p:nvPr>
        </p:nvGraphicFramePr>
        <p:xfrm>
          <a:off x="7099276" y="4618313"/>
          <a:ext cx="2627292" cy="2011680"/>
        </p:xfrm>
        <a:graphic>
          <a:graphicData uri="http://schemas.openxmlformats.org/drawingml/2006/table">
            <a:tbl>
              <a:tblPr firstRow="1" bandRow="1">
                <a:tableStyleId>{5C22544A-7EE6-4342-B048-85BDC9FD1C3A}</a:tableStyleId>
              </a:tblPr>
              <a:tblGrid>
                <a:gridCol w="875764"/>
                <a:gridCol w="875764"/>
                <a:gridCol w="875764"/>
              </a:tblGrid>
              <a:tr h="343944">
                <a:tc rowSpan="3">
                  <a:txBody>
                    <a:bodyPr/>
                    <a:lstStyle/>
                    <a:p>
                      <a:pPr algn="ctr"/>
                      <a:r>
                        <a:rPr lang="en-US" dirty="0" smtClean="0"/>
                        <a:t>P</a:t>
                      </a:r>
                    </a:p>
                    <a:p>
                      <a:pPr algn="ctr"/>
                      <a:r>
                        <a:rPr lang="en-US" dirty="0" smtClean="0"/>
                        <a:t>R</a:t>
                      </a:r>
                    </a:p>
                    <a:p>
                      <a:pPr algn="ctr"/>
                      <a:r>
                        <a:rPr lang="en-US" dirty="0" smtClean="0"/>
                        <a:t>E</a:t>
                      </a:r>
                    </a:p>
                    <a:p>
                      <a:pPr algn="ctr"/>
                      <a:r>
                        <a:rPr lang="en-US" dirty="0" smtClean="0"/>
                        <a:t>D</a:t>
                      </a:r>
                    </a:p>
                    <a:p>
                      <a:pPr algn="ctr"/>
                      <a:r>
                        <a:rPr lang="en-US" dirty="0" smtClean="0"/>
                        <a:t>I</a:t>
                      </a:r>
                    </a:p>
                    <a:p>
                      <a:pPr algn="ctr"/>
                      <a:endParaRPr lang="en-US" dirty="0" smtClean="0"/>
                    </a:p>
                    <a:p>
                      <a:pPr algn="ctr"/>
                      <a:endParaRPr lang="en-IN" dirty="0"/>
                    </a:p>
                  </a:txBody>
                  <a:tcPr/>
                </a:tc>
                <a:tc gridSpan="2">
                  <a:txBody>
                    <a:bodyPr/>
                    <a:lstStyle/>
                    <a:p>
                      <a:pPr algn="ctr"/>
                      <a:r>
                        <a:rPr lang="en-US" dirty="0" smtClean="0"/>
                        <a:t>Actual Values</a:t>
                      </a:r>
                      <a:endParaRPr lang="en-IN" dirty="0"/>
                    </a:p>
                  </a:txBody>
                  <a:tcPr/>
                </a:tc>
                <a:tc hMerge="1">
                  <a:txBody>
                    <a:bodyPr/>
                    <a:lstStyle/>
                    <a:p>
                      <a:endParaRPr lang="en-IN" dirty="0"/>
                    </a:p>
                  </a:txBody>
                  <a:tcPr/>
                </a:tc>
              </a:tr>
              <a:tr h="343944">
                <a:tc vMerge="1">
                  <a:txBody>
                    <a:bodyPr/>
                    <a:lstStyle/>
                    <a:p>
                      <a:pPr algn="ctr"/>
                      <a:endParaRPr lang="en-IN" dirty="0"/>
                    </a:p>
                  </a:txBody>
                  <a:tcPr/>
                </a:tc>
                <a:tc>
                  <a:txBody>
                    <a:bodyPr/>
                    <a:lstStyle/>
                    <a:p>
                      <a:pPr algn="ctr"/>
                      <a:r>
                        <a:rPr lang="en-US" dirty="0" smtClean="0"/>
                        <a:t>TP</a:t>
                      </a:r>
                      <a:endParaRPr lang="en-IN" dirty="0"/>
                    </a:p>
                  </a:txBody>
                  <a:tcPr/>
                </a:tc>
                <a:tc>
                  <a:txBody>
                    <a:bodyPr/>
                    <a:lstStyle/>
                    <a:p>
                      <a:r>
                        <a:rPr lang="en-US" dirty="0" smtClean="0"/>
                        <a:t>FP</a:t>
                      </a:r>
                      <a:endParaRPr lang="en-IN" dirty="0"/>
                    </a:p>
                  </a:txBody>
                  <a:tcPr/>
                </a:tc>
              </a:tr>
              <a:tr h="823136">
                <a:tc vMerge="1">
                  <a:txBody>
                    <a:bodyPr/>
                    <a:lstStyle/>
                    <a:p>
                      <a:pPr algn="ctr"/>
                      <a:endParaRPr lang="en-IN" dirty="0"/>
                    </a:p>
                  </a:txBody>
                  <a:tcPr/>
                </a:tc>
                <a:tc>
                  <a:txBody>
                    <a:bodyPr/>
                    <a:lstStyle/>
                    <a:p>
                      <a:pPr algn="ctr"/>
                      <a:r>
                        <a:rPr lang="en-US" dirty="0" smtClean="0"/>
                        <a:t>FN</a:t>
                      </a:r>
                      <a:endParaRPr lang="en-IN" dirty="0"/>
                    </a:p>
                  </a:txBody>
                  <a:tcPr/>
                </a:tc>
                <a:tc>
                  <a:txBody>
                    <a:bodyPr/>
                    <a:lstStyle/>
                    <a:p>
                      <a:r>
                        <a:rPr lang="en-US" dirty="0" smtClean="0"/>
                        <a:t>TN</a:t>
                      </a:r>
                      <a:endParaRPr lang="en-IN" dirty="0"/>
                    </a:p>
                  </a:txBody>
                  <a:tcPr/>
                </a:tc>
              </a:tr>
            </a:tbl>
          </a:graphicData>
        </a:graphic>
      </p:graphicFrame>
    </p:spTree>
    <p:extLst>
      <p:ext uri="{BB962C8B-B14F-4D97-AF65-F5344CB8AC3E}">
        <p14:creationId xmlns:p14="http://schemas.microsoft.com/office/powerpoint/2010/main" val="121110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399245"/>
            <a:ext cx="8409905" cy="369332"/>
          </a:xfrm>
          <a:prstGeom prst="rect">
            <a:avLst/>
          </a:prstGeom>
          <a:noFill/>
        </p:spPr>
        <p:txBody>
          <a:bodyPr wrap="square" rtlCol="0">
            <a:spAutoFit/>
          </a:bodyPr>
          <a:lstStyle/>
          <a:p>
            <a:r>
              <a:rPr lang="en-US" dirty="0" smtClean="0"/>
              <a:t>b. Classification Report : This includes Accuracy, Precision, Recall and Support.</a:t>
            </a:r>
            <a:endParaRPr lang="en-IN" dirty="0"/>
          </a:p>
        </p:txBody>
      </p:sp>
      <p:pic>
        <p:nvPicPr>
          <p:cNvPr id="3" name="Picture 2"/>
          <p:cNvPicPr>
            <a:picLocks noChangeAspect="1"/>
          </p:cNvPicPr>
          <p:nvPr/>
        </p:nvPicPr>
        <p:blipFill>
          <a:blip r:embed="rId2"/>
          <a:stretch>
            <a:fillRect/>
          </a:stretch>
        </p:blipFill>
        <p:spPr>
          <a:xfrm>
            <a:off x="0" y="1041713"/>
            <a:ext cx="8772525" cy="2533650"/>
          </a:xfrm>
          <a:prstGeom prst="rect">
            <a:avLst/>
          </a:prstGeom>
        </p:spPr>
      </p:pic>
      <p:sp>
        <p:nvSpPr>
          <p:cNvPr id="4" name="TextBox 3"/>
          <p:cNvSpPr txBox="1"/>
          <p:nvPr/>
        </p:nvSpPr>
        <p:spPr>
          <a:xfrm>
            <a:off x="373487" y="3859094"/>
            <a:ext cx="9388699"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Accuracy : TP + TN / TP+TN+FP+FN</a:t>
            </a:r>
          </a:p>
          <a:p>
            <a:pPr marL="285750" indent="-285750">
              <a:buFont typeface="Arial" panose="020B0604020202020204" pitchFamily="34" charset="0"/>
              <a:buChar char="•"/>
            </a:pPr>
            <a:r>
              <a:rPr lang="en-US" dirty="0" smtClean="0"/>
              <a:t>Precision(Stability) : 1. Positive – TP/TP+FP</a:t>
            </a:r>
          </a:p>
          <a:p>
            <a:pPr lvl="2"/>
            <a:r>
              <a:rPr lang="en-US" dirty="0"/>
              <a:t> </a:t>
            </a:r>
            <a:r>
              <a:rPr lang="en-US" dirty="0" smtClean="0"/>
              <a:t>       2. Negative – TN/TN + FN</a:t>
            </a:r>
            <a:endParaRPr lang="en-IN" dirty="0" smtClean="0"/>
          </a:p>
          <a:p>
            <a:pPr marL="285750" indent="-285750">
              <a:buFont typeface="Arial" panose="020B0604020202020204" pitchFamily="34" charset="0"/>
              <a:buChar char="•"/>
            </a:pPr>
            <a:r>
              <a:rPr lang="en-US" dirty="0" smtClean="0"/>
              <a:t>Recall( Individual Class accuracy) :  1. Positive – TP/TP+FN</a:t>
            </a:r>
          </a:p>
          <a:p>
            <a:r>
              <a:rPr lang="en-US" dirty="0" smtClean="0"/>
              <a:t>                     		               2. Negative – TN/TN+FP</a:t>
            </a:r>
          </a:p>
          <a:p>
            <a:pPr marL="285750" indent="-285750">
              <a:buFont typeface="Arial" panose="020B0604020202020204" pitchFamily="34" charset="0"/>
              <a:buChar char="•"/>
            </a:pPr>
            <a:r>
              <a:rPr lang="en-US" dirty="0" smtClean="0"/>
              <a:t>F1 Score : It’s a Harmonic mean of precision and Recall</a:t>
            </a:r>
          </a:p>
          <a:p>
            <a:r>
              <a:rPr lang="en-US" dirty="0"/>
              <a:t>	</a:t>
            </a:r>
            <a:r>
              <a:rPr lang="en-US" dirty="0" smtClean="0"/>
              <a:t>(2 * Recall * precision) / Recall </a:t>
            </a:r>
            <a:r>
              <a:rPr lang="en-US" dirty="0"/>
              <a:t>+</a:t>
            </a:r>
            <a:r>
              <a:rPr lang="en-US" dirty="0" smtClean="0"/>
              <a:t> Precision</a:t>
            </a:r>
          </a:p>
          <a:p>
            <a:pPr marL="285750" indent="-285750">
              <a:buFont typeface="Arial" panose="020B0604020202020204" pitchFamily="34" charset="0"/>
              <a:buChar char="•"/>
            </a:pPr>
            <a:r>
              <a:rPr lang="en-US" dirty="0" smtClean="0"/>
              <a:t>Support : 1. Positive – TP+FP</a:t>
            </a:r>
          </a:p>
          <a:p>
            <a:r>
              <a:rPr lang="en-US" dirty="0"/>
              <a:t> </a:t>
            </a:r>
            <a:r>
              <a:rPr lang="en-US" dirty="0" smtClean="0"/>
              <a:t>                      2. Negative – TN + FN</a:t>
            </a:r>
          </a:p>
        </p:txBody>
      </p:sp>
    </p:spTree>
    <p:extLst>
      <p:ext uri="{BB962C8B-B14F-4D97-AF65-F5344CB8AC3E}">
        <p14:creationId xmlns:p14="http://schemas.microsoft.com/office/powerpoint/2010/main" val="197636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83" y="3191"/>
            <a:ext cx="9277081" cy="1277786"/>
          </a:xfrm>
          <a:prstGeom prst="rect">
            <a:avLst/>
          </a:prstGeom>
        </p:spPr>
        <p:txBody>
          <a:bodyPr wrap="square">
            <a:spAutoFit/>
          </a:bodyPr>
          <a:lstStyle/>
          <a:p>
            <a:pPr>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ROC &amp; AUC curve : We need to have very less FP and FN rate and should have high TP and </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TN</a:t>
            </a:r>
          </a:p>
          <a:p>
            <a:pPr>
              <a:lnSpc>
                <a:spcPct val="107000"/>
              </a:lnSpc>
              <a:spcAft>
                <a:spcPts val="0"/>
              </a:spcAft>
            </a:pP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dirty="0" smtClean="0">
                <a:solidFill>
                  <a:srgbClr val="000000"/>
                </a:solidFill>
                <a:latin typeface="Calibri" panose="020F0502020204030204" pitchFamily="34" charset="0"/>
                <a:ea typeface="Calibri" panose="020F0502020204030204" pitchFamily="34" charset="0"/>
                <a:cs typeface="Calibri" panose="020F0502020204030204" pitchFamily="34" charset="0"/>
              </a:rPr>
              <a:t>Model Drift : change/drop in accuracy is called as “Model Drift”, in that case we need to retrain the model for the better accuracy. Model drift can identified by regular observation.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9619" y="1615827"/>
            <a:ext cx="8058150" cy="4733925"/>
          </a:xfrm>
          <a:prstGeom prst="rect">
            <a:avLst/>
          </a:prstGeom>
        </p:spPr>
      </p:pic>
      <p:pic>
        <p:nvPicPr>
          <p:cNvPr id="4" name="Picture 3"/>
          <p:cNvPicPr>
            <a:picLocks noChangeAspect="1"/>
          </p:cNvPicPr>
          <p:nvPr/>
        </p:nvPicPr>
        <p:blipFill>
          <a:blip r:embed="rId3"/>
          <a:stretch>
            <a:fillRect/>
          </a:stretch>
        </p:blipFill>
        <p:spPr>
          <a:xfrm>
            <a:off x="8067472" y="3063627"/>
            <a:ext cx="3724275" cy="3286125"/>
          </a:xfrm>
          <a:prstGeom prst="rect">
            <a:avLst/>
          </a:prstGeom>
        </p:spPr>
      </p:pic>
    </p:spTree>
    <p:extLst>
      <p:ext uri="{BB962C8B-B14F-4D97-AF65-F5344CB8AC3E}">
        <p14:creationId xmlns:p14="http://schemas.microsoft.com/office/powerpoint/2010/main" val="408403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11" y="224135"/>
            <a:ext cx="11528605"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 (This is with </a:t>
            </a:r>
            <a:r>
              <a:rPr lang="en-US" sz="5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train_test_split</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267311" y="1571223"/>
            <a:ext cx="1134943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got an accuracy of 78% with the Test data and an accuracy of 80% on Train data.</a:t>
            </a:r>
          </a:p>
          <a:p>
            <a:pPr marL="285750" indent="-285750">
              <a:buFont typeface="Arial" panose="020B0604020202020204" pitchFamily="34" charset="0"/>
              <a:buChar char="•"/>
            </a:pPr>
            <a:r>
              <a:rPr lang="en-US" dirty="0" smtClean="0"/>
              <a:t>We can attempt to get a better accuracy by using some Hyper parameters or by changing the model. Tried with some of the Hyper parameters like ‘l1’ and ‘l2’ but there is no change in Accuracy.</a:t>
            </a:r>
          </a:p>
          <a:p>
            <a:endParaRPr lang="en-IN" dirty="0"/>
          </a:p>
        </p:txBody>
      </p:sp>
      <p:pic>
        <p:nvPicPr>
          <p:cNvPr id="4" name="Picture 3"/>
          <p:cNvPicPr>
            <a:picLocks noChangeAspect="1"/>
          </p:cNvPicPr>
          <p:nvPr/>
        </p:nvPicPr>
        <p:blipFill>
          <a:blip r:embed="rId2"/>
          <a:stretch>
            <a:fillRect/>
          </a:stretch>
        </p:blipFill>
        <p:spPr>
          <a:xfrm>
            <a:off x="267311" y="2700615"/>
            <a:ext cx="10239375" cy="3664714"/>
          </a:xfrm>
          <a:prstGeom prst="rect">
            <a:avLst/>
          </a:prstGeom>
        </p:spPr>
      </p:pic>
    </p:spTree>
    <p:extLst>
      <p:ext uri="{BB962C8B-B14F-4D97-AF65-F5344CB8AC3E}">
        <p14:creationId xmlns:p14="http://schemas.microsoft.com/office/powerpoint/2010/main" val="863250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601" y="224135"/>
            <a:ext cx="10942034"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 (This is with Cross validation Technique)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283201" y="1342220"/>
            <a:ext cx="11320664" cy="4972050"/>
          </a:xfrm>
          <a:prstGeom prst="rect">
            <a:avLst/>
          </a:prstGeom>
        </p:spPr>
      </p:pic>
    </p:spTree>
    <p:extLst>
      <p:ext uri="{BB962C8B-B14F-4D97-AF65-F5344CB8AC3E}">
        <p14:creationId xmlns:p14="http://schemas.microsoft.com/office/powerpoint/2010/main" val="2509964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515" y="224135"/>
            <a:ext cx="5264198"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Decision Tree Algorithm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244699" y="1532586"/>
            <a:ext cx="11552349" cy="3600986"/>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Why Decision tree??</a:t>
            </a:r>
          </a:p>
          <a:p>
            <a:pPr marL="285750" indent="-285750">
              <a:buFont typeface="Arial" panose="020B0604020202020204" pitchFamily="34" charset="0"/>
              <a:buChar char="•"/>
            </a:pPr>
            <a:r>
              <a:rPr lang="en-US" sz="3200" dirty="0" err="1" smtClean="0"/>
              <a:t>Maths</a:t>
            </a:r>
            <a:r>
              <a:rPr lang="en-US" sz="3200" dirty="0" smtClean="0"/>
              <a:t> </a:t>
            </a:r>
            <a:r>
              <a:rPr lang="en-US" sz="3200" dirty="0"/>
              <a:t>behind Decision tree</a:t>
            </a:r>
            <a:endParaRPr lang="en-US" sz="3200" dirty="0" smtClean="0"/>
          </a:p>
          <a:p>
            <a:pPr marL="285750" indent="-285750">
              <a:buFont typeface="Arial" panose="020B0604020202020204" pitchFamily="34" charset="0"/>
              <a:buChar char="•"/>
            </a:pPr>
            <a:r>
              <a:rPr lang="en-US" sz="3200" dirty="0" smtClean="0"/>
              <a:t>Evaluation techniques of Classification problem</a:t>
            </a:r>
          </a:p>
          <a:p>
            <a:pPr marL="742950" lvl="1" indent="-285750">
              <a:buFont typeface="Arial" panose="020B0604020202020204" pitchFamily="34" charset="0"/>
              <a:buChar char="•"/>
            </a:pPr>
            <a:r>
              <a:rPr lang="en-US" sz="3200" dirty="0" smtClean="0"/>
              <a:t>Confusion Matrix</a:t>
            </a:r>
          </a:p>
          <a:p>
            <a:pPr marL="742950" lvl="1" indent="-285750">
              <a:buFont typeface="Arial" panose="020B0604020202020204" pitchFamily="34" charset="0"/>
              <a:buChar char="•"/>
            </a:pPr>
            <a:r>
              <a:rPr lang="en-US" sz="3200" dirty="0" smtClean="0"/>
              <a:t>Classification Report</a:t>
            </a:r>
          </a:p>
          <a:p>
            <a:pPr marL="742950" lvl="1" indent="-285750">
              <a:buFont typeface="Arial" panose="020B0604020202020204" pitchFamily="34" charset="0"/>
              <a:buChar char="•"/>
            </a:pPr>
            <a:r>
              <a:rPr lang="en-US" sz="3200" dirty="0" smtClean="0"/>
              <a:t>ROC &amp; AUC curve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61194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2184" y="224135"/>
            <a:ext cx="4738862"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 Decision Tree???</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1028700" y="1257300"/>
            <a:ext cx="9444038" cy="2308324"/>
          </a:xfrm>
          <a:prstGeom prst="rect">
            <a:avLst/>
          </a:prstGeom>
        </p:spPr>
        <p:txBody>
          <a:bodyPr wrap="square">
            <a:spAutoFit/>
          </a:bodyPr>
          <a:lstStyle/>
          <a:p>
            <a:pPr marL="285750" indent="-285750">
              <a:buFont typeface="Arial" panose="020B0604020202020204" pitchFamily="34" charset="0"/>
              <a:buChar char="•"/>
            </a:pPr>
            <a:r>
              <a:rPr lang="en-US" sz="2400" dirty="0"/>
              <a:t>It’s a Non-Parametric model.</a:t>
            </a:r>
          </a:p>
          <a:p>
            <a:pPr marL="285750" indent="-285750">
              <a:buFont typeface="Arial" panose="020B0604020202020204" pitchFamily="34" charset="0"/>
              <a:buChar char="•"/>
            </a:pPr>
            <a:r>
              <a:rPr lang="en-US" sz="2400" dirty="0"/>
              <a:t>It forms a tree like structure based on conditions.</a:t>
            </a:r>
          </a:p>
          <a:p>
            <a:pPr marL="285750" indent="-285750">
              <a:buFont typeface="Arial" panose="020B0604020202020204" pitchFamily="34" charset="0"/>
              <a:buChar char="•"/>
            </a:pPr>
            <a:r>
              <a:rPr lang="en-US" sz="2400" dirty="0"/>
              <a:t>We need to understand here 3 terms </a:t>
            </a:r>
          </a:p>
          <a:p>
            <a:pPr marL="742950" lvl="1" indent="-285750">
              <a:buFont typeface="Arial" panose="020B0604020202020204" pitchFamily="34" charset="0"/>
              <a:buChar char="•"/>
            </a:pPr>
            <a:r>
              <a:rPr lang="en-US" sz="2400" dirty="0"/>
              <a:t>Root Node</a:t>
            </a:r>
          </a:p>
          <a:p>
            <a:pPr marL="742950" lvl="1" indent="-285750">
              <a:buFont typeface="Arial" panose="020B0604020202020204" pitchFamily="34" charset="0"/>
              <a:buChar char="•"/>
            </a:pPr>
            <a:r>
              <a:rPr lang="en-US" sz="2400" dirty="0"/>
              <a:t>Decision Node</a:t>
            </a:r>
          </a:p>
          <a:p>
            <a:pPr marL="742950" lvl="1" indent="-285750">
              <a:buFont typeface="Arial" panose="020B0604020202020204" pitchFamily="34" charset="0"/>
              <a:buChar char="•"/>
            </a:pPr>
            <a:r>
              <a:rPr lang="en-US" sz="2400" dirty="0"/>
              <a:t>Leaf</a:t>
            </a:r>
          </a:p>
        </p:txBody>
      </p:sp>
    </p:spTree>
    <p:extLst>
      <p:ext uri="{BB962C8B-B14F-4D97-AF65-F5344CB8AC3E}">
        <p14:creationId xmlns:p14="http://schemas.microsoft.com/office/powerpoint/2010/main" val="3833273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0663" y="262772"/>
            <a:ext cx="4220066"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About Dataset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Rectangle 1"/>
          <p:cNvSpPr/>
          <p:nvPr/>
        </p:nvSpPr>
        <p:spPr>
          <a:xfrm>
            <a:off x="742681" y="1708720"/>
            <a:ext cx="8852079" cy="118660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This comes under supervised Learning and a Classification problem.</a:t>
            </a:r>
          </a:p>
          <a:p>
            <a:pPr marL="285750" indent="-285750">
              <a:lnSpc>
                <a:spcPct val="107000"/>
              </a:lnSpc>
              <a:spcAft>
                <a:spcPts val="800"/>
              </a:spcAft>
              <a:buFont typeface="Arial" panose="020B0604020202020204" pitchFamily="34" charset="0"/>
              <a:buChar char="•"/>
            </a:pPr>
            <a:r>
              <a:rPr lang="en-US" dirty="0" smtClean="0"/>
              <a:t>There are 15 features and 1 target column.</a:t>
            </a:r>
          </a:p>
          <a:p>
            <a:pPr marL="285750" indent="-285750">
              <a:lnSpc>
                <a:spcPct val="107000"/>
              </a:lnSpc>
              <a:spcAft>
                <a:spcPts val="800"/>
              </a:spcAft>
              <a:buFont typeface="Arial" panose="020B0604020202020204" pitchFamily="34" charset="0"/>
              <a:buChar char="•"/>
            </a:pPr>
            <a:r>
              <a:rPr lang="en-US" dirty="0" smtClean="0"/>
              <a:t>Screen shot of the dataset is as below.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42680" y="2895327"/>
            <a:ext cx="10642243" cy="3685777"/>
          </a:xfrm>
          <a:prstGeom prst="rect">
            <a:avLst/>
          </a:prstGeom>
        </p:spPr>
      </p:pic>
    </p:spTree>
    <p:extLst>
      <p:ext uri="{BB962C8B-B14F-4D97-AF65-F5344CB8AC3E}">
        <p14:creationId xmlns:p14="http://schemas.microsoft.com/office/powerpoint/2010/main" val="2491125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208" y="2071688"/>
            <a:ext cx="1107281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There are different techniques while forming a Tree structure.</a:t>
            </a:r>
          </a:p>
          <a:p>
            <a:pPr marL="742950" lvl="1" indent="-285750">
              <a:buFont typeface="Arial" panose="020B0604020202020204" pitchFamily="34" charset="0"/>
              <a:buChar char="•"/>
            </a:pPr>
            <a:r>
              <a:rPr lang="en-US" sz="2400" dirty="0" smtClean="0"/>
              <a:t>CART (Classification and Regression Tree) – This follows </a:t>
            </a:r>
            <a:r>
              <a:rPr lang="en-US" sz="2400" dirty="0" err="1" smtClean="0"/>
              <a:t>Gini</a:t>
            </a:r>
            <a:r>
              <a:rPr lang="en-US" sz="2400" dirty="0" smtClean="0"/>
              <a:t> Index</a:t>
            </a:r>
          </a:p>
          <a:p>
            <a:pPr marL="742950" lvl="1" indent="-285750">
              <a:buFont typeface="Arial" panose="020B0604020202020204" pitchFamily="34" charset="0"/>
              <a:buChar char="•"/>
            </a:pPr>
            <a:r>
              <a:rPr lang="en-US" sz="2400" dirty="0" smtClean="0"/>
              <a:t>ID3 (Iterator Ditomizer 3 )</a:t>
            </a:r>
          </a:p>
          <a:p>
            <a:pPr marL="1200150" lvl="2" indent="-285750">
              <a:buFont typeface="Arial" panose="020B0604020202020204" pitchFamily="34" charset="0"/>
              <a:buChar char="•"/>
            </a:pPr>
            <a:r>
              <a:rPr lang="en-US" sz="2400" dirty="0" smtClean="0"/>
              <a:t>Entropy</a:t>
            </a:r>
          </a:p>
          <a:p>
            <a:pPr marL="1200150" lvl="2" indent="-285750">
              <a:buFont typeface="Arial" panose="020B0604020202020204" pitchFamily="34" charset="0"/>
              <a:buChar char="•"/>
            </a:pPr>
            <a:r>
              <a:rPr lang="en-US" sz="2400" dirty="0" smtClean="0"/>
              <a:t>Information Gain</a:t>
            </a:r>
          </a:p>
          <a:p>
            <a:pPr marL="742950" lvl="1" indent="-285750">
              <a:buFont typeface="Arial" panose="020B0604020202020204" pitchFamily="34" charset="0"/>
              <a:buChar char="•"/>
            </a:pPr>
            <a:r>
              <a:rPr lang="en-US" sz="2400" dirty="0" smtClean="0"/>
              <a:t>CHAID</a:t>
            </a:r>
          </a:p>
          <a:p>
            <a:pPr marL="742950" lvl="1" indent="-285750">
              <a:buFont typeface="Arial" panose="020B0604020202020204" pitchFamily="34" charset="0"/>
              <a:buChar char="•"/>
            </a:pPr>
            <a:r>
              <a:rPr lang="en-US" sz="2400" dirty="0" smtClean="0"/>
              <a:t>ID 4.5</a:t>
            </a:r>
            <a:endParaRPr lang="en-IN" sz="2400" dirty="0"/>
          </a:p>
        </p:txBody>
      </p:sp>
      <p:sp>
        <p:nvSpPr>
          <p:cNvPr id="4" name="Rectangle 3"/>
          <p:cNvSpPr/>
          <p:nvPr/>
        </p:nvSpPr>
        <p:spPr>
          <a:xfrm>
            <a:off x="2694005" y="224135"/>
            <a:ext cx="6675225" cy="707886"/>
          </a:xfrm>
          <a:prstGeom prst="rect">
            <a:avLst/>
          </a:prstGeom>
          <a:noFill/>
        </p:spPr>
        <p:txBody>
          <a:bodyPr wrap="none" lIns="91440" tIns="45720" rIns="91440" bIns="45720">
            <a:spAutoFit/>
          </a:bodyPr>
          <a:lstStyle/>
          <a:p>
            <a:pPr algn="ctr"/>
            <a:r>
              <a:rPr lang="en-US" sz="40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Maths</a:t>
            </a: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behind Decision Tree???</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28092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932" y="0"/>
            <a:ext cx="2276009"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Formulae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405120" y="564043"/>
            <a:ext cx="11552349" cy="72737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CART – </a:t>
            </a:r>
            <a:r>
              <a:rPr lang="en-US" sz="2000" dirty="0" err="1" smtClean="0"/>
              <a:t>Gini</a:t>
            </a:r>
            <a:r>
              <a:rPr lang="en-US" sz="2000" dirty="0" smtClean="0"/>
              <a:t> Index = 1 - </a:t>
            </a:r>
            <a:r>
              <a:rPr lang="en-US" sz="2000" dirty="0" smtClean="0">
                <a:latin typeface="Tw Cen MT Condensed" panose="020B0606020104020203" pitchFamily="34" charset="0"/>
              </a:rPr>
              <a:t>∑ ( P A)</a:t>
            </a:r>
            <a:r>
              <a:rPr lang="en-US" sz="2000" baseline="30000" dirty="0" smtClean="0">
                <a:latin typeface="Tw Cen MT Condensed" panose="020B0606020104020203" pitchFamily="34" charset="0"/>
              </a:rPr>
              <a:t>2</a:t>
            </a:r>
          </a:p>
          <a:p>
            <a:pPr marL="742950" lvl="1" indent="-285750">
              <a:buFont typeface="Arial" panose="020B0604020202020204" pitchFamily="34" charset="0"/>
              <a:buChar char="•"/>
            </a:pPr>
            <a:endParaRPr lang="en-US" sz="2000" baseline="30000" dirty="0">
              <a:latin typeface="Tw Cen MT Condensed" panose="020B0606020104020203" pitchFamily="34" charset="0"/>
            </a:endParaRPr>
          </a:p>
          <a:p>
            <a:pPr marL="742950" lvl="1" indent="-285750">
              <a:buFont typeface="Arial" panose="020B0604020202020204" pitchFamily="34" charset="0"/>
              <a:buChar char="•"/>
            </a:pPr>
            <a:r>
              <a:rPr lang="en-US" sz="2000" dirty="0" smtClean="0">
                <a:latin typeface="Tw Cen MT Condensed" panose="020B0606020104020203" pitchFamily="34" charset="0"/>
              </a:rPr>
              <a:t>1 – [ P (A)</a:t>
            </a:r>
            <a:r>
              <a:rPr lang="en-US" sz="2000" baseline="30000" dirty="0" smtClean="0">
                <a:latin typeface="Tw Cen MT Condensed" panose="020B0606020104020203" pitchFamily="34" charset="0"/>
              </a:rPr>
              <a:t>2 </a:t>
            </a:r>
            <a:r>
              <a:rPr lang="en-US" sz="2000" dirty="0" smtClean="0">
                <a:latin typeface="Tw Cen MT Condensed" panose="020B0606020104020203" pitchFamily="34" charset="0"/>
              </a:rPr>
              <a:t> + P (B)</a:t>
            </a:r>
            <a:r>
              <a:rPr lang="en-US" sz="2000" baseline="30000" dirty="0" smtClean="0">
                <a:latin typeface="Tw Cen MT Condensed" panose="020B0606020104020203" pitchFamily="34" charset="0"/>
              </a:rPr>
              <a:t>2 </a:t>
            </a:r>
            <a:r>
              <a:rPr lang="en-US" sz="2000" dirty="0" smtClean="0">
                <a:latin typeface="Tw Cen MT Condensed" panose="020B0606020104020203" pitchFamily="34" charset="0"/>
              </a:rPr>
              <a:t> ]</a:t>
            </a:r>
          </a:p>
          <a:p>
            <a:pPr marL="742950" lvl="1" indent="-285750">
              <a:buFont typeface="Arial" panose="020B0604020202020204" pitchFamily="34" charset="0"/>
              <a:buChar char="•"/>
            </a:pPr>
            <a:endParaRPr lang="en-US" sz="2000" baseline="30000" dirty="0">
              <a:latin typeface="Tw Cen MT Condensed" panose="020B0606020104020203" pitchFamily="34" charset="0"/>
            </a:endParaRPr>
          </a:p>
          <a:p>
            <a:pPr marL="742950" lvl="1" indent="-285750">
              <a:buFont typeface="Arial" panose="020B0604020202020204" pitchFamily="34" charset="0"/>
              <a:buChar char="•"/>
            </a:pPr>
            <a:r>
              <a:rPr lang="en-US" sz="2000" dirty="0" smtClean="0">
                <a:latin typeface="Tw Cen MT Condensed" panose="020B0606020104020203" pitchFamily="34" charset="0"/>
              </a:rPr>
              <a:t>If </a:t>
            </a:r>
            <a:r>
              <a:rPr lang="en-US" sz="2000" dirty="0" err="1" smtClean="0">
                <a:latin typeface="Tw Cen MT Condensed" panose="020B0606020104020203" pitchFamily="34" charset="0"/>
              </a:rPr>
              <a:t>Gini</a:t>
            </a:r>
            <a:r>
              <a:rPr lang="en-US" sz="2000" dirty="0" smtClean="0">
                <a:latin typeface="Tw Cen MT Condensed" panose="020B0606020104020203" pitchFamily="34" charset="0"/>
              </a:rPr>
              <a:t> Index is zero then it is a Leaf or else it’s a Decision Node</a:t>
            </a:r>
            <a:endParaRPr lang="en-US" sz="2000" dirty="0" smtClean="0"/>
          </a:p>
          <a:p>
            <a:pPr marL="285750" indent="-285750">
              <a:buFont typeface="Arial" panose="020B0604020202020204" pitchFamily="34" charset="0"/>
              <a:buChar char="•"/>
            </a:pPr>
            <a:r>
              <a:rPr lang="en-US" sz="2000" dirty="0" smtClean="0"/>
              <a:t>ID3</a:t>
            </a:r>
          </a:p>
          <a:p>
            <a:pPr marL="742950" lvl="1" indent="-285750">
              <a:buFont typeface="Arial" panose="020B0604020202020204" pitchFamily="34" charset="0"/>
              <a:buChar char="•"/>
            </a:pPr>
            <a:r>
              <a:rPr lang="en-US" sz="2000" dirty="0" smtClean="0"/>
              <a:t>Entropy –</a:t>
            </a:r>
          </a:p>
          <a:p>
            <a:pPr marL="1200150" lvl="2" indent="-285750">
              <a:buFont typeface="Arial" panose="020B0604020202020204" pitchFamily="34" charset="0"/>
              <a:buChar char="•"/>
            </a:pPr>
            <a:r>
              <a:rPr lang="en-US" sz="2000" dirty="0" smtClean="0"/>
              <a:t>This is used to decide the Decision Node</a:t>
            </a:r>
          </a:p>
          <a:p>
            <a:pPr marL="1200150" lvl="2" indent="-285750">
              <a:buFont typeface="Arial" panose="020B0604020202020204" pitchFamily="34" charset="0"/>
              <a:buChar char="•"/>
            </a:pPr>
            <a:r>
              <a:rPr lang="en-US" sz="2000" dirty="0" smtClean="0"/>
              <a:t> Impurity in the node – E= -P</a:t>
            </a:r>
            <a:r>
              <a:rPr lang="en-US" sz="2000" baseline="-25000" dirty="0" smtClean="0"/>
              <a:t>A</a:t>
            </a:r>
            <a:r>
              <a:rPr lang="en-US" sz="2000" dirty="0" smtClean="0"/>
              <a:t> log P</a:t>
            </a:r>
            <a:r>
              <a:rPr lang="en-US" sz="2000" baseline="-25000" dirty="0" smtClean="0"/>
              <a:t>A </a:t>
            </a:r>
            <a:r>
              <a:rPr lang="en-US" sz="2000" dirty="0" smtClean="0"/>
              <a:t> - P</a:t>
            </a:r>
            <a:r>
              <a:rPr lang="en-US" sz="2000" baseline="-25000" dirty="0" smtClean="0"/>
              <a:t>B</a:t>
            </a:r>
            <a:r>
              <a:rPr lang="en-US" sz="2000" dirty="0" smtClean="0"/>
              <a:t> log P</a:t>
            </a:r>
            <a:r>
              <a:rPr lang="en-US" sz="2000" baseline="-25000" dirty="0" smtClean="0"/>
              <a:t>B</a:t>
            </a:r>
          </a:p>
          <a:p>
            <a:pPr marL="1200150" lvl="2" indent="-285750">
              <a:buFont typeface="Arial" panose="020B0604020202020204" pitchFamily="34" charset="0"/>
              <a:buChar char="•"/>
            </a:pPr>
            <a:r>
              <a:rPr lang="en-US" sz="2000" dirty="0" smtClean="0"/>
              <a:t>If the Entropy is zero then then that node is a Leaf or else if it is greater that zero then it will be a Decision Node.</a:t>
            </a:r>
          </a:p>
          <a:p>
            <a:pPr marL="742950" lvl="1" indent="-285750">
              <a:buFont typeface="Arial" panose="020B0604020202020204" pitchFamily="34" charset="0"/>
              <a:buChar char="•"/>
            </a:pPr>
            <a:r>
              <a:rPr lang="en-US" sz="2000" dirty="0" smtClean="0"/>
              <a:t>Information Gain</a:t>
            </a:r>
          </a:p>
          <a:p>
            <a:pPr marL="1200150" lvl="2" indent="-285750">
              <a:buFont typeface="Arial" panose="020B0604020202020204" pitchFamily="34" charset="0"/>
              <a:buChar char="•"/>
            </a:pPr>
            <a:r>
              <a:rPr lang="en-US" sz="2000" dirty="0" smtClean="0"/>
              <a:t>This decides the Root Node</a:t>
            </a:r>
          </a:p>
          <a:p>
            <a:pPr marL="1200150" lvl="2" indent="-285750">
              <a:buFont typeface="Arial" panose="020B0604020202020204" pitchFamily="34" charset="0"/>
              <a:buChar char="•"/>
            </a:pPr>
            <a:r>
              <a:rPr lang="en-US" sz="2000" dirty="0" smtClean="0"/>
              <a:t>Information Gain= Total Entropy – Average Entropy</a:t>
            </a:r>
          </a:p>
          <a:p>
            <a:pPr marL="1200150" lvl="2" indent="-285750">
              <a:buFont typeface="Arial" panose="020B0604020202020204" pitchFamily="34" charset="0"/>
              <a:buChar char="•"/>
            </a:pPr>
            <a:r>
              <a:rPr lang="en-US" sz="2000" dirty="0" smtClean="0"/>
              <a:t>Total Entropy = </a:t>
            </a:r>
            <a:r>
              <a:rPr lang="en-US" sz="2000" dirty="0"/>
              <a:t>-P</a:t>
            </a:r>
            <a:r>
              <a:rPr lang="en-US" sz="2000" baseline="-25000" dirty="0"/>
              <a:t>A</a:t>
            </a:r>
            <a:r>
              <a:rPr lang="en-US" sz="2000" dirty="0"/>
              <a:t> log P</a:t>
            </a:r>
            <a:r>
              <a:rPr lang="en-US" sz="2000" baseline="-25000" dirty="0"/>
              <a:t>A </a:t>
            </a:r>
            <a:r>
              <a:rPr lang="en-US" sz="2000" dirty="0"/>
              <a:t> - P</a:t>
            </a:r>
            <a:r>
              <a:rPr lang="en-US" sz="2000" baseline="-25000" dirty="0"/>
              <a:t>B</a:t>
            </a:r>
            <a:r>
              <a:rPr lang="en-US" sz="2000" dirty="0"/>
              <a:t> log </a:t>
            </a:r>
            <a:r>
              <a:rPr lang="en-US" sz="2000" dirty="0" smtClean="0"/>
              <a:t>P</a:t>
            </a:r>
            <a:r>
              <a:rPr lang="en-US" sz="2000" baseline="-25000" dirty="0" smtClean="0"/>
              <a:t>B</a:t>
            </a:r>
          </a:p>
          <a:p>
            <a:pPr marL="1200150" lvl="2" indent="-285750">
              <a:buFont typeface="Arial" panose="020B0604020202020204" pitchFamily="34" charset="0"/>
              <a:buChar char="•"/>
            </a:pPr>
            <a:r>
              <a:rPr lang="en-US" sz="2000" dirty="0" smtClean="0"/>
              <a:t>Average Entropy = n(Graduates)/n * E(graduates) + n(Undergraduates)/n * E(Undergraduates) + n(Postgraduates)/n * E(Postgraduates)</a:t>
            </a:r>
          </a:p>
          <a:p>
            <a:pPr marL="1200150" lvl="2" indent="-285750">
              <a:buFont typeface="Arial" panose="020B0604020202020204" pitchFamily="34" charset="0"/>
              <a:buChar char="•"/>
            </a:pPr>
            <a:r>
              <a:rPr lang="en-US" sz="2000" dirty="0" smtClean="0"/>
              <a:t>This way Information gain of each column is calculated and then the column with the highest Information Gain is considered as the “Root Node”.</a:t>
            </a:r>
          </a:p>
          <a:p>
            <a:pPr marL="1200150" lvl="2" indent="-285750">
              <a:buFont typeface="Arial" panose="020B0604020202020204" pitchFamily="34" charset="0"/>
              <a:buChar char="•"/>
            </a:pPr>
            <a:endParaRPr lang="en-US" sz="3200" dirty="0" smtClean="0"/>
          </a:p>
          <a:p>
            <a:pPr marL="742950" lvl="1"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69165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144" y="224135"/>
            <a:ext cx="9218935" cy="923330"/>
          </a:xfrm>
          <a:prstGeom prst="rect">
            <a:avLst/>
          </a:prstGeom>
          <a:noFill/>
        </p:spPr>
        <p:txBody>
          <a:bodyPr wrap="none" lIns="91440" tIns="45720" rIns="91440" bIns="45720">
            <a:spAutoFit/>
          </a:bodyPr>
          <a:lstStyle/>
          <a:p>
            <a:pPr algn="ctr"/>
            <a:r>
              <a:rPr lang="en-US" sz="54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Pro’s and Con’s of Decision Tree </a:t>
            </a:r>
            <a:endParaRPr lang="en-US" sz="54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
        <p:nvSpPr>
          <p:cNvPr id="3" name="TextBox 2"/>
          <p:cNvSpPr txBox="1"/>
          <p:nvPr/>
        </p:nvSpPr>
        <p:spPr>
          <a:xfrm>
            <a:off x="242888" y="1557338"/>
            <a:ext cx="11444287"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Pro’s</a:t>
            </a:r>
          </a:p>
          <a:p>
            <a:pPr marL="285750" indent="-285750">
              <a:buFont typeface="Arial" panose="020B0604020202020204" pitchFamily="34" charset="0"/>
              <a:buChar char="•"/>
            </a:pPr>
            <a:r>
              <a:rPr lang="en-US" dirty="0" smtClean="0"/>
              <a:t>It is having a good Hyper parameter training</a:t>
            </a:r>
          </a:p>
          <a:p>
            <a:pPr marL="285750" indent="-285750">
              <a:buFont typeface="Arial" panose="020B0604020202020204" pitchFamily="34" charset="0"/>
              <a:buChar char="•"/>
            </a:pPr>
            <a:r>
              <a:rPr lang="en-US" dirty="0" smtClean="0"/>
              <a:t>Having In-built feature selection (with the technique of Information Gain)</a:t>
            </a:r>
          </a:p>
          <a:p>
            <a:pPr marL="285750" indent="-285750">
              <a:buFont typeface="Arial" panose="020B0604020202020204" pitchFamily="34" charset="0"/>
              <a:buChar char="•"/>
            </a:pPr>
            <a:r>
              <a:rPr lang="en-US" dirty="0" smtClean="0"/>
              <a:t>It can handle Outliers easily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Con’s</a:t>
            </a:r>
          </a:p>
          <a:p>
            <a:pPr marL="285750" indent="-285750">
              <a:buFont typeface="Arial" panose="020B0604020202020204" pitchFamily="34" charset="0"/>
              <a:buChar char="•"/>
            </a:pPr>
            <a:r>
              <a:rPr lang="en-US" dirty="0" smtClean="0"/>
              <a:t>Major draw back is Over fitting</a:t>
            </a:r>
          </a:p>
          <a:p>
            <a:pPr marL="742950" lvl="1" indent="-285750">
              <a:buFont typeface="Arial" panose="020B0604020202020204" pitchFamily="34" charset="0"/>
              <a:buChar char="•"/>
            </a:pPr>
            <a:r>
              <a:rPr lang="en-US" dirty="0" smtClean="0"/>
              <a:t>It can be over come by the technique called as “Pruning”</a:t>
            </a:r>
          </a:p>
          <a:p>
            <a:pPr marL="742950" lvl="1" indent="-285750">
              <a:buFont typeface="Arial" panose="020B0604020202020204" pitchFamily="34" charset="0"/>
              <a:buChar char="•"/>
            </a:pPr>
            <a:r>
              <a:rPr lang="en-US" dirty="0"/>
              <a:t>The draw backs of Decision tree can be overcome by Ensemble technique called as “Bagging” and “Boosting</a:t>
            </a:r>
            <a:r>
              <a:rPr lang="en-US" dirty="0" smtClean="0"/>
              <a:t>”.</a:t>
            </a:r>
          </a:p>
          <a:p>
            <a:pPr marL="742950" lvl="1" indent="-285750">
              <a:buFont typeface="Arial" panose="020B0604020202020204" pitchFamily="34" charset="0"/>
              <a:buChar char="•"/>
            </a:pPr>
            <a:r>
              <a:rPr lang="en-US" dirty="0" smtClean="0"/>
              <a:t>Bagging is Parallel</a:t>
            </a:r>
          </a:p>
          <a:p>
            <a:pPr marL="742950" lvl="1" indent="-285750">
              <a:buFont typeface="Arial" panose="020B0604020202020204" pitchFamily="34" charset="0"/>
              <a:buChar char="•"/>
            </a:pPr>
            <a:r>
              <a:rPr lang="en-US" dirty="0" smtClean="0"/>
              <a:t>Boosting is sequential</a:t>
            </a:r>
          </a:p>
          <a:p>
            <a:pPr marL="742950" lvl="1" indent="-285750">
              <a:buFont typeface="Arial" panose="020B0604020202020204" pitchFamily="34" charset="0"/>
              <a:buChar char="•"/>
            </a:pPr>
            <a:r>
              <a:rPr lang="en-US" dirty="0" smtClean="0"/>
              <a:t>When we apply bagging technique on Decision Tree, its called as “Random Forest”</a:t>
            </a:r>
          </a:p>
          <a:p>
            <a:pPr marL="742950" lvl="1" indent="-285750">
              <a:buFont typeface="Arial" panose="020B0604020202020204" pitchFamily="34" charset="0"/>
              <a:buChar char="•"/>
            </a:pPr>
            <a:r>
              <a:rPr lang="en-US" dirty="0" smtClean="0"/>
              <a:t>When we apply boosting technique on Decision Tree, its called as “Gradient Boosting”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45329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9222" y="171450"/>
            <a:ext cx="4771434"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Bagging and Boosting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271463" y="1214438"/>
            <a:ext cx="11515725"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Decision tree forms a one single tree like structure but where as in Bagging technique or we can say in </a:t>
            </a:r>
            <a:r>
              <a:rPr lang="en-US" dirty="0" err="1" smtClean="0"/>
              <a:t>RandomForest</a:t>
            </a:r>
            <a:r>
              <a:rPr lang="en-US" dirty="0" smtClean="0"/>
              <a:t>, It uses multiple small Decision trees and at the end it takes the majority voting and then decides the accuracy.  Bagging is a parallel process, since here multiple trees are formed parallel.</a:t>
            </a:r>
          </a:p>
          <a:p>
            <a:pPr marL="285750" indent="-285750">
              <a:buFont typeface="Arial" panose="020B0604020202020204" pitchFamily="34" charset="0"/>
              <a:buChar char="•"/>
            </a:pPr>
            <a:r>
              <a:rPr lang="en-US" dirty="0" smtClean="0"/>
              <a:t>There will not be any over fitting problem and is more stable model.</a:t>
            </a:r>
          </a:p>
          <a:p>
            <a:pPr marL="285750" indent="-285750">
              <a:buFont typeface="Arial" panose="020B0604020202020204" pitchFamily="34" charset="0"/>
              <a:buChar char="•"/>
            </a:pPr>
            <a:r>
              <a:rPr lang="en-US" dirty="0" smtClean="0"/>
              <a:t>Boosting  is a parallel process, which means that, it forms a sub tree, finds the accuracy and if it is less it rebuilds the model based on the mistakes of the first one, and again next tree it takes and the same process will be continued until it reaches the best accuracy.</a:t>
            </a:r>
          </a:p>
          <a:p>
            <a:pPr marL="285750" indent="-285750">
              <a:buFont typeface="Arial" panose="020B0604020202020204" pitchFamily="34" charset="0"/>
              <a:buChar char="•"/>
            </a:pPr>
            <a:r>
              <a:rPr lang="en-US" dirty="0"/>
              <a:t>it will keep doing the process </a:t>
            </a:r>
            <a:r>
              <a:rPr lang="en-US" dirty="0" smtClean="0"/>
              <a:t>serially,  </a:t>
            </a:r>
            <a:r>
              <a:rPr lang="en-US" dirty="0"/>
              <a:t>that is one after the other, so it is called as “Sequential”. In </a:t>
            </a:r>
            <a:r>
              <a:rPr lang="en-US" dirty="0" smtClean="0"/>
              <a:t>short, here </a:t>
            </a:r>
            <a:r>
              <a:rPr lang="en-US" dirty="0"/>
              <a:t>we train it, evaluate it and again retrain it until </a:t>
            </a:r>
            <a:r>
              <a:rPr lang="en-US" dirty="0" smtClean="0"/>
              <a:t>we </a:t>
            </a:r>
            <a:r>
              <a:rPr lang="en-US" dirty="0"/>
              <a:t>reach the very good accuracy. Where as in Bagging we train it once and keep it</a:t>
            </a:r>
            <a:r>
              <a:rPr lang="en-US" dirty="0" smtClean="0"/>
              <a:t>. </a:t>
            </a:r>
            <a:r>
              <a:rPr lang="en-US" dirty="0" err="1" smtClean="0"/>
              <a:t>XGBoost</a:t>
            </a:r>
            <a:r>
              <a:rPr lang="en-US" dirty="0" smtClean="0"/>
              <a:t> can be used for best accuracy.</a:t>
            </a:r>
            <a:endParaRPr lang="en-IN" dirty="0"/>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2952750" y="4124323"/>
            <a:ext cx="6153150" cy="2676525"/>
          </a:xfrm>
          <a:prstGeom prst="rect">
            <a:avLst/>
          </a:prstGeom>
        </p:spPr>
      </p:pic>
    </p:spTree>
    <p:extLst>
      <p:ext uri="{BB962C8B-B14F-4D97-AF65-F5344CB8AC3E}">
        <p14:creationId xmlns:p14="http://schemas.microsoft.com/office/powerpoint/2010/main" val="938176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040" y="224135"/>
            <a:ext cx="5071132" cy="923330"/>
          </a:xfrm>
          <a:prstGeom prst="rect">
            <a:avLst/>
          </a:prstGeom>
          <a:noFill/>
        </p:spPr>
        <p:txBody>
          <a:bodyPr wrap="none" lIns="91440" tIns="45720" rIns="91440" bIns="45720">
            <a:spAutoFit/>
          </a:bodyPr>
          <a:lstStyle/>
          <a:p>
            <a:pPr algn="ctr"/>
            <a:r>
              <a:rPr lang="en-US" sz="54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Code Screenshot </a:t>
            </a:r>
            <a:endParaRPr lang="en-US" sz="54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752474" y="1052512"/>
            <a:ext cx="11222475" cy="4991101"/>
          </a:xfrm>
          <a:prstGeom prst="rect">
            <a:avLst/>
          </a:prstGeom>
        </p:spPr>
      </p:pic>
    </p:spTree>
    <p:extLst>
      <p:ext uri="{BB962C8B-B14F-4D97-AF65-F5344CB8AC3E}">
        <p14:creationId xmlns:p14="http://schemas.microsoft.com/office/powerpoint/2010/main" val="3609055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040" y="224135"/>
            <a:ext cx="5071132" cy="923330"/>
          </a:xfrm>
          <a:prstGeom prst="rect">
            <a:avLst/>
          </a:prstGeom>
          <a:noFill/>
        </p:spPr>
        <p:txBody>
          <a:bodyPr wrap="none" lIns="91440" tIns="45720" rIns="91440" bIns="45720">
            <a:spAutoFit/>
          </a:bodyPr>
          <a:lstStyle/>
          <a:p>
            <a:pPr algn="ctr"/>
            <a:r>
              <a:rPr lang="en-US" sz="54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Code Screenshot </a:t>
            </a:r>
            <a:endParaRPr lang="en-US" sz="54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871539" y="1248560"/>
            <a:ext cx="10779144" cy="5037939"/>
          </a:xfrm>
          <a:prstGeom prst="rect">
            <a:avLst/>
          </a:prstGeom>
        </p:spPr>
      </p:pic>
    </p:spTree>
    <p:extLst>
      <p:ext uri="{BB962C8B-B14F-4D97-AF65-F5344CB8AC3E}">
        <p14:creationId xmlns:p14="http://schemas.microsoft.com/office/powerpoint/2010/main" val="1730201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11" y="224135"/>
            <a:ext cx="11528605" cy="923330"/>
          </a:xfrm>
          <a:prstGeom prst="rect">
            <a:avLst/>
          </a:prstGeom>
          <a:noFill/>
        </p:spPr>
        <p:txBody>
          <a:bodyPr wrap="none" lIns="91440" tIns="45720" rIns="91440" bIns="45720">
            <a:spAutoFit/>
          </a:bodyPr>
          <a:lstStyle/>
          <a:p>
            <a:pPr algn="ctr"/>
            <a:r>
              <a:rPr lang="en-US" sz="54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a:t>
            </a:r>
            <a:r>
              <a:rPr lang="en-US" sz="5400" dirty="0" err="1"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train_test_split</a:t>
            </a:r>
            <a:r>
              <a:rPr lang="en-US" sz="54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 </a:t>
            </a:r>
            <a:endParaRPr lang="en-US" sz="54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
        <p:nvSpPr>
          <p:cNvPr id="3" name="TextBox 2"/>
          <p:cNvSpPr txBox="1"/>
          <p:nvPr/>
        </p:nvSpPr>
        <p:spPr>
          <a:xfrm>
            <a:off x="524486" y="4643437"/>
            <a:ext cx="10734064"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We successfully got an accuracy of 99%, with only 1 miss classification.</a:t>
            </a:r>
          </a:p>
          <a:p>
            <a:pPr marL="285750" indent="-285750">
              <a:buFont typeface="Arial" panose="020B0604020202020204" pitchFamily="34" charset="0"/>
              <a:buChar char="•"/>
            </a:pPr>
            <a:r>
              <a:rPr lang="en-US" sz="3200" dirty="0" smtClean="0"/>
              <a:t>Even this can be overcome by Bagging technique which is nothing but “</a:t>
            </a:r>
            <a:r>
              <a:rPr lang="en-US" sz="3200" dirty="0" err="1" smtClean="0"/>
              <a:t>RandomForest</a:t>
            </a:r>
            <a:r>
              <a:rPr lang="en-US" sz="3200" dirty="0" smtClean="0"/>
              <a:t>” Classifier.</a:t>
            </a:r>
            <a:endParaRPr lang="en-IN" sz="3200" dirty="0"/>
          </a:p>
        </p:txBody>
      </p:sp>
      <p:pic>
        <p:nvPicPr>
          <p:cNvPr id="4" name="Picture 3"/>
          <p:cNvPicPr>
            <a:picLocks noChangeAspect="1"/>
          </p:cNvPicPr>
          <p:nvPr/>
        </p:nvPicPr>
        <p:blipFill>
          <a:blip r:embed="rId2"/>
          <a:stretch>
            <a:fillRect/>
          </a:stretch>
        </p:blipFill>
        <p:spPr>
          <a:xfrm>
            <a:off x="742950" y="1123950"/>
            <a:ext cx="7900988" cy="3420661"/>
          </a:xfrm>
          <a:prstGeom prst="rect">
            <a:avLst/>
          </a:prstGeom>
        </p:spPr>
      </p:pic>
    </p:spTree>
    <p:extLst>
      <p:ext uri="{BB962C8B-B14F-4D97-AF65-F5344CB8AC3E}">
        <p14:creationId xmlns:p14="http://schemas.microsoft.com/office/powerpoint/2010/main" val="3655342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601" y="224135"/>
            <a:ext cx="1094203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Cross validation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366712" y="1571625"/>
            <a:ext cx="9858375" cy="4186238"/>
          </a:xfrm>
          <a:prstGeom prst="rect">
            <a:avLst/>
          </a:prstGeom>
        </p:spPr>
      </p:pic>
    </p:spTree>
    <p:extLst>
      <p:ext uri="{BB962C8B-B14F-4D97-AF65-F5344CB8AC3E}">
        <p14:creationId xmlns:p14="http://schemas.microsoft.com/office/powerpoint/2010/main" val="3665417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3804" y="224135"/>
            <a:ext cx="5315622" cy="707886"/>
          </a:xfrm>
          <a:prstGeom prst="rect">
            <a:avLst/>
          </a:prstGeom>
          <a:noFill/>
        </p:spPr>
        <p:txBody>
          <a:bodyPr wrap="none" lIns="91440" tIns="45720" rIns="91440" bIns="45720">
            <a:spAutoFit/>
          </a:bodyPr>
          <a:lstStyle/>
          <a:p>
            <a:pPr algn="ctr"/>
            <a:r>
              <a:rPr lang="en-US" sz="4000" dirty="0" err="1"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RandomForest</a:t>
            </a: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 Classifier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540452" y="932021"/>
            <a:ext cx="10696575" cy="4714875"/>
          </a:xfrm>
          <a:prstGeom prst="rect">
            <a:avLst/>
          </a:prstGeom>
        </p:spPr>
      </p:pic>
      <p:sp>
        <p:nvSpPr>
          <p:cNvPr id="5" name="TextBox 4"/>
          <p:cNvSpPr txBox="1"/>
          <p:nvPr/>
        </p:nvSpPr>
        <p:spPr>
          <a:xfrm>
            <a:off x="500063" y="6015038"/>
            <a:ext cx="1072991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reached an accuracy of 100% as per the Bagging technique concepts which is there in </a:t>
            </a:r>
            <a:r>
              <a:rPr lang="en-US" dirty="0" err="1" smtClean="0"/>
              <a:t>RandomForest</a:t>
            </a:r>
            <a:r>
              <a:rPr lang="en-US" dirty="0" smtClean="0"/>
              <a:t>.</a:t>
            </a:r>
            <a:endParaRPr lang="en-IN" dirty="0"/>
          </a:p>
        </p:txBody>
      </p:sp>
    </p:spTree>
    <p:extLst>
      <p:ext uri="{BB962C8B-B14F-4D97-AF65-F5344CB8AC3E}">
        <p14:creationId xmlns:p14="http://schemas.microsoft.com/office/powerpoint/2010/main" val="4196683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601" y="224135"/>
            <a:ext cx="1094203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Cross validation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371474" y="1171574"/>
            <a:ext cx="10791825" cy="5229225"/>
          </a:xfrm>
          <a:prstGeom prst="rect">
            <a:avLst/>
          </a:prstGeom>
        </p:spPr>
      </p:pic>
    </p:spTree>
    <p:extLst>
      <p:ext uri="{BB962C8B-B14F-4D97-AF65-F5344CB8AC3E}">
        <p14:creationId xmlns:p14="http://schemas.microsoft.com/office/powerpoint/2010/main" val="4174327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87" y="400049"/>
            <a:ext cx="10315575" cy="5756448"/>
          </a:xfrm>
          <a:prstGeom prst="rect">
            <a:avLst/>
          </a:prstGeom>
        </p:spPr>
        <p:txBody>
          <a:bodyPr wrap="square">
            <a:spAutoFit/>
          </a:bodyPr>
          <a:lstStyle/>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Features of the Dataset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t>1. P_ID </a:t>
            </a:r>
            <a:endParaRPr lang="en-IN" sz="2000" dirty="0"/>
          </a:p>
          <a:p>
            <a:r>
              <a:rPr lang="en-US" sz="2000" dirty="0"/>
              <a:t>2. Age</a:t>
            </a:r>
            <a:endParaRPr lang="en-IN" sz="2000" dirty="0"/>
          </a:p>
          <a:p>
            <a:r>
              <a:rPr lang="en-US" sz="2000" dirty="0"/>
              <a:t>3. Gender</a:t>
            </a:r>
            <a:endParaRPr lang="en-IN" sz="2000" dirty="0"/>
          </a:p>
          <a:p>
            <a:r>
              <a:rPr lang="en-US" sz="2000" dirty="0"/>
              <a:t>4. Place</a:t>
            </a:r>
            <a:endParaRPr lang="en-IN" sz="2000" dirty="0"/>
          </a:p>
          <a:p>
            <a:r>
              <a:rPr lang="en-US" sz="2000" dirty="0"/>
              <a:t>5. Qualification</a:t>
            </a:r>
            <a:endParaRPr lang="en-IN" sz="2000" dirty="0"/>
          </a:p>
          <a:p>
            <a:r>
              <a:rPr lang="en-US" sz="2000" dirty="0"/>
              <a:t>6. </a:t>
            </a:r>
            <a:r>
              <a:rPr lang="en-US" sz="2000" dirty="0" err="1"/>
              <a:t>Family_Income</a:t>
            </a:r>
            <a:endParaRPr lang="en-IN" sz="2000" dirty="0"/>
          </a:p>
          <a:p>
            <a:r>
              <a:rPr lang="en-US" sz="2000" dirty="0"/>
              <a:t>7. </a:t>
            </a:r>
            <a:r>
              <a:rPr lang="en-US" sz="2000" dirty="0" err="1"/>
              <a:t>Health_Issues</a:t>
            </a:r>
            <a:endParaRPr lang="en-IN" sz="2000" dirty="0"/>
          </a:p>
          <a:p>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8. Have you taken the </a:t>
            </a:r>
            <a:r>
              <a:rPr lang="en-IN"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Allopathic treatment </a:t>
            </a: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before?</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9. Does Allopathic worked for you</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10. Are you Aware about Physiotherapy</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11. Do you rely on this?</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12. Have you taken any Physiotherapy treatment before?</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13. Is it effective?</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14. Why do you want to go to Physiotherapy?(To avoid medicine</a:t>
            </a:r>
            <a:r>
              <a:rPr lang="en-IN"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To </a:t>
            </a: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avoid surgery, Just for relaxation)</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15. Travelling issue </a:t>
            </a:r>
            <a:r>
              <a:rPr lang="en-IN"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(Difficulty in visiting doctor on daily basis for </a:t>
            </a: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completing the session)</a:t>
            </a:r>
            <a:endParaRPr lang="en-IN" sz="2000" dirty="0"/>
          </a:p>
          <a:p>
            <a:pPr>
              <a:spcAft>
                <a:spcPts val="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16. Do you prefer going to </a:t>
            </a:r>
            <a:r>
              <a:rPr lang="en-IN"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Physiotherapy?</a:t>
            </a:r>
            <a:endParaRPr lang="en-IN" sz="2000" dirty="0">
              <a:effectLst/>
            </a:endParaRPr>
          </a:p>
        </p:txBody>
      </p:sp>
    </p:spTree>
    <p:extLst>
      <p:ext uri="{BB962C8B-B14F-4D97-AF65-F5344CB8AC3E}">
        <p14:creationId xmlns:p14="http://schemas.microsoft.com/office/powerpoint/2010/main" val="34053052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3611" y="224135"/>
            <a:ext cx="3416000"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KNN Algorithm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
        <p:nvSpPr>
          <p:cNvPr id="3" name="TextBox 2"/>
          <p:cNvSpPr txBox="1"/>
          <p:nvPr/>
        </p:nvSpPr>
        <p:spPr>
          <a:xfrm>
            <a:off x="357188" y="1100138"/>
            <a:ext cx="1134427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It’s a Lazy Algorithm</a:t>
            </a:r>
          </a:p>
          <a:p>
            <a:pPr marL="285750" indent="-285750">
              <a:buFont typeface="Arial" panose="020B0604020202020204" pitchFamily="34" charset="0"/>
              <a:buChar char="•"/>
            </a:pPr>
            <a:r>
              <a:rPr lang="en-US" dirty="0" smtClean="0"/>
              <a:t>It’s an Instance based Learning Algorithm</a:t>
            </a:r>
          </a:p>
          <a:p>
            <a:pPr marL="285750" indent="-285750">
              <a:buFont typeface="Arial" panose="020B0604020202020204" pitchFamily="34" charset="0"/>
              <a:buChar char="•"/>
            </a:pPr>
            <a:r>
              <a:rPr lang="en-US" dirty="0" smtClean="0"/>
              <a:t>Lazy learning</a:t>
            </a:r>
          </a:p>
          <a:p>
            <a:pPr marL="285750" indent="-285750">
              <a:buFont typeface="Arial" panose="020B0604020202020204" pitchFamily="34" charset="0"/>
              <a:buChar char="•"/>
            </a:pPr>
            <a:r>
              <a:rPr lang="en-US" dirty="0" smtClean="0"/>
              <a:t>Non-Parametric</a:t>
            </a:r>
          </a:p>
          <a:p>
            <a:pPr marL="285750" indent="-285750">
              <a:buFont typeface="Arial" panose="020B0604020202020204" pitchFamily="34" charset="0"/>
              <a:buChar char="•"/>
            </a:pPr>
            <a:endParaRPr lang="en-IN" dirty="0"/>
          </a:p>
        </p:txBody>
      </p:sp>
      <p:pic>
        <p:nvPicPr>
          <p:cNvPr id="1026" name="Picture 2" descr="Euclidean distance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3263"/>
            <a:ext cx="5095356" cy="3511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313" y="2577466"/>
            <a:ext cx="4881043" cy="369332"/>
          </a:xfrm>
          <a:prstGeom prst="rect">
            <a:avLst/>
          </a:prstGeom>
          <a:noFill/>
        </p:spPr>
        <p:txBody>
          <a:bodyPr wrap="square" rtlCol="0">
            <a:spAutoFit/>
          </a:bodyPr>
          <a:lstStyle/>
          <a:p>
            <a:r>
              <a:rPr lang="en-US" dirty="0" err="1" smtClean="0"/>
              <a:t>Eucleadian</a:t>
            </a:r>
            <a:r>
              <a:rPr lang="en-US" dirty="0" smtClean="0"/>
              <a:t> Distance</a:t>
            </a:r>
            <a:endParaRPr lang="en-IN" dirty="0"/>
          </a:p>
        </p:txBody>
      </p:sp>
      <p:pic>
        <p:nvPicPr>
          <p:cNvPr id="7" name="Picture 2" descr="Guide to deciding the perfect distance metric for your ML mod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7913" y="1251903"/>
            <a:ext cx="3132792" cy="2651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inkowski distance and its effects on KNN Classification | dark_coff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859" y="5154611"/>
            <a:ext cx="2628900" cy="12954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679859" y="4554556"/>
            <a:ext cx="3370263" cy="523220"/>
          </a:xfrm>
          <a:prstGeom prst="rect">
            <a:avLst/>
          </a:prstGeom>
          <a:noFill/>
        </p:spPr>
        <p:txBody>
          <a:bodyPr wrap="square" rtlCol="0">
            <a:spAutoFit/>
          </a:bodyPr>
          <a:lstStyle/>
          <a:p>
            <a:pPr algn="ctr"/>
            <a:r>
              <a:rPr lang="en-US" sz="2800" b="1" dirty="0" smtClean="0"/>
              <a:t>Minkowski Distance </a:t>
            </a:r>
            <a:endParaRPr lang="en-IN" sz="2800" b="1" dirty="0"/>
          </a:p>
        </p:txBody>
      </p:sp>
    </p:spTree>
    <p:extLst>
      <p:ext uri="{BB962C8B-B14F-4D97-AF65-F5344CB8AC3E}">
        <p14:creationId xmlns:p14="http://schemas.microsoft.com/office/powerpoint/2010/main" val="1293134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7648" y="224135"/>
            <a:ext cx="3207930"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KNN Classifier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6" name="Picture 5"/>
          <p:cNvPicPr>
            <a:picLocks noChangeAspect="1"/>
          </p:cNvPicPr>
          <p:nvPr/>
        </p:nvPicPr>
        <p:blipFill>
          <a:blip r:embed="rId2"/>
          <a:stretch>
            <a:fillRect/>
          </a:stretch>
        </p:blipFill>
        <p:spPr>
          <a:xfrm>
            <a:off x="747712" y="1109662"/>
            <a:ext cx="10982112" cy="4762501"/>
          </a:xfrm>
          <a:prstGeom prst="rect">
            <a:avLst/>
          </a:prstGeom>
        </p:spPr>
      </p:pic>
    </p:spTree>
    <p:extLst>
      <p:ext uri="{BB962C8B-B14F-4D97-AF65-F5344CB8AC3E}">
        <p14:creationId xmlns:p14="http://schemas.microsoft.com/office/powerpoint/2010/main" val="2101860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4375" y="1023937"/>
            <a:ext cx="10648950" cy="5210175"/>
          </a:xfrm>
          <a:prstGeom prst="rect">
            <a:avLst/>
          </a:prstGeom>
        </p:spPr>
      </p:pic>
      <p:sp>
        <p:nvSpPr>
          <p:cNvPr id="3" name="Rectangle 2"/>
          <p:cNvSpPr/>
          <p:nvPr/>
        </p:nvSpPr>
        <p:spPr>
          <a:xfrm>
            <a:off x="560601" y="224135"/>
            <a:ext cx="1094203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Cross validation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192470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0463" y="224135"/>
            <a:ext cx="5362302"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Support Vector Machine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
        <p:nvSpPr>
          <p:cNvPr id="3" name="TextBox 2"/>
          <p:cNvSpPr txBox="1"/>
          <p:nvPr/>
        </p:nvSpPr>
        <p:spPr>
          <a:xfrm>
            <a:off x="266608" y="932021"/>
            <a:ext cx="6434230" cy="618630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one of the Advanced Algorithm.</a:t>
            </a:r>
          </a:p>
          <a:p>
            <a:pPr marL="285750" indent="-285750">
              <a:buFont typeface="Arial" panose="020B0604020202020204" pitchFamily="34" charset="0"/>
              <a:buChar char="•"/>
            </a:pPr>
            <a:r>
              <a:rPr lang="en-US" dirty="0" smtClean="0"/>
              <a:t>SVM is a robust Algorithm, with highest time needed for building the model.</a:t>
            </a:r>
          </a:p>
          <a:p>
            <a:pPr marL="285750" indent="-285750">
              <a:buFont typeface="Arial" panose="020B0604020202020204" pitchFamily="34" charset="0"/>
              <a:buChar char="•"/>
            </a:pPr>
            <a:r>
              <a:rPr lang="en-US" dirty="0" smtClean="0"/>
              <a:t>It is based on the concept of </a:t>
            </a:r>
            <a:r>
              <a:rPr lang="en-US" dirty="0" err="1" smtClean="0"/>
              <a:t>Hyperplane</a:t>
            </a:r>
            <a:r>
              <a:rPr lang="en-US" dirty="0" smtClean="0"/>
              <a:t>.</a:t>
            </a:r>
          </a:p>
          <a:p>
            <a:pPr marL="285750" indent="-285750">
              <a:buFont typeface="Arial" panose="020B0604020202020204" pitchFamily="34" charset="0"/>
              <a:buChar char="•"/>
            </a:pPr>
            <a:r>
              <a:rPr lang="en-US" dirty="0" smtClean="0"/>
              <a:t>This algorithm builds multiple </a:t>
            </a:r>
            <a:r>
              <a:rPr lang="en-US" dirty="0" err="1" smtClean="0"/>
              <a:t>hyperplanes</a:t>
            </a:r>
            <a:r>
              <a:rPr lang="en-US" dirty="0" smtClean="0"/>
              <a:t>, among which a best suitable </a:t>
            </a:r>
            <a:r>
              <a:rPr lang="en-US" dirty="0" err="1" smtClean="0"/>
              <a:t>hyperplane</a:t>
            </a:r>
            <a:r>
              <a:rPr lang="en-US" dirty="0" smtClean="0"/>
              <a:t> is selected based on the nearest points called as “support vectors”.</a:t>
            </a:r>
          </a:p>
          <a:p>
            <a:pPr marL="285750" indent="-285750">
              <a:buFont typeface="Arial" panose="020B0604020202020204" pitchFamily="34" charset="0"/>
              <a:buChar char="•"/>
            </a:pPr>
            <a:r>
              <a:rPr lang="en-US" dirty="0" smtClean="0"/>
              <a:t>The plane which separates the data points is called as “Plane of Separator”.</a:t>
            </a:r>
          </a:p>
          <a:p>
            <a:pPr marL="285750" indent="-285750">
              <a:buFont typeface="Arial" panose="020B0604020202020204" pitchFamily="34" charset="0"/>
              <a:buChar char="•"/>
            </a:pPr>
            <a:r>
              <a:rPr lang="en-US" dirty="0" smtClean="0"/>
              <a:t>There may be a situation where a </a:t>
            </a:r>
            <a:r>
              <a:rPr lang="en-US" dirty="0" err="1" smtClean="0"/>
              <a:t>Hyperplane</a:t>
            </a:r>
            <a:r>
              <a:rPr lang="en-US" dirty="0" smtClean="0"/>
              <a:t> may not be able to separate the points in which the data points are distributed in a circular form, in that case a trick called “Kernel” is used to separate the data.</a:t>
            </a:r>
          </a:p>
          <a:p>
            <a:pPr marL="285750" indent="-285750">
              <a:buFont typeface="Arial" panose="020B0604020202020204" pitchFamily="34" charset="0"/>
              <a:buChar char="•"/>
            </a:pPr>
            <a:r>
              <a:rPr lang="en-US" dirty="0" smtClean="0"/>
              <a:t>There are around 7 Kernels, but 3 popular once are Linear, Polynomial and Radial.</a:t>
            </a:r>
          </a:p>
          <a:p>
            <a:pPr marL="285750" indent="-285750">
              <a:buFont typeface="Arial" panose="020B0604020202020204" pitchFamily="34" charset="0"/>
              <a:buChar char="•"/>
            </a:pPr>
            <a:r>
              <a:rPr lang="en-US" dirty="0" smtClean="0"/>
              <a:t>Kernel trick converts Non-separable data  to separable data by changing the feature combination.</a:t>
            </a:r>
          </a:p>
          <a:p>
            <a:pPr marL="285750" indent="-285750">
              <a:buFont typeface="Arial" panose="020B0604020202020204" pitchFamily="34" charset="0"/>
              <a:buChar char="•"/>
            </a:pPr>
            <a:r>
              <a:rPr lang="en-US" dirty="0" smtClean="0"/>
              <a:t>It creates 2 different margins beside the </a:t>
            </a:r>
            <a:r>
              <a:rPr lang="en-US" dirty="0" err="1" smtClean="0"/>
              <a:t>Hyperplane</a:t>
            </a:r>
            <a:r>
              <a:rPr lang="en-US" dirty="0" smtClean="0"/>
              <a:t> which satisfies the equation </a:t>
            </a:r>
            <a:r>
              <a:rPr lang="en-US" dirty="0" err="1" smtClean="0"/>
              <a:t>wx+b</a:t>
            </a:r>
            <a:r>
              <a:rPr lang="en-US" dirty="0" smtClean="0"/>
              <a:t>=+1, </a:t>
            </a:r>
            <a:r>
              <a:rPr lang="en-US" dirty="0" err="1" smtClean="0"/>
              <a:t>wx+b</a:t>
            </a:r>
            <a:r>
              <a:rPr lang="en-US" dirty="0" smtClean="0"/>
              <a:t>=-1 and the </a:t>
            </a:r>
            <a:r>
              <a:rPr lang="en-US" dirty="0" err="1" smtClean="0"/>
              <a:t>hyperplane</a:t>
            </a:r>
            <a:r>
              <a:rPr lang="en-US" dirty="0" smtClean="0"/>
              <a:t> with </a:t>
            </a:r>
            <a:r>
              <a:rPr lang="en-US" dirty="0" err="1" smtClean="0"/>
              <a:t>wx+b</a:t>
            </a:r>
            <a:r>
              <a:rPr lang="en-US" dirty="0" smtClean="0"/>
              <a:t>=0</a:t>
            </a:r>
          </a:p>
          <a:p>
            <a:pPr marL="285750" indent="-285750">
              <a:buFont typeface="Arial" panose="020B0604020202020204" pitchFamily="34" charset="0"/>
              <a:buChar char="•"/>
            </a:pPr>
            <a:r>
              <a:rPr lang="en-US" dirty="0" err="1" smtClean="0"/>
              <a:t>Wx+b</a:t>
            </a:r>
            <a:r>
              <a:rPr lang="en-US" dirty="0" smtClean="0"/>
              <a:t> is calculated by using Gradient Descent technique.</a:t>
            </a:r>
          </a:p>
          <a:p>
            <a:endParaRPr lang="en-IN" dirty="0"/>
          </a:p>
        </p:txBody>
      </p:sp>
      <p:pic>
        <p:nvPicPr>
          <p:cNvPr id="1026" name="Picture 2" descr="Support Vector Machine (SVM) Algorith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015" y="1147762"/>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03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687" y="730628"/>
            <a:ext cx="10625137" cy="2031325"/>
          </a:xfrm>
          <a:prstGeom prst="rect">
            <a:avLst/>
          </a:prstGeom>
        </p:spPr>
        <p:txBody>
          <a:bodyPr wrap="square">
            <a:spAutoFit/>
          </a:bodyPr>
          <a:lstStyle/>
          <a:p>
            <a:pPr algn="just"/>
            <a:r>
              <a:rPr lang="en-US" b="1" dirty="0">
                <a:solidFill>
                  <a:srgbClr val="333333"/>
                </a:solidFill>
                <a:latin typeface="inter-bold"/>
              </a:rPr>
              <a:t>SVM can be of two types:</a:t>
            </a:r>
            <a:endParaRPr lang="en-US" dirty="0">
              <a:solidFill>
                <a:srgbClr val="333333"/>
              </a:solidFill>
              <a:latin typeface="inter-regular"/>
            </a:endParaRPr>
          </a:p>
          <a:p>
            <a:pPr algn="just">
              <a:buFont typeface="Arial" panose="020B0604020202020204" pitchFamily="34" charset="0"/>
              <a:buChar char="•"/>
            </a:pPr>
            <a:r>
              <a:rPr lang="en-US" b="1" dirty="0">
                <a:solidFill>
                  <a:srgbClr val="000000"/>
                </a:solidFill>
                <a:latin typeface="inter-bold"/>
              </a:rPr>
              <a:t>Linear SVM:</a:t>
            </a:r>
            <a:r>
              <a:rPr lang="en-US" dirty="0">
                <a:solidFill>
                  <a:srgbClr val="000000"/>
                </a:solidFill>
                <a:latin typeface="inter-regular"/>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US" b="1" dirty="0">
                <a:solidFill>
                  <a:srgbClr val="000000"/>
                </a:solidFill>
                <a:latin typeface="inter-bold"/>
              </a:rPr>
              <a:t>Non-linear SVM:</a:t>
            </a:r>
            <a:r>
              <a:rPr lang="en-US" dirty="0">
                <a:solidFill>
                  <a:srgbClr val="000000"/>
                </a:solidFill>
                <a:latin typeface="inter-regular"/>
              </a:rPr>
              <a:t> Non-Linear SVM is used for non-linearly separated data, which means if a dataset cannot be classified by using a straight line, then such data is termed as non-linear data and classifier used is called as Non-linear SVM classifier.</a:t>
            </a:r>
            <a:endParaRPr lang="en-US" b="0" i="0" dirty="0">
              <a:solidFill>
                <a:srgbClr val="000000"/>
              </a:solidFill>
              <a:effectLst/>
              <a:latin typeface="inter-regular"/>
            </a:endParaRPr>
          </a:p>
        </p:txBody>
      </p:sp>
    </p:spTree>
    <p:extLst>
      <p:ext uri="{BB962C8B-B14F-4D97-AF65-F5344CB8AC3E}">
        <p14:creationId xmlns:p14="http://schemas.microsoft.com/office/powerpoint/2010/main" val="3706672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506" y="224135"/>
            <a:ext cx="966822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Train-Test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764293" y="935354"/>
            <a:ext cx="10534650" cy="5324475"/>
          </a:xfrm>
          <a:prstGeom prst="rect">
            <a:avLst/>
          </a:prstGeom>
        </p:spPr>
      </p:pic>
    </p:spTree>
    <p:extLst>
      <p:ext uri="{BB962C8B-B14F-4D97-AF65-F5344CB8AC3E}">
        <p14:creationId xmlns:p14="http://schemas.microsoft.com/office/powerpoint/2010/main" val="3706200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0601" y="224135"/>
            <a:ext cx="1094203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Cross validation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266700" y="1295400"/>
            <a:ext cx="10858500" cy="4752975"/>
          </a:xfrm>
          <a:prstGeom prst="rect">
            <a:avLst/>
          </a:prstGeom>
        </p:spPr>
      </p:pic>
    </p:spTree>
    <p:extLst>
      <p:ext uri="{BB962C8B-B14F-4D97-AF65-F5344CB8AC3E}">
        <p14:creationId xmlns:p14="http://schemas.microsoft.com/office/powerpoint/2010/main" val="1723120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8298" y="224135"/>
            <a:ext cx="4786631"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Naïve Bayes Theorem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
        <p:nvSpPr>
          <p:cNvPr id="3" name="TextBox 2"/>
          <p:cNvSpPr txBox="1"/>
          <p:nvPr/>
        </p:nvSpPr>
        <p:spPr>
          <a:xfrm>
            <a:off x="614363" y="932021"/>
            <a:ext cx="1091565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based on the concept of conditional probability.</a:t>
            </a:r>
          </a:p>
          <a:p>
            <a:pPr marL="285750" indent="-285750">
              <a:buFont typeface="Arial" panose="020B0604020202020204" pitchFamily="34" charset="0"/>
              <a:buChar char="•"/>
            </a:pPr>
            <a:r>
              <a:rPr lang="en-US" dirty="0" smtClean="0"/>
              <a:t>Thomas Bayes discovered this theory  </a:t>
            </a:r>
          </a:p>
          <a:p>
            <a:pPr marL="285750" indent="-285750">
              <a:buFont typeface="Arial" panose="020B0604020202020204" pitchFamily="34" charset="0"/>
              <a:buChar char="•"/>
            </a:pPr>
            <a:r>
              <a:rPr lang="en-US" dirty="0" smtClean="0"/>
              <a:t>Algorithm first calculates the Probability of both the classes of the target column </a:t>
            </a:r>
            <a:r>
              <a:rPr lang="en-US" dirty="0" err="1" smtClean="0"/>
              <a:t>i.e</a:t>
            </a:r>
            <a:r>
              <a:rPr lang="en-US" dirty="0" smtClean="0"/>
              <a:t> P(A) and P(B) respectively</a:t>
            </a:r>
          </a:p>
          <a:p>
            <a:pPr marL="285750" indent="-285750">
              <a:buFont typeface="Arial" panose="020B0604020202020204" pitchFamily="34" charset="0"/>
              <a:buChar char="•"/>
            </a:pPr>
            <a:r>
              <a:rPr lang="en-US" dirty="0" smtClean="0"/>
              <a:t>In this problem it is P(YES) and P(NO) </a:t>
            </a:r>
          </a:p>
          <a:p>
            <a:pPr marL="285750" indent="-285750">
              <a:buFont typeface="Arial" panose="020B0604020202020204" pitchFamily="34" charset="0"/>
              <a:buChar char="•"/>
            </a:pPr>
            <a:r>
              <a:rPr lang="en-US" dirty="0" smtClean="0"/>
              <a:t>Then the expansion of each and every column is done to calculate the P(A/B) with respect to each and every column.</a:t>
            </a:r>
          </a:p>
          <a:p>
            <a:pPr marL="285750" indent="-285750">
              <a:buFont typeface="Arial" panose="020B0604020202020204" pitchFamily="34" charset="0"/>
              <a:buChar char="•"/>
            </a:pPr>
            <a:r>
              <a:rPr lang="en-US" dirty="0" smtClean="0"/>
              <a:t>Then finally we get the Probability of each and every column</a:t>
            </a:r>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6900862" y="4081462"/>
            <a:ext cx="4162425" cy="1581150"/>
          </a:xfrm>
          <a:prstGeom prst="rect">
            <a:avLst/>
          </a:prstGeom>
        </p:spPr>
      </p:pic>
    </p:spTree>
    <p:extLst>
      <p:ext uri="{BB962C8B-B14F-4D97-AF65-F5344CB8AC3E}">
        <p14:creationId xmlns:p14="http://schemas.microsoft.com/office/powerpoint/2010/main" val="4016380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3062" y="661987"/>
            <a:ext cx="8162925" cy="4391025"/>
          </a:xfrm>
          <a:prstGeom prst="rect">
            <a:avLst/>
          </a:prstGeom>
        </p:spPr>
      </p:pic>
    </p:spTree>
    <p:extLst>
      <p:ext uri="{BB962C8B-B14F-4D97-AF65-F5344CB8AC3E}">
        <p14:creationId xmlns:p14="http://schemas.microsoft.com/office/powerpoint/2010/main" val="3935957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5" y="300038"/>
            <a:ext cx="11229975" cy="5632311"/>
          </a:xfrm>
          <a:prstGeom prst="rect">
            <a:avLst/>
          </a:prstGeom>
          <a:noFill/>
        </p:spPr>
        <p:txBody>
          <a:bodyPr wrap="square" rtlCol="0">
            <a:spAutoFit/>
          </a:bodyPr>
          <a:lstStyle/>
          <a:p>
            <a:r>
              <a:rPr lang="en-US" dirty="0" smtClean="0"/>
              <a:t>For </a:t>
            </a:r>
            <a:r>
              <a:rPr lang="en-US" dirty="0" err="1" smtClean="0"/>
              <a:t>eg</a:t>
            </a:r>
            <a:r>
              <a:rPr lang="en-US" dirty="0" smtClean="0"/>
              <a:t>. With respect to the dataset used here i.e. “Physiotherapy” will write the formula, will take here around 3 columns and try to write the formula.</a:t>
            </a:r>
          </a:p>
          <a:p>
            <a:endParaRPr lang="en-US" dirty="0"/>
          </a:p>
          <a:p>
            <a:r>
              <a:rPr lang="en-US" dirty="0" smtClean="0"/>
              <a:t>Test Data will take it as : </a:t>
            </a:r>
            <a:r>
              <a:rPr lang="en-US" dirty="0" err="1" smtClean="0"/>
              <a:t>Rely_Phy</a:t>
            </a:r>
            <a:r>
              <a:rPr lang="en-US" dirty="0" smtClean="0"/>
              <a:t> : Yes, </a:t>
            </a:r>
            <a:r>
              <a:rPr lang="en-US" dirty="0" err="1" smtClean="0"/>
              <a:t>Phy_Before</a:t>
            </a:r>
            <a:r>
              <a:rPr lang="en-US" dirty="0" smtClean="0"/>
              <a:t>: No, </a:t>
            </a:r>
            <a:r>
              <a:rPr lang="en-US" dirty="0" err="1" smtClean="0"/>
              <a:t>Aware_Phy:Yes</a:t>
            </a:r>
            <a:endParaRPr lang="en-US" dirty="0" smtClean="0"/>
          </a:p>
          <a:p>
            <a:endParaRPr lang="en-US" dirty="0"/>
          </a:p>
          <a:p>
            <a:endParaRPr lang="en-US" dirty="0" smtClean="0"/>
          </a:p>
          <a:p>
            <a:r>
              <a:rPr lang="en-US" dirty="0" smtClean="0"/>
              <a:t>P(Yes| X) = P(Yes)* P(</a:t>
            </a:r>
            <a:r>
              <a:rPr lang="en-US" dirty="0" err="1" smtClean="0"/>
              <a:t>Rely_on_phy|Yes</a:t>
            </a:r>
            <a:r>
              <a:rPr lang="en-US" dirty="0" smtClean="0"/>
              <a:t>) * P(</a:t>
            </a:r>
            <a:r>
              <a:rPr lang="en-US" dirty="0" err="1" smtClean="0"/>
              <a:t>Phy_Before|Yes</a:t>
            </a:r>
            <a:r>
              <a:rPr lang="en-US" dirty="0" smtClean="0"/>
              <a:t>)* P(</a:t>
            </a:r>
            <a:r>
              <a:rPr lang="en-US" dirty="0" err="1" smtClean="0"/>
              <a:t>Aware_Phy|Yes</a:t>
            </a:r>
            <a:r>
              <a:rPr lang="en-US" dirty="0" smtClean="0"/>
              <a:t>)</a:t>
            </a:r>
          </a:p>
          <a:p>
            <a:endParaRPr lang="en-US" dirty="0"/>
          </a:p>
          <a:p>
            <a:r>
              <a:rPr lang="en-US" dirty="0" smtClean="0"/>
              <a:t>Here respective value will be substituted and will get some value for P(</a:t>
            </a:r>
            <a:r>
              <a:rPr lang="en-US" dirty="0" err="1" smtClean="0"/>
              <a:t>Yes|X</a:t>
            </a:r>
            <a:r>
              <a:rPr lang="en-US" dirty="0" smtClean="0"/>
              <a:t>)</a:t>
            </a:r>
          </a:p>
          <a:p>
            <a:endParaRPr lang="en-US" dirty="0"/>
          </a:p>
          <a:p>
            <a:r>
              <a:rPr lang="en-US" dirty="0" smtClean="0"/>
              <a:t>P(</a:t>
            </a:r>
            <a:r>
              <a:rPr lang="en-US" dirty="0" err="1" smtClean="0"/>
              <a:t>No|X</a:t>
            </a:r>
            <a:r>
              <a:rPr lang="en-US" dirty="0" smtClean="0"/>
              <a:t>) = P(No) * P(</a:t>
            </a:r>
            <a:r>
              <a:rPr lang="en-US" dirty="0" err="1" smtClean="0"/>
              <a:t>Rely_on_phy|No</a:t>
            </a:r>
            <a:r>
              <a:rPr lang="en-US" dirty="0" smtClean="0"/>
              <a:t>) </a:t>
            </a:r>
            <a:r>
              <a:rPr lang="en-US" dirty="0"/>
              <a:t>* </a:t>
            </a:r>
            <a:r>
              <a:rPr lang="en-US" dirty="0" smtClean="0"/>
              <a:t>P(</a:t>
            </a:r>
            <a:r>
              <a:rPr lang="en-US" dirty="0" err="1" smtClean="0"/>
              <a:t>Phy_Before|No</a:t>
            </a:r>
            <a:r>
              <a:rPr lang="en-US" dirty="0" smtClean="0"/>
              <a:t>)* P(</a:t>
            </a:r>
            <a:r>
              <a:rPr lang="en-US" dirty="0" err="1" smtClean="0"/>
              <a:t>Aware_Phy|No</a:t>
            </a:r>
            <a:r>
              <a:rPr lang="en-US" dirty="0" smtClean="0"/>
              <a:t>)</a:t>
            </a:r>
          </a:p>
          <a:p>
            <a:endParaRPr lang="en-US" dirty="0"/>
          </a:p>
          <a:p>
            <a:r>
              <a:rPr lang="en-US" dirty="0" smtClean="0"/>
              <a:t>Here also will get some value for P(</a:t>
            </a:r>
            <a:r>
              <a:rPr lang="en-US" dirty="0" err="1" smtClean="0"/>
              <a:t>No|X</a:t>
            </a:r>
            <a:r>
              <a:rPr lang="en-US" dirty="0" smtClean="0"/>
              <a:t>) after substituting the respective values</a:t>
            </a:r>
          </a:p>
          <a:p>
            <a:endParaRPr lang="en-US" dirty="0"/>
          </a:p>
          <a:p>
            <a:r>
              <a:rPr lang="en-US" dirty="0" smtClean="0"/>
              <a:t>Then both P(</a:t>
            </a:r>
            <a:r>
              <a:rPr lang="en-US" dirty="0" err="1" smtClean="0"/>
              <a:t>Yes|X</a:t>
            </a:r>
            <a:r>
              <a:rPr lang="en-US" dirty="0" smtClean="0"/>
              <a:t>) and P(</a:t>
            </a:r>
            <a:r>
              <a:rPr lang="en-US" dirty="0" err="1" smtClean="0"/>
              <a:t>No|X</a:t>
            </a:r>
            <a:r>
              <a:rPr lang="en-US" dirty="0" smtClean="0"/>
              <a:t>) is compared, whichever is the highest value, that particular class is the given  test data belongs to. </a:t>
            </a:r>
          </a:p>
          <a:p>
            <a:endParaRPr lang="en-US" dirty="0"/>
          </a:p>
          <a:p>
            <a:r>
              <a:rPr lang="en-US" dirty="0" smtClean="0"/>
              <a:t>Suppose let us imagine P(</a:t>
            </a:r>
            <a:r>
              <a:rPr lang="en-US" dirty="0" err="1" smtClean="0"/>
              <a:t>No|X</a:t>
            </a:r>
            <a:r>
              <a:rPr lang="en-US" dirty="0" smtClean="0"/>
              <a:t>) &gt; P(</a:t>
            </a:r>
            <a:r>
              <a:rPr lang="en-US" dirty="0" err="1" smtClean="0"/>
              <a:t>Yes|X</a:t>
            </a:r>
            <a:r>
              <a:rPr lang="en-US" dirty="0" smtClean="0"/>
              <a:t>) then the prediction by our model will be “No” i.e. Patient will not prefer Physiotherapy.</a:t>
            </a:r>
            <a:endParaRPr lang="en-US" dirty="0"/>
          </a:p>
          <a:p>
            <a:endParaRPr lang="en-IN" dirty="0"/>
          </a:p>
        </p:txBody>
      </p:sp>
    </p:spTree>
    <p:extLst>
      <p:ext uri="{BB962C8B-B14F-4D97-AF65-F5344CB8AC3E}">
        <p14:creationId xmlns:p14="http://schemas.microsoft.com/office/powerpoint/2010/main" val="269488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9689" y="230688"/>
            <a:ext cx="11692312" cy="1323439"/>
          </a:xfrm>
          <a:prstGeom prst="rect">
            <a:avLst/>
          </a:prstGeom>
          <a:noFill/>
        </p:spPr>
        <p:txBody>
          <a:bodyPr wrap="squar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About Data Cleaning,  EDA and Feature Engineering on Dataset</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p:cNvSpPr txBox="1"/>
          <p:nvPr/>
        </p:nvSpPr>
        <p:spPr>
          <a:xfrm>
            <a:off x="499689" y="1596980"/>
            <a:ext cx="11207207"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There were some null records, which has been removed.</a:t>
            </a:r>
          </a:p>
          <a:p>
            <a:pPr marL="285750" indent="-285750">
              <a:buFont typeface="Arial" panose="020B0604020202020204" pitchFamily="34" charset="0"/>
              <a:buChar char="•"/>
            </a:pPr>
            <a:r>
              <a:rPr lang="en-US" sz="2800" dirty="0" smtClean="0"/>
              <a:t>There were some duplicate values as well, which got cleared by using </a:t>
            </a:r>
            <a:r>
              <a:rPr lang="en-US" sz="2800" dirty="0" err="1" smtClean="0"/>
              <a:t>PowerBI</a:t>
            </a:r>
            <a:r>
              <a:rPr lang="en-US" sz="2800" dirty="0" smtClean="0"/>
              <a:t>.</a:t>
            </a:r>
          </a:p>
          <a:p>
            <a:pPr marL="285750" indent="-285750">
              <a:buFont typeface="Arial" panose="020B0604020202020204" pitchFamily="34" charset="0"/>
              <a:buChar char="•"/>
            </a:pPr>
            <a:r>
              <a:rPr lang="en-US" sz="2800" dirty="0" smtClean="0"/>
              <a:t>Unwanted column like Patient ID(P_ID) has been removed.</a:t>
            </a:r>
          </a:p>
          <a:p>
            <a:pPr marL="285750" indent="-285750">
              <a:buFont typeface="Arial" panose="020B0604020202020204" pitchFamily="34" charset="0"/>
              <a:buChar char="•"/>
            </a:pPr>
            <a:r>
              <a:rPr lang="en-US" sz="2800" dirty="0" smtClean="0"/>
              <a:t>Since majority of the features are of object type, so converted all those features to numeric data type by using Label Encoding technique.</a:t>
            </a:r>
          </a:p>
          <a:p>
            <a:pPr marL="285750" indent="-285750">
              <a:buFont typeface="Arial" panose="020B0604020202020204" pitchFamily="34" charset="0"/>
              <a:buChar char="•"/>
            </a:pPr>
            <a:r>
              <a:rPr lang="en-US" sz="2800" dirty="0" smtClean="0"/>
              <a:t>Data has been visualized to get the insight of the data.</a:t>
            </a:r>
          </a:p>
          <a:p>
            <a:pPr marL="285750" indent="-285750">
              <a:buFont typeface="Arial" panose="020B0604020202020204" pitchFamily="34" charset="0"/>
              <a:buChar char="•"/>
            </a:pPr>
            <a:r>
              <a:rPr lang="en-US" sz="2800" dirty="0" smtClean="0"/>
              <a:t>A Dashboard is created in </a:t>
            </a:r>
            <a:r>
              <a:rPr lang="en-US" sz="2800" dirty="0" err="1" smtClean="0"/>
              <a:t>PowerBI</a:t>
            </a:r>
            <a:r>
              <a:rPr lang="en-US" sz="2800" dirty="0" smtClean="0"/>
              <a:t>, to analyze and to get the insight of the dataset in depth.</a:t>
            </a:r>
          </a:p>
          <a:p>
            <a:pPr marL="285750" indent="-285750">
              <a:buFont typeface="Arial" panose="020B0604020202020204" pitchFamily="34" charset="0"/>
              <a:buChar char="•"/>
            </a:pPr>
            <a:r>
              <a:rPr lang="en-US" sz="2800" dirty="0" smtClean="0"/>
              <a:t>Data is also standardized by using </a:t>
            </a:r>
            <a:r>
              <a:rPr lang="en-US" sz="2800" dirty="0" err="1" smtClean="0"/>
              <a:t>StandardScaler</a:t>
            </a:r>
            <a:r>
              <a:rPr lang="en-US" sz="2800" dirty="0" smtClean="0"/>
              <a:t>() library.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00507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88" y="873503"/>
            <a:ext cx="11058525" cy="3785652"/>
          </a:xfrm>
          <a:prstGeom prst="rect">
            <a:avLst/>
          </a:prstGeom>
        </p:spPr>
        <p:txBody>
          <a:bodyPr wrap="square">
            <a:spAutoFit/>
          </a:bodyPr>
          <a:lstStyle/>
          <a:p>
            <a:pPr algn="ctr"/>
            <a:r>
              <a:rPr lang="en-US" sz="2400" b="1" dirty="0">
                <a:solidFill>
                  <a:srgbClr val="111111"/>
                </a:solidFill>
                <a:latin typeface="open sans"/>
              </a:rPr>
              <a:t>The Zero-Frequency Problem</a:t>
            </a:r>
          </a:p>
          <a:p>
            <a:r>
              <a:rPr lang="en-US" sz="2400" dirty="0">
                <a:solidFill>
                  <a:srgbClr val="111111"/>
                </a:solidFill>
                <a:latin typeface="open sans"/>
              </a:rPr>
              <a:t> </a:t>
            </a:r>
            <a:br>
              <a:rPr lang="en-US" sz="2400" dirty="0">
                <a:solidFill>
                  <a:srgbClr val="111111"/>
                </a:solidFill>
                <a:latin typeface="open sans"/>
              </a:rPr>
            </a:br>
            <a:r>
              <a:rPr lang="en-US" sz="2400" dirty="0">
                <a:solidFill>
                  <a:srgbClr val="111111"/>
                </a:solidFill>
                <a:latin typeface="open sans"/>
              </a:rPr>
              <a:t>One of the disadvantages of Naïve-Bayes is that if you have no occurrences of a class label and a certain attribute value together then the frequency-based probability estimate will be zero. And this will get a zero when all the probabilities are multiplied</a:t>
            </a:r>
            <a:r>
              <a:rPr lang="en-US" sz="2400" dirty="0" smtClean="0">
                <a:solidFill>
                  <a:srgbClr val="111111"/>
                </a:solidFill>
                <a:latin typeface="open sans"/>
              </a:rPr>
              <a:t>.</a:t>
            </a:r>
          </a:p>
          <a:p>
            <a:endParaRPr lang="en-US" sz="2400" dirty="0">
              <a:solidFill>
                <a:srgbClr val="111111"/>
              </a:solidFill>
              <a:latin typeface="open sans"/>
            </a:endParaRPr>
          </a:p>
          <a:p>
            <a:r>
              <a:rPr lang="en-US" sz="2400" dirty="0">
                <a:solidFill>
                  <a:srgbClr val="111111"/>
                </a:solidFill>
                <a:latin typeface="open sans"/>
              </a:rPr>
              <a:t>An approach to overcome this ‘zero-frequency problem’ in a Bayesian environment is to add one to the count for every attribute value-class combination when an attribute value doesn’t occur with every class value.</a:t>
            </a:r>
            <a:endParaRPr lang="en-US" sz="2400" b="0" i="0" dirty="0">
              <a:solidFill>
                <a:srgbClr val="111111"/>
              </a:solidFill>
              <a:effectLst/>
              <a:latin typeface="open sans"/>
            </a:endParaRPr>
          </a:p>
        </p:txBody>
      </p:sp>
    </p:spTree>
    <p:extLst>
      <p:ext uri="{BB962C8B-B14F-4D97-AF65-F5344CB8AC3E}">
        <p14:creationId xmlns:p14="http://schemas.microsoft.com/office/powerpoint/2010/main" val="1710928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550" y="838200"/>
            <a:ext cx="11010900" cy="5181600"/>
          </a:xfrm>
          <a:prstGeom prst="rect">
            <a:avLst/>
          </a:prstGeom>
        </p:spPr>
      </p:pic>
      <p:sp>
        <p:nvSpPr>
          <p:cNvPr id="3" name="Rectangle 2"/>
          <p:cNvSpPr/>
          <p:nvPr/>
        </p:nvSpPr>
        <p:spPr>
          <a:xfrm>
            <a:off x="1216746" y="224135"/>
            <a:ext cx="9629752"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Train-Test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3067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601" y="224135"/>
            <a:ext cx="10942034"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Conclusion (This is with Cross validation Technique)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560601" y="1419224"/>
            <a:ext cx="10534650" cy="4905375"/>
          </a:xfrm>
          <a:prstGeom prst="rect">
            <a:avLst/>
          </a:prstGeom>
        </p:spPr>
      </p:pic>
    </p:spTree>
    <p:extLst>
      <p:ext uri="{BB962C8B-B14F-4D97-AF65-F5344CB8AC3E}">
        <p14:creationId xmlns:p14="http://schemas.microsoft.com/office/powerpoint/2010/main" val="1075959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5822" y="224135"/>
            <a:ext cx="10291600" cy="707886"/>
          </a:xfrm>
          <a:prstGeom prst="rect">
            <a:avLst/>
          </a:prstGeom>
          <a:noFill/>
        </p:spPr>
        <p:txBody>
          <a:bodyPr wrap="none" lIns="91440" tIns="45720" rIns="91440" bIns="45720">
            <a:spAutoFit/>
          </a:bodyPr>
          <a:lstStyle/>
          <a:p>
            <a:pPr algn="ctr"/>
            <a:r>
              <a:rPr lang="en-US" sz="4000" dirty="0" smtClean="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rPr>
              <a:t>Comparison of Accuracy of different Algorithms </a:t>
            </a:r>
            <a:endParaRPr lang="en-US" sz="4000" dirty="0">
              <a:ln w="0"/>
              <a:gradFill>
                <a:gsLst>
                  <a:gs pos="0">
                    <a:srgbClr val="4472C4">
                      <a:lumMod val="50000"/>
                    </a:srgbClr>
                  </a:gs>
                  <a:gs pos="50000">
                    <a:srgbClr val="4472C4"/>
                  </a:gs>
                  <a:gs pos="100000">
                    <a:srgbClr val="4472C4">
                      <a:lumMod val="60000"/>
                      <a:lumOff val="40000"/>
                    </a:srgbClr>
                  </a:gs>
                </a:gsLst>
                <a:lin ang="5400000"/>
              </a:gradFill>
              <a:effectLst>
                <a:reflection blurRad="6350" stA="53000" endA="300" endPos="35500" dir="5400000" sy="-90000" algn="bl" rotWithShape="0"/>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220266084"/>
              </p:ext>
            </p:extLst>
          </p:nvPr>
        </p:nvGraphicFramePr>
        <p:xfrm>
          <a:off x="1291020" y="1287224"/>
          <a:ext cx="10044387" cy="4053840"/>
        </p:xfrm>
        <a:graphic>
          <a:graphicData uri="http://schemas.openxmlformats.org/drawingml/2006/table">
            <a:tbl>
              <a:tblPr firstRow="1" bandRow="1">
                <a:tableStyleId>{5C22544A-7EE6-4342-B048-85BDC9FD1C3A}</a:tableStyleId>
              </a:tblPr>
              <a:tblGrid>
                <a:gridCol w="3348129"/>
                <a:gridCol w="3348129"/>
                <a:gridCol w="3348129"/>
              </a:tblGrid>
              <a:tr h="370840">
                <a:tc>
                  <a:txBody>
                    <a:bodyPr/>
                    <a:lstStyle/>
                    <a:p>
                      <a:pPr algn="ctr"/>
                      <a:r>
                        <a:rPr lang="en-US" sz="2800" b="1" dirty="0" smtClean="0"/>
                        <a:t>Algorithm</a:t>
                      </a:r>
                      <a:endParaRPr lang="en-IN" sz="2800" b="1" dirty="0"/>
                    </a:p>
                  </a:txBody>
                  <a:tcPr/>
                </a:tc>
                <a:tc>
                  <a:txBody>
                    <a:bodyPr/>
                    <a:lstStyle/>
                    <a:p>
                      <a:pPr algn="ctr"/>
                      <a:r>
                        <a:rPr lang="en-US" sz="2800" b="1" dirty="0" smtClean="0"/>
                        <a:t>Accuracy with Train-test</a:t>
                      </a:r>
                      <a:endParaRPr lang="en-IN" sz="2800" b="1" dirty="0"/>
                    </a:p>
                  </a:txBody>
                  <a:tcPr/>
                </a:tc>
                <a:tc>
                  <a:txBody>
                    <a:bodyPr/>
                    <a:lstStyle/>
                    <a:p>
                      <a:pPr algn="ctr"/>
                      <a:r>
                        <a:rPr lang="en-US" sz="2800" b="1" dirty="0" smtClean="0"/>
                        <a:t>Accuracy with </a:t>
                      </a:r>
                      <a:r>
                        <a:rPr lang="en-US" sz="2800" b="1" dirty="0" err="1" smtClean="0"/>
                        <a:t>Corss_val</a:t>
                      </a:r>
                      <a:endParaRPr lang="en-IN" sz="2800" b="1" dirty="0"/>
                    </a:p>
                  </a:txBody>
                  <a:tcPr/>
                </a:tc>
              </a:tr>
              <a:tr h="370840">
                <a:tc>
                  <a:txBody>
                    <a:bodyPr/>
                    <a:lstStyle/>
                    <a:p>
                      <a:pPr algn="ctr"/>
                      <a:r>
                        <a:rPr lang="en-US" sz="2800" b="1" dirty="0" smtClean="0"/>
                        <a:t>Logistic Regression</a:t>
                      </a:r>
                      <a:endParaRPr lang="en-IN" sz="2800" b="1" dirty="0"/>
                    </a:p>
                  </a:txBody>
                  <a:tcPr/>
                </a:tc>
                <a:tc>
                  <a:txBody>
                    <a:bodyPr/>
                    <a:lstStyle/>
                    <a:p>
                      <a:pPr algn="ctr"/>
                      <a:r>
                        <a:rPr lang="en-US" sz="2800" b="1" dirty="0" smtClean="0"/>
                        <a:t>78%</a:t>
                      </a:r>
                      <a:endParaRPr lang="en-IN" sz="2800" b="1" dirty="0"/>
                    </a:p>
                  </a:txBody>
                  <a:tcPr/>
                </a:tc>
                <a:tc>
                  <a:txBody>
                    <a:bodyPr/>
                    <a:lstStyle/>
                    <a:p>
                      <a:pPr algn="ctr"/>
                      <a:r>
                        <a:rPr lang="en-US" sz="2800" b="1" dirty="0" smtClean="0"/>
                        <a:t>80%</a:t>
                      </a:r>
                      <a:endParaRPr lang="en-IN" sz="2800" b="1" dirty="0"/>
                    </a:p>
                  </a:txBody>
                  <a:tcPr/>
                </a:tc>
              </a:tr>
              <a:tr h="370840">
                <a:tc>
                  <a:txBody>
                    <a:bodyPr/>
                    <a:lstStyle/>
                    <a:p>
                      <a:pPr algn="ctr"/>
                      <a:r>
                        <a:rPr lang="en-US" sz="2800" b="1" dirty="0" smtClean="0"/>
                        <a:t>Decision Tree</a:t>
                      </a:r>
                      <a:endParaRPr lang="en-IN" sz="2800" b="1" dirty="0"/>
                    </a:p>
                  </a:txBody>
                  <a:tcPr/>
                </a:tc>
                <a:tc>
                  <a:txBody>
                    <a:bodyPr/>
                    <a:lstStyle/>
                    <a:p>
                      <a:pPr algn="ctr"/>
                      <a:r>
                        <a:rPr lang="en-US" sz="2800" b="1" dirty="0" smtClean="0"/>
                        <a:t>99%</a:t>
                      </a:r>
                      <a:endParaRPr lang="en-IN" sz="2800" b="1" dirty="0"/>
                    </a:p>
                  </a:txBody>
                  <a:tcPr/>
                </a:tc>
                <a:tc>
                  <a:txBody>
                    <a:bodyPr/>
                    <a:lstStyle/>
                    <a:p>
                      <a:pPr algn="ctr"/>
                      <a:r>
                        <a:rPr lang="en-US" sz="2800" b="1" dirty="0" smtClean="0"/>
                        <a:t>98%</a:t>
                      </a:r>
                      <a:endParaRPr lang="en-IN" sz="2800" b="1" dirty="0"/>
                    </a:p>
                  </a:txBody>
                  <a:tcPr/>
                </a:tc>
              </a:tr>
              <a:tr h="370840">
                <a:tc>
                  <a:txBody>
                    <a:bodyPr/>
                    <a:lstStyle/>
                    <a:p>
                      <a:pPr algn="ctr"/>
                      <a:r>
                        <a:rPr lang="en-US" sz="2800" b="1" dirty="0" smtClean="0"/>
                        <a:t>Random</a:t>
                      </a:r>
                      <a:r>
                        <a:rPr lang="en-US" sz="2800" b="1" baseline="0" dirty="0" smtClean="0"/>
                        <a:t> Forest</a:t>
                      </a:r>
                      <a:endParaRPr lang="en-IN" sz="2800" b="1" dirty="0"/>
                    </a:p>
                  </a:txBody>
                  <a:tcPr/>
                </a:tc>
                <a:tc>
                  <a:txBody>
                    <a:bodyPr/>
                    <a:lstStyle/>
                    <a:p>
                      <a:pPr algn="ctr"/>
                      <a:r>
                        <a:rPr lang="en-US" sz="2800" b="1" dirty="0" smtClean="0"/>
                        <a:t>100%</a:t>
                      </a:r>
                      <a:endParaRPr lang="en-IN" sz="2800" b="1" dirty="0"/>
                    </a:p>
                  </a:txBody>
                  <a:tcPr/>
                </a:tc>
                <a:tc>
                  <a:txBody>
                    <a:bodyPr/>
                    <a:lstStyle/>
                    <a:p>
                      <a:pPr algn="ctr"/>
                      <a:r>
                        <a:rPr lang="en-US" sz="2800" b="1" dirty="0" smtClean="0"/>
                        <a:t>100%</a:t>
                      </a:r>
                      <a:endParaRPr lang="en-IN" sz="2800" b="1" dirty="0"/>
                    </a:p>
                  </a:txBody>
                  <a:tcPr/>
                </a:tc>
              </a:tr>
              <a:tr h="370840">
                <a:tc>
                  <a:txBody>
                    <a:bodyPr/>
                    <a:lstStyle/>
                    <a:p>
                      <a:pPr algn="ctr"/>
                      <a:r>
                        <a:rPr lang="en-US" sz="2800" b="1" dirty="0" smtClean="0"/>
                        <a:t>KNN</a:t>
                      </a:r>
                      <a:endParaRPr lang="en-IN" sz="2800" b="1" dirty="0"/>
                    </a:p>
                  </a:txBody>
                  <a:tcPr/>
                </a:tc>
                <a:tc>
                  <a:txBody>
                    <a:bodyPr/>
                    <a:lstStyle/>
                    <a:p>
                      <a:pPr algn="ctr"/>
                      <a:r>
                        <a:rPr lang="en-US" sz="2800" b="1" dirty="0" smtClean="0"/>
                        <a:t>100%</a:t>
                      </a:r>
                      <a:endParaRPr lang="en-IN" sz="2800" b="1" dirty="0"/>
                    </a:p>
                  </a:txBody>
                  <a:tcPr/>
                </a:tc>
                <a:tc>
                  <a:txBody>
                    <a:bodyPr/>
                    <a:lstStyle/>
                    <a:p>
                      <a:pPr algn="ctr"/>
                      <a:r>
                        <a:rPr lang="en-US" sz="2800" b="1" dirty="0" smtClean="0"/>
                        <a:t>100%</a:t>
                      </a:r>
                      <a:endParaRPr lang="en-IN" sz="2800" b="1" dirty="0"/>
                    </a:p>
                  </a:txBody>
                  <a:tcPr/>
                </a:tc>
              </a:tr>
              <a:tr h="370840">
                <a:tc>
                  <a:txBody>
                    <a:bodyPr/>
                    <a:lstStyle/>
                    <a:p>
                      <a:pPr algn="ctr"/>
                      <a:r>
                        <a:rPr lang="en-US" sz="2800" b="1" dirty="0" smtClean="0"/>
                        <a:t>SVM</a:t>
                      </a:r>
                      <a:endParaRPr lang="en-IN" sz="2800" b="1" dirty="0"/>
                    </a:p>
                  </a:txBody>
                  <a:tcPr/>
                </a:tc>
                <a:tc>
                  <a:txBody>
                    <a:bodyPr/>
                    <a:lstStyle/>
                    <a:p>
                      <a:pPr algn="ctr"/>
                      <a:r>
                        <a:rPr lang="en-US" sz="2800" b="1" dirty="0" smtClean="0"/>
                        <a:t>98%</a:t>
                      </a:r>
                      <a:endParaRPr lang="en-IN" sz="2800" b="1" dirty="0"/>
                    </a:p>
                  </a:txBody>
                  <a:tcPr/>
                </a:tc>
                <a:tc>
                  <a:txBody>
                    <a:bodyPr/>
                    <a:lstStyle/>
                    <a:p>
                      <a:pPr algn="ctr"/>
                      <a:r>
                        <a:rPr lang="en-US" sz="2800" b="1" dirty="0" smtClean="0"/>
                        <a:t>99%</a:t>
                      </a:r>
                      <a:endParaRPr lang="en-IN" sz="2800" b="1" dirty="0"/>
                    </a:p>
                  </a:txBody>
                  <a:tcPr/>
                </a:tc>
              </a:tr>
              <a:tr h="370840">
                <a:tc>
                  <a:txBody>
                    <a:bodyPr/>
                    <a:lstStyle/>
                    <a:p>
                      <a:pPr algn="ctr"/>
                      <a:r>
                        <a:rPr lang="en-US" sz="2800" b="1" dirty="0" smtClean="0"/>
                        <a:t>Naïve Bayes</a:t>
                      </a:r>
                      <a:endParaRPr lang="en-IN" sz="2800" b="1" dirty="0"/>
                    </a:p>
                  </a:txBody>
                  <a:tcPr/>
                </a:tc>
                <a:tc>
                  <a:txBody>
                    <a:bodyPr/>
                    <a:lstStyle/>
                    <a:p>
                      <a:pPr algn="ctr"/>
                      <a:r>
                        <a:rPr lang="en-US" sz="2800" b="1" dirty="0" smtClean="0"/>
                        <a:t>78%</a:t>
                      </a:r>
                      <a:endParaRPr lang="en-IN" sz="2800" b="1" dirty="0"/>
                    </a:p>
                  </a:txBody>
                  <a:tcPr/>
                </a:tc>
                <a:tc>
                  <a:txBody>
                    <a:bodyPr/>
                    <a:lstStyle/>
                    <a:p>
                      <a:pPr algn="ctr"/>
                      <a:r>
                        <a:rPr lang="en-US" sz="2800" b="1" dirty="0" smtClean="0"/>
                        <a:t>80%</a:t>
                      </a:r>
                      <a:endParaRPr lang="en-IN" sz="2800" b="1" dirty="0"/>
                    </a:p>
                  </a:txBody>
                  <a:tcPr/>
                </a:tc>
              </a:tr>
            </a:tbl>
          </a:graphicData>
        </a:graphic>
      </p:graphicFrame>
      <p:sp>
        <p:nvSpPr>
          <p:cNvPr id="3" name="TextBox 2"/>
          <p:cNvSpPr txBox="1"/>
          <p:nvPr/>
        </p:nvSpPr>
        <p:spPr>
          <a:xfrm>
            <a:off x="216609" y="5614988"/>
            <a:ext cx="11630025" cy="954107"/>
          </a:xfrm>
          <a:prstGeom prst="rect">
            <a:avLst/>
          </a:prstGeom>
          <a:noFill/>
        </p:spPr>
        <p:txBody>
          <a:bodyPr wrap="square" rtlCol="0">
            <a:spAutoFit/>
          </a:bodyPr>
          <a:lstStyle/>
          <a:p>
            <a:r>
              <a:rPr lang="en-US" sz="2800" b="1" dirty="0" smtClean="0">
                <a:solidFill>
                  <a:srgbClr val="FF0000"/>
                </a:solidFill>
              </a:rPr>
              <a:t>So we can conclude that, the model fits best with “</a:t>
            </a:r>
            <a:r>
              <a:rPr lang="en-US" sz="2800" b="1" dirty="0" err="1">
                <a:solidFill>
                  <a:srgbClr val="FF0000"/>
                </a:solidFill>
              </a:rPr>
              <a:t>R</a:t>
            </a:r>
            <a:r>
              <a:rPr lang="en-US" sz="2800" b="1" dirty="0" err="1" smtClean="0">
                <a:solidFill>
                  <a:srgbClr val="FF0000"/>
                </a:solidFill>
              </a:rPr>
              <a:t>andomForest</a:t>
            </a:r>
            <a:r>
              <a:rPr lang="en-US" sz="2800" b="1" dirty="0" smtClean="0">
                <a:solidFill>
                  <a:srgbClr val="FF0000"/>
                </a:solidFill>
              </a:rPr>
              <a:t>” and “KNN” Algorithms with an Accuracy of 100% </a:t>
            </a:r>
            <a:endParaRPr lang="en-IN" sz="2800" b="1" dirty="0">
              <a:solidFill>
                <a:srgbClr val="FF0000"/>
              </a:solidFill>
            </a:endParaRPr>
          </a:p>
        </p:txBody>
      </p:sp>
    </p:spTree>
    <p:extLst>
      <p:ext uri="{BB962C8B-B14F-4D97-AF65-F5344CB8AC3E}">
        <p14:creationId xmlns:p14="http://schemas.microsoft.com/office/powerpoint/2010/main" val="140874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951" y="121105"/>
            <a:ext cx="4788811" cy="707886"/>
          </a:xfrm>
          <a:prstGeom prst="rect">
            <a:avLst/>
          </a:prstGeom>
          <a:noFill/>
        </p:spPr>
        <p:txBody>
          <a:bodyPr wrap="none" lIns="91440" tIns="45720" rIns="91440" bIns="45720">
            <a:spAutoFit/>
          </a:bodyPr>
          <a:lstStyle/>
          <a:p>
            <a:pPr algn="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Dashboard in </a:t>
            </a:r>
            <a:r>
              <a:rPr lang="en-US" sz="40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PowerBI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257175" y="957263"/>
            <a:ext cx="11650491" cy="5900737"/>
          </a:xfrm>
          <a:prstGeom prst="rect">
            <a:avLst/>
          </a:prstGeom>
        </p:spPr>
      </p:pic>
    </p:spTree>
    <p:extLst>
      <p:ext uri="{BB962C8B-B14F-4D97-AF65-F5344CB8AC3E}">
        <p14:creationId xmlns:p14="http://schemas.microsoft.com/office/powerpoint/2010/main" val="261035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7698" y="121105"/>
            <a:ext cx="6320064" cy="707886"/>
          </a:xfrm>
          <a:prstGeom prst="rect">
            <a:avLst/>
          </a:prstGeom>
          <a:noFill/>
        </p:spPr>
        <p:txBody>
          <a:bodyPr wrap="none" lIns="91440" tIns="45720" rIns="91440" bIns="45720">
            <a:spAutoFit/>
          </a:bodyPr>
          <a:lstStyle/>
          <a:p>
            <a:pPr algn="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General Model Building Steps</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356595" y="828991"/>
            <a:ext cx="11587163" cy="590931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Import the right kind of data set according to the problem .</a:t>
            </a:r>
          </a:p>
          <a:p>
            <a:pPr marL="285750" indent="-285750">
              <a:buFont typeface="Arial" panose="020B0604020202020204" pitchFamily="34" charset="0"/>
              <a:buChar char="•"/>
            </a:pPr>
            <a:r>
              <a:rPr lang="en-US" sz="2400" dirty="0" smtClean="0"/>
              <a:t>Data Cleaning is performed.</a:t>
            </a:r>
          </a:p>
          <a:p>
            <a:pPr marL="285750" indent="-285750">
              <a:buFont typeface="Arial" panose="020B0604020202020204" pitchFamily="34" charset="0"/>
              <a:buChar char="•"/>
            </a:pPr>
            <a:r>
              <a:rPr lang="en-US" sz="2400" dirty="0" smtClean="0"/>
              <a:t>Explore and visualize the data to gain the insights of the data by using visualization technique.</a:t>
            </a:r>
          </a:p>
          <a:p>
            <a:pPr marL="285750" indent="-285750">
              <a:buFont typeface="Arial" panose="020B0604020202020204" pitchFamily="34" charset="0"/>
              <a:buChar char="•"/>
            </a:pPr>
            <a:r>
              <a:rPr lang="en-US" sz="2400" dirty="0" smtClean="0"/>
              <a:t>Relationship between the “Features” and “Target” should be figured out.</a:t>
            </a:r>
          </a:p>
          <a:p>
            <a:pPr marL="285750" indent="-285750">
              <a:buFont typeface="Arial" panose="020B0604020202020204" pitchFamily="34" charset="0"/>
              <a:buChar char="•"/>
            </a:pPr>
            <a:r>
              <a:rPr lang="en-US" sz="2400" dirty="0" smtClean="0"/>
              <a:t>All the necessary categorical variables are encoded by using </a:t>
            </a:r>
            <a:r>
              <a:rPr lang="en-US" sz="2400" dirty="0" err="1" smtClean="0"/>
              <a:t>LabelEncoder</a:t>
            </a:r>
            <a:r>
              <a:rPr lang="en-US" sz="2400" dirty="0" smtClean="0"/>
              <a:t>()</a:t>
            </a:r>
          </a:p>
          <a:p>
            <a:pPr marL="285750" indent="-285750">
              <a:buFont typeface="Arial" panose="020B0604020202020204" pitchFamily="34" charset="0"/>
              <a:buChar char="•"/>
            </a:pPr>
            <a:r>
              <a:rPr lang="en-US" sz="2400" dirty="0" smtClean="0"/>
              <a:t>Identify the Target variable and then we have to divide the data into X(Features) and y(Target)</a:t>
            </a:r>
          </a:p>
          <a:p>
            <a:pPr marL="285750" indent="-285750">
              <a:buFont typeface="Arial" panose="020B0604020202020204" pitchFamily="34" charset="0"/>
              <a:buChar char="•"/>
            </a:pPr>
            <a:r>
              <a:rPr lang="en-US" sz="2400" dirty="0" smtClean="0"/>
              <a:t>Next step is to split the data into Train set and Test set with a ratio of 80:20, 60:40 or 70:30 etc.</a:t>
            </a:r>
          </a:p>
          <a:p>
            <a:pPr marL="285750" indent="-285750">
              <a:buFont typeface="Arial" panose="020B0604020202020204" pitchFamily="34" charset="0"/>
              <a:buChar char="•"/>
            </a:pPr>
            <a:r>
              <a:rPr lang="en-US" sz="2400" dirty="0" smtClean="0"/>
              <a:t>Then build the model with the Training data set.</a:t>
            </a:r>
          </a:p>
          <a:p>
            <a:pPr marL="285750" indent="-285750">
              <a:buFont typeface="Arial" panose="020B0604020202020204" pitchFamily="34" charset="0"/>
              <a:buChar char="•"/>
            </a:pPr>
            <a:r>
              <a:rPr lang="en-US" sz="2400" dirty="0" smtClean="0"/>
              <a:t>Test the model on Test data set</a:t>
            </a:r>
          </a:p>
          <a:p>
            <a:pPr marL="285750" indent="-285750">
              <a:buFont typeface="Arial" panose="020B0604020202020204" pitchFamily="34" charset="0"/>
              <a:buChar char="•"/>
            </a:pPr>
            <a:r>
              <a:rPr lang="en-US" sz="2400" dirty="0" smtClean="0"/>
              <a:t>Then find accuracy of both Train model and Test model to check whether the model is over fitting or Under fitting.</a:t>
            </a:r>
          </a:p>
          <a:p>
            <a:pPr marL="285750" indent="-285750">
              <a:buFont typeface="Arial" panose="020B0604020202020204" pitchFamily="34" charset="0"/>
              <a:buChar char="•"/>
            </a:pPr>
            <a:r>
              <a:rPr lang="en-US" sz="2400" dirty="0" smtClean="0"/>
              <a:t>Next is to Evaluate the model.</a:t>
            </a:r>
          </a:p>
          <a:p>
            <a:r>
              <a:rPr lang="en-US" dirty="0" smtClean="0"/>
              <a:t>                                                                                                                                                                                                                                                                                                                                                                                                                                                                                                                                                                                                                                                                                                                                                                                                                                                                                                                                                                                                                                                                                                                                                                                                                                                                                                                                                                                                                                                                                                                                                                                                                                                                                                                                                                                                                                                                                                                                                                                                                                                                         </a:t>
            </a:r>
            <a:endParaRPr lang="en-IN" dirty="0"/>
          </a:p>
        </p:txBody>
      </p:sp>
    </p:spTree>
    <p:extLst>
      <p:ext uri="{BB962C8B-B14F-4D97-AF65-F5344CB8AC3E}">
        <p14:creationId xmlns:p14="http://schemas.microsoft.com/office/powerpoint/2010/main" val="465390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16" y="850231"/>
            <a:ext cx="11325726" cy="5293757"/>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sz="4000" dirty="0" smtClean="0"/>
              <a:t>There are different Algorithms under Classification Problem</a:t>
            </a:r>
          </a:p>
          <a:p>
            <a:pPr marL="742950" lvl="1" indent="-285750">
              <a:buFont typeface="Arial" panose="020B0604020202020204" pitchFamily="34" charset="0"/>
              <a:buChar char="•"/>
            </a:pPr>
            <a:r>
              <a:rPr lang="en-US" sz="4000" dirty="0" smtClean="0"/>
              <a:t>Logistic Regression</a:t>
            </a:r>
          </a:p>
          <a:p>
            <a:pPr marL="742950" lvl="1" indent="-285750">
              <a:buFont typeface="Arial" panose="020B0604020202020204" pitchFamily="34" charset="0"/>
              <a:buChar char="•"/>
            </a:pPr>
            <a:r>
              <a:rPr lang="en-US" sz="4000" dirty="0" smtClean="0"/>
              <a:t>Decision Tree</a:t>
            </a:r>
          </a:p>
          <a:p>
            <a:pPr marL="742950" lvl="1" indent="-285750">
              <a:buFont typeface="Arial" panose="020B0604020202020204" pitchFamily="34" charset="0"/>
              <a:buChar char="•"/>
            </a:pPr>
            <a:r>
              <a:rPr lang="en-US" sz="4000" dirty="0" err="1" smtClean="0"/>
              <a:t>RandomForest</a:t>
            </a:r>
            <a:endParaRPr lang="en-US" sz="4000" dirty="0" smtClean="0"/>
          </a:p>
          <a:p>
            <a:pPr marL="742950" lvl="1" indent="-285750">
              <a:buFont typeface="Arial" panose="020B0604020202020204" pitchFamily="34" charset="0"/>
              <a:buChar char="•"/>
            </a:pPr>
            <a:r>
              <a:rPr lang="en-US" sz="4000" dirty="0" smtClean="0"/>
              <a:t>KNN</a:t>
            </a:r>
          </a:p>
          <a:p>
            <a:pPr marL="742950" lvl="1" indent="-285750">
              <a:buFont typeface="Arial" panose="020B0604020202020204" pitchFamily="34" charset="0"/>
              <a:buChar char="•"/>
            </a:pPr>
            <a:r>
              <a:rPr lang="en-US" sz="4000" dirty="0" smtClean="0"/>
              <a:t>SVM</a:t>
            </a:r>
          </a:p>
          <a:p>
            <a:pPr marL="742950" lvl="1" indent="-285750">
              <a:buFont typeface="Arial" panose="020B0604020202020204" pitchFamily="34" charset="0"/>
              <a:buChar char="•"/>
            </a:pPr>
            <a:r>
              <a:rPr lang="en-US" sz="4000" dirty="0" smtClean="0"/>
              <a:t>Naïve Bayes</a:t>
            </a:r>
            <a:endParaRPr lang="en-IN" sz="4000" dirty="0"/>
          </a:p>
        </p:txBody>
      </p:sp>
      <p:sp>
        <p:nvSpPr>
          <p:cNvPr id="3" name="Rectangle 2"/>
          <p:cNvSpPr/>
          <p:nvPr/>
        </p:nvSpPr>
        <p:spPr>
          <a:xfrm>
            <a:off x="848850" y="185208"/>
            <a:ext cx="10936455" cy="707886"/>
          </a:xfrm>
          <a:prstGeom prst="rect">
            <a:avLst/>
          </a:prstGeom>
          <a:noFill/>
        </p:spPr>
        <p:txBody>
          <a:bodyPr wrap="none" lIns="91440" tIns="45720" rIns="91440" bIns="45720">
            <a:spAutoFit/>
          </a:bodyPr>
          <a:lstStyle/>
          <a:p>
            <a:pPr algn="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Types of Algorithms to solve Classification Problems</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342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2730" y="262772"/>
            <a:ext cx="8335936"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Theory of Logistic Regression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p:cNvSpPr txBox="1"/>
          <p:nvPr/>
        </p:nvSpPr>
        <p:spPr>
          <a:xfrm>
            <a:off x="244699" y="1532586"/>
            <a:ext cx="11552349" cy="5570756"/>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Why Logistic Regression</a:t>
            </a:r>
          </a:p>
          <a:p>
            <a:pPr marL="285750" indent="-285750">
              <a:buFont typeface="Arial" panose="020B0604020202020204" pitchFamily="34" charset="0"/>
              <a:buChar char="•"/>
            </a:pPr>
            <a:r>
              <a:rPr lang="en-US" sz="3200" dirty="0" err="1" smtClean="0"/>
              <a:t>Maths</a:t>
            </a:r>
            <a:r>
              <a:rPr lang="en-US" sz="3200" dirty="0" smtClean="0"/>
              <a:t> behind Logistic Regression</a:t>
            </a:r>
          </a:p>
          <a:p>
            <a:pPr marL="742950" lvl="1" indent="-285750">
              <a:buFont typeface="Arial" panose="020B0604020202020204" pitchFamily="34" charset="0"/>
              <a:buChar char="•"/>
            </a:pPr>
            <a:r>
              <a:rPr lang="en-US" sz="3200" dirty="0" smtClean="0"/>
              <a:t>Sigmoid Curve</a:t>
            </a:r>
          </a:p>
          <a:p>
            <a:pPr marL="742950" lvl="1" indent="-285750">
              <a:buFont typeface="Arial" panose="020B0604020202020204" pitchFamily="34" charset="0"/>
              <a:buChar char="•"/>
            </a:pPr>
            <a:r>
              <a:rPr lang="en-US" sz="3200" dirty="0" smtClean="0"/>
              <a:t>Odds Ratio</a:t>
            </a:r>
          </a:p>
          <a:p>
            <a:pPr marL="742950" lvl="1" indent="-285750">
              <a:buFont typeface="Arial" panose="020B0604020202020204" pitchFamily="34" charset="0"/>
              <a:buChar char="•"/>
            </a:pPr>
            <a:r>
              <a:rPr lang="en-US" sz="3200" dirty="0" smtClean="0"/>
              <a:t>Probability</a:t>
            </a:r>
          </a:p>
          <a:p>
            <a:pPr marL="742950" lvl="1" indent="-285750">
              <a:buFont typeface="Arial" panose="020B0604020202020204" pitchFamily="34" charset="0"/>
              <a:buChar char="•"/>
            </a:pPr>
            <a:r>
              <a:rPr lang="en-US" sz="3200" dirty="0" smtClean="0"/>
              <a:t>Log Odds</a:t>
            </a:r>
          </a:p>
          <a:p>
            <a:pPr marL="285750" indent="-285750">
              <a:buFont typeface="Arial" panose="020B0604020202020204" pitchFamily="34" charset="0"/>
              <a:buChar char="•"/>
            </a:pPr>
            <a:r>
              <a:rPr lang="en-US" sz="3200" dirty="0" smtClean="0"/>
              <a:t>Evaluation techniques of Classification problem</a:t>
            </a:r>
          </a:p>
          <a:p>
            <a:pPr marL="742950" lvl="1" indent="-285750">
              <a:buFont typeface="Arial" panose="020B0604020202020204" pitchFamily="34" charset="0"/>
              <a:buChar char="•"/>
            </a:pPr>
            <a:r>
              <a:rPr lang="en-US" sz="3200" dirty="0" smtClean="0"/>
              <a:t>Confusion Matrix</a:t>
            </a:r>
          </a:p>
          <a:p>
            <a:pPr marL="742950" lvl="1" indent="-285750">
              <a:buFont typeface="Arial" panose="020B0604020202020204" pitchFamily="34" charset="0"/>
              <a:buChar char="•"/>
            </a:pPr>
            <a:r>
              <a:rPr lang="en-US" sz="3200" dirty="0" smtClean="0"/>
              <a:t>Classification Report</a:t>
            </a:r>
          </a:p>
          <a:p>
            <a:pPr marL="742950" lvl="1" indent="-285750">
              <a:buFont typeface="Arial" panose="020B0604020202020204" pitchFamily="34" charset="0"/>
              <a:buChar char="•"/>
            </a:pPr>
            <a:r>
              <a:rPr lang="en-US" sz="3200" dirty="0" smtClean="0"/>
              <a:t>ROC &amp; AUC curve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782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4160" y="262772"/>
            <a:ext cx="8193077"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 Logistic Regression????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386366" y="1519707"/>
            <a:ext cx="1108871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Logistic Regression is mostly used for Binary Classification problems.</a:t>
            </a:r>
          </a:p>
          <a:p>
            <a:pPr marL="285750" indent="-285750">
              <a:buFont typeface="Arial" panose="020B0604020202020204" pitchFamily="34" charset="0"/>
              <a:buChar char="•"/>
            </a:pPr>
            <a:r>
              <a:rPr lang="en-US" sz="2800" dirty="0" smtClean="0"/>
              <a:t>The theory of logistic regression is an extended part of Linear Regression, that is why the name Regression has been continued even though it is used to solve the classification problems.</a:t>
            </a:r>
          </a:p>
          <a:p>
            <a:pPr marL="285750" indent="-285750">
              <a:buFont typeface="Arial" panose="020B0604020202020204" pitchFamily="34" charset="0"/>
              <a:buChar char="•"/>
            </a:pPr>
            <a:r>
              <a:rPr lang="en-US" sz="2800" dirty="0" smtClean="0"/>
              <a:t>Formula of Linear Regression is Y=</a:t>
            </a:r>
            <a:r>
              <a:rPr lang="en-US" sz="2800" dirty="0" err="1" smtClean="0"/>
              <a:t>mx+c</a:t>
            </a:r>
            <a:endParaRPr lang="en-US" sz="2800" dirty="0" smtClean="0"/>
          </a:p>
          <a:p>
            <a:pPr marL="285750" indent="-285750">
              <a:buFont typeface="Arial" panose="020B0604020202020204" pitchFamily="34" charset="0"/>
              <a:buChar char="•"/>
            </a:pPr>
            <a:r>
              <a:rPr lang="en-US" sz="2800" dirty="0" smtClean="0"/>
              <a:t>Formula for Logistic Regression is 1/1 + e</a:t>
            </a:r>
            <a:r>
              <a:rPr lang="en-US" sz="2800" baseline="30000" dirty="0" smtClean="0"/>
              <a:t>-z </a:t>
            </a:r>
            <a:r>
              <a:rPr lang="en-US" sz="2800" dirty="0" smtClean="0"/>
              <a:t>where Z = mx + c</a:t>
            </a:r>
          </a:p>
          <a:p>
            <a:pPr marL="285750" indent="-285750">
              <a:buFont typeface="Arial" panose="020B0604020202020204" pitchFamily="34" charset="0"/>
              <a:buChar char="•"/>
            </a:pPr>
            <a:r>
              <a:rPr lang="en-US" sz="2800" dirty="0" smtClean="0"/>
              <a:t>By Linear Regression, it yields the value between –infinity to +infinity </a:t>
            </a:r>
          </a:p>
          <a:p>
            <a:pPr marL="285750" indent="-285750">
              <a:buFont typeface="Arial" panose="020B0604020202020204" pitchFamily="34" charset="0"/>
              <a:buChar char="•"/>
            </a:pPr>
            <a:r>
              <a:rPr lang="en-US" sz="2800" dirty="0" smtClean="0"/>
              <a:t>By Logistic Regression,  we get a value ranging between 0 to 1, which helps in Binary classification</a:t>
            </a:r>
          </a:p>
        </p:txBody>
      </p:sp>
    </p:spTree>
    <p:extLst>
      <p:ext uri="{BB962C8B-B14F-4D97-AF65-F5344CB8AC3E}">
        <p14:creationId xmlns:p14="http://schemas.microsoft.com/office/powerpoint/2010/main" val="1649728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2115</Words>
  <Application>Microsoft Office PowerPoint</Application>
  <PresentationFormat>Widescreen</PresentationFormat>
  <Paragraphs>258</Paragraphs>
  <Slides>43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inter-bold</vt:lpstr>
      <vt:lpstr>inter-regular</vt:lpstr>
      <vt:lpstr>open sans</vt:lpstr>
      <vt:lpstr>Times New Roman</vt:lpstr>
      <vt:lpstr>Tw Cen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Pattu</dc:creator>
  <cp:lastModifiedBy>Pattu</cp:lastModifiedBy>
  <cp:revision>89</cp:revision>
  <dcterms:created xsi:type="dcterms:W3CDTF">2023-05-15T05:35:19Z</dcterms:created>
  <dcterms:modified xsi:type="dcterms:W3CDTF">2023-08-26T06:32:23Z</dcterms:modified>
</cp:coreProperties>
</file>