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seetharaman pandi" userId="fdc0c186c8bad6af" providerId="LiveId" clId="{8C712495-91E9-464E-AF91-45BC83A0EA65}"/>
    <pc:docChg chg="undo custSel modSld">
      <pc:chgData name="sivaseetharaman pandi" userId="fdc0c186c8bad6af" providerId="LiveId" clId="{8C712495-91E9-464E-AF91-45BC83A0EA65}" dt="2025-04-29T04:18:52.191" v="229" actId="1036"/>
      <pc:docMkLst>
        <pc:docMk/>
      </pc:docMkLst>
      <pc:sldChg chg="modSp mod">
        <pc:chgData name="sivaseetharaman pandi" userId="fdc0c186c8bad6af" providerId="LiveId" clId="{8C712495-91E9-464E-AF91-45BC83A0EA65}" dt="2025-04-29T04:02:43.354" v="21"/>
        <pc:sldMkLst>
          <pc:docMk/>
          <pc:sldMk cId="0" sldId="256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0:43.208" v="13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3:11.420" v="37" actId="20577"/>
        <pc:sldMkLst>
          <pc:docMk/>
          <pc:sldMk cId="0" sldId="257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3:11.420" v="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3:22.550" v="45" actId="20577"/>
        <pc:sldMkLst>
          <pc:docMk/>
          <pc:sldMk cId="0" sldId="258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3:22.550" v="4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3:33.296" v="53" actId="20577"/>
        <pc:sldMkLst>
          <pc:docMk/>
          <pc:sldMk cId="0" sldId="259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3:33.296" v="53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 modClrScheme chgLayout">
        <pc:chgData name="sivaseetharaman pandi" userId="fdc0c186c8bad6af" providerId="LiveId" clId="{8C712495-91E9-464E-AF91-45BC83A0EA65}" dt="2025-04-29T04:13:10.439" v="189" actId="27636"/>
        <pc:sldMkLst>
          <pc:docMk/>
          <pc:sldMk cId="0" sldId="260"/>
        </pc:sldMkLst>
        <pc:spChg chg="mod ord">
          <ac:chgData name="sivaseetharaman pandi" userId="fdc0c186c8bad6af" providerId="LiveId" clId="{8C712495-91E9-464E-AF91-45BC83A0EA65}" dt="2025-04-29T04:13:04.645" v="186" actId="1076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sivaseetharaman pandi" userId="fdc0c186c8bad6af" providerId="LiveId" clId="{8C712495-91E9-464E-AF91-45BC83A0EA65}" dt="2025-04-29T04:13:10.439" v="189" actId="27636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sivaseetharaman pandi" userId="fdc0c186c8bad6af" providerId="LiveId" clId="{8C712495-91E9-464E-AF91-45BC83A0EA65}" dt="2025-04-29T04:13:06.319" v="187" actId="1076"/>
          <ac:picMkLst>
            <pc:docMk/>
            <pc:sldMk cId="0" sldId="260"/>
            <ac:picMk id="5" creationId="{CC5C3CBF-68C9-E51D-7D43-55A3B6DF3886}"/>
          </ac:picMkLst>
        </pc:picChg>
      </pc:sldChg>
      <pc:sldChg chg="addSp modSp mod modClrScheme chgLayout">
        <pc:chgData name="sivaseetharaman pandi" userId="fdc0c186c8bad6af" providerId="LiveId" clId="{8C712495-91E9-464E-AF91-45BC83A0EA65}" dt="2025-04-29T04:15:11.761" v="213" actId="27636"/>
        <pc:sldMkLst>
          <pc:docMk/>
          <pc:sldMk cId="0" sldId="261"/>
        </pc:sldMkLst>
        <pc:spChg chg="mod ord">
          <ac:chgData name="sivaseetharaman pandi" userId="fdc0c186c8bad6af" providerId="LiveId" clId="{8C712495-91E9-464E-AF91-45BC83A0EA65}" dt="2025-04-29T04:14:36.087" v="201" actId="1037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sivaseetharaman pandi" userId="fdc0c186c8bad6af" providerId="LiveId" clId="{8C712495-91E9-464E-AF91-45BC83A0EA65}" dt="2025-04-29T04:15:11.761" v="213" actId="2763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sivaseetharaman pandi" userId="fdc0c186c8bad6af" providerId="LiveId" clId="{8C712495-91E9-464E-AF91-45BC83A0EA65}" dt="2025-04-29T04:14:54.955" v="207" actId="1076"/>
          <ac:picMkLst>
            <pc:docMk/>
            <pc:sldMk cId="0" sldId="261"/>
            <ac:picMk id="5" creationId="{1B2EF97F-D34E-1396-7D98-3E96AB8C6F5F}"/>
          </ac:picMkLst>
        </pc:picChg>
      </pc:sldChg>
      <pc:sldChg chg="modSp mod">
        <pc:chgData name="sivaseetharaman pandi" userId="fdc0c186c8bad6af" providerId="LiveId" clId="{8C712495-91E9-464E-AF91-45BC83A0EA65}" dt="2025-04-29T04:04:08.501" v="75" actId="20577"/>
        <pc:sldMkLst>
          <pc:docMk/>
          <pc:sldMk cId="0" sldId="262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4:08.501" v="75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modSp mod modClrScheme chgLayout">
        <pc:chgData name="sivaseetharaman pandi" userId="fdc0c186c8bad6af" providerId="LiveId" clId="{8C712495-91E9-464E-AF91-45BC83A0EA65}" dt="2025-04-29T04:18:52.191" v="229" actId="1036"/>
        <pc:sldMkLst>
          <pc:docMk/>
          <pc:sldMk cId="0" sldId="263"/>
        </pc:sldMkLst>
        <pc:spChg chg="mod ord">
          <ac:chgData name="sivaseetharaman pandi" userId="fdc0c186c8bad6af" providerId="LiveId" clId="{8C712495-91E9-464E-AF91-45BC83A0EA65}" dt="2025-04-29T04:18:23.142" v="219" actId="2763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sivaseetharaman pandi" userId="fdc0c186c8bad6af" providerId="LiveId" clId="{8C712495-91E9-464E-AF91-45BC83A0EA65}" dt="2025-04-29T04:18:48.363" v="226" actId="14100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sivaseetharaman pandi" userId="fdc0c186c8bad6af" providerId="LiveId" clId="{8C712495-91E9-464E-AF91-45BC83A0EA65}" dt="2025-04-29T04:18:52.191" v="229" actId="1036"/>
          <ac:picMkLst>
            <pc:docMk/>
            <pc:sldMk cId="0" sldId="263"/>
            <ac:picMk id="5" creationId="{88CF9273-1D6B-2752-FD40-0DF88ED51A70}"/>
          </ac:picMkLst>
        </pc:picChg>
      </pc:sldChg>
      <pc:sldChg chg="modSp mod">
        <pc:chgData name="sivaseetharaman pandi" userId="fdc0c186c8bad6af" providerId="LiveId" clId="{8C712495-91E9-464E-AF91-45BC83A0EA65}" dt="2025-04-29T04:04:50.516" v="107" actId="5793"/>
        <pc:sldMkLst>
          <pc:docMk/>
          <pc:sldMk cId="0" sldId="264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64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4:50.516" v="107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ivaseetharaman pandi" userId="fdc0c186c8bad6af" providerId="LiveId" clId="{8C712495-91E9-464E-AF91-45BC83A0EA65}" dt="2025-04-29T04:09:21.677" v="167" actId="1076"/>
        <pc:sldMkLst>
          <pc:docMk/>
          <pc:sldMk cId="0" sldId="265"/>
        </pc:sldMkLst>
        <pc:spChg chg="mod">
          <ac:chgData name="sivaseetharaman pandi" userId="fdc0c186c8bad6af" providerId="LiveId" clId="{8C712495-91E9-464E-AF91-45BC83A0EA65}" dt="2025-04-29T04:02:43.354" v="2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ivaseetharaman pandi" userId="fdc0c186c8bad6af" providerId="LiveId" clId="{8C712495-91E9-464E-AF91-45BC83A0EA65}" dt="2025-04-29T04:09:21.677" v="167" actId="1076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7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8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8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9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42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5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4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7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Customer Segmentation for Online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7076" y="3886200"/>
            <a:ext cx="6219761" cy="1470025"/>
          </a:xfrm>
        </p:spPr>
        <p:txBody>
          <a:bodyPr/>
          <a:lstStyle/>
          <a:p>
            <a:r>
              <a:rPr dirty="0"/>
              <a:t>Using Unsupervised Machine Learning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071146" cy="3382891"/>
          </a:xfrm>
        </p:spPr>
        <p:txBody>
          <a:bodyPr/>
          <a:lstStyle/>
          <a:p>
            <a:r>
              <a:rPr dirty="0"/>
              <a:t>Effective segmentation achieved using K-Means</a:t>
            </a:r>
          </a:p>
          <a:p>
            <a:r>
              <a:rPr dirty="0"/>
              <a:t>Business can target segments smartly</a:t>
            </a:r>
          </a:p>
          <a:p>
            <a:r>
              <a:rPr dirty="0"/>
              <a:t>Future: include seasonality, test DBSCAN/Hierarchical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Businesses struggle to understand diverse customer behaviors.</a:t>
            </a:r>
          </a:p>
          <a:p>
            <a:r>
              <a:rPr dirty="0"/>
              <a:t>Personalized marketing strategies are needed.</a:t>
            </a:r>
          </a:p>
          <a:p>
            <a:r>
              <a:rPr dirty="0"/>
              <a:t>Goal: Segment customers based on purchasing patterns to drive business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Online Retail Dataset (UCI Repository)</a:t>
            </a:r>
          </a:p>
          <a:p>
            <a:r>
              <a:rPr dirty="0"/>
              <a:t>500,000+ transactional records</a:t>
            </a:r>
          </a:p>
          <a:p>
            <a:r>
              <a:rPr dirty="0"/>
              <a:t>Key features: </a:t>
            </a:r>
            <a:r>
              <a:rPr dirty="0" err="1"/>
              <a:t>CustomerID</a:t>
            </a:r>
            <a:r>
              <a:rPr dirty="0"/>
              <a:t>, </a:t>
            </a:r>
            <a:r>
              <a:rPr dirty="0" err="1"/>
              <a:t>InvoiceDate</a:t>
            </a:r>
            <a:r>
              <a:rPr dirty="0"/>
              <a:t>, Quantity, </a:t>
            </a:r>
            <a:r>
              <a:rPr dirty="0" err="1"/>
              <a:t>UnitPrice</a:t>
            </a:r>
            <a:endParaRPr dirty="0"/>
          </a:p>
          <a:p>
            <a:r>
              <a:rPr dirty="0"/>
              <a:t>Time period: Dec 2010 - Dec 2011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RFM Analysis: Recency, Frequency, Monetary Value</a:t>
            </a:r>
          </a:p>
          <a:p>
            <a:r>
              <a:rPr dirty="0"/>
              <a:t>Data Cleaning: Remove missing IDs, cancellations, negative quantities</a:t>
            </a:r>
          </a:p>
          <a:p>
            <a:r>
              <a:rPr dirty="0"/>
              <a:t>Standardize Features</a:t>
            </a:r>
          </a:p>
          <a:p>
            <a:r>
              <a:rPr dirty="0"/>
              <a:t>K-Means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369" y="674049"/>
            <a:ext cx="6799262" cy="939959"/>
          </a:xfrm>
        </p:spPr>
        <p:txBody>
          <a:bodyPr/>
          <a:lstStyle/>
          <a:p>
            <a:r>
              <a:rPr dirty="0"/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7799" y="4374733"/>
            <a:ext cx="8346201" cy="182921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Recency: </a:t>
            </a:r>
            <a:r>
              <a:rPr lang="en-US" dirty="0"/>
              <a:t>Most customers purchased long ago</a:t>
            </a:r>
            <a:endParaRPr dirty="0"/>
          </a:p>
          <a:p>
            <a:r>
              <a:rPr dirty="0"/>
              <a:t>Frequency: Most customers purchased once or twice</a:t>
            </a:r>
          </a:p>
          <a:p>
            <a:r>
              <a:rPr dirty="0"/>
              <a:t>Monetary: Heavy right-skew; few big spenders</a:t>
            </a:r>
          </a:p>
          <a:p>
            <a:r>
              <a:rPr dirty="0"/>
              <a:t>Strong presence of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C3CBF-68C9-E51D-7D43-55A3B6DF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7" y="1864170"/>
            <a:ext cx="7739726" cy="226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3956" y="664375"/>
            <a:ext cx="6799262" cy="814621"/>
          </a:xfrm>
        </p:spPr>
        <p:txBody>
          <a:bodyPr/>
          <a:lstStyle/>
          <a:p>
            <a:r>
              <a:rPr dirty="0"/>
              <a:t>Finding Optimal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3730" y="4886810"/>
            <a:ext cx="7788167" cy="124396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Elbow Method: WCSS elbow around K=4</a:t>
            </a:r>
          </a:p>
          <a:p>
            <a:r>
              <a:rPr dirty="0"/>
              <a:t>Silhouette Score: Highest at K=4 (~0.62)</a:t>
            </a:r>
          </a:p>
          <a:p>
            <a:r>
              <a:rPr dirty="0"/>
              <a:t>Decided on 4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F97F-D34E-1396-7D98-3E96AB8C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1" y="1449553"/>
            <a:ext cx="7696537" cy="3230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Cluster 0: Valuable Loyal Customers</a:t>
            </a:r>
          </a:p>
          <a:p>
            <a:r>
              <a:rPr dirty="0"/>
              <a:t>Cluster 1: Lost or Dormant Customers</a:t>
            </a:r>
          </a:p>
          <a:p>
            <a:r>
              <a:rPr dirty="0"/>
              <a:t>Cluster 2: Ultra VIP Customers</a:t>
            </a:r>
          </a:p>
          <a:p>
            <a:r>
              <a:rPr dirty="0"/>
              <a:t>Cluster 3: Average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369" y="682785"/>
            <a:ext cx="6799262" cy="685747"/>
          </a:xfrm>
        </p:spPr>
        <p:txBody>
          <a:bodyPr>
            <a:normAutofit fontScale="90000"/>
          </a:bodyPr>
          <a:lstStyle/>
          <a:p>
            <a:r>
              <a:rPr dirty="0"/>
              <a:t>Cluster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1879" y="1975288"/>
            <a:ext cx="2975965" cy="3989792"/>
          </a:xfrm>
        </p:spPr>
        <p:txBody>
          <a:bodyPr/>
          <a:lstStyle/>
          <a:p>
            <a:r>
              <a:rPr dirty="0"/>
              <a:t>Bar plots comparing:</a:t>
            </a:r>
          </a:p>
          <a:p>
            <a:r>
              <a:rPr dirty="0"/>
              <a:t>Average Recency</a:t>
            </a:r>
          </a:p>
          <a:p>
            <a:r>
              <a:rPr dirty="0"/>
              <a:t>Average Frequency</a:t>
            </a:r>
          </a:p>
          <a:p>
            <a:r>
              <a:rPr dirty="0"/>
              <a:t>Average Monetary Value</a:t>
            </a:r>
          </a:p>
          <a:p>
            <a:r>
              <a:rPr dirty="0"/>
              <a:t>Number of Customers per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9273-1D6B-2752-FD40-0DF88ED5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84" y="1742884"/>
            <a:ext cx="4319824" cy="42406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Retain and reward VIP customers (Clusters 0 and 2)</a:t>
            </a:r>
          </a:p>
          <a:p>
            <a:r>
              <a:rPr dirty="0"/>
              <a:t>Design reactivation campaigns for lost customers (Cluster 1)</a:t>
            </a:r>
          </a:p>
          <a:p>
            <a:r>
              <a:rPr dirty="0"/>
              <a:t>Nurture average customers (Cluster 3)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527</TotalTime>
  <Words>250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Customer Segmentation for Online Retail</vt:lpstr>
      <vt:lpstr>Problem Statement</vt:lpstr>
      <vt:lpstr>Dataset Overview</vt:lpstr>
      <vt:lpstr>Methodology</vt:lpstr>
      <vt:lpstr>EDA Highlights</vt:lpstr>
      <vt:lpstr>Finding Optimal K</vt:lpstr>
      <vt:lpstr>Final Clusters</vt:lpstr>
      <vt:lpstr>Cluster Visualizations</vt:lpstr>
      <vt:lpstr>Business Insights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sivaseetharaman pandi</cp:lastModifiedBy>
  <cp:revision>1</cp:revision>
  <dcterms:created xsi:type="dcterms:W3CDTF">2013-01-27T09:14:16Z</dcterms:created>
  <dcterms:modified xsi:type="dcterms:W3CDTF">2025-04-29T04:18:57Z</dcterms:modified>
  <cp:category/>
</cp:coreProperties>
</file>