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476"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261884"/>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1</a:t>
            </a:r>
            <a:r>
              <a:rPr lang="en-US" sz="2800" b="1" dirty="0">
                <a:solidFill>
                  <a:schemeClr val="accent1">
                    <a:lumMod val="75000"/>
                  </a:schemeClr>
                </a:solidFill>
                <a:latin typeface="Arial"/>
                <a:cs typeface="Arial"/>
              </a:rPr>
              <a:t>. </a:t>
            </a:r>
            <a:r>
              <a:rPr lang="en-US" sz="2800" b="1" dirty="0" err="1" smtClean="0">
                <a:solidFill>
                  <a:schemeClr val="accent1">
                    <a:lumMod val="75000"/>
                  </a:schemeClr>
                </a:solidFill>
                <a:latin typeface="Arial"/>
                <a:cs typeface="Arial"/>
              </a:rPr>
              <a:t>J.Shylin</a:t>
            </a:r>
            <a:r>
              <a:rPr lang="en-US" sz="2800" b="1" dirty="0" smtClean="0">
                <a:solidFill>
                  <a:schemeClr val="accent1">
                    <a:lumMod val="75000"/>
                  </a:schemeClr>
                </a:solidFill>
                <a:latin typeface="Arial"/>
                <a:cs typeface="Arial"/>
              </a:rPr>
              <a:t> </a:t>
            </a:r>
            <a:r>
              <a:rPr lang="en-US" sz="2800" b="1" dirty="0" err="1" smtClean="0">
                <a:solidFill>
                  <a:schemeClr val="accent1">
                    <a:lumMod val="75000"/>
                  </a:schemeClr>
                </a:solidFill>
                <a:latin typeface="Arial"/>
                <a:cs typeface="Arial"/>
              </a:rPr>
              <a:t>Jeno</a:t>
            </a:r>
            <a:r>
              <a:rPr lang="en-US" sz="2800" b="1" dirty="0" smtClean="0">
                <a:solidFill>
                  <a:schemeClr val="accent1">
                    <a:lumMod val="75000"/>
                  </a:schemeClr>
                </a:solidFill>
                <a:latin typeface="Arial"/>
                <a:cs typeface="Arial"/>
              </a:rPr>
              <a:t>-VV College of Engineering-Computer Science and Engineering</a:t>
            </a:r>
            <a:endParaRPr lang="en-US" sz="28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Autofit/>
          </a:bodyPr>
          <a:lstStyle/>
          <a:p>
            <a:pPr marL="305435" indent="-305435"/>
            <a:r>
              <a:rPr lang="en-IN" sz="1600" b="1" dirty="0"/>
              <a:t>"</a:t>
            </a:r>
            <a:r>
              <a:rPr lang="en-IN" sz="1600" b="1" dirty="0" err="1"/>
              <a:t>Keylogger</a:t>
            </a:r>
            <a:r>
              <a:rPr lang="en-IN" sz="1600" b="1" dirty="0"/>
              <a:t> Detection and Prevention Techniques: A Survey" </a:t>
            </a:r>
            <a:r>
              <a:rPr lang="en-IN" sz="1600" dirty="0"/>
              <a:t>by Mohammad </a:t>
            </a:r>
            <a:r>
              <a:rPr lang="en-IN" sz="1600" dirty="0" err="1"/>
              <a:t>Rashed</a:t>
            </a:r>
            <a:r>
              <a:rPr lang="en-IN" sz="1600" dirty="0"/>
              <a:t> </a:t>
            </a:r>
            <a:r>
              <a:rPr lang="en-IN" sz="1600" dirty="0" err="1" smtClean="0"/>
              <a:t>Iqbal</a:t>
            </a:r>
            <a:r>
              <a:rPr lang="en-IN" sz="1600" dirty="0" smtClean="0"/>
              <a:t> </a:t>
            </a:r>
            <a:r>
              <a:rPr lang="en-IN" sz="1600" dirty="0" err="1" smtClean="0"/>
              <a:t>Faruqui</a:t>
            </a:r>
            <a:r>
              <a:rPr lang="en-IN" sz="1600" dirty="0" smtClean="0"/>
              <a:t> </a:t>
            </a:r>
            <a:r>
              <a:rPr lang="en-IN" sz="1600" dirty="0"/>
              <a:t>and Md. </a:t>
            </a:r>
            <a:r>
              <a:rPr lang="en-IN" sz="1600" dirty="0" err="1"/>
              <a:t>Liakat</a:t>
            </a:r>
            <a:r>
              <a:rPr lang="en-IN" sz="1600" dirty="0"/>
              <a:t> </a:t>
            </a:r>
            <a:r>
              <a:rPr lang="en-IN" sz="1600" dirty="0" smtClean="0"/>
              <a:t>Ali</a:t>
            </a:r>
          </a:p>
          <a:p>
            <a:pPr marL="305435" indent="-305435"/>
            <a:r>
              <a:rPr lang="en-IN" sz="1600" b="1" dirty="0" smtClean="0"/>
              <a:t>"A </a:t>
            </a:r>
            <a:r>
              <a:rPr lang="en-IN" sz="1600" b="1" dirty="0"/>
              <a:t>Study of </a:t>
            </a:r>
            <a:r>
              <a:rPr lang="en-IN" sz="1600" b="1" dirty="0" err="1"/>
              <a:t>Keyloggers</a:t>
            </a:r>
            <a:r>
              <a:rPr lang="en-IN" sz="1600" b="1" dirty="0"/>
              <a:t> and Detection Techniques" </a:t>
            </a:r>
            <a:r>
              <a:rPr lang="en-IN" sz="1600" dirty="0"/>
              <a:t>by </a:t>
            </a:r>
            <a:r>
              <a:rPr lang="en-IN" sz="1600" dirty="0" err="1"/>
              <a:t>Richa</a:t>
            </a:r>
            <a:r>
              <a:rPr lang="en-IN" sz="1600" dirty="0"/>
              <a:t> Singh and </a:t>
            </a:r>
            <a:r>
              <a:rPr lang="en-IN" sz="1600" dirty="0" err="1"/>
              <a:t>Mayank</a:t>
            </a:r>
            <a:r>
              <a:rPr lang="en-IN" sz="1600" dirty="0"/>
              <a:t> </a:t>
            </a:r>
            <a:r>
              <a:rPr lang="en-IN" sz="1600" dirty="0" smtClean="0"/>
              <a:t>Dave</a:t>
            </a:r>
          </a:p>
          <a:p>
            <a:pPr marL="305435" indent="-305435"/>
            <a:r>
              <a:rPr lang="en-IN" sz="1600" b="1" dirty="0" smtClean="0"/>
              <a:t>"</a:t>
            </a:r>
            <a:r>
              <a:rPr lang="en-IN" sz="1600" b="1" dirty="0" err="1" smtClean="0"/>
              <a:t>Keylogger</a:t>
            </a:r>
            <a:r>
              <a:rPr lang="en-IN" sz="1600" b="1" dirty="0" smtClean="0"/>
              <a:t> Detection Using Machine Learning Techniques"</a:t>
            </a:r>
            <a:r>
              <a:rPr lang="en-IN" sz="1600" dirty="0" smtClean="0"/>
              <a:t> </a:t>
            </a:r>
            <a:r>
              <a:rPr lang="en-IN" sz="1600" dirty="0"/>
              <a:t>by </a:t>
            </a:r>
            <a:r>
              <a:rPr lang="en-IN" sz="1600" dirty="0" err="1"/>
              <a:t>Yuming</a:t>
            </a:r>
            <a:r>
              <a:rPr lang="en-IN" sz="1600" dirty="0"/>
              <a:t> Zhang, </a:t>
            </a:r>
            <a:r>
              <a:rPr lang="en-IN" sz="1600" dirty="0" err="1"/>
              <a:t>Jianwei</a:t>
            </a:r>
            <a:r>
              <a:rPr lang="en-IN" sz="1600" dirty="0"/>
              <a:t> </a:t>
            </a:r>
            <a:r>
              <a:rPr lang="en-IN" sz="1600" dirty="0" err="1"/>
              <a:t>Niu</a:t>
            </a:r>
            <a:r>
              <a:rPr lang="en-IN" sz="1600" dirty="0"/>
              <a:t>, </a:t>
            </a:r>
            <a:r>
              <a:rPr lang="en-IN" sz="1600" dirty="0" smtClean="0"/>
              <a:t>and </a:t>
            </a:r>
            <a:r>
              <a:rPr lang="en-IN" sz="1600" dirty="0" err="1" smtClean="0"/>
              <a:t>Shuai</a:t>
            </a:r>
            <a:r>
              <a:rPr lang="en-IN" sz="1600" dirty="0" smtClean="0"/>
              <a:t> Li</a:t>
            </a:r>
          </a:p>
          <a:p>
            <a:pPr marL="305435" indent="-305435"/>
            <a:r>
              <a:rPr lang="en-IN" sz="1600" b="1" dirty="0" smtClean="0"/>
              <a:t>"Enhancing </a:t>
            </a:r>
            <a:r>
              <a:rPr lang="en-IN" sz="1600" b="1" dirty="0"/>
              <a:t>Computer Security against </a:t>
            </a:r>
            <a:r>
              <a:rPr lang="en-IN" sz="1600" b="1" dirty="0" err="1"/>
              <a:t>Keyloggers</a:t>
            </a:r>
            <a:r>
              <a:rPr lang="en-IN" sz="1600" b="1" dirty="0"/>
              <a:t>" </a:t>
            </a:r>
            <a:r>
              <a:rPr lang="en-IN" sz="1600" dirty="0"/>
              <a:t>by </a:t>
            </a:r>
            <a:r>
              <a:rPr lang="en-IN" sz="1600" dirty="0" err="1"/>
              <a:t>Quynh</a:t>
            </a:r>
            <a:r>
              <a:rPr lang="en-IN" sz="1600" dirty="0"/>
              <a:t> Nguyen and </a:t>
            </a:r>
            <a:r>
              <a:rPr lang="en-IN" sz="1600" dirty="0" err="1"/>
              <a:t>Madhusudan</a:t>
            </a:r>
            <a:r>
              <a:rPr lang="en-IN" sz="1600" dirty="0"/>
              <a:t> </a:t>
            </a:r>
            <a:r>
              <a:rPr lang="en-IN" sz="1600" dirty="0" smtClean="0"/>
              <a:t>Singh</a:t>
            </a:r>
          </a:p>
          <a:p>
            <a:pPr marL="305435" indent="-305435"/>
            <a:r>
              <a:rPr lang="en-IN" sz="1600" b="1" dirty="0" smtClean="0"/>
              <a:t>"Machine </a:t>
            </a:r>
            <a:r>
              <a:rPr lang="en-IN" sz="1600" b="1" dirty="0"/>
              <a:t>Learning-Based </a:t>
            </a:r>
            <a:r>
              <a:rPr lang="en-IN" sz="1600" b="1" dirty="0" err="1"/>
              <a:t>Keylogger</a:t>
            </a:r>
            <a:r>
              <a:rPr lang="en-IN" sz="1600" b="1" dirty="0"/>
              <a:t> Detection System"</a:t>
            </a:r>
            <a:r>
              <a:rPr lang="en-IN" sz="1600" dirty="0"/>
              <a:t> by Ashraf El-</a:t>
            </a:r>
            <a:r>
              <a:rPr lang="en-IN" sz="1600" dirty="0" err="1"/>
              <a:t>Sisi</a:t>
            </a:r>
            <a:r>
              <a:rPr lang="en-IN" sz="1600" dirty="0"/>
              <a:t> and </a:t>
            </a:r>
            <a:r>
              <a:rPr lang="en-IN" sz="1600" dirty="0" err="1"/>
              <a:t>Eslam</a:t>
            </a:r>
            <a:r>
              <a:rPr lang="en-IN" sz="1600" dirty="0"/>
              <a:t> </a:t>
            </a:r>
            <a:r>
              <a:rPr lang="en-IN" sz="1600" dirty="0" err="1" smtClean="0"/>
              <a:t>Gamal</a:t>
            </a:r>
            <a:endParaRPr lang="en-IN" sz="1600" dirty="0" smtClean="0"/>
          </a:p>
          <a:p>
            <a:pPr marL="305435" indent="-305435"/>
            <a:r>
              <a:rPr lang="en-IN" sz="1600" b="1" dirty="0" smtClean="0"/>
              <a:t>"A </a:t>
            </a:r>
            <a:r>
              <a:rPr lang="en-IN" sz="1600" b="1" dirty="0"/>
              <a:t>Survey of </a:t>
            </a:r>
            <a:r>
              <a:rPr lang="en-IN" sz="1600" b="1" dirty="0" err="1"/>
              <a:t>Keylogger</a:t>
            </a:r>
            <a:r>
              <a:rPr lang="en-IN" sz="1600" b="1" dirty="0"/>
              <a:t> Detection and Prevention Techniques" </a:t>
            </a:r>
            <a:r>
              <a:rPr lang="en-IN" sz="1600" dirty="0"/>
              <a:t>by T. </a:t>
            </a:r>
            <a:r>
              <a:rPr lang="en-IN" sz="1600" dirty="0" err="1"/>
              <a:t>Kavitha</a:t>
            </a:r>
            <a:r>
              <a:rPr lang="en-IN" sz="1600" dirty="0"/>
              <a:t> and N. </a:t>
            </a:r>
            <a:r>
              <a:rPr lang="en-IN" sz="1600" dirty="0" err="1" smtClean="0"/>
              <a:t>Balakumar</a:t>
            </a:r>
            <a:endParaRPr lang="en-IN" sz="1600" dirty="0" smtClean="0"/>
          </a:p>
          <a:p>
            <a:pPr marL="305435" indent="-305435"/>
            <a:r>
              <a:rPr lang="en-IN" sz="1600" b="1" dirty="0" smtClean="0"/>
              <a:t>"Security </a:t>
            </a:r>
            <a:r>
              <a:rPr lang="en-IN" sz="1600" b="1" dirty="0"/>
              <a:t>Issues and Solutions in Computer Systems: A Review" </a:t>
            </a:r>
            <a:r>
              <a:rPr lang="en-IN" sz="1600" dirty="0"/>
              <a:t>by </a:t>
            </a:r>
            <a:r>
              <a:rPr lang="en-IN" sz="1600" dirty="0" err="1"/>
              <a:t>Samer</a:t>
            </a:r>
            <a:r>
              <a:rPr lang="en-IN" sz="1600" dirty="0"/>
              <a:t> </a:t>
            </a:r>
            <a:r>
              <a:rPr lang="en-IN" sz="1600" dirty="0" err="1"/>
              <a:t>Samarah</a:t>
            </a:r>
            <a:r>
              <a:rPr lang="en-IN" sz="1600" dirty="0"/>
              <a:t> and </a:t>
            </a:r>
            <a:r>
              <a:rPr lang="en-IN" sz="1600" dirty="0" err="1" smtClean="0"/>
              <a:t>MuneerBani</a:t>
            </a:r>
            <a:r>
              <a:rPr lang="en-IN" sz="1600" dirty="0" smtClean="0"/>
              <a:t> </a:t>
            </a:r>
            <a:r>
              <a:rPr lang="en-IN" sz="1600" dirty="0" err="1"/>
              <a:t>Yassein</a:t>
            </a:r>
            <a:r>
              <a:rPr lang="en-IN" sz="1600" dirty="0"/>
              <a:t>.</a:t>
            </a:r>
            <a:endParaRPr lang="en-IN" sz="16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t>In today's digital age, where </a:t>
            </a:r>
            <a:r>
              <a:rPr lang="en-US" sz="2400" dirty="0" err="1"/>
              <a:t>cybersecurity</a:t>
            </a:r>
            <a:r>
              <a:rPr lang="en-US" sz="2400" dirty="0"/>
              <a:t> threats loom large, one of the significant concerns is </a:t>
            </a:r>
            <a:r>
              <a:rPr lang="en-US" sz="2400" dirty="0" err="1" smtClean="0"/>
              <a:t>theproliferation</a:t>
            </a:r>
            <a:r>
              <a:rPr lang="en-US" sz="2400" dirty="0" smtClean="0"/>
              <a:t> </a:t>
            </a:r>
            <a:r>
              <a:rPr lang="en-US" sz="2400" dirty="0"/>
              <a:t>of </a:t>
            </a:r>
            <a:r>
              <a:rPr lang="en-US" sz="2400" dirty="0" err="1"/>
              <a:t>keyloggers</a:t>
            </a:r>
            <a:r>
              <a:rPr lang="en-US" sz="2400" dirty="0"/>
              <a:t>, stealthy software tools designed to monitor and record keystrokes on a </a:t>
            </a:r>
            <a:r>
              <a:rPr lang="en-US" sz="2400" dirty="0" err="1" smtClean="0"/>
              <a:t>user'scomputer</a:t>
            </a:r>
            <a:r>
              <a:rPr lang="en-US" sz="2400" dirty="0" smtClean="0"/>
              <a:t> </a:t>
            </a:r>
            <a:r>
              <a:rPr lang="en-US" sz="2400" dirty="0"/>
              <a:t>without their knowledge. </a:t>
            </a:r>
            <a:r>
              <a:rPr lang="en-US" sz="2400" dirty="0" err="1"/>
              <a:t>Keyloggers</a:t>
            </a:r>
            <a:r>
              <a:rPr lang="en-US" sz="2400" dirty="0"/>
              <a:t> pose a severe threat to individuals and organizations </a:t>
            </a:r>
            <a:r>
              <a:rPr lang="en-US" sz="2400" dirty="0" err="1" smtClean="0"/>
              <a:t>asthey</a:t>
            </a:r>
            <a:r>
              <a:rPr lang="en-US" sz="2400" dirty="0" smtClean="0"/>
              <a:t> </a:t>
            </a:r>
            <a:r>
              <a:rPr lang="en-US" sz="2400" dirty="0"/>
              <a:t>can capture sensitive information such as passwords, credit card details, and other personal </a:t>
            </a:r>
            <a:r>
              <a:rPr lang="en-US" sz="2400" dirty="0" err="1" smtClean="0"/>
              <a:t>data,leading</a:t>
            </a:r>
            <a:r>
              <a:rPr lang="en-US" sz="2400" dirty="0" smtClean="0"/>
              <a:t> </a:t>
            </a:r>
            <a:r>
              <a:rPr lang="en-US" sz="2400" dirty="0"/>
              <a:t>to identity theft, financial loss, and privacy breaches.</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err="1">
                <a:latin typeface="Calibri"/>
                <a:cs typeface="Calibri"/>
              </a:rPr>
              <a:t>Keyloggers</a:t>
            </a:r>
            <a:r>
              <a:rPr lang="en-US" sz="1200" b="1" dirty="0">
                <a:latin typeface="Calibri"/>
                <a:cs typeface="Calibri"/>
              </a:rPr>
              <a:t> are often used by cybercriminals to steal sensitive information such as passwords, credit card numbers, and personal messages.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dirty="0"/>
              <a:t>This involves gathering data related to keyboard inputs. </a:t>
            </a:r>
            <a:endParaRPr lang="en-US" sz="1200" dirty="0" smtClean="0"/>
          </a:p>
          <a:p>
            <a:pPr marL="629920" lvl="1" indent="-305435"/>
            <a:r>
              <a:rPr lang="en-US" sz="1200" dirty="0" smtClean="0"/>
              <a:t>This </a:t>
            </a:r>
            <a:r>
              <a:rPr lang="en-US" sz="1200" dirty="0"/>
              <a:t>data could come from various sources, such as logs from the operating system or custom software designed to monitor keyboard inputs.</a:t>
            </a:r>
            <a:r>
              <a:rPr lang="en-IN" sz="1200" b="1" dirty="0" smtClean="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US" sz="1200" dirty="0"/>
              <a:t>Once the data is collected, it often needs to be cleaned and preprocessed before it can be used effectively for training a machine learning model. </a:t>
            </a:r>
            <a:endParaRPr lang="en-US" sz="1200" dirty="0" smtClean="0"/>
          </a:p>
          <a:p>
            <a:pPr marL="629920" lvl="1" indent="-305435"/>
            <a:r>
              <a:rPr lang="en-US" sz="1200" dirty="0" smtClean="0"/>
              <a:t>This </a:t>
            </a:r>
            <a:r>
              <a:rPr lang="en-US" sz="1200" dirty="0"/>
              <a:t>may involve tasks such as removing irrelevant information, normalizing data, and handling missing values.</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US" sz="1200" dirty="0"/>
              <a:t>After preprocessing the data, a suitable machine learning algorithm needs to be chosen and trained using the prepared data. </a:t>
            </a:r>
            <a:endParaRPr lang="en-US" sz="1200" dirty="0" smtClean="0"/>
          </a:p>
          <a:p>
            <a:pPr marL="629920" lvl="1" indent="-305435"/>
            <a:r>
              <a:rPr lang="en-US" sz="1200" dirty="0" smtClean="0"/>
              <a:t>The </a:t>
            </a:r>
            <a:r>
              <a:rPr lang="en-US" sz="1200" dirty="0"/>
              <a:t>choice of algorithm depends on factors such as the nature of the data, the size of the dataset, and the specific goals of the project.</a:t>
            </a:r>
            <a:endParaRPr lang="en-IN" sz="1200" b="1" dirty="0" smtClean="0">
              <a:latin typeface="Calibri"/>
              <a:cs typeface="Calibri"/>
            </a:endParaRPr>
          </a:p>
          <a:p>
            <a:pPr marL="305435" indent="-305435"/>
            <a:r>
              <a:rPr lang="en-IN" sz="1200" b="1" dirty="0" smtClean="0">
                <a:latin typeface="Calibri"/>
                <a:ea typeface="+mn-lt"/>
                <a:cs typeface="+mn-lt"/>
              </a:rPr>
              <a:t>Deployment:</a:t>
            </a:r>
            <a:endParaRPr lang="en-IN" sz="1200" b="1" dirty="0" smtClean="0">
              <a:latin typeface="Calibri"/>
              <a:cs typeface="Calibri"/>
            </a:endParaRPr>
          </a:p>
          <a:p>
            <a:pPr marL="629920" lvl="1" indent="-305435"/>
            <a:r>
              <a:rPr lang="en-US" sz="1200" dirty="0"/>
              <a:t>Once the model is trained and evaluated, it needs to be deployed in a real-world setting where it can be used to detect and prevent </a:t>
            </a:r>
            <a:r>
              <a:rPr lang="en-US" sz="1200" dirty="0" err="1"/>
              <a:t>keylogging</a:t>
            </a:r>
            <a:r>
              <a:rPr lang="en-US" sz="1200" dirty="0"/>
              <a:t> attacks. </a:t>
            </a:r>
            <a:endParaRPr lang="en-US" sz="1200" dirty="0" smtClean="0"/>
          </a:p>
          <a:p>
            <a:pPr marL="629920" lvl="1" indent="-305435"/>
            <a:r>
              <a:rPr lang="en-US" sz="1200" dirty="0" smtClean="0"/>
              <a:t>This </a:t>
            </a:r>
            <a:r>
              <a:rPr lang="en-US" sz="1200" dirty="0"/>
              <a:t>might involve integrating the model into security software or other systems that are responsible for monitoring keyboard inputs.</a:t>
            </a:r>
            <a:endParaRPr lang="en-IN" sz="1200" b="1" dirty="0" smtClean="0">
              <a:latin typeface="Calibri"/>
              <a:cs typeface="Calibri"/>
            </a:endParaRPr>
          </a:p>
          <a:p>
            <a:pPr marL="305435" indent="-305435"/>
            <a:r>
              <a:rPr lang="en-IN" sz="1200" b="1" dirty="0" smtClean="0">
                <a:latin typeface="Calibri"/>
                <a:ea typeface="+mn-lt"/>
                <a:cs typeface="+mn-lt"/>
              </a:rPr>
              <a:t>Evaluation</a:t>
            </a:r>
            <a:r>
              <a:rPr lang="en-IN" sz="1200" b="1" dirty="0">
                <a:latin typeface="Calibri"/>
                <a:ea typeface="+mn-lt"/>
                <a:cs typeface="+mn-lt"/>
              </a:rPr>
              <a:t>:</a:t>
            </a:r>
            <a:endParaRPr lang="en-IN" sz="1200" b="1" dirty="0">
              <a:latin typeface="Calibri"/>
              <a:cs typeface="Calibri"/>
            </a:endParaRPr>
          </a:p>
          <a:p>
            <a:pPr marL="629920" lvl="1" indent="-305435"/>
            <a:r>
              <a:rPr lang="en-US" sz="1200" dirty="0"/>
              <a:t>Finally, the performance of the deployed model needs to be evaluated to ensure that it is effectively detecting and preventing </a:t>
            </a:r>
            <a:r>
              <a:rPr lang="en-US" sz="1200" dirty="0" err="1"/>
              <a:t>keylogging</a:t>
            </a:r>
            <a:r>
              <a:rPr lang="en-US" sz="1200" dirty="0"/>
              <a:t> attacks. </a:t>
            </a:r>
            <a:endParaRPr lang="en-US" sz="1200" dirty="0" smtClean="0"/>
          </a:p>
          <a:p>
            <a:pPr marL="629920" lvl="1" indent="-305435"/>
            <a:r>
              <a:rPr lang="en-US" sz="1200" dirty="0" smtClean="0"/>
              <a:t>This </a:t>
            </a:r>
            <a:r>
              <a:rPr lang="en-US" sz="1200" dirty="0"/>
              <a:t>typically involves testing the model on a separate dataset that was not used during training, as well as monitoring its performance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a:t>
            </a:r>
            <a:r>
              <a:rPr lang="en-IN" sz="1800" b="1" dirty="0" smtClean="0">
                <a:solidFill>
                  <a:srgbClr val="0F0F0F"/>
                </a:solidFill>
              </a:rPr>
              <a:t>requirements</a:t>
            </a:r>
          </a:p>
          <a:p>
            <a:pPr marL="0" indent="0">
              <a:buNone/>
            </a:pPr>
            <a:r>
              <a:rPr lang="en-US" sz="1800" b="1" dirty="0" smtClean="0">
                <a:solidFill>
                  <a:srgbClr val="0F0F0F"/>
                </a:solidFill>
              </a:rPr>
              <a:t>                 </a:t>
            </a:r>
            <a:r>
              <a:rPr lang="en-US" sz="2000" b="1" dirty="0" smtClean="0">
                <a:solidFill>
                  <a:srgbClr val="0F0F0F"/>
                </a:solidFill>
              </a:rPr>
              <a:t>python IDLE</a:t>
            </a:r>
            <a:endParaRPr lang="en-IN" sz="2000" b="1" dirty="0">
              <a:solidFill>
                <a:srgbClr val="0F0F0F"/>
              </a:solidFill>
            </a:endParaRPr>
          </a:p>
          <a:p>
            <a:pPr marL="305435" indent="-305435"/>
            <a:r>
              <a:rPr lang="en-IN" sz="1800" b="1" dirty="0">
                <a:solidFill>
                  <a:srgbClr val="0F0F0F"/>
                </a:solidFill>
              </a:rPr>
              <a:t>Library </a:t>
            </a:r>
            <a:r>
              <a:rPr lang="en-IN" sz="1800" b="1" dirty="0" smtClean="0">
                <a:solidFill>
                  <a:srgbClr val="0F0F0F"/>
                </a:solidFill>
              </a:rPr>
              <a:t>required </a:t>
            </a:r>
            <a:r>
              <a:rPr lang="en-IN" sz="1800" b="1" dirty="0">
                <a:solidFill>
                  <a:srgbClr val="0F0F0F"/>
                </a:solidFill>
              </a:rPr>
              <a:t>to build the </a:t>
            </a:r>
            <a:r>
              <a:rPr lang="en-IN" sz="1800" b="1" dirty="0" smtClean="0">
                <a:solidFill>
                  <a:srgbClr val="0F0F0F"/>
                </a:solidFill>
              </a:rPr>
              <a:t>model</a:t>
            </a:r>
          </a:p>
          <a:p>
            <a:pPr marL="0" indent="0">
              <a:buNone/>
            </a:pPr>
            <a:r>
              <a:rPr lang="en-US" sz="1800" b="1" dirty="0">
                <a:solidFill>
                  <a:srgbClr val="0F0F0F"/>
                </a:solidFill>
              </a:rPr>
              <a:t> </a:t>
            </a:r>
            <a:r>
              <a:rPr lang="en-US" sz="1800" b="1" dirty="0" smtClean="0">
                <a:solidFill>
                  <a:srgbClr val="0F0F0F"/>
                </a:solidFill>
              </a:rPr>
              <a:t>                 </a:t>
            </a:r>
            <a:r>
              <a:rPr lang="en-US" sz="2000" b="1" dirty="0" err="1" smtClean="0">
                <a:solidFill>
                  <a:srgbClr val="0F0F0F"/>
                </a:solidFill>
              </a:rPr>
              <a:t>pynput</a:t>
            </a:r>
            <a:endParaRPr lang="en-US" sz="2000" b="1" dirty="0" smtClean="0">
              <a:solidFill>
                <a:srgbClr val="0F0F0F"/>
              </a:solidFill>
            </a:endParaRPr>
          </a:p>
          <a:p>
            <a:pPr marL="0" indent="0">
              <a:buNone/>
            </a:pPr>
            <a:r>
              <a:rPr lang="en-US" sz="2000" b="1" dirty="0">
                <a:solidFill>
                  <a:srgbClr val="0F0F0F"/>
                </a:solidFill>
              </a:rPr>
              <a:t> </a:t>
            </a:r>
            <a:r>
              <a:rPr lang="en-US" sz="2000" b="1" dirty="0" smtClean="0">
                <a:solidFill>
                  <a:srgbClr val="0F0F0F"/>
                </a:solidFill>
              </a:rPr>
              <a:t>                 </a:t>
            </a:r>
            <a:r>
              <a:rPr lang="en-US" sz="2000" b="1" dirty="0" err="1" smtClean="0">
                <a:solidFill>
                  <a:srgbClr val="0F0F0F"/>
                </a:solidFill>
              </a:rPr>
              <a:t>json</a:t>
            </a:r>
            <a:endParaRPr lang="en-US" sz="2000" b="1" dirty="0" smtClean="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US" dirty="0" smtClean="0"/>
              <a:t> </a:t>
            </a:r>
            <a:r>
              <a:rPr lang="en-US" dirty="0"/>
              <a:t>This might involve considering factors such as the type of data available (e.g., keystroke timings, sequences, or frequencies), the complexity of the </a:t>
            </a:r>
            <a:r>
              <a:rPr lang="en-US" dirty="0" err="1"/>
              <a:t>keylogging</a:t>
            </a:r>
            <a:r>
              <a:rPr lang="en-US" dirty="0"/>
              <a:t> techniques being used, and the computational resources available for </a:t>
            </a:r>
            <a:endParaRPr lang="en-IN" dirty="0" smtClean="0"/>
          </a:p>
          <a:p>
            <a:pPr marL="305435" indent="-305435"/>
            <a:r>
              <a:rPr lang="en-IN" sz="1400" b="1" dirty="0" smtClean="0">
                <a:ea typeface="+mn-lt"/>
                <a:cs typeface="+mn-lt"/>
              </a:rPr>
              <a:t>Data Input:</a:t>
            </a:r>
            <a:endParaRPr lang="en-IN" sz="1400" dirty="0" smtClean="0"/>
          </a:p>
          <a:p>
            <a:pPr marL="629920" lvl="1" indent="-305435"/>
            <a:r>
              <a:rPr lang="en-US" dirty="0"/>
              <a:t>This could involve capturing keystroke data from various sources such as system logs, keyboard drivers, or through dedicated monitoring software. The quality and quantity of the data collected will significantly impact the effectiveness of the detection system.</a:t>
            </a:r>
            <a:endParaRPr lang="en-IN" dirty="0" smtClean="0"/>
          </a:p>
          <a:p>
            <a:pPr marL="305435" indent="-305435"/>
            <a:r>
              <a:rPr lang="en-IN" sz="1400" b="1" dirty="0" smtClean="0">
                <a:ea typeface="+mn-lt"/>
                <a:cs typeface="+mn-lt"/>
              </a:rPr>
              <a:t>Training </a:t>
            </a:r>
            <a:r>
              <a:rPr lang="en-IN" sz="1400" b="1" dirty="0">
                <a:ea typeface="+mn-lt"/>
                <a:cs typeface="+mn-lt"/>
              </a:rPr>
              <a:t>Process:</a:t>
            </a:r>
            <a:endParaRPr lang="en-IN" sz="1400" dirty="0"/>
          </a:p>
          <a:p>
            <a:pPr marL="629920" lvl="1" indent="-305435"/>
            <a:r>
              <a:rPr lang="en-US" dirty="0"/>
              <a:t>During training, the algorithm learns to distinguish between legitimate and malicious keystroke patterns. The training process may involve feature extraction, parameter tuning, and validation to optimize the model's performance.</a:t>
            </a:r>
            <a:endParaRPr lang="en-IN" dirty="0"/>
          </a:p>
          <a:p>
            <a:pPr marL="305435" indent="-305435"/>
            <a:r>
              <a:rPr lang="en-IN" sz="1400" b="1" dirty="0">
                <a:ea typeface="+mn-lt"/>
                <a:cs typeface="+mn-lt"/>
              </a:rPr>
              <a:t>Prediction Process:</a:t>
            </a:r>
            <a:endParaRPr lang="en-IN" sz="1400" dirty="0"/>
          </a:p>
          <a:p>
            <a:pPr marL="629920" lvl="1" indent="-305435"/>
            <a:r>
              <a:rPr lang="en-US" dirty="0"/>
              <a:t>In real-time, the deployed model analyzes incoming keystrokes and compares them against learned patterns of normal behavior. If the model detects suspicious activity, it can trigger an alert or take other predefined actions to mitigate the threat.</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3494" y="2181021"/>
            <a:ext cx="8145012" cy="2915057"/>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pose a significant threat to </a:t>
            </a:r>
            <a:r>
              <a:rPr lang="en-US" sz="2000" dirty="0" err="1"/>
              <a:t>cybersecurity</a:t>
            </a:r>
            <a:r>
              <a:rPr lang="en-US" sz="2000" dirty="0"/>
              <a:t> by silently capturing keystrokes and compromising sensitive information. However, by implementing robust detection and prevention measures, organizations and individuals can effectively mitigate this threat.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IN" dirty="0"/>
              <a:t>Future </a:t>
            </a:r>
            <a:r>
              <a:rPr lang="en-IN" dirty="0" err="1"/>
              <a:t>keyloggers</a:t>
            </a:r>
            <a:r>
              <a:rPr lang="en-IN" dirty="0"/>
              <a:t> may leverage advanced AI algorithms for adaptive evasion, target biometric authentication systems, extend to </a:t>
            </a:r>
            <a:r>
              <a:rPr lang="en-IN" dirty="0" err="1"/>
              <a:t>IoT</a:t>
            </a:r>
            <a:r>
              <a:rPr lang="en-IN" dirty="0"/>
              <a:t> devices, and challenge traditional detection methods, necessitating innovative </a:t>
            </a:r>
            <a:r>
              <a:rPr lang="en-IN" dirty="0" err="1"/>
              <a:t>defense</a:t>
            </a:r>
            <a:r>
              <a:rPr lang="en-IN" dirty="0"/>
              <a:t> strategies.</a:t>
            </a: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dcmitype/"/>
    <ds:schemaRef ds:uri="http://schemas.microsoft.com/office/infopath/2007/PartnerControls"/>
    <ds:schemaRef ds:uri="http://schemas.microsoft.com/office/2006/documentManagement/types"/>
    <ds:schemaRef ds:uri="9162bd5b-4ed9-4da3-b376-05204580ba3f"/>
    <ds:schemaRef ds:uri="http://schemas.microsoft.com/office/2006/metadata/properties"/>
    <ds:schemaRef ds:uri="c0fa2617-96bd-425d-8578-e93563fe37c5"/>
    <ds:schemaRef ds:uri="http://schemas.openxmlformats.org/package/2006/metadata/core-properties"/>
    <ds:schemaRef ds:uri="http://purl.org/dc/elements/1.1/"/>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86</TotalTime>
  <Words>796</Words>
  <Application>Microsoft Office PowerPoint</Application>
  <PresentationFormat>Custom</PresentationFormat>
  <Paragraphs>67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ismail - [2010]</cp:lastModifiedBy>
  <cp:revision>29</cp:revision>
  <dcterms:created xsi:type="dcterms:W3CDTF">2021-05-26T16:50:10Z</dcterms:created>
  <dcterms:modified xsi:type="dcterms:W3CDTF">2024-04-03T15:53:07Z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