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Montserrat Bold" charset="1" panose="00000800000000000000"/>
      <p:regular r:id="rId14"/>
    </p:embeddedFont>
    <p:embeddedFont>
      <p:font typeface="Montserrat" charset="1" panose="00000500000000000000"/>
      <p:regular r:id="rId15"/>
    </p:embeddedFont>
    <p:embeddedFont>
      <p:font typeface="Montserrat Medium" charset="1" panose="000006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6.png" Type="http://schemas.openxmlformats.org/officeDocument/2006/relationships/image"/><Relationship Id="rId5" Target="../media/image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570960" y="-480232"/>
            <a:ext cx="5325927" cy="5325927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gradFill>
                <a:gsLst>
                  <a:gs pos="0">
                    <a:srgbClr val="1119C2">
                      <a:alpha val="100000"/>
                    </a:srgbClr>
                  </a:gs>
                  <a:gs pos="100000">
                    <a:srgbClr val="2932FF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2774240" y="-3891704"/>
            <a:ext cx="12148871" cy="12148871"/>
            <a:chOff x="0" y="0"/>
            <a:chExt cx="16198495" cy="16198495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16198495" cy="16198495"/>
              <a:chOff x="0" y="0"/>
              <a:chExt cx="812800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1119C2">
                      <a:alpha val="21000"/>
                    </a:srgbClr>
                  </a:gs>
                  <a:gs pos="100000">
                    <a:srgbClr val="2932FF">
                      <a:alpha val="21000"/>
                    </a:srgbClr>
                  </a:gs>
                </a:gsLst>
                <a:lin ang="0"/>
              </a:gra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656236" y="656236"/>
              <a:ext cx="14886024" cy="14886024"/>
              <a:chOff x="0" y="0"/>
              <a:chExt cx="812800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1119C2">
                      <a:alpha val="65000"/>
                    </a:srgbClr>
                  </a:gs>
                  <a:gs pos="100000">
                    <a:srgbClr val="2932FF">
                      <a:alpha val="65000"/>
                    </a:srgbClr>
                  </a:gs>
                </a:gsLst>
                <a:lin ang="0"/>
              </a:gra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0">
              <a:off x="1589197" y="1589197"/>
              <a:ext cx="13020101" cy="13020101"/>
              <a:chOff x="0" y="0"/>
              <a:chExt cx="812800" cy="8128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1119C2">
                      <a:alpha val="57000"/>
                    </a:srgbClr>
                  </a:gs>
                  <a:gs pos="100000">
                    <a:srgbClr val="2932FF">
                      <a:alpha val="57000"/>
                    </a:srgbClr>
                  </a:gs>
                </a:gsLst>
                <a:lin ang="0"/>
              </a:gra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0">
              <a:off x="2482626" y="2482626"/>
              <a:ext cx="11233242" cy="11233242"/>
              <a:chOff x="0" y="0"/>
              <a:chExt cx="812800" cy="8128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1119C2">
                      <a:alpha val="100000"/>
                    </a:srgbClr>
                  </a:gs>
                  <a:gs pos="100000">
                    <a:srgbClr val="2932FF">
                      <a:alpha val="100000"/>
                    </a:srgbClr>
                  </a:gs>
                </a:gsLst>
                <a:lin ang="0"/>
              </a:gra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18" id="18"/>
          <p:cNvGrpSpPr/>
          <p:nvPr/>
        </p:nvGrpSpPr>
        <p:grpSpPr>
          <a:xfrm rot="0">
            <a:off x="-413246" y="-1677475"/>
            <a:ext cx="7426882" cy="7426882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25400" t="0" r="-25400" b="0"/>
              </a:stretch>
            </a:blip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0866392" y="6482520"/>
            <a:ext cx="1141032" cy="471175"/>
            <a:chOff x="0" y="0"/>
            <a:chExt cx="1521375" cy="628233"/>
          </a:xfrm>
        </p:grpSpPr>
        <p:grpSp>
          <p:nvGrpSpPr>
            <p:cNvPr name="Group 21" id="21"/>
            <p:cNvGrpSpPr/>
            <p:nvPr/>
          </p:nvGrpSpPr>
          <p:grpSpPr>
            <a:xfrm rot="0">
              <a:off x="0" y="0"/>
              <a:ext cx="628233" cy="628233"/>
              <a:chOff x="0" y="0"/>
              <a:chExt cx="812800" cy="812800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1119C2">
                      <a:alpha val="15000"/>
                    </a:srgbClr>
                  </a:gs>
                  <a:gs pos="100000">
                    <a:srgbClr val="2932FF">
                      <a:alpha val="15000"/>
                    </a:srgbClr>
                  </a:gs>
                </a:gsLst>
                <a:lin ang="0"/>
              </a:gradFill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24" id="24"/>
            <p:cNvGrpSpPr/>
            <p:nvPr/>
          </p:nvGrpSpPr>
          <p:grpSpPr>
            <a:xfrm rot="0">
              <a:off x="297714" y="0"/>
              <a:ext cx="628233" cy="628233"/>
              <a:chOff x="0" y="0"/>
              <a:chExt cx="812800" cy="812800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1119C2">
                      <a:alpha val="50000"/>
                    </a:srgbClr>
                  </a:gs>
                  <a:gs pos="100000">
                    <a:srgbClr val="2932FF">
                      <a:alpha val="50000"/>
                    </a:srgbClr>
                  </a:gs>
                </a:gsLst>
                <a:lin ang="0"/>
              </a:gradFill>
            </p:spPr>
          </p:sp>
          <p:sp>
            <p:nvSpPr>
              <p:cNvPr name="TextBox 26" id="26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27" id="27"/>
            <p:cNvGrpSpPr/>
            <p:nvPr/>
          </p:nvGrpSpPr>
          <p:grpSpPr>
            <a:xfrm rot="0">
              <a:off x="595428" y="0"/>
              <a:ext cx="628233" cy="628233"/>
              <a:chOff x="0" y="0"/>
              <a:chExt cx="812800" cy="812800"/>
            </a:xfrm>
          </p:grpSpPr>
          <p:sp>
            <p:nvSpPr>
              <p:cNvPr name="Freeform 28" id="2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1119C2">
                      <a:alpha val="75000"/>
                    </a:srgbClr>
                  </a:gs>
                  <a:gs pos="100000">
                    <a:srgbClr val="2932FF">
                      <a:alpha val="75000"/>
                    </a:srgbClr>
                  </a:gs>
                </a:gsLst>
                <a:lin ang="0"/>
              </a:gradFill>
            </p:spPr>
          </p:sp>
          <p:sp>
            <p:nvSpPr>
              <p:cNvPr name="TextBox 29" id="29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30" id="30"/>
            <p:cNvGrpSpPr/>
            <p:nvPr/>
          </p:nvGrpSpPr>
          <p:grpSpPr>
            <a:xfrm rot="0">
              <a:off x="893143" y="0"/>
              <a:ext cx="628233" cy="628233"/>
              <a:chOff x="0" y="0"/>
              <a:chExt cx="812800" cy="812800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1119C2">
                      <a:alpha val="100000"/>
                    </a:srgbClr>
                  </a:gs>
                  <a:gs pos="100000">
                    <a:srgbClr val="2932FF">
                      <a:alpha val="100000"/>
                    </a:srgbClr>
                  </a:gs>
                </a:gsLst>
                <a:lin ang="0"/>
              </a:gradFill>
            </p:spPr>
          </p:sp>
          <p:sp>
            <p:nvSpPr>
              <p:cNvPr name="TextBox 32" id="32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33" id="33"/>
          <p:cNvGrpSpPr/>
          <p:nvPr/>
        </p:nvGrpSpPr>
        <p:grpSpPr>
          <a:xfrm rot="0">
            <a:off x="4078584" y="8831583"/>
            <a:ext cx="916071" cy="916071"/>
            <a:chOff x="0" y="0"/>
            <a:chExt cx="812800" cy="8128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1119C2">
                    <a:alpha val="100000"/>
                  </a:srgbClr>
                </a:gs>
                <a:gs pos="100000">
                  <a:srgbClr val="2932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35" id="3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8308014" y="6800570"/>
            <a:ext cx="601574" cy="601574"/>
            <a:chOff x="0" y="0"/>
            <a:chExt cx="812800" cy="8128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1119C2">
                    <a:alpha val="100000"/>
                  </a:srgbClr>
                </a:gs>
                <a:gs pos="100000">
                  <a:srgbClr val="2932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38" id="3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427126" y="8230010"/>
            <a:ext cx="601574" cy="601574"/>
            <a:chOff x="0" y="0"/>
            <a:chExt cx="812800" cy="81280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1119C2">
                    <a:alpha val="100000"/>
                  </a:srgbClr>
                </a:gs>
                <a:gs pos="100000">
                  <a:srgbClr val="2932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1" id="4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10866392" y="8587544"/>
            <a:ext cx="4095365" cy="889920"/>
            <a:chOff x="0" y="0"/>
            <a:chExt cx="5460486" cy="1186561"/>
          </a:xfrm>
        </p:grpSpPr>
        <p:grpSp>
          <p:nvGrpSpPr>
            <p:cNvPr name="Group 43" id="43"/>
            <p:cNvGrpSpPr/>
            <p:nvPr/>
          </p:nvGrpSpPr>
          <p:grpSpPr>
            <a:xfrm rot="0">
              <a:off x="0" y="0"/>
              <a:ext cx="5460486" cy="1186561"/>
              <a:chOff x="0" y="0"/>
              <a:chExt cx="1237415" cy="268890"/>
            </a:xfrm>
          </p:grpSpPr>
          <p:sp>
            <p:nvSpPr>
              <p:cNvPr name="Freeform 44" id="44"/>
              <p:cNvSpPr/>
              <p:nvPr/>
            </p:nvSpPr>
            <p:spPr>
              <a:xfrm flipH="false" flipV="false" rot="0">
                <a:off x="0" y="0"/>
                <a:ext cx="1237415" cy="268890"/>
              </a:xfrm>
              <a:custGeom>
                <a:avLst/>
                <a:gdLst/>
                <a:ahLst/>
                <a:cxnLst/>
                <a:rect r="r" b="b" t="t" l="l"/>
                <a:pathLst>
                  <a:path h="268890" w="1237415">
                    <a:moveTo>
                      <a:pt x="0" y="0"/>
                    </a:moveTo>
                    <a:lnTo>
                      <a:pt x="1237415" y="0"/>
                    </a:lnTo>
                    <a:lnTo>
                      <a:pt x="1237415" y="268890"/>
                    </a:lnTo>
                    <a:lnTo>
                      <a:pt x="0" y="268890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1119C2">
                      <a:alpha val="100000"/>
                    </a:srgbClr>
                  </a:gs>
                  <a:gs pos="100000">
                    <a:srgbClr val="2932FF">
                      <a:alpha val="100000"/>
                    </a:srgbClr>
                  </a:gs>
                </a:gsLst>
                <a:lin ang="0"/>
              </a:gradFill>
            </p:spPr>
          </p:sp>
          <p:sp>
            <p:nvSpPr>
              <p:cNvPr name="TextBox 45" id="45"/>
              <p:cNvSpPr txBox="true"/>
              <p:nvPr/>
            </p:nvSpPr>
            <p:spPr>
              <a:xfrm>
                <a:off x="0" y="-38100"/>
                <a:ext cx="1237415" cy="30699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46" id="46"/>
            <p:cNvSpPr txBox="true"/>
            <p:nvPr/>
          </p:nvSpPr>
          <p:spPr>
            <a:xfrm rot="0">
              <a:off x="0" y="98352"/>
              <a:ext cx="5460486" cy="9136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816"/>
                </a:lnSpc>
              </a:pPr>
              <a:r>
                <a:rPr lang="en-US" sz="4154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2024 - 2025</a:t>
              </a:r>
            </a:p>
          </p:txBody>
        </p:sp>
      </p:grpSp>
      <p:grpSp>
        <p:nvGrpSpPr>
          <p:cNvPr name="Group 47" id="47"/>
          <p:cNvGrpSpPr/>
          <p:nvPr/>
        </p:nvGrpSpPr>
        <p:grpSpPr>
          <a:xfrm rot="0">
            <a:off x="10408356" y="1119896"/>
            <a:ext cx="916071" cy="916071"/>
            <a:chOff x="0" y="0"/>
            <a:chExt cx="812800" cy="812800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1119C2">
                    <a:alpha val="100000"/>
                  </a:srgbClr>
                </a:gs>
                <a:gs pos="100000">
                  <a:srgbClr val="2932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9" id="4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0" id="50"/>
          <p:cNvGrpSpPr/>
          <p:nvPr/>
        </p:nvGrpSpPr>
        <p:grpSpPr>
          <a:xfrm rot="0">
            <a:off x="12376522" y="3919528"/>
            <a:ext cx="601574" cy="601574"/>
            <a:chOff x="0" y="0"/>
            <a:chExt cx="812800" cy="812800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1119C2">
                    <a:alpha val="100000"/>
                  </a:srgbClr>
                </a:gs>
                <a:gs pos="100000">
                  <a:srgbClr val="2932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2" id="5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3" id="53"/>
          <p:cNvSpPr txBox="true"/>
          <p:nvPr/>
        </p:nvSpPr>
        <p:spPr>
          <a:xfrm rot="0">
            <a:off x="10866392" y="7206131"/>
            <a:ext cx="8190730" cy="1233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06"/>
              </a:lnSpc>
            </a:pPr>
            <a:r>
              <a:rPr lang="en-US" sz="8802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Docker</a:t>
            </a:r>
          </a:p>
        </p:txBody>
      </p:sp>
      <p:grpSp>
        <p:nvGrpSpPr>
          <p:cNvPr name="Group 54" id="54"/>
          <p:cNvGrpSpPr/>
          <p:nvPr/>
        </p:nvGrpSpPr>
        <p:grpSpPr>
          <a:xfrm rot="0">
            <a:off x="14049985" y="-1207"/>
            <a:ext cx="4367878" cy="4367878"/>
            <a:chOff x="0" y="0"/>
            <a:chExt cx="812800" cy="812800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05BA8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56" id="56"/>
          <p:cNvGrpSpPr/>
          <p:nvPr/>
        </p:nvGrpSpPr>
        <p:grpSpPr>
          <a:xfrm rot="0">
            <a:off x="14049985" y="8318"/>
            <a:ext cx="4367878" cy="4367878"/>
            <a:chOff x="0" y="0"/>
            <a:chExt cx="812800" cy="812800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096118" y="-1945790"/>
            <a:ext cx="14555130" cy="1455513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gradFill>
                <a:gsLst>
                  <a:gs pos="0">
                    <a:srgbClr val="1119C2">
                      <a:alpha val="100000"/>
                    </a:srgbClr>
                  </a:gs>
                  <a:gs pos="100000">
                    <a:srgbClr val="2932FF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974297" y="-1067611"/>
            <a:ext cx="12798772" cy="12798772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6F6F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28700" y="8800265"/>
            <a:ext cx="916071" cy="91607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1119C2">
                    <a:alpha val="100000"/>
                  </a:srgbClr>
                </a:gs>
                <a:gs pos="100000">
                  <a:srgbClr val="2932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6966703" y="530962"/>
            <a:ext cx="585194" cy="585194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1119C2">
                    <a:alpha val="100000"/>
                  </a:srgbClr>
                </a:gs>
                <a:gs pos="100000">
                  <a:srgbClr val="2932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9245952" y="3770267"/>
            <a:ext cx="5948598" cy="3123014"/>
          </a:xfrm>
          <a:custGeom>
            <a:avLst/>
            <a:gdLst/>
            <a:ahLst/>
            <a:cxnLst/>
            <a:rect r="r" b="b" t="t" l="l"/>
            <a:pathLst>
              <a:path h="3123014" w="5948598">
                <a:moveTo>
                  <a:pt x="0" y="0"/>
                </a:moveTo>
                <a:lnTo>
                  <a:pt x="5948598" y="0"/>
                </a:lnTo>
                <a:lnTo>
                  <a:pt x="5948598" y="3123015"/>
                </a:lnTo>
                <a:lnTo>
                  <a:pt x="0" y="31230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3553074" y="2695174"/>
            <a:ext cx="5208590" cy="54968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9200" indent="-279600" lvl="1">
              <a:lnSpc>
                <a:spcPts val="3626"/>
              </a:lnSpc>
              <a:buFont typeface="Arial"/>
              <a:buChar char="•"/>
            </a:pPr>
            <a:r>
              <a:rPr lang="en-US" sz="259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Docker, créé en 2013 par Solomon Hykes, est une plateforme innovante de conteneurisation qui a révolutionné le développement logiciel.</a:t>
            </a:r>
          </a:p>
          <a:p>
            <a:pPr algn="l">
              <a:lnSpc>
                <a:spcPts val="3626"/>
              </a:lnSpc>
            </a:pPr>
          </a:p>
          <a:p>
            <a:pPr algn="l" marL="559200" indent="-279600" lvl="1">
              <a:lnSpc>
                <a:spcPts val="3626"/>
              </a:lnSpc>
              <a:buFont typeface="Arial"/>
              <a:buChar char="•"/>
            </a:pPr>
            <a:r>
              <a:rPr lang="en-US" sz="259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Il permet de regrouper une application et ses dépendances dans un conteneur léger, portable et cohérent.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77827" y="109569"/>
            <a:ext cx="3275246" cy="1110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33"/>
              </a:lnSpc>
            </a:pPr>
            <a:r>
              <a:rPr lang="en-US" b="true" sz="3166" spc="88">
                <a:solidFill>
                  <a:srgbClr val="171FD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Introduction à Docker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792668" y="588112"/>
            <a:ext cx="7162030" cy="1531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40"/>
              </a:lnSpc>
            </a:pPr>
            <a:r>
              <a:rPr lang="en-US" sz="5500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Introduction à Docker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88124" y="6074409"/>
            <a:ext cx="17707954" cy="2223098"/>
            <a:chOff x="0" y="0"/>
            <a:chExt cx="5864146" cy="73619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864146" cy="736199"/>
            </a:xfrm>
            <a:custGeom>
              <a:avLst/>
              <a:gdLst/>
              <a:ahLst/>
              <a:cxnLst/>
              <a:rect r="r" b="b" t="t" l="l"/>
              <a:pathLst>
                <a:path h="736199" w="5864146">
                  <a:moveTo>
                    <a:pt x="0" y="0"/>
                  </a:moveTo>
                  <a:lnTo>
                    <a:pt x="5864146" y="0"/>
                  </a:lnTo>
                  <a:lnTo>
                    <a:pt x="5864146" y="736199"/>
                  </a:lnTo>
                  <a:lnTo>
                    <a:pt x="0" y="736199"/>
                  </a:lnTo>
                  <a:close/>
                </a:path>
              </a:pathLst>
            </a:custGeom>
            <a:solidFill>
              <a:srgbClr val="F6F6F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864146" cy="7742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118268" y="557525"/>
            <a:ext cx="1141032" cy="471175"/>
            <a:chOff x="0" y="0"/>
            <a:chExt cx="1521375" cy="628233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628233" cy="628233"/>
              <a:chOff x="0" y="0"/>
              <a:chExt cx="812800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1119C2">
                      <a:alpha val="15000"/>
                    </a:srgbClr>
                  </a:gs>
                  <a:gs pos="100000">
                    <a:srgbClr val="2932FF">
                      <a:alpha val="15000"/>
                    </a:srgbClr>
                  </a:gs>
                </a:gsLst>
                <a:lin ang="0"/>
              </a:gra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297714" y="0"/>
              <a:ext cx="628233" cy="628233"/>
              <a:chOff x="0" y="0"/>
              <a:chExt cx="812800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1119C2">
                      <a:alpha val="50000"/>
                    </a:srgbClr>
                  </a:gs>
                  <a:gs pos="100000">
                    <a:srgbClr val="2932FF">
                      <a:alpha val="50000"/>
                    </a:srgbClr>
                  </a:gs>
                </a:gsLst>
                <a:lin ang="0"/>
              </a:gra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0">
              <a:off x="595428" y="0"/>
              <a:ext cx="628233" cy="628233"/>
              <a:chOff x="0" y="0"/>
              <a:chExt cx="812800" cy="8128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1119C2">
                      <a:alpha val="75000"/>
                    </a:srgbClr>
                  </a:gs>
                  <a:gs pos="100000">
                    <a:srgbClr val="2932FF">
                      <a:alpha val="75000"/>
                    </a:srgbClr>
                  </a:gs>
                </a:gsLst>
                <a:lin ang="0"/>
              </a:gra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0">
              <a:off x="893143" y="0"/>
              <a:ext cx="628233" cy="628233"/>
              <a:chOff x="0" y="0"/>
              <a:chExt cx="812800" cy="8128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1119C2">
                      <a:alpha val="100000"/>
                    </a:srgbClr>
                  </a:gs>
                  <a:gs pos="100000">
                    <a:srgbClr val="2932FF">
                      <a:alpha val="100000"/>
                    </a:srgbClr>
                  </a:gs>
                </a:gsLst>
                <a:lin ang="0"/>
              </a:gra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AutoShape 18" id="18"/>
          <p:cNvSpPr/>
          <p:nvPr/>
        </p:nvSpPr>
        <p:spPr>
          <a:xfrm flipV="true">
            <a:off x="634012" y="5143500"/>
            <a:ext cx="1662528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9" id="19"/>
          <p:cNvGrpSpPr/>
          <p:nvPr/>
        </p:nvGrpSpPr>
        <p:grpSpPr>
          <a:xfrm rot="0">
            <a:off x="2204526" y="4902021"/>
            <a:ext cx="482959" cy="482959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1028700" y="480482"/>
            <a:ext cx="3868111" cy="1110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33"/>
              </a:lnSpc>
            </a:pPr>
            <a:r>
              <a:rPr lang="en-US" sz="3166" spc="88" b="true">
                <a:solidFill>
                  <a:srgbClr val="171FD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Histoire de Docker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4761406" y="3241321"/>
            <a:ext cx="4382226" cy="934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4"/>
              </a:lnSpc>
            </a:pPr>
            <a:r>
              <a:rPr lang="en-US" sz="3365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2014 :</a:t>
            </a:r>
          </a:p>
          <a:p>
            <a:pPr algn="ctr">
              <a:lnSpc>
                <a:spcPts val="3634"/>
              </a:lnSpc>
            </a:pPr>
            <a:r>
              <a:rPr lang="en-US" sz="3365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Open Source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353411" y="3241321"/>
            <a:ext cx="4382226" cy="934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4"/>
              </a:lnSpc>
            </a:pPr>
            <a:r>
              <a:rPr lang="en-US" sz="3365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2013 :</a:t>
            </a:r>
          </a:p>
          <a:p>
            <a:pPr algn="ctr">
              <a:lnSpc>
                <a:spcPts val="3634"/>
              </a:lnSpc>
            </a:pPr>
            <a:r>
              <a:rPr lang="en-US" sz="3365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Création de Docker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9046497" y="2780905"/>
            <a:ext cx="4382226" cy="13944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4"/>
              </a:lnSpc>
            </a:pPr>
            <a:r>
              <a:rPr lang="en-US" sz="3365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2015 :</a:t>
            </a:r>
          </a:p>
          <a:p>
            <a:pPr algn="ctr">
              <a:lnSpc>
                <a:spcPts val="3634"/>
              </a:lnSpc>
            </a:pPr>
            <a:r>
              <a:rPr lang="en-US" sz="3365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Popularisation avec Kubernetes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634012" y="6270350"/>
            <a:ext cx="3890451" cy="11407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64603" indent="-232302" lvl="1">
              <a:lnSpc>
                <a:spcPts val="3012"/>
              </a:lnSpc>
              <a:buFont typeface="Arial"/>
              <a:buChar char="•"/>
            </a:pPr>
            <a:r>
              <a:rPr lang="en-US" b="true" sz="2151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Création de Docker par Solomon Hykes et sa société dotCloud.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5007294" y="6270350"/>
            <a:ext cx="3890451" cy="15217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64603" indent="-232302" lvl="1">
              <a:lnSpc>
                <a:spcPts val="3012"/>
              </a:lnSpc>
              <a:buFont typeface="Arial"/>
              <a:buChar char="•"/>
            </a:pPr>
            <a:r>
              <a:rPr lang="en-US" b="true" sz="2151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Docker devient open source, attirant une grande communauté sur le projet.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9363751" y="6165402"/>
            <a:ext cx="3890451" cy="7597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64603" indent="-232302" lvl="1">
              <a:lnSpc>
                <a:spcPts val="3012"/>
              </a:lnSpc>
              <a:buFont typeface="Arial"/>
              <a:buChar char="•"/>
            </a:pPr>
            <a:r>
              <a:rPr lang="en-US" b="true" sz="2151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Popularisation grâce à Kubernetes.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3569570" y="2780905"/>
            <a:ext cx="4382226" cy="13944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4"/>
              </a:lnSpc>
            </a:pPr>
            <a:r>
              <a:rPr lang="en-US" sz="3365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2020 :</a:t>
            </a:r>
          </a:p>
          <a:p>
            <a:pPr algn="ctr">
              <a:lnSpc>
                <a:spcPts val="3634"/>
              </a:lnSpc>
            </a:pPr>
            <a:r>
              <a:rPr lang="en-US" sz="3365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Docker Hub, plateforme Clé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3815458" y="6140453"/>
            <a:ext cx="3890451" cy="15217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64603" indent="-232302" lvl="1">
              <a:lnSpc>
                <a:spcPts val="3012"/>
              </a:lnSpc>
              <a:buFont typeface="Arial"/>
              <a:buChar char="•"/>
            </a:pPr>
            <a:r>
              <a:rPr lang="en-US" b="true" sz="2151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Docker Hub s'impose comme plateforme incontournable pour les images conteneurisées.</a:t>
            </a:r>
          </a:p>
        </p:txBody>
      </p:sp>
      <p:grpSp>
        <p:nvGrpSpPr>
          <p:cNvPr name="Group 31" id="31"/>
          <p:cNvGrpSpPr/>
          <p:nvPr/>
        </p:nvGrpSpPr>
        <p:grpSpPr>
          <a:xfrm rot="0">
            <a:off x="6711040" y="4902021"/>
            <a:ext cx="482959" cy="482959"/>
            <a:chOff x="0" y="0"/>
            <a:chExt cx="812800" cy="812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10996130" y="4883398"/>
            <a:ext cx="482959" cy="482959"/>
            <a:chOff x="0" y="0"/>
            <a:chExt cx="812800" cy="8128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15519204" y="4902021"/>
            <a:ext cx="482959" cy="482959"/>
            <a:chOff x="0" y="0"/>
            <a:chExt cx="812800" cy="8128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90023" y="1834221"/>
            <a:ext cx="17707954" cy="8163524"/>
            <a:chOff x="0" y="0"/>
            <a:chExt cx="5864146" cy="270342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864146" cy="2703423"/>
            </a:xfrm>
            <a:custGeom>
              <a:avLst/>
              <a:gdLst/>
              <a:ahLst/>
              <a:cxnLst/>
              <a:rect r="r" b="b" t="t" l="l"/>
              <a:pathLst>
                <a:path h="2703423" w="5864146">
                  <a:moveTo>
                    <a:pt x="0" y="0"/>
                  </a:moveTo>
                  <a:lnTo>
                    <a:pt x="5864146" y="0"/>
                  </a:lnTo>
                  <a:lnTo>
                    <a:pt x="5864146" y="2703423"/>
                  </a:lnTo>
                  <a:lnTo>
                    <a:pt x="0" y="2703423"/>
                  </a:lnTo>
                  <a:close/>
                </a:path>
              </a:pathLst>
            </a:custGeom>
            <a:solidFill>
              <a:srgbClr val="F6F6F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864146" cy="27415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97519" y="2665204"/>
            <a:ext cx="2335146" cy="856074"/>
            <a:chOff x="0" y="0"/>
            <a:chExt cx="3113528" cy="1141432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3113528" cy="1141432"/>
              <a:chOff x="0" y="0"/>
              <a:chExt cx="515121" cy="188845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515121" cy="188845"/>
              </a:xfrm>
              <a:custGeom>
                <a:avLst/>
                <a:gdLst/>
                <a:ahLst/>
                <a:cxnLst/>
                <a:rect r="r" b="b" t="t" l="l"/>
                <a:pathLst>
                  <a:path h="188845" w="515121">
                    <a:moveTo>
                      <a:pt x="0" y="0"/>
                    </a:moveTo>
                    <a:lnTo>
                      <a:pt x="515121" y="0"/>
                    </a:lnTo>
                    <a:lnTo>
                      <a:pt x="515121" y="188845"/>
                    </a:lnTo>
                    <a:lnTo>
                      <a:pt x="0" y="188845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1119C2">
                      <a:alpha val="100000"/>
                    </a:srgbClr>
                  </a:gs>
                  <a:gs pos="100000">
                    <a:srgbClr val="2932FF">
                      <a:alpha val="100000"/>
                    </a:srgbClr>
                  </a:gs>
                </a:gsLst>
                <a:lin ang="0"/>
              </a:gra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38100"/>
                <a:ext cx="515121" cy="22694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0" y="172410"/>
              <a:ext cx="3113528" cy="7299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06"/>
                </a:lnSpc>
              </a:pPr>
              <a:r>
                <a:rPr lang="en-US" sz="3290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Portabilité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597519" y="4572668"/>
            <a:ext cx="2335146" cy="856074"/>
            <a:chOff x="0" y="0"/>
            <a:chExt cx="3113528" cy="1141432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3113528" cy="1141432"/>
              <a:chOff x="0" y="0"/>
              <a:chExt cx="515121" cy="188845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515121" cy="188845"/>
              </a:xfrm>
              <a:custGeom>
                <a:avLst/>
                <a:gdLst/>
                <a:ahLst/>
                <a:cxnLst/>
                <a:rect r="r" b="b" t="t" l="l"/>
                <a:pathLst>
                  <a:path h="188845" w="515121">
                    <a:moveTo>
                      <a:pt x="0" y="0"/>
                    </a:moveTo>
                    <a:lnTo>
                      <a:pt x="515121" y="0"/>
                    </a:lnTo>
                    <a:lnTo>
                      <a:pt x="515121" y="188845"/>
                    </a:lnTo>
                    <a:lnTo>
                      <a:pt x="0" y="188845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1119C2">
                      <a:alpha val="100000"/>
                    </a:srgbClr>
                  </a:gs>
                  <a:gs pos="100000">
                    <a:srgbClr val="2932FF">
                      <a:alpha val="100000"/>
                    </a:srgbClr>
                  </a:gs>
                </a:gsLst>
                <a:lin ang="0"/>
              </a:gra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38100"/>
                <a:ext cx="515121" cy="22694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TextBox 14" id="14"/>
            <p:cNvSpPr txBox="true"/>
            <p:nvPr/>
          </p:nvSpPr>
          <p:spPr>
            <a:xfrm rot="0">
              <a:off x="0" y="172410"/>
              <a:ext cx="3113528" cy="7299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06"/>
                </a:lnSpc>
              </a:pPr>
              <a:r>
                <a:rPr lang="en-US" sz="3290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Isolation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597519" y="6480131"/>
            <a:ext cx="2335146" cy="856074"/>
            <a:chOff x="0" y="0"/>
            <a:chExt cx="3113528" cy="1141432"/>
          </a:xfrm>
        </p:grpSpPr>
        <p:grpSp>
          <p:nvGrpSpPr>
            <p:cNvPr name="Group 16" id="16"/>
            <p:cNvGrpSpPr/>
            <p:nvPr/>
          </p:nvGrpSpPr>
          <p:grpSpPr>
            <a:xfrm rot="0">
              <a:off x="0" y="0"/>
              <a:ext cx="3113528" cy="1141432"/>
              <a:chOff x="0" y="0"/>
              <a:chExt cx="515121" cy="188845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515121" cy="188845"/>
              </a:xfrm>
              <a:custGeom>
                <a:avLst/>
                <a:gdLst/>
                <a:ahLst/>
                <a:cxnLst/>
                <a:rect r="r" b="b" t="t" l="l"/>
                <a:pathLst>
                  <a:path h="188845" w="515121">
                    <a:moveTo>
                      <a:pt x="0" y="0"/>
                    </a:moveTo>
                    <a:lnTo>
                      <a:pt x="515121" y="0"/>
                    </a:lnTo>
                    <a:lnTo>
                      <a:pt x="515121" y="188845"/>
                    </a:lnTo>
                    <a:lnTo>
                      <a:pt x="0" y="188845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1119C2">
                      <a:alpha val="100000"/>
                    </a:srgbClr>
                  </a:gs>
                  <a:gs pos="100000">
                    <a:srgbClr val="2932FF">
                      <a:alpha val="100000"/>
                    </a:srgbClr>
                  </a:gs>
                </a:gsLst>
                <a:lin ang="0"/>
              </a:gra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38100"/>
                <a:ext cx="515121" cy="22694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TextBox 19" id="19"/>
            <p:cNvSpPr txBox="true"/>
            <p:nvPr/>
          </p:nvSpPr>
          <p:spPr>
            <a:xfrm rot="0">
              <a:off x="0" y="172410"/>
              <a:ext cx="3113528" cy="7299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06"/>
                </a:lnSpc>
              </a:pPr>
              <a:r>
                <a:rPr lang="en-US" sz="3290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Rapidité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597519" y="8383955"/>
            <a:ext cx="2335146" cy="782807"/>
            <a:chOff x="0" y="0"/>
            <a:chExt cx="3113528" cy="1043742"/>
          </a:xfrm>
        </p:grpSpPr>
        <p:grpSp>
          <p:nvGrpSpPr>
            <p:cNvPr name="Group 21" id="21"/>
            <p:cNvGrpSpPr/>
            <p:nvPr/>
          </p:nvGrpSpPr>
          <p:grpSpPr>
            <a:xfrm rot="0">
              <a:off x="0" y="0"/>
              <a:ext cx="3113528" cy="1043742"/>
              <a:chOff x="0" y="0"/>
              <a:chExt cx="515121" cy="172683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515121" cy="172683"/>
              </a:xfrm>
              <a:custGeom>
                <a:avLst/>
                <a:gdLst/>
                <a:ahLst/>
                <a:cxnLst/>
                <a:rect r="r" b="b" t="t" l="l"/>
                <a:pathLst>
                  <a:path h="172683" w="515121">
                    <a:moveTo>
                      <a:pt x="0" y="0"/>
                    </a:moveTo>
                    <a:lnTo>
                      <a:pt x="515121" y="0"/>
                    </a:lnTo>
                    <a:lnTo>
                      <a:pt x="515121" y="172683"/>
                    </a:lnTo>
                    <a:lnTo>
                      <a:pt x="0" y="172683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1119C2">
                      <a:alpha val="100000"/>
                    </a:srgbClr>
                  </a:gs>
                  <a:gs pos="100000">
                    <a:srgbClr val="2932FF">
                      <a:alpha val="100000"/>
                    </a:srgbClr>
                  </a:gs>
                </a:gsLst>
                <a:lin ang="0"/>
              </a:gradFill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0" y="-38100"/>
                <a:ext cx="515121" cy="21078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TextBox 24" id="24"/>
            <p:cNvSpPr txBox="true"/>
            <p:nvPr/>
          </p:nvSpPr>
          <p:spPr>
            <a:xfrm rot="0">
              <a:off x="0" y="191460"/>
              <a:ext cx="3113528" cy="6131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19"/>
                </a:lnSpc>
              </a:pPr>
              <a:r>
                <a:rPr lang="en-US" sz="2799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Productivité</a:t>
              </a:r>
            </a:p>
          </p:txBody>
        </p:sp>
      </p:grpSp>
      <p:sp>
        <p:nvSpPr>
          <p:cNvPr name="Freeform 25" id="25"/>
          <p:cNvSpPr/>
          <p:nvPr/>
        </p:nvSpPr>
        <p:spPr>
          <a:xfrm flipH="false" flipV="false" rot="0">
            <a:off x="10227372" y="931519"/>
            <a:ext cx="4211981" cy="4211981"/>
          </a:xfrm>
          <a:custGeom>
            <a:avLst/>
            <a:gdLst/>
            <a:ahLst/>
            <a:cxnLst/>
            <a:rect r="r" b="b" t="t" l="l"/>
            <a:pathLst>
              <a:path h="4211981" w="4211981">
                <a:moveTo>
                  <a:pt x="0" y="0"/>
                </a:moveTo>
                <a:lnTo>
                  <a:pt x="4211981" y="0"/>
                </a:lnTo>
                <a:lnTo>
                  <a:pt x="4211981" y="4211981"/>
                </a:lnTo>
                <a:lnTo>
                  <a:pt x="0" y="42119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4934653" y="4036019"/>
            <a:ext cx="1929370" cy="1929370"/>
          </a:xfrm>
          <a:custGeom>
            <a:avLst/>
            <a:gdLst/>
            <a:ahLst/>
            <a:cxnLst/>
            <a:rect r="r" b="b" t="t" l="l"/>
            <a:pathLst>
              <a:path h="1929370" w="1929370">
                <a:moveTo>
                  <a:pt x="0" y="0"/>
                </a:moveTo>
                <a:lnTo>
                  <a:pt x="1929370" y="0"/>
                </a:lnTo>
                <a:lnTo>
                  <a:pt x="1929370" y="1929370"/>
                </a:lnTo>
                <a:lnTo>
                  <a:pt x="0" y="19293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1047658" y="5757890"/>
            <a:ext cx="2300556" cy="2300556"/>
          </a:xfrm>
          <a:custGeom>
            <a:avLst/>
            <a:gdLst/>
            <a:ahLst/>
            <a:cxnLst/>
            <a:rect r="r" b="b" t="t" l="l"/>
            <a:pathLst>
              <a:path h="2300556" w="2300556">
                <a:moveTo>
                  <a:pt x="0" y="0"/>
                </a:moveTo>
                <a:lnTo>
                  <a:pt x="2300555" y="0"/>
                </a:lnTo>
                <a:lnTo>
                  <a:pt x="2300555" y="2300556"/>
                </a:lnTo>
                <a:lnTo>
                  <a:pt x="0" y="23005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14303533" y="7179553"/>
            <a:ext cx="3191610" cy="3191610"/>
          </a:xfrm>
          <a:custGeom>
            <a:avLst/>
            <a:gdLst/>
            <a:ahLst/>
            <a:cxnLst/>
            <a:rect r="r" b="b" t="t" l="l"/>
            <a:pathLst>
              <a:path h="3191610" w="3191610">
                <a:moveTo>
                  <a:pt x="0" y="0"/>
                </a:moveTo>
                <a:lnTo>
                  <a:pt x="3191610" y="0"/>
                </a:lnTo>
                <a:lnTo>
                  <a:pt x="3191610" y="3191610"/>
                </a:lnTo>
                <a:lnTo>
                  <a:pt x="0" y="319161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3428368" y="2587469"/>
            <a:ext cx="6303704" cy="1227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7819" indent="-248909" lvl="1">
              <a:lnSpc>
                <a:spcPts val="3228"/>
              </a:lnSpc>
              <a:buFont typeface="Arial"/>
              <a:buChar char="•"/>
            </a:pPr>
            <a:r>
              <a:rPr lang="en-US" b="true" sz="2305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Fonctionne de manière cohérente sur tout environnement (local, serveur, cloud).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265815" y="99482"/>
            <a:ext cx="3868111" cy="1110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33"/>
              </a:lnSpc>
            </a:pPr>
            <a:r>
              <a:rPr lang="en-US" sz="3166" spc="88" b="true">
                <a:solidFill>
                  <a:srgbClr val="171FD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Pourquoi Docker est utilisé ?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5390990" y="302591"/>
            <a:ext cx="7162030" cy="1531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40"/>
              </a:lnSpc>
            </a:pPr>
            <a:r>
              <a:rPr lang="en-US" sz="5500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Pourquoi Docker est utilisé ?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3428771" y="4568025"/>
            <a:ext cx="6160971" cy="8177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7819" indent="-248909" lvl="1">
              <a:lnSpc>
                <a:spcPts val="3228"/>
              </a:lnSpc>
              <a:buFont typeface="Arial"/>
              <a:buChar char="•"/>
            </a:pPr>
            <a:r>
              <a:rPr lang="en-US" b="true" sz="2305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Réduit les conflits entre dépendances.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3428368" y="6475489"/>
            <a:ext cx="6160971" cy="8177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7819" indent="-248909" lvl="1">
              <a:lnSpc>
                <a:spcPts val="3228"/>
              </a:lnSpc>
              <a:buFont typeface="Arial"/>
              <a:buChar char="•"/>
            </a:pPr>
            <a:r>
              <a:rPr lang="en-US" b="true" sz="2305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Conteneurs légers et plus rapides que les machines virtuelles.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3428771" y="8316644"/>
            <a:ext cx="6303704" cy="8698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0998" indent="-270499" lvl="1">
              <a:lnSpc>
                <a:spcPts val="3508"/>
              </a:lnSpc>
              <a:buFont typeface="Arial"/>
              <a:buChar char="•"/>
            </a:pPr>
            <a:r>
              <a:rPr lang="en-US" b="true" sz="2505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Simplifie les workflows de développement et de DevOps.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90023" y="1834221"/>
            <a:ext cx="17707954" cy="8163524"/>
            <a:chOff x="0" y="0"/>
            <a:chExt cx="5864146" cy="270342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864146" cy="2703423"/>
            </a:xfrm>
            <a:custGeom>
              <a:avLst/>
              <a:gdLst/>
              <a:ahLst/>
              <a:cxnLst/>
              <a:rect r="r" b="b" t="t" l="l"/>
              <a:pathLst>
                <a:path h="2703423" w="5864146">
                  <a:moveTo>
                    <a:pt x="0" y="0"/>
                  </a:moveTo>
                  <a:lnTo>
                    <a:pt x="5864146" y="0"/>
                  </a:lnTo>
                  <a:lnTo>
                    <a:pt x="5864146" y="2703423"/>
                  </a:lnTo>
                  <a:lnTo>
                    <a:pt x="0" y="2703423"/>
                  </a:lnTo>
                  <a:close/>
                </a:path>
              </a:pathLst>
            </a:custGeom>
            <a:solidFill>
              <a:srgbClr val="F6F6F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864146" cy="27415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207458" y="2665204"/>
            <a:ext cx="3680914" cy="856074"/>
            <a:chOff x="0" y="0"/>
            <a:chExt cx="4907885" cy="1141432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4907885" cy="1141432"/>
              <a:chOff x="0" y="0"/>
              <a:chExt cx="811990" cy="188845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11990" cy="188845"/>
              </a:xfrm>
              <a:custGeom>
                <a:avLst/>
                <a:gdLst/>
                <a:ahLst/>
                <a:cxnLst/>
                <a:rect r="r" b="b" t="t" l="l"/>
                <a:pathLst>
                  <a:path h="188845" w="811990">
                    <a:moveTo>
                      <a:pt x="0" y="0"/>
                    </a:moveTo>
                    <a:lnTo>
                      <a:pt x="811990" y="0"/>
                    </a:lnTo>
                    <a:lnTo>
                      <a:pt x="811990" y="188845"/>
                    </a:lnTo>
                    <a:lnTo>
                      <a:pt x="0" y="188845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1119C2">
                      <a:alpha val="100000"/>
                    </a:srgbClr>
                  </a:gs>
                  <a:gs pos="100000">
                    <a:srgbClr val="2932FF">
                      <a:alpha val="100000"/>
                    </a:srgbClr>
                  </a:gs>
                </a:gsLst>
                <a:lin ang="0"/>
              </a:gra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38100"/>
                <a:ext cx="811990" cy="22694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0" y="172410"/>
              <a:ext cx="4907885" cy="7299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06"/>
                </a:lnSpc>
              </a:pPr>
              <a:r>
                <a:rPr lang="en-US" sz="3290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Développement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902488" y="4474355"/>
            <a:ext cx="4290853" cy="856074"/>
            <a:chOff x="0" y="0"/>
            <a:chExt cx="5721137" cy="1141432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5721137" cy="1141432"/>
              <a:chOff x="0" y="0"/>
              <a:chExt cx="946539" cy="188845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946539" cy="188845"/>
              </a:xfrm>
              <a:custGeom>
                <a:avLst/>
                <a:gdLst/>
                <a:ahLst/>
                <a:cxnLst/>
                <a:rect r="r" b="b" t="t" l="l"/>
                <a:pathLst>
                  <a:path h="188845" w="946539">
                    <a:moveTo>
                      <a:pt x="0" y="0"/>
                    </a:moveTo>
                    <a:lnTo>
                      <a:pt x="946539" y="0"/>
                    </a:lnTo>
                    <a:lnTo>
                      <a:pt x="946539" y="188845"/>
                    </a:lnTo>
                    <a:lnTo>
                      <a:pt x="0" y="188845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1119C2">
                      <a:alpha val="100000"/>
                    </a:srgbClr>
                  </a:gs>
                  <a:gs pos="100000">
                    <a:srgbClr val="2932FF">
                      <a:alpha val="100000"/>
                    </a:srgbClr>
                  </a:gs>
                </a:gsLst>
                <a:lin ang="0"/>
              </a:gra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38100"/>
                <a:ext cx="946539" cy="22694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TextBox 14" id="14"/>
            <p:cNvSpPr txBox="true"/>
            <p:nvPr/>
          </p:nvSpPr>
          <p:spPr>
            <a:xfrm rot="0">
              <a:off x="0" y="172410"/>
              <a:ext cx="5721137" cy="7299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06"/>
                </a:lnSpc>
              </a:pPr>
              <a:r>
                <a:rPr lang="en-US" sz="3290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Tests automatisés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519299" y="6489656"/>
            <a:ext cx="3057232" cy="856074"/>
            <a:chOff x="0" y="0"/>
            <a:chExt cx="4076310" cy="1141432"/>
          </a:xfrm>
        </p:grpSpPr>
        <p:grpSp>
          <p:nvGrpSpPr>
            <p:cNvPr name="Group 16" id="16"/>
            <p:cNvGrpSpPr/>
            <p:nvPr/>
          </p:nvGrpSpPr>
          <p:grpSpPr>
            <a:xfrm rot="0">
              <a:off x="0" y="0"/>
              <a:ext cx="4076310" cy="1141432"/>
              <a:chOff x="0" y="0"/>
              <a:chExt cx="674409" cy="188845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674409" cy="188845"/>
              </a:xfrm>
              <a:custGeom>
                <a:avLst/>
                <a:gdLst/>
                <a:ahLst/>
                <a:cxnLst/>
                <a:rect r="r" b="b" t="t" l="l"/>
                <a:pathLst>
                  <a:path h="188845" w="674409">
                    <a:moveTo>
                      <a:pt x="0" y="0"/>
                    </a:moveTo>
                    <a:lnTo>
                      <a:pt x="674409" y="0"/>
                    </a:lnTo>
                    <a:lnTo>
                      <a:pt x="674409" y="188845"/>
                    </a:lnTo>
                    <a:lnTo>
                      <a:pt x="0" y="188845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1119C2">
                      <a:alpha val="100000"/>
                    </a:srgbClr>
                  </a:gs>
                  <a:gs pos="100000">
                    <a:srgbClr val="2932FF">
                      <a:alpha val="100000"/>
                    </a:srgbClr>
                  </a:gs>
                </a:gsLst>
                <a:lin ang="0"/>
              </a:gra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38100"/>
                <a:ext cx="674409" cy="22694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TextBox 19" id="19"/>
            <p:cNvSpPr txBox="true"/>
            <p:nvPr/>
          </p:nvSpPr>
          <p:spPr>
            <a:xfrm rot="0">
              <a:off x="0" y="172410"/>
              <a:ext cx="4076310" cy="7299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06"/>
                </a:lnSpc>
              </a:pPr>
              <a:r>
                <a:rPr lang="en-US" sz="3290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Déploiement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519299" y="8355697"/>
            <a:ext cx="3089592" cy="839322"/>
            <a:chOff x="0" y="0"/>
            <a:chExt cx="4119456" cy="1119096"/>
          </a:xfrm>
        </p:grpSpPr>
        <p:grpSp>
          <p:nvGrpSpPr>
            <p:cNvPr name="Group 21" id="21"/>
            <p:cNvGrpSpPr/>
            <p:nvPr/>
          </p:nvGrpSpPr>
          <p:grpSpPr>
            <a:xfrm rot="0">
              <a:off x="0" y="0"/>
              <a:ext cx="4119456" cy="1119096"/>
              <a:chOff x="0" y="0"/>
              <a:chExt cx="681548" cy="185150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681548" cy="185150"/>
              </a:xfrm>
              <a:custGeom>
                <a:avLst/>
                <a:gdLst/>
                <a:ahLst/>
                <a:cxnLst/>
                <a:rect r="r" b="b" t="t" l="l"/>
                <a:pathLst>
                  <a:path h="185150" w="681548">
                    <a:moveTo>
                      <a:pt x="0" y="0"/>
                    </a:moveTo>
                    <a:lnTo>
                      <a:pt x="681548" y="0"/>
                    </a:lnTo>
                    <a:lnTo>
                      <a:pt x="681548" y="185150"/>
                    </a:lnTo>
                    <a:lnTo>
                      <a:pt x="0" y="185150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1119C2">
                      <a:alpha val="100000"/>
                    </a:srgbClr>
                  </a:gs>
                  <a:gs pos="100000">
                    <a:srgbClr val="2932FF">
                      <a:alpha val="100000"/>
                    </a:srgbClr>
                  </a:gs>
                </a:gsLst>
                <a:lin ang="0"/>
              </a:gradFill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0" y="-38100"/>
                <a:ext cx="681548" cy="2232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TextBox 24" id="24"/>
            <p:cNvSpPr txBox="true"/>
            <p:nvPr/>
          </p:nvSpPr>
          <p:spPr>
            <a:xfrm rot="0">
              <a:off x="0" y="181935"/>
              <a:ext cx="4119456" cy="6980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79"/>
                </a:lnSpc>
              </a:pPr>
              <a:r>
                <a:rPr lang="en-US" sz="3199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Microservices</a:t>
              </a: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6191271" y="2455774"/>
            <a:ext cx="9586562" cy="1227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7819" indent="-248909" lvl="1">
              <a:lnSpc>
                <a:spcPts val="3228"/>
              </a:lnSpc>
              <a:buFont typeface="Arial"/>
              <a:buChar char="•"/>
            </a:pPr>
            <a:r>
              <a:rPr lang="en-US" b="true" sz="2305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Docker permet de créer des environnements standardisés pour les développeurs, garantissant que le code fonctionne de la même manière sur toutes les machines.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265815" y="99482"/>
            <a:ext cx="4622556" cy="5482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33"/>
              </a:lnSpc>
            </a:pPr>
            <a:r>
              <a:rPr lang="en-US" sz="3166" spc="88" b="true">
                <a:solidFill>
                  <a:srgbClr val="171FD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Application pratique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5390990" y="302591"/>
            <a:ext cx="7162030" cy="1531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40"/>
              </a:lnSpc>
            </a:pPr>
            <a:r>
              <a:rPr lang="en-US" sz="5500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Application Pratique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6191271" y="4201433"/>
            <a:ext cx="10942525" cy="1227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7819" indent="-248909" lvl="1">
              <a:lnSpc>
                <a:spcPts val="3228"/>
              </a:lnSpc>
              <a:buFont typeface="Arial"/>
              <a:buChar char="•"/>
            </a:pPr>
            <a:r>
              <a:rPr lang="en-US" b="true" sz="2305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Les équipes qualité utilisent Docker pour exécuter des tests dans des environnements contrôlés et reproductibles, éliminant les incertitudes liées aux différences de configuration.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6191271" y="6270701"/>
            <a:ext cx="10942525" cy="1227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7819" indent="-248909" lvl="1">
              <a:lnSpc>
                <a:spcPts val="3228"/>
              </a:lnSpc>
              <a:buFont typeface="Arial"/>
              <a:buChar char="•"/>
            </a:pPr>
            <a:r>
              <a:rPr lang="en-US" b="true" sz="2305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Docker simplifie la mise en production d’applications en empaquetant tout ce dont elles ont besoin dans un conteneur unique.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6191271" y="8097569"/>
            <a:ext cx="9627343" cy="13079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0998" indent="-270499" lvl="1">
              <a:lnSpc>
                <a:spcPts val="3508"/>
              </a:lnSpc>
              <a:buFont typeface="Arial"/>
              <a:buChar char="•"/>
            </a:pPr>
            <a:r>
              <a:rPr lang="en-US" b="true" sz="2505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Chaque microservice peut être isolé dans son propre conteneur, facilitant leur gestion, leur mise à jour et leur déploiement.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90023" y="1834221"/>
            <a:ext cx="17707954" cy="8163524"/>
            <a:chOff x="0" y="0"/>
            <a:chExt cx="5864146" cy="270342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864146" cy="2703423"/>
            </a:xfrm>
            <a:custGeom>
              <a:avLst/>
              <a:gdLst/>
              <a:ahLst/>
              <a:cxnLst/>
              <a:rect r="r" b="b" t="t" l="l"/>
              <a:pathLst>
                <a:path h="2703423" w="5864146">
                  <a:moveTo>
                    <a:pt x="0" y="0"/>
                  </a:moveTo>
                  <a:lnTo>
                    <a:pt x="5864146" y="0"/>
                  </a:lnTo>
                  <a:lnTo>
                    <a:pt x="5864146" y="2703423"/>
                  </a:lnTo>
                  <a:lnTo>
                    <a:pt x="0" y="2703423"/>
                  </a:lnTo>
                  <a:close/>
                </a:path>
              </a:pathLst>
            </a:custGeom>
            <a:solidFill>
              <a:srgbClr val="F6F6F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864146" cy="27415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807876" y="2388432"/>
            <a:ext cx="6778073" cy="3245002"/>
          </a:xfrm>
          <a:custGeom>
            <a:avLst/>
            <a:gdLst/>
            <a:ahLst/>
            <a:cxnLst/>
            <a:rect r="r" b="b" t="t" l="l"/>
            <a:pathLst>
              <a:path h="3245002" w="6778073">
                <a:moveTo>
                  <a:pt x="0" y="0"/>
                </a:moveTo>
                <a:lnTo>
                  <a:pt x="6778073" y="0"/>
                </a:lnTo>
                <a:lnTo>
                  <a:pt x="6778073" y="3245002"/>
                </a:lnTo>
                <a:lnTo>
                  <a:pt x="0" y="32450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06151" y="5786363"/>
            <a:ext cx="6731006" cy="3685226"/>
          </a:xfrm>
          <a:custGeom>
            <a:avLst/>
            <a:gdLst/>
            <a:ahLst/>
            <a:cxnLst/>
            <a:rect r="r" b="b" t="t" l="l"/>
            <a:pathLst>
              <a:path h="3685226" w="6731006">
                <a:moveTo>
                  <a:pt x="0" y="0"/>
                </a:moveTo>
                <a:lnTo>
                  <a:pt x="6731006" y="0"/>
                </a:lnTo>
                <a:lnTo>
                  <a:pt x="6731006" y="3685225"/>
                </a:lnTo>
                <a:lnTo>
                  <a:pt x="0" y="368522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87809" y="3578254"/>
            <a:ext cx="8597626" cy="8177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7819" indent="-248909" lvl="1">
              <a:lnSpc>
                <a:spcPts val="3228"/>
              </a:lnSpc>
              <a:buFont typeface="Arial"/>
              <a:buChar char="•"/>
            </a:pPr>
            <a:r>
              <a:rPr lang="en-US" b="true" sz="2305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Docker a introduit des pratiques comme DevOps et a standardisé l’utilisation des conteneurs."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65815" y="99482"/>
            <a:ext cx="4622556" cy="1110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33"/>
              </a:lnSpc>
            </a:pPr>
            <a:r>
              <a:rPr lang="en-US" sz="3166" spc="88" b="true">
                <a:solidFill>
                  <a:srgbClr val="171FD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Evolution et Impact de Docker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421575" y="223307"/>
            <a:ext cx="7162030" cy="1531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40"/>
              </a:lnSpc>
            </a:pPr>
            <a:r>
              <a:rPr lang="en-US" sz="5500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Evolution et Impact de Docker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852221" y="6991509"/>
            <a:ext cx="8689383" cy="1227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7819" indent="-248909" lvl="1">
              <a:lnSpc>
                <a:spcPts val="3228"/>
              </a:lnSpc>
              <a:buFont typeface="Arial"/>
              <a:buChar char="•"/>
            </a:pPr>
            <a:r>
              <a:rPr lang="en-US" b="true" sz="2305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Les entreprises l’adoptent pour améliorer leur efficacité, réduire les coûts et accélérer leur transformation numérique."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096118" y="-1945790"/>
            <a:ext cx="14555130" cy="1455513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gradFill>
                <a:gsLst>
                  <a:gs pos="0">
                    <a:srgbClr val="1119C2">
                      <a:alpha val="100000"/>
                    </a:srgbClr>
                  </a:gs>
                  <a:gs pos="100000">
                    <a:srgbClr val="2932FF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974297" y="-1067611"/>
            <a:ext cx="12798772" cy="12798772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6F6F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28700" y="8800265"/>
            <a:ext cx="916071" cy="91607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1119C2">
                    <a:alpha val="100000"/>
                  </a:srgbClr>
                </a:gs>
                <a:gs pos="100000">
                  <a:srgbClr val="2932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6966703" y="530962"/>
            <a:ext cx="585194" cy="585194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1119C2">
                    <a:alpha val="100000"/>
                  </a:srgbClr>
                </a:gs>
                <a:gs pos="100000">
                  <a:srgbClr val="2932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3473235" y="3216769"/>
            <a:ext cx="4638867" cy="4493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8034" indent="-249017" lvl="1">
              <a:lnSpc>
                <a:spcPts val="3229"/>
              </a:lnSpc>
              <a:buFont typeface="Arial"/>
              <a:buChar char="•"/>
            </a:pPr>
            <a:r>
              <a:rPr lang="en-US" sz="2306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Docker est devenu un outil incontournable grâce à sa portabilité, son efficacité et sa rapidité.</a:t>
            </a:r>
          </a:p>
          <a:p>
            <a:pPr algn="l">
              <a:lnSpc>
                <a:spcPts val="3229"/>
              </a:lnSpc>
            </a:pPr>
          </a:p>
          <a:p>
            <a:pPr algn="l" marL="498034" indent="-249017" lvl="1">
              <a:lnSpc>
                <a:spcPts val="3229"/>
              </a:lnSpc>
              <a:buFont typeface="Arial"/>
              <a:buChar char="•"/>
            </a:pPr>
            <a:r>
              <a:rPr lang="en-US" sz="2306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Il a transformé les méthodes de développement et de déploiement dans un monde où l'agilité est essentielle.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77827" y="109569"/>
            <a:ext cx="3275246" cy="5482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33"/>
              </a:lnSpc>
            </a:pPr>
            <a:r>
              <a:rPr lang="en-US" b="true" sz="3166" spc="88">
                <a:solidFill>
                  <a:srgbClr val="171FD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Conclusion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792668" y="588112"/>
            <a:ext cx="7162030" cy="779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40"/>
              </a:lnSpc>
            </a:pPr>
            <a:r>
              <a:rPr lang="en-US" sz="5500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Conclusion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8695411" y="3264394"/>
            <a:ext cx="6249876" cy="4226479"/>
          </a:xfrm>
          <a:custGeom>
            <a:avLst/>
            <a:gdLst/>
            <a:ahLst/>
            <a:cxnLst/>
            <a:rect r="r" b="b" t="t" l="l"/>
            <a:pathLst>
              <a:path h="4226479" w="6249876">
                <a:moveTo>
                  <a:pt x="0" y="0"/>
                </a:moveTo>
                <a:lnTo>
                  <a:pt x="6249876" y="0"/>
                </a:lnTo>
                <a:lnTo>
                  <a:pt x="6249876" y="4226479"/>
                </a:lnTo>
                <a:lnTo>
                  <a:pt x="0" y="42264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90023" y="241813"/>
            <a:ext cx="17707954" cy="9755931"/>
            <a:chOff x="0" y="0"/>
            <a:chExt cx="5864146" cy="323076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864146" cy="3230763"/>
            </a:xfrm>
            <a:custGeom>
              <a:avLst/>
              <a:gdLst/>
              <a:ahLst/>
              <a:cxnLst/>
              <a:rect r="r" b="b" t="t" l="l"/>
              <a:pathLst>
                <a:path h="3230763" w="5864146">
                  <a:moveTo>
                    <a:pt x="0" y="0"/>
                  </a:moveTo>
                  <a:lnTo>
                    <a:pt x="5864146" y="0"/>
                  </a:lnTo>
                  <a:lnTo>
                    <a:pt x="5864146" y="3230763"/>
                  </a:lnTo>
                  <a:lnTo>
                    <a:pt x="0" y="3230763"/>
                  </a:lnTo>
                  <a:close/>
                </a:path>
              </a:pathLst>
            </a:custGeom>
            <a:solidFill>
              <a:srgbClr val="F6F6F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864146" cy="32688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557687" y="5323246"/>
            <a:ext cx="6701613" cy="3727772"/>
          </a:xfrm>
          <a:custGeom>
            <a:avLst/>
            <a:gdLst/>
            <a:ahLst/>
            <a:cxnLst/>
            <a:rect r="r" b="b" t="t" l="l"/>
            <a:pathLst>
              <a:path h="3727772" w="6701613">
                <a:moveTo>
                  <a:pt x="0" y="0"/>
                </a:moveTo>
                <a:lnTo>
                  <a:pt x="6701613" y="0"/>
                </a:lnTo>
                <a:lnTo>
                  <a:pt x="6701613" y="3727772"/>
                </a:lnTo>
                <a:lnTo>
                  <a:pt x="0" y="37277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915201" y="6540132"/>
            <a:ext cx="8597626" cy="8177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7819" indent="-248909" lvl="1">
              <a:lnSpc>
                <a:spcPts val="3228"/>
              </a:lnSpc>
              <a:buFont typeface="Arial"/>
              <a:buChar char="•"/>
            </a:pPr>
            <a:r>
              <a:rPr lang="en-US" b="true" sz="2305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J’ai utilisé Google Alerts afin de me tenir au courant des dernière actualités sur Docker.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928255" y="1997131"/>
            <a:ext cx="10431490" cy="2218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52"/>
              </a:lnSpc>
            </a:pPr>
            <a:r>
              <a:rPr lang="en-US" sz="8011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Merci de m’avoir écouté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DAGYDX5xUqY</dc:identifier>
  <dcterms:modified xsi:type="dcterms:W3CDTF">2011-08-01T06:04:30Z</dcterms:modified>
  <cp:revision>1</cp:revision>
  <dc:title>Veille Techno Docker</dc:title>
</cp:coreProperties>
</file>