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91" r:id="rId14"/>
    <p:sldId id="281" r:id="rId15"/>
    <p:sldId id="283" r:id="rId16"/>
    <p:sldId id="284" r:id="rId17"/>
    <p:sldId id="285" r:id="rId18"/>
    <p:sldId id="290" r:id="rId19"/>
    <p:sldId id="292" r:id="rId20"/>
    <p:sldId id="294" r:id="rId21"/>
    <p:sldId id="293" r:id="rId22"/>
    <p:sldId id="295" r:id="rId23"/>
    <p:sldId id="307" r:id="rId24"/>
    <p:sldId id="306" r:id="rId25"/>
    <p:sldId id="298" r:id="rId26"/>
    <p:sldId id="308" r:id="rId27"/>
    <p:sldId id="309" r:id="rId28"/>
    <p:sldId id="310" r:id="rId29"/>
    <p:sldId id="311" r:id="rId30"/>
    <p:sldId id="312" r:id="rId31"/>
    <p:sldId id="314" r:id="rId32"/>
    <p:sldId id="315" r:id="rId33"/>
    <p:sldId id="316" r:id="rId34"/>
    <p:sldId id="317" r:id="rId35"/>
    <p:sldId id="305" r:id="rId36"/>
    <p:sldId id="265" r:id="rId37"/>
    <p:sldId id="31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6EC76-D5EA-416D-85FA-C2584310E40E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AA7C1-EC4D-4EDE-9267-C8D291C09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735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332BD-13BC-49C1-96C9-E49D3B63AA7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15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332BD-13BC-49C1-96C9-E49D3B63AA7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80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0BF2-0FBD-BA6D-D7EB-A666B635E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3F092-5E0E-47EC-0678-977171AB0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60C00-239C-F453-CEF7-169E9AA1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06ED-0562-4910-BDD6-C3EB1B47944C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F68ED-F8A2-0396-2F42-80D97FA6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36786-F555-25E0-14B6-2F6ECC5B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1A1D-28CE-4EBA-B47B-E7DAF3A9C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75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572A-4041-4ED8-C6F3-3465FF5A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8D606-7C7E-2DAD-851F-0FE59FEEC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641E7-1854-5B2A-EA07-9E8F42D4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06ED-0562-4910-BDD6-C3EB1B47944C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F1CA8-CDB7-446C-9BF3-CE9B9867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A11FC-2B42-DD25-E702-667CD524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1A1D-28CE-4EBA-B47B-E7DAF3A9C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70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33FD9-5041-053E-B9A9-896907178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4EFCD-0B67-3F51-D096-355307A7F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3131C-7A9A-7B1A-9D5A-53E7D54C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06ED-0562-4910-BDD6-C3EB1B47944C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2CC9-9FBB-3E65-C285-D87AAAAA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442B-4109-9402-D6F3-3EB5BB50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1A1D-28CE-4EBA-B47B-E7DAF3A9C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910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75EC-A4F2-4A9F-B94B-B52C6DB71DD1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C7B0-E9D4-4B39-AF7E-4ABC10497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52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75EC-A4F2-4A9F-B94B-B52C6DB71DD1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C7B0-E9D4-4B39-AF7E-4ABC10497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14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F3A2-14C8-2B03-27D1-F7D0B7E5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2760A-E72D-73A1-C445-EB82647D3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5D3E-423A-323D-90EE-48EC6998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06ED-0562-4910-BDD6-C3EB1B47944C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F0409-EA62-58F9-7299-9A88256E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8D17D-1D9C-02A9-711F-1163395C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1A1D-28CE-4EBA-B47B-E7DAF3A9C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93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7957-591D-2734-F472-DCFF4C46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E9859-C60F-B980-7BE1-A4CF86492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67E36-C984-0F6D-0BEA-22725B4A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06ED-0562-4910-BDD6-C3EB1B47944C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DA697-829B-ABC5-526F-BEC0EF1B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27D44-88FC-FCB6-18DC-CF7091F8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1A1D-28CE-4EBA-B47B-E7DAF3A9C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15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D464-A4AF-D466-A85D-9CEE042E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C1CEA-73D4-997F-9108-CB8CDF98E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BC2E5-C3EB-A349-01FC-F289369DB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1F407-8FF9-677B-72D5-E0BC7AF2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06ED-0562-4910-BDD6-C3EB1B47944C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C4307-7FDE-8320-F7A6-230B050D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715E6-ECAC-5EBD-FAD7-87A9981F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1A1D-28CE-4EBA-B47B-E7DAF3A9C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8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6B0D-895B-168E-CA71-DC4BBE9D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86D15-4C00-96E3-F2B4-F392B47AC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0AEBB-BBE7-F023-CA8B-CEF255720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382BA-A700-E8FB-AF46-D836EFF4E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3AD99-1199-D460-0FC2-3F399C849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41A40-F51F-F3AC-6B2C-1588446C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06ED-0562-4910-BDD6-C3EB1B47944C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CE20D-CD05-0639-FB6C-1B38DF7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CE0FE-D195-4296-5D1A-67B7D37D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1A1D-28CE-4EBA-B47B-E7DAF3A9C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52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1BA2-55B7-559B-94A8-6CB94584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F3497E-0D19-30D3-F990-E298FF53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06ED-0562-4910-BDD6-C3EB1B47944C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37376-953D-43F9-22A3-9022F2F2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D0BDA-AF2A-4E86-1A01-CB29E7B1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1A1D-28CE-4EBA-B47B-E7DAF3A9C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43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32E8E-A1BF-026B-F333-6E1859BF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06ED-0562-4910-BDD6-C3EB1B47944C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33992-B5E3-A3FB-6D0A-BA046C24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F603A-8A3B-0D02-D902-1F8F349C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1A1D-28CE-4EBA-B47B-E7DAF3A9C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45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E985-0F3E-B5A7-0C88-AF656E65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C9E7C-BFA7-93F0-BF1B-C2D2BF118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F8B6E-DD3E-19C4-E87C-D45A0897A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7B22B-6AD3-36C7-D2E9-E1DEDC5E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06ED-0562-4910-BDD6-C3EB1B47944C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4766E-B627-097D-13CB-F3F027D4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4734C-09CC-B98A-D2AF-1CF4AD1B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1A1D-28CE-4EBA-B47B-E7DAF3A9C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28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C0CE-A838-46DF-608A-08E31B89D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C7FDA-0C46-348F-F0D9-0930A930A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8C341-0507-6D41-FA3E-7D34C75D2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752EF-B5C3-84D7-8F34-CB414E24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06ED-0562-4910-BDD6-C3EB1B47944C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A19D3-8763-2711-EBE4-0EA87160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4E373-8E9B-22A2-26F3-2C720403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1A1D-28CE-4EBA-B47B-E7DAF3A9C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87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9BD07-4C41-ACB9-7F21-2CE423A78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93EB3-81E3-E9DE-4E89-AE9043C07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A06E1-B0BA-03A5-4CDA-A41CE62FA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306ED-0562-4910-BDD6-C3EB1B47944C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44AE1-3170-4A27-B141-FAF45E4F9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09B12-BACD-5E48-28CD-A3A5A3DB1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F1A1D-28CE-4EBA-B47B-E7DAF3A9C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6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30D0-93CB-A10E-F6E5-337A0A6FF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5631" y="138352"/>
            <a:ext cx="8969483" cy="98223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JOGINPALLY.B.R ENGINEERING COLLEGE</a:t>
            </a:r>
            <a:br>
              <a:rPr lang="en-US" sz="3600" dirty="0">
                <a:latin typeface="Algerian" panose="04020705040A02060702" pitchFamily="82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C1796-1051-88B1-3495-156834A9C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337" y="2837457"/>
            <a:ext cx="11512373" cy="242034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 PREDICTION  OF  STROKE DISEASE USING ECG AND PPG BIO-SIGNALS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39016-1E7A-5351-A6F7-226E373C5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7" y="326025"/>
            <a:ext cx="2627294" cy="1707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2AD862-A5DB-05FE-9F7D-5B1380D54A30}"/>
              </a:ext>
            </a:extLst>
          </p:cNvPr>
          <p:cNvSpPr txBox="1"/>
          <p:nvPr/>
        </p:nvSpPr>
        <p:spPr>
          <a:xfrm>
            <a:off x="2755631" y="1940054"/>
            <a:ext cx="8138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MAJOR PROJECT PRESENTATION 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52D89-A8EC-FB53-321C-8AF76696D84D}"/>
              </a:ext>
            </a:extLst>
          </p:cNvPr>
          <p:cNvSpPr txBox="1"/>
          <p:nvPr/>
        </p:nvSpPr>
        <p:spPr>
          <a:xfrm>
            <a:off x="253867" y="4772527"/>
            <a:ext cx="3283417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</a:t>
            </a:r>
          </a:p>
          <a:p>
            <a:pPr algn="ctr"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MR.K.VENKAIAH</a:t>
            </a:r>
          </a:p>
          <a:p>
            <a:pPr algn="ctr"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ASSIST.PROFESSOR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983A5-C6B5-999F-2362-DE883054254D}"/>
              </a:ext>
            </a:extLst>
          </p:cNvPr>
          <p:cNvSpPr txBox="1"/>
          <p:nvPr/>
        </p:nvSpPr>
        <p:spPr>
          <a:xfrm>
            <a:off x="7557247" y="4428565"/>
            <a:ext cx="43808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P.N.S. SATYA VISHAL   (19J21A1233)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J.SHYLU  (19J21A1215)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G.VAMSHI SRINIVAS  (19J21A1213)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98482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40D0-3F2E-A11C-F2B6-AA21E633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47" y="0"/>
            <a:ext cx="5530299" cy="1508289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4.1.1 ECONOMICAL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DC3B-9D9D-6C34-895D-9D318CE89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3" y="1057835"/>
            <a:ext cx="10793274" cy="4364934"/>
          </a:xfrm>
        </p:spPr>
        <p:txBody>
          <a:bodyPr>
            <a:noAutofit/>
          </a:bodyPr>
          <a:lstStyle/>
          <a:p>
            <a:pPr marL="571500" indent="-342900" algn="just">
              <a:lnSpc>
                <a:spcPct val="200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This study is carried out to check the economic impact that the system will have on the organization. </a:t>
            </a:r>
          </a:p>
          <a:p>
            <a:pPr marL="571500" indent="-342900" algn="just">
              <a:lnSpc>
                <a:spcPct val="200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amount of fund that the company can pour into the research and development of the system is limited. The expenditures must be justified.</a:t>
            </a:r>
          </a:p>
          <a:p>
            <a:pPr marL="571500" indent="-342900" algn="just">
              <a:lnSpc>
                <a:spcPct val="200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Only the customized products had to be purchased.</a:t>
            </a:r>
          </a:p>
          <a:p>
            <a:pPr indent="0" algn="just">
              <a:lnSpc>
                <a:spcPct val="200000"/>
              </a:lnSpc>
              <a:spcAft>
                <a:spcPts val="10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b="1" dirty="0">
              <a:solidFill>
                <a:srgbClr val="243F60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06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0AD7-ED44-C8D0-9D8B-58212F9A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5" y="-26894"/>
            <a:ext cx="7082118" cy="950259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4.1.2 TECHNICAL 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3B370-A4E9-38D1-95AE-0DDD6111B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8893"/>
            <a:ext cx="11246224" cy="6212541"/>
          </a:xfrm>
        </p:spPr>
        <p:txBody>
          <a:bodyPr>
            <a:normAutofit fontScale="85000" lnSpcReduction="10000"/>
          </a:bodyPr>
          <a:lstStyle/>
          <a:p>
            <a:pPr marL="571500" indent="-342900" algn="just">
              <a:lnSpc>
                <a:spcPct val="150000"/>
              </a:lnSpc>
              <a:spcAft>
                <a:spcPts val="1000"/>
              </a:spcAft>
            </a:pP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study is carried out to check the technical feasibility, the technical requirements of the   system. </a:t>
            </a:r>
          </a:p>
          <a:p>
            <a:pPr indent="457200" algn="just">
              <a:lnSpc>
                <a:spcPct val="150000"/>
              </a:lnSpc>
              <a:spcAft>
                <a:spcPts val="1000"/>
              </a:spcAft>
            </a:pP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 system developed must not have a high demand on  technical resources That lead to high demands being placed on the client.</a:t>
            </a:r>
            <a:endParaRPr lang="en-IN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41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4.1.3 </a:t>
            </a:r>
            <a:r>
              <a:rPr lang="en-US" sz="41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FEASIBILITY</a:t>
            </a:r>
            <a:endParaRPr lang="en-IN" sz="41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4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aspect of study is to check the level of acceptance of the system by the user. </a:t>
            </a:r>
            <a:endParaRPr lang="en-IN" sz="3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must not feel threatened by the system, instead must accept it as a necessity.</a:t>
            </a:r>
            <a:endParaRPr lang="en-IN" sz="3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49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79FA-496C-0124-8701-41223B35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8" y="659959"/>
            <a:ext cx="6401580" cy="1065474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 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9A7D-F0B4-9B25-8CF3-075D1CDBB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37" y="1502797"/>
            <a:ext cx="10821063" cy="61082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 11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Language:  Python 3.7 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8BE2E-72BF-061F-0E79-6CB49FD7F4B0}"/>
              </a:ext>
            </a:extLst>
          </p:cNvPr>
          <p:cNvSpPr txBox="1"/>
          <p:nvPr/>
        </p:nvSpPr>
        <p:spPr>
          <a:xfrm>
            <a:off x="357808" y="3267986"/>
            <a:ext cx="6401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 HARDWARE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2F427-265B-4DF3-3C66-06EC00C14AF2}"/>
              </a:ext>
            </a:extLst>
          </p:cNvPr>
          <p:cNvSpPr txBox="1"/>
          <p:nvPr/>
        </p:nvSpPr>
        <p:spPr>
          <a:xfrm>
            <a:off x="532737" y="3975653"/>
            <a:ext cx="816302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       :  Intel Corei5   3.00GHz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  ROM           :   256 GB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  RAM           :   4 GB</a:t>
            </a:r>
          </a:p>
          <a:p>
            <a:pPr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21C12-9BDC-97C2-A58C-D27E8B924B78}"/>
              </a:ext>
            </a:extLst>
          </p:cNvPr>
          <p:cNvSpPr txBox="1"/>
          <p:nvPr/>
        </p:nvSpPr>
        <p:spPr>
          <a:xfrm>
            <a:off x="454978" y="210624"/>
            <a:ext cx="1053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5.SOFTWARE REQUIREMENTS SPECIFICATION</a:t>
            </a:r>
          </a:p>
        </p:txBody>
      </p:sp>
    </p:spTree>
    <p:extLst>
      <p:ext uri="{BB962C8B-B14F-4D97-AF65-F5344CB8AC3E}">
        <p14:creationId xmlns:p14="http://schemas.microsoft.com/office/powerpoint/2010/main" val="99675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914C-A1EB-43A0-8F01-F6A7B16C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779" y="848690"/>
            <a:ext cx="3928670" cy="646331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UML DIAGRAMS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375C3D-1C63-488D-8765-124E5FB6B314}"/>
              </a:ext>
            </a:extLst>
          </p:cNvPr>
          <p:cNvSpPr txBox="1"/>
          <p:nvPr/>
        </p:nvSpPr>
        <p:spPr>
          <a:xfrm>
            <a:off x="1764358" y="2418929"/>
            <a:ext cx="9739385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5.1.1 Use Case Diagram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5.1.2 Class Diagram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5.1.3 Sequence Diagram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5.1.4 Activity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1B41B-5C08-D190-DBEA-54D86C53DA52}"/>
              </a:ext>
            </a:extLst>
          </p:cNvPr>
          <p:cNvSpPr txBox="1"/>
          <p:nvPr/>
        </p:nvSpPr>
        <p:spPr>
          <a:xfrm>
            <a:off x="1465006" y="1582994"/>
            <a:ext cx="9739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Language(UML) is a standard a general purpose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in the field of object oriented software engineering.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13DD7-82E3-75AE-B193-37C1E3062202}"/>
              </a:ext>
            </a:extLst>
          </p:cNvPr>
          <p:cNvSpPr txBox="1"/>
          <p:nvPr/>
        </p:nvSpPr>
        <p:spPr>
          <a:xfrm>
            <a:off x="4130545" y="114386"/>
            <a:ext cx="47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SYSTEM DESIGN</a:t>
            </a:r>
          </a:p>
        </p:txBody>
      </p:sp>
    </p:spTree>
    <p:extLst>
      <p:ext uri="{BB962C8B-B14F-4D97-AF65-F5344CB8AC3E}">
        <p14:creationId xmlns:p14="http://schemas.microsoft.com/office/powerpoint/2010/main" val="2082722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E716A0-785D-C071-AFE3-10AF9544B5B3}"/>
              </a:ext>
            </a:extLst>
          </p:cNvPr>
          <p:cNvSpPr txBox="1"/>
          <p:nvPr/>
        </p:nvSpPr>
        <p:spPr>
          <a:xfrm>
            <a:off x="4426180" y="312999"/>
            <a:ext cx="4943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6.1.1 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FF589-AA4B-343B-A82D-EF11D16266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6" t="25494" r="27613" b="22298"/>
          <a:stretch/>
        </p:blipFill>
        <p:spPr>
          <a:xfrm>
            <a:off x="869576" y="1004047"/>
            <a:ext cx="10470777" cy="554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72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88FCFD-07D5-2891-35CE-A41483E97C9E}"/>
              </a:ext>
            </a:extLst>
          </p:cNvPr>
          <p:cNvSpPr txBox="1"/>
          <p:nvPr/>
        </p:nvSpPr>
        <p:spPr>
          <a:xfrm>
            <a:off x="2648932" y="320511"/>
            <a:ext cx="5750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6.1.2 Class Diagram </a:t>
            </a:r>
            <a:br>
              <a:rPr lang="en-I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AC9C5-41EB-DBCF-9C30-7E8784B280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8" t="45197" r="26544" b="11797"/>
          <a:stretch/>
        </p:blipFill>
        <p:spPr>
          <a:xfrm>
            <a:off x="242047" y="1111624"/>
            <a:ext cx="11734800" cy="542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88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FF41E2-102C-586F-0345-97D5171D86B4}"/>
              </a:ext>
            </a:extLst>
          </p:cNvPr>
          <p:cNvSpPr txBox="1"/>
          <p:nvPr/>
        </p:nvSpPr>
        <p:spPr>
          <a:xfrm>
            <a:off x="3723921" y="52979"/>
            <a:ext cx="59574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6.1.3 Sequence Diagram </a:t>
            </a:r>
            <a:b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7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2E7A1-C6E6-3BB3-3555-B3D422FEC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94" y="658761"/>
            <a:ext cx="11496837" cy="603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90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290C68-5F79-AE0E-2B2B-92EB4DDE5CEA}"/>
              </a:ext>
            </a:extLst>
          </p:cNvPr>
          <p:cNvSpPr txBox="1"/>
          <p:nvPr/>
        </p:nvSpPr>
        <p:spPr>
          <a:xfrm>
            <a:off x="0" y="127819"/>
            <a:ext cx="55379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6.1.4 Activity Diagram </a:t>
            </a:r>
            <a:b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7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56E79F-C5E8-64FB-460E-0A0863A91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135" y="657818"/>
            <a:ext cx="8670605" cy="588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8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Flow diagram for vehicle detection. | Download Scientific ...">
            <a:extLst>
              <a:ext uri="{FF2B5EF4-FFF2-40B4-BE49-F238E27FC236}">
                <a16:creationId xmlns:a16="http://schemas.microsoft.com/office/drawing/2014/main" id="{8071336D-EF09-EA20-0005-1B9C3D4D14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85E7D5-0E67-CD85-63B9-8809286F4DAB}"/>
              </a:ext>
            </a:extLst>
          </p:cNvPr>
          <p:cNvSpPr txBox="1"/>
          <p:nvPr/>
        </p:nvSpPr>
        <p:spPr>
          <a:xfrm>
            <a:off x="1661492" y="29348"/>
            <a:ext cx="8869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7.SYSTEM IMPLEMENTATION</a:t>
            </a:r>
            <a:br>
              <a:rPr lang="en-I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FA5E1-F0AF-E4E9-2526-4F7FCDD45535}"/>
              </a:ext>
            </a:extLst>
          </p:cNvPr>
          <p:cNvSpPr txBox="1"/>
          <p:nvPr/>
        </p:nvSpPr>
        <p:spPr>
          <a:xfrm>
            <a:off x="831373" y="991786"/>
            <a:ext cx="5796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7.1 SYSTEM ARCHITECTURE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B635F3-8B2B-6396-0F11-5864BE5C283F}"/>
              </a:ext>
            </a:extLst>
          </p:cNvPr>
          <p:cNvSpPr/>
          <p:nvPr/>
        </p:nvSpPr>
        <p:spPr>
          <a:xfrm>
            <a:off x="5825765" y="266778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022FC3-B833-ED29-2763-D7ABE9E33DA3}"/>
              </a:ext>
            </a:extLst>
          </p:cNvPr>
          <p:cNvSpPr/>
          <p:nvPr/>
        </p:nvSpPr>
        <p:spPr>
          <a:xfrm>
            <a:off x="7532016" y="5637229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584B06-4001-F6AB-E549-EFFB5E81DE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435" y="1550895"/>
            <a:ext cx="11860306" cy="513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3942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7F73EC-F8F0-03FD-31F4-009508099221}"/>
              </a:ext>
            </a:extLst>
          </p:cNvPr>
          <p:cNvSpPr txBox="1"/>
          <p:nvPr/>
        </p:nvSpPr>
        <p:spPr>
          <a:xfrm>
            <a:off x="1945341" y="179294"/>
            <a:ext cx="55850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 ALGORITHMS USED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1E586-AA0F-C010-06A3-F62E4B03DD96}"/>
              </a:ext>
            </a:extLst>
          </p:cNvPr>
          <p:cNvSpPr txBox="1"/>
          <p:nvPr/>
        </p:nvSpPr>
        <p:spPr>
          <a:xfrm>
            <a:off x="116540" y="1066801"/>
            <a:ext cx="89198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7.2.1 Convolutional Neural Network 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540B2F-9DCA-4E0A-E1B7-1D88F2ADB223}"/>
              </a:ext>
            </a:extLst>
          </p:cNvPr>
          <p:cNvSpPr txBox="1"/>
          <p:nvPr/>
        </p:nvSpPr>
        <p:spPr>
          <a:xfrm>
            <a:off x="116540" y="1936377"/>
            <a:ext cx="10775577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is a type of artificial neural network, which is widely used for image/object recognition and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models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image of a human body part, such as the Heart, and pinpoint where there might be a anomalies  in X-ray images.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built-in convolutional layer reduces the high dimensionality of images without losing its information.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5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2430-4A7D-E189-F355-82532D86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12" y="-98612"/>
            <a:ext cx="5109881" cy="950259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66A81-D81D-9DD7-D550-1BF18E91D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493059"/>
            <a:ext cx="11228294" cy="62484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STUDY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SPECIFICATION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6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D9D4E4-7E01-54BC-A1C2-5CC89C886D77}"/>
              </a:ext>
            </a:extLst>
          </p:cNvPr>
          <p:cNvSpPr txBox="1"/>
          <p:nvPr/>
        </p:nvSpPr>
        <p:spPr>
          <a:xfrm>
            <a:off x="0" y="268942"/>
            <a:ext cx="9144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7.2.2 Long Short-Term Memory 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2B36B-5B5F-AAD2-A7BF-946F56D92790}"/>
              </a:ext>
            </a:extLst>
          </p:cNvPr>
          <p:cNvSpPr txBox="1"/>
          <p:nvPr/>
        </p:nvSpPr>
        <p:spPr>
          <a:xfrm>
            <a:off x="0" y="1515035"/>
            <a:ext cx="1161825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LSTMs are predominantly used to learn, process, and classify sequential data because these networks can learn long-term dependencies between time steps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model is a subtype of Recurrent Neural Networks (RNN) applications include  language modeling, speech recognition, and video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is used to recognize patterns in data sequences, such as those that appear in sensor data, stock prices, or natural language.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143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A87D94-EB6C-24F4-2230-226C134641A1}"/>
              </a:ext>
            </a:extLst>
          </p:cNvPr>
          <p:cNvSpPr txBox="1"/>
          <p:nvPr/>
        </p:nvSpPr>
        <p:spPr>
          <a:xfrm>
            <a:off x="3101788" y="211455"/>
            <a:ext cx="5692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7.3 TECHNOLOGY USED  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361BA-A428-7C44-8369-91A07A25C5E9}"/>
              </a:ext>
            </a:extLst>
          </p:cNvPr>
          <p:cNvSpPr txBox="1"/>
          <p:nvPr/>
        </p:nvSpPr>
        <p:spPr>
          <a:xfrm>
            <a:off x="53788" y="1317812"/>
            <a:ext cx="11663082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 high-level, interpreted, interactive and object-oriented scripting language.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 NumPy, Matplotlib, Pandas are used. 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one of the most commonly used packages for scientific computing in Python. It provides a multidimensional array object, as well as variations such as matrices, which can be used for various math operations.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D8AC1-5F04-042F-51B6-E8CC944EA4A0}"/>
              </a:ext>
            </a:extLst>
          </p:cNvPr>
          <p:cNvSpPr txBox="1"/>
          <p:nvPr/>
        </p:nvSpPr>
        <p:spPr>
          <a:xfrm>
            <a:off x="134472" y="627529"/>
            <a:ext cx="3433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7.3.1 PYTHON:</a:t>
            </a:r>
            <a:endParaRPr lang="en-IN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664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7C20BA-97EE-36CA-FB01-7080D2A836F3}"/>
              </a:ext>
            </a:extLst>
          </p:cNvPr>
          <p:cNvSpPr txBox="1"/>
          <p:nvPr/>
        </p:nvSpPr>
        <p:spPr>
          <a:xfrm>
            <a:off x="188259" y="1219201"/>
            <a:ext cx="11743765" cy="324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is an open source Python package that is most widely used for data analysis and machine learning tasks .It aims to be the fundamental high-level building block for doing practical, real-world data analysis in Python. </a:t>
            </a:r>
          </a:p>
          <a:p>
            <a:pPr algn="just"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FCD8A-4AC7-F1C0-8D88-6A5FD2661859}"/>
              </a:ext>
            </a:extLst>
          </p:cNvPr>
          <p:cNvSpPr txBox="1"/>
          <p:nvPr/>
        </p:nvSpPr>
        <p:spPr>
          <a:xfrm>
            <a:off x="188259" y="662499"/>
            <a:ext cx="66428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I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CF1482-9384-BEBF-0DA8-BAD05D65D0A6}"/>
              </a:ext>
            </a:extLst>
          </p:cNvPr>
          <p:cNvSpPr txBox="1"/>
          <p:nvPr/>
        </p:nvSpPr>
        <p:spPr>
          <a:xfrm>
            <a:off x="98612" y="3550024"/>
            <a:ext cx="11636188" cy="278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33350" algn="just">
              <a:lnSpc>
                <a:spcPct val="150000"/>
              </a:lnSpc>
              <a:spcAft>
                <a:spcPts val="720"/>
              </a:spcAft>
            </a:pP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Matplotlib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33350" algn="just">
              <a:lnSpc>
                <a:spcPct val="150000"/>
              </a:lnSpc>
              <a:spcAft>
                <a:spcPts val="72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Matplotlib is a Python 2D plotting library and it is a cross-platform, data visualization and graphical plotting library for Python . Matplotlib tries to make easy things easy and hard things possible.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108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7AF6-70F4-1185-3761-9A51950F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96979"/>
          </a:xfrm>
        </p:spPr>
        <p:txBody>
          <a:bodyPr/>
          <a:lstStyle/>
          <a:p>
            <a:r>
              <a:rPr lang="en-I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SYSTEM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BE20-CB8B-4916-B587-33002B4734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160862"/>
            <a:ext cx="10363826" cy="457655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 of testing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8.1.1 UNIT TESTING: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sz="3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module is considered independently . It focuses on each unit of software as  implemented in the source code.</a:t>
            </a:r>
          </a:p>
          <a:p>
            <a:pPr>
              <a:lnSpc>
                <a:spcPct val="160000"/>
              </a:lnSpc>
            </a:pPr>
            <a:r>
              <a:rPr lang="en-IN" sz="3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of the entire module.</a:t>
            </a:r>
          </a:p>
          <a:p>
            <a:pPr>
              <a:lnSpc>
                <a:spcPct val="160000"/>
              </a:lnSpc>
            </a:pPr>
            <a:r>
              <a:rPr lang="en-IN" sz="3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 for user input.</a:t>
            </a:r>
          </a:p>
          <a:p>
            <a:pPr>
              <a:lnSpc>
                <a:spcPct val="160000"/>
              </a:lnSpc>
            </a:pPr>
            <a:r>
              <a:rPr lang="en-IN" sz="3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of the coding standards to be maintained during code.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709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726693-E890-228C-1E1E-2695FD5B62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6871" y="779929"/>
            <a:ext cx="10884038" cy="4670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.1.2 INTEGRATION TESTING: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phase in software testing in which individual software modules are combined and tested as a group.</a:t>
            </a:r>
          </a:p>
          <a:p>
            <a:pPr algn="just">
              <a:lnSpc>
                <a:spcPct val="150000"/>
              </a:lnSpc>
            </a:pP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for constructing tests to uncover errors associated with the interface.</a:t>
            </a:r>
          </a:p>
          <a:p>
            <a:pPr algn="just">
              <a:lnSpc>
                <a:spcPct val="150000"/>
              </a:lnSpc>
            </a:pP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modules are combined in this testing step.</a:t>
            </a:r>
          </a:p>
          <a:p>
            <a:pPr algn="just">
              <a:lnSpc>
                <a:spcPct val="150000"/>
              </a:lnSpc>
            </a:pP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entire program was tested as a whole.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488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9E706D-6588-FA7E-6E8C-FD295F746D1B}"/>
              </a:ext>
            </a:extLst>
          </p:cNvPr>
          <p:cNvSpPr txBox="1"/>
          <p:nvPr/>
        </p:nvSpPr>
        <p:spPr>
          <a:xfrm>
            <a:off x="0" y="0"/>
            <a:ext cx="5746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8.2 TEST CASES &amp; RESULTS</a:t>
            </a:r>
            <a:endParaRPr lang="en-I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53D8F9-BC75-F961-1E6F-3E8491B1B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725421"/>
              </p:ext>
            </p:extLst>
          </p:nvPr>
        </p:nvGraphicFramePr>
        <p:xfrm>
          <a:off x="206188" y="376519"/>
          <a:ext cx="11851344" cy="6426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196">
                  <a:extLst>
                    <a:ext uri="{9D8B030D-6E8A-4147-A177-3AD203B41FA5}">
                      <a16:colId xmlns:a16="http://schemas.microsoft.com/office/drawing/2014/main" val="2060471245"/>
                    </a:ext>
                  </a:extLst>
                </a:gridCol>
                <a:gridCol w="1909858">
                  <a:extLst>
                    <a:ext uri="{9D8B030D-6E8A-4147-A177-3AD203B41FA5}">
                      <a16:colId xmlns:a16="http://schemas.microsoft.com/office/drawing/2014/main" val="1287575098"/>
                    </a:ext>
                  </a:extLst>
                </a:gridCol>
                <a:gridCol w="1909858">
                  <a:extLst>
                    <a:ext uri="{9D8B030D-6E8A-4147-A177-3AD203B41FA5}">
                      <a16:colId xmlns:a16="http://schemas.microsoft.com/office/drawing/2014/main" val="2917410260"/>
                    </a:ext>
                  </a:extLst>
                </a:gridCol>
                <a:gridCol w="1909858">
                  <a:extLst>
                    <a:ext uri="{9D8B030D-6E8A-4147-A177-3AD203B41FA5}">
                      <a16:colId xmlns:a16="http://schemas.microsoft.com/office/drawing/2014/main" val="2848542049"/>
                    </a:ext>
                  </a:extLst>
                </a:gridCol>
                <a:gridCol w="1909858">
                  <a:extLst>
                    <a:ext uri="{9D8B030D-6E8A-4147-A177-3AD203B41FA5}">
                      <a16:colId xmlns:a16="http://schemas.microsoft.com/office/drawing/2014/main" val="3126404370"/>
                    </a:ext>
                  </a:extLst>
                </a:gridCol>
                <a:gridCol w="1909858">
                  <a:extLst>
                    <a:ext uri="{9D8B030D-6E8A-4147-A177-3AD203B41FA5}">
                      <a16:colId xmlns:a16="http://schemas.microsoft.com/office/drawing/2014/main" val="1370389208"/>
                    </a:ext>
                  </a:extLst>
                </a:gridCol>
                <a:gridCol w="1909858">
                  <a:extLst>
                    <a:ext uri="{9D8B030D-6E8A-4147-A177-3AD203B41FA5}">
                      <a16:colId xmlns:a16="http://schemas.microsoft.com/office/drawing/2014/main" val="1672602955"/>
                    </a:ext>
                  </a:extLst>
                </a:gridCol>
              </a:tblGrid>
              <a:tr h="8667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CASES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DESCRIPTION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OUTPUT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OBTAINED OUTPUT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RESULT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REMARKS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1430616551"/>
                  </a:ext>
                </a:extLst>
              </a:tr>
              <a:tr h="11044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Signup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has to enter Required data to register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Successfully Registered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 Successful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3977451759"/>
                  </a:ext>
                </a:extLst>
              </a:tr>
              <a:tr h="11044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Signup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IN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User enter wrong Email format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IN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 failed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IN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 failed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 Need to Enter Correct Email Format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1576506769"/>
                  </a:ext>
                </a:extLst>
              </a:tr>
              <a:tr h="11044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Login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Invalid user try to Login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Invalid details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Invalid details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 need to Register first (Or) Enter valid details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3443778349"/>
                  </a:ext>
                </a:extLst>
              </a:tr>
              <a:tr h="11044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Login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IN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enter valid username &amp; password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IN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 Successfully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IN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 Successfully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4098770809"/>
                  </a:ext>
                </a:extLst>
              </a:tr>
              <a:tr h="5712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 Of stroke disease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based on ECG &amp; PPG </a:t>
                      </a:r>
                      <a:endParaRPr lang="en-IN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IN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Stroke disease occur</a:t>
                      </a:r>
                      <a:endParaRPr lang="en-I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IN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Stroke disease occur</a:t>
                      </a:r>
                      <a:endParaRPr lang="en-IN" sz="1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4470412"/>
                  </a:ext>
                </a:extLst>
              </a:tr>
              <a:tr h="5712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 Of stroke disease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based on ECG &amp; PPG</a:t>
                      </a:r>
                      <a:endParaRPr lang="en-IN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Stroke disease not found</a:t>
                      </a:r>
                      <a:endParaRPr lang="en-IN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Stroke disease not found</a:t>
                      </a:r>
                      <a:endParaRPr lang="en-IN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129573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549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9B0B16-5D6B-62E6-98ED-2DCB18D8A075}"/>
              </a:ext>
            </a:extLst>
          </p:cNvPr>
          <p:cNvSpPr txBox="1"/>
          <p:nvPr/>
        </p:nvSpPr>
        <p:spPr>
          <a:xfrm>
            <a:off x="251012" y="107576"/>
            <a:ext cx="8892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9. 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17501-47AF-4D2E-2408-A636D2D65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0"/>
          <a:stretch/>
        </p:blipFill>
        <p:spPr bwMode="auto">
          <a:xfrm>
            <a:off x="950259" y="772745"/>
            <a:ext cx="11053481" cy="5466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73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049DD9-815D-BC79-ACA3-038DF0A900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729" y="127803"/>
            <a:ext cx="11322424" cy="660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7797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88E3F5-6F11-CD26-C31D-645E4816F1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1" t="191" r="-379" b="-191"/>
          <a:stretch/>
        </p:blipFill>
        <p:spPr bwMode="auto">
          <a:xfrm>
            <a:off x="502024" y="161365"/>
            <a:ext cx="10309411" cy="553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9218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91E34A-5A77-90AB-C038-07E16E93E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6" t="2138" r="428" b="1089"/>
          <a:stretch/>
        </p:blipFill>
        <p:spPr bwMode="auto">
          <a:xfrm>
            <a:off x="143435" y="360686"/>
            <a:ext cx="11932024" cy="618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535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048E-D46D-FB26-F616-67233C10F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741" y="0"/>
            <a:ext cx="4554071" cy="1355558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82497-5E29-CECB-C396-0E9853D4A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18" y="1120588"/>
            <a:ext cx="12149021" cy="5512823"/>
          </a:xfrm>
        </p:spPr>
        <p:txBody>
          <a:bodyPr>
            <a:noAutofit/>
          </a:bodyPr>
          <a:lstStyle/>
          <a:p>
            <a:pPr marR="868680" algn="just">
              <a:lnSpc>
                <a:spcPct val="150000"/>
              </a:lnSpc>
              <a:spcAft>
                <a:spcPts val="155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Since stroke disease often causes death or serious disability, active primary prevention and early detection of prognostic symptoms are very important.</a:t>
            </a:r>
          </a:p>
          <a:p>
            <a:pPr marR="868680" algn="just">
              <a:lnSpc>
                <a:spcPct val="150000"/>
              </a:lnSpc>
              <a:spcAft>
                <a:spcPts val="155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agnetic resonance imaging or computed tomography has mostly been used to detect and predict prognostic symptoms in stroke patients. </a:t>
            </a:r>
          </a:p>
          <a:p>
            <a:pPr marR="868680" algn="just">
              <a:lnSpc>
                <a:spcPct val="150000"/>
              </a:lnSpc>
              <a:spcAft>
                <a:spcPts val="155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These 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methodologies  are difficult to diagnose early in real-time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Electrocardiogram (ECG) and photo plethysmography (PPG) measured in real-time for the elderly.</a:t>
            </a:r>
          </a:p>
          <a:p>
            <a:pPr marL="0" marR="868680" indent="0" algn="just">
              <a:lnSpc>
                <a:spcPct val="100000"/>
              </a:lnSpc>
              <a:spcAft>
                <a:spcPts val="1550"/>
              </a:spcAft>
              <a:buNone/>
            </a:pP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62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52F36F-EB17-9A8B-0A60-5C05486672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3" t="-307" r="2557" b="307"/>
          <a:stretch/>
        </p:blipFill>
        <p:spPr bwMode="auto">
          <a:xfrm>
            <a:off x="224118" y="618565"/>
            <a:ext cx="11770657" cy="6136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2915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428B2D-6AF6-702F-EAD4-82585FFF6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8" b="17082"/>
          <a:stretch/>
        </p:blipFill>
        <p:spPr bwMode="auto">
          <a:xfrm>
            <a:off x="215153" y="776137"/>
            <a:ext cx="11421035" cy="5884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0469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29CC83-92BA-F9DF-F900-EC00A90844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47" y="430306"/>
            <a:ext cx="11940794" cy="596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2157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E9217-8D91-071B-1D9D-100256159285}"/>
              </a:ext>
            </a:extLst>
          </p:cNvPr>
          <p:cNvSpPr txBox="1"/>
          <p:nvPr/>
        </p:nvSpPr>
        <p:spPr>
          <a:xfrm>
            <a:off x="977153" y="170330"/>
            <a:ext cx="7467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CONCLUSION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5D69C-A2EE-CB9D-DBF6-6F249DD0A429}"/>
              </a:ext>
            </a:extLst>
          </p:cNvPr>
          <p:cNvSpPr txBox="1"/>
          <p:nvPr/>
        </p:nvSpPr>
        <p:spPr>
          <a:xfrm>
            <a:off x="233082" y="618564"/>
            <a:ext cx="11232777" cy="5755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proposed system collects multiple bio-signals of ECG and PPG  can immediately detect and predict  symptoms of stroke disease in the elderly.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was experimentally verified that  stroke patients can be predicted by more than 90% based solely on ECG and PPG collected while walking.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summarize the experimental and verification results, we confirmed that we can accurately predict 91.56%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42388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96F9AE-D8D0-E062-2BE8-E7E16BEF9661}"/>
              </a:ext>
            </a:extLst>
          </p:cNvPr>
          <p:cNvSpPr txBox="1"/>
          <p:nvPr/>
        </p:nvSpPr>
        <p:spPr>
          <a:xfrm>
            <a:off x="2456329" y="215153"/>
            <a:ext cx="52264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FUTURE SCOPE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853D4-D87C-A2D0-1B09-4E92D1B22715}"/>
              </a:ext>
            </a:extLst>
          </p:cNvPr>
          <p:cNvSpPr txBox="1"/>
          <p:nvPr/>
        </p:nvSpPr>
        <p:spPr>
          <a:xfrm>
            <a:off x="107576" y="842682"/>
            <a:ext cx="11650532" cy="5993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future studies,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conduct in-depth analysis and predictive experiments of stroke disease by analyzing various bio-signals such as EEG, EMG, foot pressure, and motion, as well as electronic medical records (EMRs) and MRI image information.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accurately predict the prognostic symptoms and onset of stroke by measuring ECG and PPG at low cost which can be worn with little inconvenience during daily life. </a:t>
            </a:r>
          </a:p>
        </p:txBody>
      </p:sp>
    </p:spTree>
    <p:extLst>
      <p:ext uri="{BB962C8B-B14F-4D97-AF65-F5344CB8AC3E}">
        <p14:creationId xmlns:p14="http://schemas.microsoft.com/office/powerpoint/2010/main" val="1337132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6E5F71-0A81-55C9-534C-AABD3EF500B4}"/>
              </a:ext>
            </a:extLst>
          </p:cNvPr>
          <p:cNvSpPr txBox="1"/>
          <p:nvPr/>
        </p:nvSpPr>
        <p:spPr>
          <a:xfrm>
            <a:off x="2348752" y="216511"/>
            <a:ext cx="560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REFERENCE</a:t>
            </a:r>
            <a:r>
              <a:rPr lang="en-US" sz="36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600" b="1" u="sng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19DB71-E6BD-4A48-C39B-D0A8EE1B935E}"/>
              </a:ext>
            </a:extLst>
          </p:cNvPr>
          <p:cNvSpPr txBox="1"/>
          <p:nvPr/>
        </p:nvSpPr>
        <p:spPr>
          <a:xfrm>
            <a:off x="161364" y="1191151"/>
            <a:ext cx="11869271" cy="5450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S. De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Raedt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 De Vos, and J. De Keyser, ‘‘Autonomic dysfunction in acute ischemic stroke: An underexplored therapeutic area?’’ J. Neurol. Sci., vol. 348, nos. 1–2, pp. 24–34, Jan. 2015. 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C. P.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Warlow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‘‘Epidemiology of stroke,’’ Lancet, vol. 352, pp. 1–4, Oct. 1998. 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K.-D.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J. Kang, G. S. Kim, J. H. Lee, S. H. Suh, and K.-Y. Lee, ‘‘National trends in clinical outcomes of endovascular therapy for ischemic stroke in South Korea between 2008 and 2016,’’ J. Stroke, vol. 22, no. 3, pp. 412–415, Sep. 2020. 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343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119E7-2130-EB2D-00E3-55B0077C0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5064" y="2568271"/>
            <a:ext cx="5637475" cy="3608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5330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16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DB77-7F26-8137-9741-2C183715D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971" y="199642"/>
            <a:ext cx="6985656" cy="1006474"/>
          </a:xfrm>
        </p:spPr>
        <p:txBody>
          <a:bodyPr>
            <a:no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FEE67-DD35-6960-5754-DF5F41727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29" y="1201271"/>
            <a:ext cx="11187274" cy="53978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predict stroke disease in real-time  and to produc</a:t>
            </a:r>
            <a:r>
              <a:rPr lang="en-US" sz="3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semantic interpretation results for the elderly  based on ECG and PPG-based multi-modal bio-signals.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bio-signal measured by electrodes and equipment attached to the skin that can be used to analyze the electrical activity of the heart for a set period of time. 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 the prognostic symptoms of stroke disease in the elderly by collecting multi-modal bio-signals in real-time.</a:t>
            </a: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35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C82E-C85B-8330-05EB-96CA2720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4" y="1380565"/>
            <a:ext cx="5100918" cy="161364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19B76-22CF-300C-3F60-396BD1D38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1736467"/>
            <a:ext cx="11168961" cy="46618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resonance imaging or computed tomography  has mostly been used to detect and predict prognostic symptoms in stroke patients.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MRI scanners use s to generate images of the organs in the body. CT scans take a fast series of X-ray pictures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image analysis  also have limitations in terms of a long test time.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B16B97-6934-5103-8B52-6B8F8855DAA7}"/>
              </a:ext>
            </a:extLst>
          </p:cNvPr>
          <p:cNvSpPr txBox="1"/>
          <p:nvPr/>
        </p:nvSpPr>
        <p:spPr>
          <a:xfrm>
            <a:off x="3245224" y="267160"/>
            <a:ext cx="4329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3.SYSTEM ANALYSIS</a:t>
            </a:r>
          </a:p>
        </p:txBody>
      </p:sp>
    </p:spTree>
    <p:extLst>
      <p:ext uri="{BB962C8B-B14F-4D97-AF65-F5344CB8AC3E}">
        <p14:creationId xmlns:p14="http://schemas.microsoft.com/office/powerpoint/2010/main" val="27768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6E66-D247-B974-9F38-0EE7DBCA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3" y="338232"/>
            <a:ext cx="5441967" cy="930938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3.1.1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55D9-D3CA-DFC6-2054-2A8E77D0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50" y="1505113"/>
            <a:ext cx="11099276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resonance imaging (MRI) or computed tomography (CT)  are difficult to diagnose early in real-time.</a:t>
            </a: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image analysis  also have limitations in terms of a long test time.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Magnetic resonance imaging (MRI) or computed tomography (CT) have high cost of testing.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01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0B76-D14E-5432-6913-78601803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646" y="365125"/>
            <a:ext cx="5441577" cy="902201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54CC-4701-5235-1F41-6D5F3FDFA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63" y="1267326"/>
            <a:ext cx="11024937" cy="4909637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Electrocardiogram is a bio-signal measured by electrodes  attached to the skin to analyze the electrical activity of the heart for a set period of time . </a:t>
            </a: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ECG  measures the rate and consistency of heartbeats, heart size, location and  heart damage.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PPG is measured using the linear relationship between the blood volume, changes with the contraction and relaxation of the heart.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07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76D0-01BE-556D-6DB1-347586D6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7" y="295847"/>
            <a:ext cx="4701793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3.2.1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4ED65-5F06-77BE-3D18-85EFDFC70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75" y="1621410"/>
            <a:ext cx="11221825" cy="45555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PPG is  non-invasive, low-cost method with a fast measurement time that can be used for the early prediction of cardiovascular disease.</a:t>
            </a: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ECG is a non-vascular test that has the advantage of being relatively easy to repeat without causing pain to patients.</a:t>
            </a: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ECG is a vital test for the diagnosis of heart disease.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E8ED-F0BA-C3EB-E3BA-72169F2A1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2" y="986118"/>
            <a:ext cx="6085371" cy="314781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E96B0-D58A-5ED5-76F2-85804F60E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9153"/>
            <a:ext cx="10948447" cy="466164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5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feasibility of the project is analyzed in this phase and business proposal is put forth with a very general plan for the project and some cost estimates.</a:t>
            </a:r>
          </a:p>
          <a:p>
            <a:pPr>
              <a:lnSpc>
                <a:spcPct val="150000"/>
              </a:lnSpc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feasibility analysis, some understanding of the major requirements for the system is essential.</a:t>
            </a:r>
          </a:p>
          <a:p>
            <a:pPr>
              <a:lnSpc>
                <a:spcPct val="150000"/>
              </a:lnSpc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key considerations involved in the feasibility analysis are	</a:t>
            </a:r>
          </a:p>
          <a:p>
            <a:pPr marL="0" indent="0">
              <a:lnSpc>
                <a:spcPct val="150000"/>
              </a:lnSpc>
              <a:buNone/>
            </a:pPr>
            <a:endParaRPr lang="en-US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0CF47-644E-7EEC-252C-59D28674CB8A}"/>
              </a:ext>
            </a:extLst>
          </p:cNvPr>
          <p:cNvSpPr txBox="1"/>
          <p:nvPr/>
        </p:nvSpPr>
        <p:spPr>
          <a:xfrm>
            <a:off x="3245224" y="268941"/>
            <a:ext cx="493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4.SYSTEM DESIGN</a:t>
            </a:r>
          </a:p>
        </p:txBody>
      </p:sp>
    </p:spTree>
    <p:extLst>
      <p:ext uri="{BB962C8B-B14F-4D97-AF65-F5344CB8AC3E}">
        <p14:creationId xmlns:p14="http://schemas.microsoft.com/office/powerpoint/2010/main" val="54079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1683</Words>
  <Application>Microsoft Office PowerPoint</Application>
  <PresentationFormat>Widescreen</PresentationFormat>
  <Paragraphs>228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Algerian</vt:lpstr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JOGINPALLY.B.R ENGINEERING COLLEGE DEPARTMENT OF INFORMATION TECHNOLOGY</vt:lpstr>
      <vt:lpstr>TABLE OF CONTENTS</vt:lpstr>
      <vt:lpstr>1.ABSTRACT</vt:lpstr>
      <vt:lpstr>2.INTRODUCTION</vt:lpstr>
      <vt:lpstr>3.1 EXISTING SYSTEM</vt:lpstr>
      <vt:lpstr>3.1.1 DISADVANTAGES</vt:lpstr>
      <vt:lpstr>3.2 PROPOSED SYSTEM</vt:lpstr>
      <vt:lpstr>3.2.1 ADVANTAGES</vt:lpstr>
      <vt:lpstr>4.1 FEASIBILITY STUDY</vt:lpstr>
      <vt:lpstr>4.1.1 ECONOMICAL STUDY</vt:lpstr>
      <vt:lpstr>4.1.2 TECHNICAL FEASIBILITY</vt:lpstr>
      <vt:lpstr>5.1 SOFTWARE REQUIREMENTS</vt:lpstr>
      <vt:lpstr>6.1 UML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 SYSTEM TESTING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JOGINPALLY.B.R ENGINEERING COLLEGE</dc:title>
  <dc:creator>Vishal Pannala</dc:creator>
  <cp:lastModifiedBy>Vishal Pannala</cp:lastModifiedBy>
  <cp:revision>33</cp:revision>
  <dcterms:created xsi:type="dcterms:W3CDTF">2022-11-17T15:41:41Z</dcterms:created>
  <dcterms:modified xsi:type="dcterms:W3CDTF">2023-05-30T07:17:21Z</dcterms:modified>
</cp:coreProperties>
</file>