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2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116C-5D81-23FC-2A37-AF57B14DF91A}" v="589" dt="2024-08-27T12:03:05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75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4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2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9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kefal.net/tag/sql-serv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699A9-52EC-8F8D-75DD-BBCCA7FD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SQL Assignment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2400" dirty="0"/>
              <a:t>By Shyma Asghar</a:t>
            </a:r>
            <a:br>
              <a:rPr lang="en-US" sz="2400" dirty="0"/>
            </a:br>
            <a:r>
              <a:rPr lang="en-US" sz="2400" dirty="0"/>
              <a:t>[July 2024]</a:t>
            </a:r>
            <a:endParaRPr lang="en-US" sz="2400" kern="1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4695-F485-9851-406A-9DCB6714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38E387C-7145-49C7-90C6-FE2F4DD3A581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C30F-AEEC-8149-AD8C-9159DDEA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0AD7-2039-4F8F-D111-61EA7FAB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7EC932B3-13D4-F05D-BD87-84D1CE95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2000" contrast="-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2940" y="224972"/>
            <a:ext cx="5882997" cy="6172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28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3" y="346390"/>
            <a:ext cx="5424994" cy="9864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SQL Assignment Part (1) Highlights: </a:t>
            </a:r>
            <a:r>
              <a:rPr lang="en-US" sz="2000" dirty="0">
                <a:solidFill>
                  <a:srgbClr val="000000"/>
                </a:solidFill>
              </a:rPr>
              <a:t>July 2024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42440720-7759-B496-F8C9-BA75B48F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84" y="1165450"/>
            <a:ext cx="2581275" cy="2422525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250F38C3-E3D0-2FF4-3A07-D4B4337B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5" r="25027" b="-362"/>
          <a:stretch/>
        </p:blipFill>
        <p:spPr>
          <a:xfrm>
            <a:off x="5738358" y="3795486"/>
            <a:ext cx="2592555" cy="2532679"/>
          </a:xfrm>
          <a:prstGeom prst="rect">
            <a:avLst/>
          </a:prstGeom>
        </p:spPr>
      </p:pic>
      <p:pic>
        <p:nvPicPr>
          <p:cNvPr id="30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5E833A-49A2-6112-6AD2-803821B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90" y="1170211"/>
            <a:ext cx="2435475" cy="2422074"/>
          </a:xfrm>
          <a:prstGeom prst="rect">
            <a:avLst/>
          </a:prstGeom>
        </p:spPr>
      </p:pic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24E1EE75-A23A-1237-C8C1-B24BAC1E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" t="-117" r="17990" b="863"/>
          <a:stretch/>
        </p:blipFill>
        <p:spPr>
          <a:xfrm>
            <a:off x="8679996" y="3797500"/>
            <a:ext cx="2435017" cy="253951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2C81AD-91B2-3DEE-E21B-810E63A8455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151" t="26250" r="30934" b="180"/>
          <a:stretch/>
        </p:blipFill>
        <p:spPr>
          <a:xfrm>
            <a:off x="307975" y="2783322"/>
            <a:ext cx="4691021" cy="37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A67C-DF9B-3A3A-66B5-F73B2C67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34269D-0BCB-483D-8F5A-F9393BFB5805}" type="datetime1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8/27/2024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C136-2578-7F92-9966-508B85A5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B2CC-2F7F-0C43-EA7F-944479B4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5BC4F-CF9F-530E-D4FD-9BC1EEC45738}"/>
              </a:ext>
            </a:extLst>
          </p:cNvPr>
          <p:cNvSpPr txBox="1"/>
          <p:nvPr/>
        </p:nvSpPr>
        <p:spPr>
          <a:xfrm>
            <a:off x="188687" y="333829"/>
            <a:ext cx="5491842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00" b="1" dirty="0">
                <a:solidFill>
                  <a:srgbClr val="FFFFFF"/>
                </a:solidFill>
              </a:rPr>
              <a:t>SQL Assignment Part (2) Highlights:</a:t>
            </a:r>
            <a:r>
              <a:rPr lang="en-US" sz="4300" dirty="0"/>
              <a:t>​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3F84277-1E50-1D02-2057-B388FC5C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" t="-2269" r="22801" b="15808"/>
          <a:stretch/>
        </p:blipFill>
        <p:spPr>
          <a:xfrm>
            <a:off x="9320287" y="3255475"/>
            <a:ext cx="2713519" cy="272729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E19FA55-5F1E-58E7-3F65-A5BFD2CF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65" r="30411" b="35450"/>
          <a:stretch/>
        </p:blipFill>
        <p:spPr>
          <a:xfrm>
            <a:off x="6099854" y="406968"/>
            <a:ext cx="2820647" cy="273388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BFC8B93-FBE9-B07D-10DA-9AABE9E68B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" t="-389" r="28121" b="720"/>
          <a:stretch/>
        </p:blipFill>
        <p:spPr>
          <a:xfrm>
            <a:off x="9320458" y="406628"/>
            <a:ext cx="2561155" cy="27337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24C809D-6D20-753F-D51C-AF53E5A747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8080" r="9121" b="293"/>
          <a:stretch/>
        </p:blipFill>
        <p:spPr>
          <a:xfrm>
            <a:off x="6090558" y="3334217"/>
            <a:ext cx="3022436" cy="265743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69902AD-0942-B04A-99D8-82AA90144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633" y="2282372"/>
            <a:ext cx="243023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661D-59F8-CD10-7773-EBF380F6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97EA-14B6-06BD-1EDD-63F8E592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43819"/>
            <a:ext cx="11025507" cy="506554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Aptos"/>
              </a:rPr>
              <a:t>SCRIPT (1):</a:t>
            </a:r>
            <a:endParaRPr lang="en-US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USE </a:t>
            </a:r>
            <a:r>
              <a:rPr lang="en-US" sz="1100" b="1" dirty="0" err="1">
                <a:latin typeface="Aptos"/>
              </a:rPr>
              <a:t>sql_store</a:t>
            </a:r>
            <a:r>
              <a:rPr lang="en-US" sz="1100" b="1" dirty="0">
                <a:latin typeface="Aptos"/>
              </a:rPr>
              <a:t>; 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dirty="0">
                <a:latin typeface="Aptos"/>
              </a:rPr>
              <a:t># database name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SELECT * # asterisk means all rows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FROM customers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dirty="0">
                <a:latin typeface="Aptos"/>
              </a:rPr>
              <a:t>#column name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-- WHERE CUSTOMER_ID=1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dirty="0">
                <a:latin typeface="Aptos"/>
              </a:rPr>
              <a:t>#condition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ORDER BY </a:t>
            </a:r>
            <a:r>
              <a:rPr lang="en-US" sz="1100" b="1" dirty="0" err="1">
                <a:latin typeface="Aptos"/>
              </a:rPr>
              <a:t>first_name</a:t>
            </a:r>
            <a:r>
              <a:rPr lang="en-US" sz="1100" b="1" dirty="0">
                <a:latin typeface="Aptos"/>
              </a:rPr>
              <a:t>;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dirty="0">
                <a:latin typeface="Aptos"/>
              </a:rPr>
              <a:t>#end with semi colon</a:t>
            </a:r>
            <a:endParaRPr lang="en-US" sz="1100" dirty="0">
              <a:latin typeface="Aptos"/>
            </a:endParaRPr>
          </a:p>
          <a:p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SELECT </a:t>
            </a:r>
            <a:r>
              <a:rPr lang="en-US" sz="1100" b="1" dirty="0" err="1">
                <a:latin typeface="Aptos"/>
              </a:rPr>
              <a:t>last_name</a:t>
            </a:r>
            <a:r>
              <a:rPr lang="en-US" sz="1100" b="1" dirty="0">
                <a:latin typeface="Aptos"/>
              </a:rPr>
              <a:t>, </a:t>
            </a:r>
            <a:r>
              <a:rPr lang="en-US" sz="1100" b="1" dirty="0" err="1">
                <a:latin typeface="Aptos"/>
              </a:rPr>
              <a:t>first_name</a:t>
            </a:r>
            <a:r>
              <a:rPr lang="en-US" sz="1100" b="1" dirty="0">
                <a:latin typeface="Aptos"/>
              </a:rPr>
              <a:t>, points, (points + 10) * 100 AS </a:t>
            </a:r>
            <a:r>
              <a:rPr lang="en-US" sz="1100" b="1" dirty="0" err="1">
                <a:latin typeface="Aptos"/>
              </a:rPr>
              <a:t>discount_factor</a:t>
            </a:r>
            <a:endParaRPr lang="en-US" sz="1100" dirty="0" err="1">
              <a:latin typeface="Aptos"/>
            </a:endParaRPr>
          </a:p>
          <a:p>
            <a:r>
              <a:rPr lang="en-US" sz="1100" b="1" dirty="0">
                <a:latin typeface="Aptos"/>
              </a:rPr>
              <a:t> FROM customers; </a:t>
            </a:r>
            <a:endParaRPr lang="en-US" sz="1100" dirty="0">
              <a:latin typeface="Aptos"/>
            </a:endParaRPr>
          </a:p>
          <a:p>
            <a:endParaRPr lang="en-US" sz="1100">
              <a:latin typeface="Aptos"/>
            </a:endParaRPr>
          </a:p>
          <a:p>
            <a:r>
              <a:rPr lang="en-US" sz="1100" b="1" dirty="0">
                <a:latin typeface="Aptos"/>
              </a:rPr>
              <a:t> select name, </a:t>
            </a:r>
            <a:r>
              <a:rPr lang="en-US" sz="1100" b="1" dirty="0" err="1">
                <a:latin typeface="Aptos"/>
              </a:rPr>
              <a:t>unit_price</a:t>
            </a:r>
            <a:endParaRPr lang="en-US" sz="1100" dirty="0" err="1">
              <a:latin typeface="Aptos"/>
            </a:endParaRPr>
          </a:p>
          <a:p>
            <a:r>
              <a:rPr lang="en-US" sz="1100" b="1" dirty="0">
                <a:latin typeface="Aptos"/>
              </a:rPr>
              <a:t> from products;</a:t>
            </a:r>
            <a:endParaRPr lang="en-US" sz="1100" dirty="0">
              <a:latin typeface="Aptos"/>
            </a:endParaRPr>
          </a:p>
          <a:p>
            <a:endParaRPr lang="en-US" sz="1100">
              <a:latin typeface="Aptos"/>
            </a:endParaRPr>
          </a:p>
          <a:p>
            <a:r>
              <a:rPr lang="en-US" sz="1100" b="1" dirty="0">
                <a:latin typeface="Aptos"/>
              </a:rPr>
              <a:t> SELECT name, </a:t>
            </a:r>
            <a:r>
              <a:rPr lang="en-US" sz="1100" b="1" dirty="0" err="1">
                <a:latin typeface="Aptos"/>
              </a:rPr>
              <a:t>unit_price</a:t>
            </a:r>
            <a:r>
              <a:rPr lang="en-US" sz="1100" b="1" dirty="0">
                <a:latin typeface="Aptos"/>
              </a:rPr>
              <a:t>, </a:t>
            </a:r>
            <a:r>
              <a:rPr lang="en-US" sz="1100" b="1" dirty="0" err="1">
                <a:latin typeface="Aptos"/>
              </a:rPr>
              <a:t>unit_price</a:t>
            </a:r>
            <a:r>
              <a:rPr lang="en-US" sz="1100" b="1" dirty="0">
                <a:latin typeface="Aptos"/>
              </a:rPr>
              <a:t> *1.1 AS "</a:t>
            </a:r>
            <a:r>
              <a:rPr lang="en-US" sz="1100" b="1" dirty="0" err="1">
                <a:latin typeface="Aptos"/>
              </a:rPr>
              <a:t>new_price</a:t>
            </a:r>
            <a:r>
              <a:rPr lang="en-US" sz="1100" b="1" dirty="0">
                <a:latin typeface="Aptos"/>
              </a:rPr>
              <a:t>"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from products;</a:t>
            </a:r>
            <a:endParaRPr lang="en-US" sz="1100" dirty="0">
              <a:latin typeface="Aptos"/>
            </a:endParaRPr>
          </a:p>
          <a:p>
            <a:endParaRPr lang="en-US" sz="1100">
              <a:latin typeface="Aptos"/>
            </a:endParaRPr>
          </a:p>
          <a:p>
            <a:r>
              <a:rPr lang="en-US" sz="1100" b="1" dirty="0">
                <a:latin typeface="Aptos"/>
              </a:rPr>
              <a:t> SELECT </a:t>
            </a:r>
            <a:r>
              <a:rPr lang="en-US" sz="1100" b="1" dirty="0" err="1">
                <a:latin typeface="Aptos"/>
              </a:rPr>
              <a:t>first_name</a:t>
            </a:r>
            <a:r>
              <a:rPr lang="en-US" sz="1100" b="1" dirty="0">
                <a:latin typeface="Aptos"/>
              </a:rPr>
              <a:t>, </a:t>
            </a:r>
            <a:r>
              <a:rPr lang="en-US" sz="1100" b="1" dirty="0" err="1">
                <a:latin typeface="Aptos"/>
              </a:rPr>
              <a:t>last_name</a:t>
            </a:r>
            <a:r>
              <a:rPr lang="en-US" sz="1100" b="1" dirty="0">
                <a:latin typeface="Aptos"/>
              </a:rPr>
              <a:t>, </a:t>
            </a:r>
            <a:r>
              <a:rPr lang="en-US" sz="1100" b="1" dirty="0" err="1">
                <a:latin typeface="Aptos"/>
              </a:rPr>
              <a:t>birth_date</a:t>
            </a:r>
            <a:r>
              <a:rPr lang="en-US" sz="1100" b="1" dirty="0">
                <a:latin typeface="Aptos"/>
              </a:rPr>
              <a:t> 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from customers</a:t>
            </a:r>
            <a:endParaRPr lang="en-US" sz="1100" dirty="0">
              <a:latin typeface="Aptos"/>
            </a:endParaRPr>
          </a:p>
          <a:p>
            <a:r>
              <a:rPr lang="en-US" sz="1100" b="1" dirty="0">
                <a:latin typeface="Aptos"/>
              </a:rPr>
              <a:t> Where </a:t>
            </a:r>
            <a:r>
              <a:rPr lang="en-US" sz="1100" b="1" dirty="0" err="1">
                <a:latin typeface="Aptos"/>
              </a:rPr>
              <a:t>birth_date</a:t>
            </a:r>
            <a:r>
              <a:rPr lang="en-US" sz="1100" b="1" dirty="0">
                <a:latin typeface="Aptos"/>
              </a:rPr>
              <a:t> &gt; '1990-01-01';</a:t>
            </a:r>
            <a:endParaRPr lang="en-US" sz="1100" dirty="0">
              <a:latin typeface="Apto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E1F0-1F38-CB41-8373-8E32F11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C792-B07A-419C-94FA-0A64FAA9599A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B746-F966-A873-8AD6-26E95958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4226-A67B-1B26-D91E-49C75485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0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1937-3043-4E5F-187E-A4B9E110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11"/>
            <a:ext cx="10653578" cy="615187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07B5-E072-491B-B776-4040CB99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71033"/>
            <a:ext cx="2443938" cy="50383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u="sng" dirty="0">
                <a:highlight>
                  <a:srgbClr val="FFFF00"/>
                </a:highlight>
              </a:rPr>
              <a:t>Script (2):</a:t>
            </a:r>
            <a:endParaRPr lang="en-US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COUNT(name)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 from city</a:t>
            </a:r>
            <a:endParaRPr lang="en-US" sz="110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lang="en-US" sz="1100" b="1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 Where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countryCode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= "USA";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name,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endParaRPr lang="en-US" sz="1100" dirty="0" err="1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country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order by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 Desc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limit 1;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lang="en-US" sz="1100" b="1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Name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city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where name Like "NEW%" 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endParaRPr lang="en-US" sz="1100" b="1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ID, Name, Population</a:t>
            </a:r>
            <a:endParaRPr lang="en-US" sz="110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city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limit 10; 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endParaRPr lang="en-US" sz="1100" b="1" dirty="0">
              <a:solidFill>
                <a:srgbClr val="24292F"/>
              </a:solidFill>
              <a:latin typeface="Aptos"/>
            </a:endParaRPr>
          </a:p>
          <a:p>
            <a:endParaRPr lang="en-US" sz="1100" dirty="0">
              <a:solidFill>
                <a:srgbClr val="24292F"/>
              </a:solidFill>
              <a:latin typeface="Aptos"/>
            </a:endParaRPr>
          </a:p>
          <a:p>
            <a:endParaRPr lang="en-US" sz="1100" b="1" dirty="0">
              <a:solidFill>
                <a:srgbClr val="24292F"/>
              </a:solidFill>
              <a:latin typeface="Aptos"/>
            </a:endParaRPr>
          </a:p>
          <a:p>
            <a:endParaRPr lang="en-US" sz="1200" dirty="0">
              <a:solidFill>
                <a:srgbClr val="24292F"/>
              </a:solidFill>
              <a:latin typeface="Aptos"/>
            </a:endParaRPr>
          </a:p>
          <a:p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BD12-AB70-B2BD-F756-929640A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D6F6-84B7-4064-AD3E-3497D87FC661}" type="datetime1"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17E9-76D4-CFB3-9FF6-8DAD49C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A9E8-7BEF-CA75-DBC1-113EC99F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6871A-8977-D87D-7A29-59458A3983D1}"/>
              </a:ext>
            </a:extLst>
          </p:cNvPr>
          <p:cNvSpPr txBox="1"/>
          <p:nvPr/>
        </p:nvSpPr>
        <p:spPr>
          <a:xfrm>
            <a:off x="3142837" y="1274947"/>
            <a:ext cx="2305792" cy="5001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Name, Population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  <a:endParaRPr lang="en-US"/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Where Population &gt;2000000;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where name Like "BE%" 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 rtl="0">
              <a:buFont typeface="Arial"/>
              <a:buChar char="•"/>
            </a:pPr>
            <a:endParaRPr lang="en-US" sz="1100" b="1" dirty="0">
              <a:solidFill>
                <a:srgbClr val="24292F"/>
              </a:solidFill>
              <a:latin typeface="Segoe UI"/>
              <a:ea typeface="Aptos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Name, Population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where Population BETWEEN "500000" AND "1000000" 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Order By Name ASC;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 rtl="0">
              <a:buFont typeface="Arial"/>
              <a:buChar char="•"/>
            </a:pPr>
            <a:endParaRPr lang="en-US" sz="1100" b="1" dirty="0">
              <a:solidFill>
                <a:srgbClr val="24292F"/>
              </a:solidFill>
              <a:latin typeface="Segoe UI"/>
              <a:ea typeface="Aptos"/>
              <a:cs typeface="Segoe UI"/>
            </a:endParaRP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Name, Population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 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Order by population </a:t>
            </a:r>
            <a:r>
              <a:rPr lang="en-US" sz="1100" b="1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DESc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Limit 1 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name, COUNT(*) AS count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GROUP BY name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ORDER BY name;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E1D8-F876-A6B2-AA84-50135C14F905}"/>
              </a:ext>
            </a:extLst>
          </p:cNvPr>
          <p:cNvSpPr txBox="1"/>
          <p:nvPr/>
        </p:nvSpPr>
        <p:spPr>
          <a:xfrm>
            <a:off x="5616864" y="1171039"/>
            <a:ext cx="2806369" cy="5955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 SELECT Name, Population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city 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Order by population ASC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Limit 1 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 SELECT Name, Population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country 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Order by population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DESc</a:t>
            </a:r>
            <a:endParaRPr lang="en-US" sz="1100" dirty="0" err="1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Limit 1 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ID,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city.Name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, Capital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city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JOIN country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ON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city.CountryCode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 =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country.code</a:t>
            </a:r>
            <a:endParaRPr lang="en-US" sz="1100" dirty="0" err="1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WHERE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CountryCode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 = 'ESP' AND city.ID =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country.Capital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name,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country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order by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 DESC; 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city.Name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, Continent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city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JOIN country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ON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city.CountryCode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 =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country.code</a:t>
            </a:r>
            <a:endParaRPr lang="en-US" sz="1100" dirty="0" err="1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WHERE Continent = 'Europe';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select Name, Population, AVG(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) 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from country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marL="171450" indent="-17145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</a:rPr>
              <a:t>group by name, Population, </a:t>
            </a:r>
            <a:r>
              <a:rPr lang="en-US" sz="1100" b="1" dirty="0" err="1">
                <a:solidFill>
                  <a:srgbClr val="24292F"/>
                </a:solidFill>
                <a:latin typeface="Aptos"/>
              </a:rPr>
              <a:t>LifeExpectancy</a:t>
            </a:r>
            <a:r>
              <a:rPr lang="en-US" sz="1100" b="1" dirty="0">
                <a:solidFill>
                  <a:srgbClr val="24292F"/>
                </a:solidFill>
                <a:latin typeface="Aptos"/>
              </a:rPr>
              <a:t>;</a:t>
            </a:r>
            <a:endParaRPr lang="en-US" sz="1100" dirty="0">
              <a:solidFill>
                <a:srgbClr val="24292F"/>
              </a:solidFill>
              <a:latin typeface="Aptos"/>
            </a:endParaRPr>
          </a:p>
          <a:p>
            <a:endParaRPr lang="en-US" sz="1100" dirty="0">
              <a:solidFill>
                <a:srgbClr val="24292F"/>
              </a:solidFill>
              <a:latin typeface="Aptos"/>
            </a:endParaRPr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53084-ADFF-0098-81A4-0773396B90FC}"/>
              </a:ext>
            </a:extLst>
          </p:cNvPr>
          <p:cNvSpPr txBox="1"/>
          <p:nvPr/>
        </p:nvSpPr>
        <p:spPr>
          <a:xfrm>
            <a:off x="8646720" y="1174337"/>
            <a:ext cx="281049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city.Population</a:t>
            </a: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,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city.Name</a:t>
            </a: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,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country.Capital</a:t>
            </a: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 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  <a:endParaRPr lang="en-US" dirty="0"/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city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JOIN country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ON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city.CountryCode</a:t>
            </a: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 =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country.code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ORDER BY </a:t>
            </a:r>
            <a:r>
              <a:rPr lang="en-US" sz="1100" b="1" dirty="0" err="1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city.population</a:t>
            </a: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 DESC;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endParaRPr lang="en-US" sz="11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24292F"/>
              </a:solidFill>
              <a:latin typeface="Aptos"/>
              <a:ea typeface="Segoe UI"/>
              <a:cs typeface="Segoe UI"/>
            </a:endParaRP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Select  Population, name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from country 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pPr marL="171450" indent="-171450" rtl="0">
              <a:buFont typeface="Arial"/>
              <a:buChar char="•"/>
            </a:pPr>
            <a:r>
              <a:rPr lang="en-US" sz="1100" b="1" dirty="0">
                <a:solidFill>
                  <a:srgbClr val="24292F"/>
                </a:solidFill>
                <a:latin typeface="Aptos"/>
                <a:ea typeface="Segoe UI"/>
                <a:cs typeface="Segoe UI"/>
              </a:rPr>
              <a:t>order by Population ASC; </a:t>
            </a:r>
            <a:r>
              <a:rPr lang="en-US" sz="1100" dirty="0">
                <a:solidFill>
                  <a:srgbClr val="24292F"/>
                </a:solidFill>
                <a:latin typeface="Aptos"/>
                <a:ea typeface="Aptos"/>
                <a:cs typeface="Aptos"/>
              </a:rPr>
              <a:t> </a:t>
            </a:r>
          </a:p>
          <a:p>
            <a:endParaRPr lang="en-US" sz="12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endParaRPr lang="en-US" sz="12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endParaRPr lang="en-US" sz="12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endParaRPr lang="en-US" sz="1200">
              <a:solidFill>
                <a:srgbClr val="24292F"/>
              </a:solidFill>
              <a:latin typeface="Aptos"/>
              <a:ea typeface="Aptos"/>
              <a:cs typeface="Aptos"/>
            </a:endParaRPr>
          </a:p>
          <a:p>
            <a:endParaRPr lang="en-US" sz="1100">
              <a:latin typeface="Aptos"/>
              <a:ea typeface="Aptos"/>
              <a:cs typeface="Apto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805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VanillaVTI</vt:lpstr>
      <vt:lpstr>SQL Assignment By Shyma Asghar [July 2024]</vt:lpstr>
      <vt:lpstr>SQL Assignment Part (1) Highlights: July 2024</vt:lpstr>
      <vt:lpstr>PowerPoint Presentation</vt:lpstr>
      <vt:lpstr>Appendix: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486</cp:revision>
  <dcterms:created xsi:type="dcterms:W3CDTF">2024-08-23T10:55:02Z</dcterms:created>
  <dcterms:modified xsi:type="dcterms:W3CDTF">2024-08-27T12:03:15Z</dcterms:modified>
</cp:coreProperties>
</file>