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56" r:id="rId5"/>
    <p:sldId id="257" r:id="rId6"/>
    <p:sldId id="310" r:id="rId7"/>
    <p:sldId id="286" r:id="rId8"/>
    <p:sldId id="289" r:id="rId9"/>
    <p:sldId id="305" r:id="rId10"/>
    <p:sldId id="297" r:id="rId11"/>
    <p:sldId id="313" r:id="rId12"/>
    <p:sldId id="303" r:id="rId13"/>
    <p:sldId id="304" r:id="rId14"/>
    <p:sldId id="312" r:id="rId15"/>
    <p:sldId id="300" r:id="rId16"/>
    <p:sldId id="301" r:id="rId17"/>
    <p:sldId id="311" r:id="rId18"/>
    <p:sldId id="298" r:id="rId19"/>
    <p:sldId id="299" r:id="rId20"/>
    <p:sldId id="307" r:id="rId21"/>
    <p:sldId id="302" r:id="rId22"/>
    <p:sldId id="295" r:id="rId23"/>
    <p:sldId id="29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E496E2-EE0A-5BE8-36A7-07A0B2D2525D}" v="6" dt="2024-05-07T19:16:21.135"/>
    <p1510:client id="{1CBCA273-D114-4DC4-ABB7-53E2440E3275}" v="18" dt="2024-05-07T23:51:02.050"/>
    <p1510:client id="{4CA77212-AAAD-A4AC-DA00-8DB6E771E2FF}" v="3" dt="2024-05-07T22:23:31.794"/>
    <p1510:client id="{732DB1C9-9C78-06D5-4C12-E671B18C28D1}" v="38" dt="2024-05-07T21:32:59.312"/>
    <p1510:client id="{7F48A24F-CD29-73F2-21FB-EFB326D8C511}" v="94" dt="2024-05-07T19:34:21.037"/>
    <p1510:client id="{8EF113A1-6FCF-006F-3599-35685FD662AE}" v="13" dt="2024-05-07T23:22:07.379"/>
    <p1510:client id="{B362AB05-7097-E15C-366D-0BDDE66BE4CA}" v="60" dt="2024-05-07T21:30:13.080"/>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27AE02-C3AB-4BAF-8FA6-86A7B00DD8D2}"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493BAF43-FD4A-4579-A820-7DBD812F7CAC}">
      <dgm:prSet/>
      <dgm:spPr/>
      <dgm:t>
        <a:bodyPr/>
        <a:lstStyle/>
        <a:p>
          <a:r>
            <a:rPr lang="en-US" b="1"/>
            <a:t>User satisfaction:</a:t>
          </a:r>
          <a:r>
            <a:rPr lang="en-IL"/>
            <a:t>We tested our method on members of our own family and friends to ensure user satisfaction. Their suggestions enabled us to make the platform better for everyone.</a:t>
          </a:r>
          <a:endParaRPr lang="en-US"/>
        </a:p>
      </dgm:t>
    </dgm:pt>
    <dgm:pt modelId="{01CEB13E-0358-44B2-97C9-5B9873E83345}" type="parTrans" cxnId="{757C70F2-741B-4CE8-84DE-838F4F8D9FF9}">
      <dgm:prSet/>
      <dgm:spPr/>
      <dgm:t>
        <a:bodyPr/>
        <a:lstStyle/>
        <a:p>
          <a:endParaRPr lang="en-US"/>
        </a:p>
      </dgm:t>
    </dgm:pt>
    <dgm:pt modelId="{B73069DC-F543-4CAD-8644-E3BEEA824BF2}" type="sibTrans" cxnId="{757C70F2-741B-4CE8-84DE-838F4F8D9FF9}">
      <dgm:prSet/>
      <dgm:spPr/>
      <dgm:t>
        <a:bodyPr/>
        <a:lstStyle/>
        <a:p>
          <a:endParaRPr lang="en-US"/>
        </a:p>
      </dgm:t>
    </dgm:pt>
    <dgm:pt modelId="{BF150D29-4DD8-4A81-B484-3CD7A34C456D}">
      <dgm:prSet/>
      <dgm:spPr/>
      <dgm:t>
        <a:bodyPr/>
        <a:lstStyle/>
        <a:p>
          <a:r>
            <a:rPr lang="en-GB" b="1"/>
            <a:t>Notification delivery speed: </a:t>
          </a:r>
          <a:r>
            <a:rPr lang="en-GB"/>
            <a:t>Measuring the time it takes for notifications to reach recipients.</a:t>
          </a:r>
          <a:endParaRPr lang="en-US"/>
        </a:p>
      </dgm:t>
    </dgm:pt>
    <dgm:pt modelId="{FBAFE727-9A5A-47B5-9DFC-FECC6AE6DEFB}" type="parTrans" cxnId="{84C4E92D-6C4D-41AA-AFFF-6236484C78D3}">
      <dgm:prSet/>
      <dgm:spPr/>
      <dgm:t>
        <a:bodyPr/>
        <a:lstStyle/>
        <a:p>
          <a:endParaRPr lang="en-US"/>
        </a:p>
      </dgm:t>
    </dgm:pt>
    <dgm:pt modelId="{54E42457-A075-4CB5-A6BB-FBF7032F08C2}" type="sibTrans" cxnId="{84C4E92D-6C4D-41AA-AFFF-6236484C78D3}">
      <dgm:prSet/>
      <dgm:spPr/>
      <dgm:t>
        <a:bodyPr/>
        <a:lstStyle/>
        <a:p>
          <a:endParaRPr lang="en-US"/>
        </a:p>
      </dgm:t>
    </dgm:pt>
    <dgm:pt modelId="{0DDE9042-7A5F-4C80-B228-2D3D16454273}">
      <dgm:prSet/>
      <dgm:spPr/>
      <dgm:t>
        <a:bodyPr/>
        <a:lstStyle/>
        <a:p>
          <a:r>
            <a:rPr lang="en-GB" b="1"/>
            <a:t>Performance Optimization: </a:t>
          </a:r>
          <a:r>
            <a:rPr lang="en-GB"/>
            <a:t>We make sure our system runs smoothly by keeping an eye on how fast it responds, how long it takes to load, and how efficiently it uses resources. This helps us fix any problems quickly and ensures a better experience for users.</a:t>
          </a:r>
          <a:endParaRPr lang="en-US"/>
        </a:p>
      </dgm:t>
    </dgm:pt>
    <dgm:pt modelId="{B83736C7-1D67-4135-9B21-6A26B165F070}" type="parTrans" cxnId="{1EA76263-CF43-4D68-866D-C94DE928155B}">
      <dgm:prSet/>
      <dgm:spPr/>
      <dgm:t>
        <a:bodyPr/>
        <a:lstStyle/>
        <a:p>
          <a:endParaRPr lang="en-US"/>
        </a:p>
      </dgm:t>
    </dgm:pt>
    <dgm:pt modelId="{3F9B4E8A-9749-4154-866A-18407C5DDB02}" type="sibTrans" cxnId="{1EA76263-CF43-4D68-866D-C94DE928155B}">
      <dgm:prSet/>
      <dgm:spPr/>
      <dgm:t>
        <a:bodyPr/>
        <a:lstStyle/>
        <a:p>
          <a:endParaRPr lang="en-US"/>
        </a:p>
      </dgm:t>
    </dgm:pt>
    <dgm:pt modelId="{84F046D2-EF8F-47A3-87BF-AF5ADD525973}" type="pres">
      <dgm:prSet presAssocID="{2927AE02-C3AB-4BAF-8FA6-86A7B00DD8D2}" presName="root" presStyleCnt="0">
        <dgm:presLayoutVars>
          <dgm:dir/>
          <dgm:resizeHandles val="exact"/>
        </dgm:presLayoutVars>
      </dgm:prSet>
      <dgm:spPr/>
    </dgm:pt>
    <dgm:pt modelId="{BD698A8D-C2D2-4C9A-A16C-4EB262957500}" type="pres">
      <dgm:prSet presAssocID="{493BAF43-FD4A-4579-A820-7DBD812F7CAC}" presName="compNode" presStyleCnt="0"/>
      <dgm:spPr/>
    </dgm:pt>
    <dgm:pt modelId="{445F7D17-9841-4AD6-BF6B-A6D0FA5A6FDD}" type="pres">
      <dgm:prSet presAssocID="{493BAF43-FD4A-4579-A820-7DBD812F7CAC}" presName="bgRect" presStyleLbl="bgShp" presStyleIdx="0" presStyleCnt="3"/>
      <dgm:spPr/>
    </dgm:pt>
    <dgm:pt modelId="{CBB3184F-961E-40C2-8EE1-B00A076A7D57}" type="pres">
      <dgm:prSet presAssocID="{493BAF43-FD4A-4579-A820-7DBD812F7CA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are With Person"/>
        </a:ext>
      </dgm:extLst>
    </dgm:pt>
    <dgm:pt modelId="{DFF442A0-A15E-4378-AAD2-BB228B4E0309}" type="pres">
      <dgm:prSet presAssocID="{493BAF43-FD4A-4579-A820-7DBD812F7CAC}" presName="spaceRect" presStyleCnt="0"/>
      <dgm:spPr/>
    </dgm:pt>
    <dgm:pt modelId="{42E4B641-7921-4C9D-A67D-0D926C051266}" type="pres">
      <dgm:prSet presAssocID="{493BAF43-FD4A-4579-A820-7DBD812F7CAC}" presName="parTx" presStyleLbl="revTx" presStyleIdx="0" presStyleCnt="3">
        <dgm:presLayoutVars>
          <dgm:chMax val="0"/>
          <dgm:chPref val="0"/>
        </dgm:presLayoutVars>
      </dgm:prSet>
      <dgm:spPr/>
    </dgm:pt>
    <dgm:pt modelId="{245B0828-7F76-4985-9F32-C47E9725FCA7}" type="pres">
      <dgm:prSet presAssocID="{B73069DC-F543-4CAD-8644-E3BEEA824BF2}" presName="sibTrans" presStyleCnt="0"/>
      <dgm:spPr/>
    </dgm:pt>
    <dgm:pt modelId="{E378A08C-FC3E-4195-A662-B80BBB85B0CF}" type="pres">
      <dgm:prSet presAssocID="{BF150D29-4DD8-4A81-B484-3CD7A34C456D}" presName="compNode" presStyleCnt="0"/>
      <dgm:spPr/>
    </dgm:pt>
    <dgm:pt modelId="{2F83AE80-B7FF-4CD0-8FB3-2AF121366B6F}" type="pres">
      <dgm:prSet presAssocID="{BF150D29-4DD8-4A81-B484-3CD7A34C456D}" presName="bgRect" presStyleLbl="bgShp" presStyleIdx="1" presStyleCnt="3"/>
      <dgm:spPr/>
    </dgm:pt>
    <dgm:pt modelId="{E1CFA9DA-C20F-43FC-8D6D-036F535021B8}" type="pres">
      <dgm:prSet presAssocID="{BF150D29-4DD8-4A81-B484-3CD7A34C45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5A2E7A7A-5CB7-40A3-8268-9464CEA0CD24}" type="pres">
      <dgm:prSet presAssocID="{BF150D29-4DD8-4A81-B484-3CD7A34C456D}" presName="spaceRect" presStyleCnt="0"/>
      <dgm:spPr/>
    </dgm:pt>
    <dgm:pt modelId="{06A52A52-D778-40E3-852C-AE5D42AF6298}" type="pres">
      <dgm:prSet presAssocID="{BF150D29-4DD8-4A81-B484-3CD7A34C456D}" presName="parTx" presStyleLbl="revTx" presStyleIdx="1" presStyleCnt="3">
        <dgm:presLayoutVars>
          <dgm:chMax val="0"/>
          <dgm:chPref val="0"/>
        </dgm:presLayoutVars>
      </dgm:prSet>
      <dgm:spPr/>
    </dgm:pt>
    <dgm:pt modelId="{7E53FFF1-57D3-4D82-9025-984393883CE1}" type="pres">
      <dgm:prSet presAssocID="{54E42457-A075-4CB5-A6BB-FBF7032F08C2}" presName="sibTrans" presStyleCnt="0"/>
      <dgm:spPr/>
    </dgm:pt>
    <dgm:pt modelId="{BBDC1564-7916-43D6-8DE7-44AA0130256A}" type="pres">
      <dgm:prSet presAssocID="{0DDE9042-7A5F-4C80-B228-2D3D16454273}" presName="compNode" presStyleCnt="0"/>
      <dgm:spPr/>
    </dgm:pt>
    <dgm:pt modelId="{005E7649-F018-421E-91A6-FD646376F966}" type="pres">
      <dgm:prSet presAssocID="{0DDE9042-7A5F-4C80-B228-2D3D16454273}" presName="bgRect" presStyleLbl="bgShp" presStyleIdx="2" presStyleCnt="3"/>
      <dgm:spPr/>
    </dgm:pt>
    <dgm:pt modelId="{768A63E7-5D7C-418C-AAC6-2C340AF68584}" type="pres">
      <dgm:prSet presAssocID="{0DDE9042-7A5F-4C80-B228-2D3D1645427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F8072F99-1199-4C5B-B947-510CF396BDD8}" type="pres">
      <dgm:prSet presAssocID="{0DDE9042-7A5F-4C80-B228-2D3D16454273}" presName="spaceRect" presStyleCnt="0"/>
      <dgm:spPr/>
    </dgm:pt>
    <dgm:pt modelId="{87ACB05A-014E-4ADF-8C5D-DF8FAA2BFBB7}" type="pres">
      <dgm:prSet presAssocID="{0DDE9042-7A5F-4C80-B228-2D3D16454273}" presName="parTx" presStyleLbl="revTx" presStyleIdx="2" presStyleCnt="3">
        <dgm:presLayoutVars>
          <dgm:chMax val="0"/>
          <dgm:chPref val="0"/>
        </dgm:presLayoutVars>
      </dgm:prSet>
      <dgm:spPr/>
    </dgm:pt>
  </dgm:ptLst>
  <dgm:cxnLst>
    <dgm:cxn modelId="{84C4E92D-6C4D-41AA-AFFF-6236484C78D3}" srcId="{2927AE02-C3AB-4BAF-8FA6-86A7B00DD8D2}" destId="{BF150D29-4DD8-4A81-B484-3CD7A34C456D}" srcOrd="1" destOrd="0" parTransId="{FBAFE727-9A5A-47B5-9DFC-FECC6AE6DEFB}" sibTransId="{54E42457-A075-4CB5-A6BB-FBF7032F08C2}"/>
    <dgm:cxn modelId="{2D688961-B4CB-44F0-A241-4139B31B1D02}" type="presOf" srcId="{493BAF43-FD4A-4579-A820-7DBD812F7CAC}" destId="{42E4B641-7921-4C9D-A67D-0D926C051266}" srcOrd="0" destOrd="0" presId="urn:microsoft.com/office/officeart/2018/2/layout/IconVerticalSolidList"/>
    <dgm:cxn modelId="{1EA76263-CF43-4D68-866D-C94DE928155B}" srcId="{2927AE02-C3AB-4BAF-8FA6-86A7B00DD8D2}" destId="{0DDE9042-7A5F-4C80-B228-2D3D16454273}" srcOrd="2" destOrd="0" parTransId="{B83736C7-1D67-4135-9B21-6A26B165F070}" sibTransId="{3F9B4E8A-9749-4154-866A-18407C5DDB02}"/>
    <dgm:cxn modelId="{A4F39E8A-76C2-44AF-A6F6-5E386342017C}" type="presOf" srcId="{2927AE02-C3AB-4BAF-8FA6-86A7B00DD8D2}" destId="{84F046D2-EF8F-47A3-87BF-AF5ADD525973}" srcOrd="0" destOrd="0" presId="urn:microsoft.com/office/officeart/2018/2/layout/IconVerticalSolidList"/>
    <dgm:cxn modelId="{CFDC1295-59EC-47C5-8FA7-E263BDA6D953}" type="presOf" srcId="{BF150D29-4DD8-4A81-B484-3CD7A34C456D}" destId="{06A52A52-D778-40E3-852C-AE5D42AF6298}" srcOrd="0" destOrd="0" presId="urn:microsoft.com/office/officeart/2018/2/layout/IconVerticalSolidList"/>
    <dgm:cxn modelId="{D6DF90A0-EB47-4E1C-B0C2-700F618A9336}" type="presOf" srcId="{0DDE9042-7A5F-4C80-B228-2D3D16454273}" destId="{87ACB05A-014E-4ADF-8C5D-DF8FAA2BFBB7}" srcOrd="0" destOrd="0" presId="urn:microsoft.com/office/officeart/2018/2/layout/IconVerticalSolidList"/>
    <dgm:cxn modelId="{757C70F2-741B-4CE8-84DE-838F4F8D9FF9}" srcId="{2927AE02-C3AB-4BAF-8FA6-86A7B00DD8D2}" destId="{493BAF43-FD4A-4579-A820-7DBD812F7CAC}" srcOrd="0" destOrd="0" parTransId="{01CEB13E-0358-44B2-97C9-5B9873E83345}" sibTransId="{B73069DC-F543-4CAD-8644-E3BEEA824BF2}"/>
    <dgm:cxn modelId="{324DC2A8-A2E4-4634-AEB3-B3771B27C258}" type="presParOf" srcId="{84F046D2-EF8F-47A3-87BF-AF5ADD525973}" destId="{BD698A8D-C2D2-4C9A-A16C-4EB262957500}" srcOrd="0" destOrd="0" presId="urn:microsoft.com/office/officeart/2018/2/layout/IconVerticalSolidList"/>
    <dgm:cxn modelId="{9262EEC5-23B0-43B2-964B-BBF9049ED8ED}" type="presParOf" srcId="{BD698A8D-C2D2-4C9A-A16C-4EB262957500}" destId="{445F7D17-9841-4AD6-BF6B-A6D0FA5A6FDD}" srcOrd="0" destOrd="0" presId="urn:microsoft.com/office/officeart/2018/2/layout/IconVerticalSolidList"/>
    <dgm:cxn modelId="{DC649DB1-05BC-4AB2-87CF-5BAD10ACA216}" type="presParOf" srcId="{BD698A8D-C2D2-4C9A-A16C-4EB262957500}" destId="{CBB3184F-961E-40C2-8EE1-B00A076A7D57}" srcOrd="1" destOrd="0" presId="urn:microsoft.com/office/officeart/2018/2/layout/IconVerticalSolidList"/>
    <dgm:cxn modelId="{94538E22-FD34-4D6C-BB59-BD49C215DC38}" type="presParOf" srcId="{BD698A8D-C2D2-4C9A-A16C-4EB262957500}" destId="{DFF442A0-A15E-4378-AAD2-BB228B4E0309}" srcOrd="2" destOrd="0" presId="urn:microsoft.com/office/officeart/2018/2/layout/IconVerticalSolidList"/>
    <dgm:cxn modelId="{08B22BE9-FDD9-4572-B9C4-325482D2070E}" type="presParOf" srcId="{BD698A8D-C2D2-4C9A-A16C-4EB262957500}" destId="{42E4B641-7921-4C9D-A67D-0D926C051266}" srcOrd="3" destOrd="0" presId="urn:microsoft.com/office/officeart/2018/2/layout/IconVerticalSolidList"/>
    <dgm:cxn modelId="{B64ABBE0-6AD3-4A15-898F-D08DF22436A0}" type="presParOf" srcId="{84F046D2-EF8F-47A3-87BF-AF5ADD525973}" destId="{245B0828-7F76-4985-9F32-C47E9725FCA7}" srcOrd="1" destOrd="0" presId="urn:microsoft.com/office/officeart/2018/2/layout/IconVerticalSolidList"/>
    <dgm:cxn modelId="{96C1F020-36B6-4B0C-A6EB-18B3A6F5BBB2}" type="presParOf" srcId="{84F046D2-EF8F-47A3-87BF-AF5ADD525973}" destId="{E378A08C-FC3E-4195-A662-B80BBB85B0CF}" srcOrd="2" destOrd="0" presId="urn:microsoft.com/office/officeart/2018/2/layout/IconVerticalSolidList"/>
    <dgm:cxn modelId="{C6C95FB2-75AC-4CDF-957D-8F0B2AA35A7E}" type="presParOf" srcId="{E378A08C-FC3E-4195-A662-B80BBB85B0CF}" destId="{2F83AE80-B7FF-4CD0-8FB3-2AF121366B6F}" srcOrd="0" destOrd="0" presId="urn:microsoft.com/office/officeart/2018/2/layout/IconVerticalSolidList"/>
    <dgm:cxn modelId="{22D7A4D9-E948-45E7-A6BF-53328222CF8D}" type="presParOf" srcId="{E378A08C-FC3E-4195-A662-B80BBB85B0CF}" destId="{E1CFA9DA-C20F-43FC-8D6D-036F535021B8}" srcOrd="1" destOrd="0" presId="urn:microsoft.com/office/officeart/2018/2/layout/IconVerticalSolidList"/>
    <dgm:cxn modelId="{F6C54034-514A-4179-AB92-3CBD2E69FDA5}" type="presParOf" srcId="{E378A08C-FC3E-4195-A662-B80BBB85B0CF}" destId="{5A2E7A7A-5CB7-40A3-8268-9464CEA0CD24}" srcOrd="2" destOrd="0" presId="urn:microsoft.com/office/officeart/2018/2/layout/IconVerticalSolidList"/>
    <dgm:cxn modelId="{F89C1813-1115-49DF-A8A7-6393977A565C}" type="presParOf" srcId="{E378A08C-FC3E-4195-A662-B80BBB85B0CF}" destId="{06A52A52-D778-40E3-852C-AE5D42AF6298}" srcOrd="3" destOrd="0" presId="urn:microsoft.com/office/officeart/2018/2/layout/IconVerticalSolidList"/>
    <dgm:cxn modelId="{E37E2DCC-60D1-43F4-BC1D-6A454F2A1106}" type="presParOf" srcId="{84F046D2-EF8F-47A3-87BF-AF5ADD525973}" destId="{7E53FFF1-57D3-4D82-9025-984393883CE1}" srcOrd="3" destOrd="0" presId="urn:microsoft.com/office/officeart/2018/2/layout/IconVerticalSolidList"/>
    <dgm:cxn modelId="{C87ECD11-988A-47FD-85D0-2FD179E4FB44}" type="presParOf" srcId="{84F046D2-EF8F-47A3-87BF-AF5ADD525973}" destId="{BBDC1564-7916-43D6-8DE7-44AA0130256A}" srcOrd="4" destOrd="0" presId="urn:microsoft.com/office/officeart/2018/2/layout/IconVerticalSolidList"/>
    <dgm:cxn modelId="{BE2E7D30-3FED-415B-BAC6-38462AF7798C}" type="presParOf" srcId="{BBDC1564-7916-43D6-8DE7-44AA0130256A}" destId="{005E7649-F018-421E-91A6-FD646376F966}" srcOrd="0" destOrd="0" presId="urn:microsoft.com/office/officeart/2018/2/layout/IconVerticalSolidList"/>
    <dgm:cxn modelId="{6AC0A498-D197-4378-A37F-8BBDB0CA329B}" type="presParOf" srcId="{BBDC1564-7916-43D6-8DE7-44AA0130256A}" destId="{768A63E7-5D7C-418C-AAC6-2C340AF68584}" srcOrd="1" destOrd="0" presId="urn:microsoft.com/office/officeart/2018/2/layout/IconVerticalSolidList"/>
    <dgm:cxn modelId="{1A04A6D3-D20F-4F50-9A7D-1A03DBAB473F}" type="presParOf" srcId="{BBDC1564-7916-43D6-8DE7-44AA0130256A}" destId="{F8072F99-1199-4C5B-B947-510CF396BDD8}" srcOrd="2" destOrd="0" presId="urn:microsoft.com/office/officeart/2018/2/layout/IconVerticalSolidList"/>
    <dgm:cxn modelId="{39EF34D9-C578-4DBC-9BAD-B4954F548A5F}" type="presParOf" srcId="{BBDC1564-7916-43D6-8DE7-44AA0130256A}" destId="{87ACB05A-014E-4ADF-8C5D-DF8FAA2BFBB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5F7D17-9841-4AD6-BF6B-A6D0FA5A6FDD}">
      <dsp:nvSpPr>
        <dsp:cNvPr id="0" name=""/>
        <dsp:cNvSpPr/>
      </dsp:nvSpPr>
      <dsp:spPr>
        <a:xfrm>
          <a:off x="0" y="563"/>
          <a:ext cx="11678397" cy="13185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B3184F-961E-40C2-8EE1-B00A076A7D57}">
      <dsp:nvSpPr>
        <dsp:cNvPr id="0" name=""/>
        <dsp:cNvSpPr/>
      </dsp:nvSpPr>
      <dsp:spPr>
        <a:xfrm>
          <a:off x="398846" y="297226"/>
          <a:ext cx="725175" cy="7251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E4B641-7921-4C9D-A67D-0D926C051266}">
      <dsp:nvSpPr>
        <dsp:cNvPr id="0" name=""/>
        <dsp:cNvSpPr/>
      </dsp:nvSpPr>
      <dsp:spPr>
        <a:xfrm>
          <a:off x="1522867" y="563"/>
          <a:ext cx="10155529" cy="131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541" tIns="139541" rIns="139541" bIns="139541" numCol="1" spcCol="1270" anchor="ctr" anchorCtr="0">
          <a:noAutofit/>
        </a:bodyPr>
        <a:lstStyle/>
        <a:p>
          <a:pPr marL="0" lvl="0" indent="0" algn="l" defTabSz="889000">
            <a:lnSpc>
              <a:spcPct val="90000"/>
            </a:lnSpc>
            <a:spcBef>
              <a:spcPct val="0"/>
            </a:spcBef>
            <a:spcAft>
              <a:spcPct val="35000"/>
            </a:spcAft>
            <a:buNone/>
          </a:pPr>
          <a:r>
            <a:rPr lang="en-US" sz="2000" b="1" kern="1200"/>
            <a:t>User satisfaction:</a:t>
          </a:r>
          <a:r>
            <a:rPr lang="en-IL" sz="2000" kern="1200"/>
            <a:t>We tested our method on members of our own family and friends to ensure user satisfaction. Their suggestions enabled us to make the platform better for everyone.</a:t>
          </a:r>
          <a:endParaRPr lang="en-US" sz="2000" kern="1200"/>
        </a:p>
      </dsp:txBody>
      <dsp:txXfrm>
        <a:off x="1522867" y="563"/>
        <a:ext cx="10155529" cy="1318500"/>
      </dsp:txXfrm>
    </dsp:sp>
    <dsp:sp modelId="{2F83AE80-B7FF-4CD0-8FB3-2AF121366B6F}">
      <dsp:nvSpPr>
        <dsp:cNvPr id="0" name=""/>
        <dsp:cNvSpPr/>
      </dsp:nvSpPr>
      <dsp:spPr>
        <a:xfrm>
          <a:off x="0" y="1648688"/>
          <a:ext cx="11678397" cy="13185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CFA9DA-C20F-43FC-8D6D-036F535021B8}">
      <dsp:nvSpPr>
        <dsp:cNvPr id="0" name=""/>
        <dsp:cNvSpPr/>
      </dsp:nvSpPr>
      <dsp:spPr>
        <a:xfrm>
          <a:off x="398846" y="1945351"/>
          <a:ext cx="725175" cy="7251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A52A52-D778-40E3-852C-AE5D42AF6298}">
      <dsp:nvSpPr>
        <dsp:cNvPr id="0" name=""/>
        <dsp:cNvSpPr/>
      </dsp:nvSpPr>
      <dsp:spPr>
        <a:xfrm>
          <a:off x="1522867" y="1648688"/>
          <a:ext cx="10155529" cy="131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541" tIns="139541" rIns="139541" bIns="139541" numCol="1" spcCol="1270" anchor="ctr" anchorCtr="0">
          <a:noAutofit/>
        </a:bodyPr>
        <a:lstStyle/>
        <a:p>
          <a:pPr marL="0" lvl="0" indent="0" algn="l" defTabSz="889000">
            <a:lnSpc>
              <a:spcPct val="90000"/>
            </a:lnSpc>
            <a:spcBef>
              <a:spcPct val="0"/>
            </a:spcBef>
            <a:spcAft>
              <a:spcPct val="35000"/>
            </a:spcAft>
            <a:buNone/>
          </a:pPr>
          <a:r>
            <a:rPr lang="en-GB" sz="2000" b="1" kern="1200"/>
            <a:t>Notification delivery speed: </a:t>
          </a:r>
          <a:r>
            <a:rPr lang="en-GB" sz="2000" kern="1200"/>
            <a:t>Measuring the time it takes for notifications to reach recipients.</a:t>
          </a:r>
          <a:endParaRPr lang="en-US" sz="2000" kern="1200"/>
        </a:p>
      </dsp:txBody>
      <dsp:txXfrm>
        <a:off x="1522867" y="1648688"/>
        <a:ext cx="10155529" cy="1318500"/>
      </dsp:txXfrm>
    </dsp:sp>
    <dsp:sp modelId="{005E7649-F018-421E-91A6-FD646376F966}">
      <dsp:nvSpPr>
        <dsp:cNvPr id="0" name=""/>
        <dsp:cNvSpPr/>
      </dsp:nvSpPr>
      <dsp:spPr>
        <a:xfrm>
          <a:off x="0" y="3296814"/>
          <a:ext cx="11678397" cy="13185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8A63E7-5D7C-418C-AAC6-2C340AF68584}">
      <dsp:nvSpPr>
        <dsp:cNvPr id="0" name=""/>
        <dsp:cNvSpPr/>
      </dsp:nvSpPr>
      <dsp:spPr>
        <a:xfrm>
          <a:off x="398846" y="3593476"/>
          <a:ext cx="725175" cy="7251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ACB05A-014E-4ADF-8C5D-DF8FAA2BFBB7}">
      <dsp:nvSpPr>
        <dsp:cNvPr id="0" name=""/>
        <dsp:cNvSpPr/>
      </dsp:nvSpPr>
      <dsp:spPr>
        <a:xfrm>
          <a:off x="1522867" y="3296814"/>
          <a:ext cx="10155529" cy="131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541" tIns="139541" rIns="139541" bIns="139541" numCol="1" spcCol="1270" anchor="ctr" anchorCtr="0">
          <a:noAutofit/>
        </a:bodyPr>
        <a:lstStyle/>
        <a:p>
          <a:pPr marL="0" lvl="0" indent="0" algn="l" defTabSz="889000">
            <a:lnSpc>
              <a:spcPct val="90000"/>
            </a:lnSpc>
            <a:spcBef>
              <a:spcPct val="0"/>
            </a:spcBef>
            <a:spcAft>
              <a:spcPct val="35000"/>
            </a:spcAft>
            <a:buNone/>
          </a:pPr>
          <a:r>
            <a:rPr lang="en-GB" sz="2000" b="1" kern="1200"/>
            <a:t>Performance Optimization: </a:t>
          </a:r>
          <a:r>
            <a:rPr lang="en-GB" sz="2000" kern="1200"/>
            <a:t>We make sure our system runs smoothly by keeping an eye on how fast it responds, how long it takes to load, and how efficiently it uses resources. This helps us fix any problems quickly and ensures a better experience for users.</a:t>
          </a:r>
          <a:endParaRPr lang="en-US" sz="2000" kern="1200"/>
        </a:p>
      </dsp:txBody>
      <dsp:txXfrm>
        <a:off x="1522867" y="3296814"/>
        <a:ext cx="10155529" cy="13185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5/7/2024</a:t>
            </a:fld>
            <a:endParaRPr lang="en-US"/>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a:t>Chakra UI is like a toolbox full of pre-made building blocks for creating user interfaces with React, a popular JavaScript library for building web applications. It simplifies the process of designing your website's appearance by providing ready-made components that you can easily plug into your project. These components are not just visually appealing; they are also designed with accessibility in mind, ensuring that everyone can use your website comfortably. So, with Chakra UI, we were able to quickly put together a good-looking and user-friendly interface while ensuring it's accessible to all users.</a:t>
            </a:r>
          </a:p>
        </p:txBody>
      </p:sp>
      <p:sp>
        <p:nvSpPr>
          <p:cNvPr id="4" name="מציין מיקום של מספר שקופית 3"/>
          <p:cNvSpPr>
            <a:spLocks noGrp="1"/>
          </p:cNvSpPr>
          <p:nvPr>
            <p:ph type="sldNum" sz="quarter" idx="5"/>
          </p:nvPr>
        </p:nvSpPr>
        <p:spPr/>
        <p:txBody>
          <a:bodyPr/>
          <a:lstStyle/>
          <a:p>
            <a:fld id="{F97DC217-DF71-1A49-B3EA-559F1F43B0FF}" type="slidenum">
              <a:rPr lang="en-US" smtClean="0"/>
              <a:t>10</a:t>
            </a:fld>
            <a:endParaRPr lang="en-US"/>
          </a:p>
        </p:txBody>
      </p:sp>
    </p:spTree>
    <p:extLst>
      <p:ext uri="{BB962C8B-B14F-4D97-AF65-F5344CB8AC3E}">
        <p14:creationId xmlns:p14="http://schemas.microsoft.com/office/powerpoint/2010/main" val="357942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a:t>In our system, we take security seriously by using encryption in important ways. Firstly, when users create passwords, we use encryption techniques to transform them into a format that's nearly impossible for someone to figure out. This means that even if someone gets access to our database, they won't be able to see the actual passwords. Secondly, we encrypt the messages that users send to each other and within groups. This ensures that even if someone intercepts those messages, they won't be able to understand them without the right decryption key. By doing all this, we're making sure that our system is as safe as possible for everyone to use.</a:t>
            </a:r>
          </a:p>
        </p:txBody>
      </p:sp>
      <p:sp>
        <p:nvSpPr>
          <p:cNvPr id="4" name="מציין מיקום של מספר שקופית 3"/>
          <p:cNvSpPr>
            <a:spLocks noGrp="1"/>
          </p:cNvSpPr>
          <p:nvPr>
            <p:ph type="sldNum" sz="quarter" idx="5"/>
          </p:nvPr>
        </p:nvSpPr>
        <p:spPr/>
        <p:txBody>
          <a:bodyPr/>
          <a:lstStyle/>
          <a:p>
            <a:fld id="{F97DC217-DF71-1A49-B3EA-559F1F43B0FF}" type="slidenum">
              <a:rPr lang="en-US" smtClean="0"/>
              <a:t>11</a:t>
            </a:fld>
            <a:endParaRPr lang="en-US"/>
          </a:p>
        </p:txBody>
      </p:sp>
    </p:spTree>
    <p:extLst>
      <p:ext uri="{BB962C8B-B14F-4D97-AF65-F5344CB8AC3E}">
        <p14:creationId xmlns:p14="http://schemas.microsoft.com/office/powerpoint/2010/main" val="1665884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a:p>
        </p:txBody>
      </p:sp>
    </p:spTree>
    <p:extLst>
      <p:ext uri="{BB962C8B-B14F-4D97-AF65-F5344CB8AC3E}">
        <p14:creationId xmlns:p14="http://schemas.microsoft.com/office/powerpoint/2010/main" val="3553437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a:p>
        </p:txBody>
      </p:sp>
    </p:spTree>
    <p:extLst>
      <p:ext uri="{BB962C8B-B14F-4D97-AF65-F5344CB8AC3E}">
        <p14:creationId xmlns:p14="http://schemas.microsoft.com/office/powerpoint/2010/main" val="3626061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a:t>For testing our system, We documented each action in a table and then verified their functionality on the system. The results of our tests were recorded in the table, allowing us to ensure that our system is working correctly, and users can perform their desired actions without any problems.</a:t>
            </a:r>
          </a:p>
          <a:p>
            <a:endParaRPr lang="en-IL"/>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a:p>
        </p:txBody>
      </p:sp>
    </p:spTree>
    <p:extLst>
      <p:ext uri="{BB962C8B-B14F-4D97-AF65-F5344CB8AC3E}">
        <p14:creationId xmlns:p14="http://schemas.microsoft.com/office/powerpoint/2010/main" val="3455146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a:p>
        </p:txBody>
      </p:sp>
    </p:spTree>
    <p:extLst>
      <p:ext uri="{BB962C8B-B14F-4D97-AF65-F5344CB8AC3E}">
        <p14:creationId xmlns:p14="http://schemas.microsoft.com/office/powerpoint/2010/main" val="965845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a:p>
        </p:txBody>
      </p:sp>
    </p:spTree>
    <p:extLst>
      <p:ext uri="{BB962C8B-B14F-4D97-AF65-F5344CB8AC3E}">
        <p14:creationId xmlns:p14="http://schemas.microsoft.com/office/powerpoint/2010/main" val="2663766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**Data Structures:** </a:t>
            </a:r>
          </a:p>
          <a:p>
            <a:r>
              <a:rPr lang="en-US"/>
              <a:t>We use different ways to organize and handle information for things like user profiles, messages. This helps us keep everything organized and easy to manage, even as we handle more and more data.</a:t>
            </a:r>
          </a:p>
          <a:p>
            <a:endParaRPr lang="en-US"/>
          </a:p>
          <a:p>
            <a:r>
              <a:rPr lang="en-US"/>
              <a:t>**Real-time Messaging:** </a:t>
            </a:r>
          </a:p>
          <a:p>
            <a:r>
              <a:rPr lang="en-US"/>
              <a:t>We've built a system where messages show up instantly as soon as they're sent, just like in a chat app. We use a tool called socket.io to make this happen. It's like having a super-fast highway for messages to travel on.</a:t>
            </a:r>
          </a:p>
          <a:p>
            <a:endParaRPr lang="en-US"/>
          </a:p>
          <a:p>
            <a:r>
              <a:rPr lang="en-US"/>
              <a:t>**Scheduled Messages:** </a:t>
            </a:r>
          </a:p>
          <a:p>
            <a:r>
              <a:rPr lang="en-US"/>
              <a:t>Sometimes, we want to send messages at specific times, like reminders or announcements. We've set up a way to do this where the messages get sent out exactly when they're supposed to, and we can manage a whole bunch of them without any getting lost or sent at the wrong time. It's like having a really reliable alarm clock for messages!</a:t>
            </a:r>
            <a:br>
              <a:rPr lang="en-US"/>
            </a:br>
            <a:br>
              <a:rPr lang="en-US"/>
            </a:br>
            <a:r>
              <a:rPr lang="en-US"/>
              <a:t>Time Challenge: We didn't manage to complete the system implementation; we still have the task of sending notifications to the customer's email. There were numerous tasks, and despite allocating the work according to a given timeframe, we exceeded the time because we got stuck implementing other things in the code that were not planned to take up so much time.</a:t>
            </a:r>
          </a:p>
        </p:txBody>
      </p:sp>
      <p:sp>
        <p:nvSpPr>
          <p:cNvPr id="4" name="Slide Number Placeholder 3"/>
          <p:cNvSpPr>
            <a:spLocks noGrp="1"/>
          </p:cNvSpPr>
          <p:nvPr>
            <p:ph type="sldNum" sz="quarter" idx="5"/>
          </p:nvPr>
        </p:nvSpPr>
        <p:spPr/>
        <p:txBody>
          <a:bodyPr/>
          <a:lstStyle/>
          <a:p>
            <a:fld id="{F97DC217-DF71-1A49-B3EA-559F1F43B0FF}" type="slidenum">
              <a:rPr lang="en-US" smtClean="0"/>
              <a:t>18</a:t>
            </a:fld>
            <a:endParaRPr lang="en-US"/>
          </a:p>
        </p:txBody>
      </p:sp>
    </p:spTree>
    <p:extLst>
      <p:ext uri="{BB962C8B-B14F-4D97-AF65-F5344CB8AC3E}">
        <p14:creationId xmlns:p14="http://schemas.microsoft.com/office/powerpoint/2010/main" val="3250457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19</a:t>
            </a:fld>
            <a:endParaRPr lang="en-US"/>
          </a:p>
        </p:txBody>
      </p:sp>
    </p:spTree>
    <p:extLst>
      <p:ext uri="{BB962C8B-B14F-4D97-AF65-F5344CB8AC3E}">
        <p14:creationId xmlns:p14="http://schemas.microsoft.com/office/powerpoint/2010/main" val="2474778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20</a:t>
            </a:fld>
            <a:endParaRPr lang="en-US"/>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D0D0D"/>
                </a:solidFill>
                <a:effectLst/>
                <a:highlight>
                  <a:srgbClr val="FFFFFF"/>
                </a:highlight>
                <a:latin typeface="Söhne"/>
              </a:rPr>
              <a:t>Our project is like a tool that helps people send important messages to each other easily. It's kind of like a platform where you can manage and send notifications to your friends or groups, so everyone knows what's going on.</a:t>
            </a:r>
          </a:p>
          <a:p>
            <a:endParaRPr lang="en-US" b="0" i="0">
              <a:solidFill>
                <a:srgbClr val="0D0D0D"/>
              </a:solidFill>
              <a:effectLst/>
              <a:highlight>
                <a:srgbClr val="FFFFFF"/>
              </a:highlight>
              <a:latin typeface="Söhne"/>
            </a:endParaRPr>
          </a:p>
          <a:p>
            <a:pPr marL="0" indent="0" algn="l" rtl="0" eaLnBrk="1" latinLnBrk="0" hangingPunct="1">
              <a:lnSpc>
                <a:spcPct val="90000"/>
              </a:lnSpc>
              <a:spcBef>
                <a:spcPts val="1000"/>
              </a:spcBef>
              <a:spcAft>
                <a:spcPts val="0"/>
              </a:spcAft>
            </a:pPr>
            <a:endParaRPr lang="en-US">
              <a:effectLst/>
            </a:endParaRPr>
          </a:p>
          <a:p>
            <a:pPr marL="347472" indent="-347472" algn="l" rtl="0" eaLnBrk="1" latinLnBrk="0" hangingPunct="1">
              <a:lnSpc>
                <a:spcPct val="90000"/>
              </a:lnSpc>
              <a:spcBef>
                <a:spcPts val="1000"/>
              </a:spcBef>
              <a:spcAft>
                <a:spcPts val="0"/>
              </a:spcAft>
            </a:pPr>
            <a:r>
              <a:rPr lang="en-GB" sz="1800" kern="1200">
                <a:solidFill>
                  <a:srgbClr val="223A50"/>
                </a:solidFill>
                <a:effectLst/>
                <a:latin typeface="Tenorite" panose="00000500000000000000" pitchFamily="2" charset="0"/>
                <a:ea typeface="+mn-ea"/>
                <a:cs typeface="+mn-cs"/>
              </a:rPr>
              <a:t>Our project is essentially creating a system where people can easily send out important messages or updates to others. </a:t>
            </a:r>
            <a:endParaRPr lang="en-US">
              <a:effectLst/>
            </a:endParaRPr>
          </a:p>
          <a:p>
            <a:pPr marL="347472" indent="-347472" algn="l" rtl="0" eaLnBrk="1" latinLnBrk="0" hangingPunct="1">
              <a:lnSpc>
                <a:spcPct val="90000"/>
              </a:lnSpc>
              <a:spcBef>
                <a:spcPts val="1000"/>
              </a:spcBef>
              <a:spcAft>
                <a:spcPts val="0"/>
              </a:spcAft>
            </a:pPr>
            <a:r>
              <a:rPr lang="en-GB" sz="1800" kern="1200">
                <a:solidFill>
                  <a:srgbClr val="223A50"/>
                </a:solidFill>
                <a:effectLst/>
                <a:latin typeface="Tenorite" panose="00000500000000000000" pitchFamily="2" charset="0"/>
                <a:ea typeface="+mn-ea"/>
                <a:cs typeface="+mn-cs"/>
              </a:rPr>
              <a:t>It's like a platform where users can manage and send notifications to individuals or groups, making sure everyone stays informed about important stuff.</a:t>
            </a:r>
            <a:endParaRPr lang="en-US">
              <a:effectLst/>
            </a:endParaRPr>
          </a:p>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Today's digital world has many communication platforms and apps.</a:t>
            </a:r>
          </a:p>
          <a:p>
            <a:r>
              <a:rPr lang="en-US"/>
              <a:t>- People use various messaging services and social media platforms.</a:t>
            </a:r>
          </a:p>
          <a:p>
            <a:r>
              <a:rPr lang="en-US"/>
              <a:t>- As a result, the number of notifications and messages received daily has grown.</a:t>
            </a:r>
          </a:p>
          <a:p>
            <a:r>
              <a:rPr lang="en-US"/>
              <a:t>- With so much information coming in, important notifications might be missed.</a:t>
            </a:r>
          </a:p>
          <a:p>
            <a:r>
              <a:rPr lang="en-US"/>
              <a:t>- Users struggle to manage and prioritize messages effectively.</a:t>
            </a:r>
          </a:p>
          <a:p>
            <a:r>
              <a:rPr lang="en-US"/>
              <a:t>- This can lead to critical alerts being neglected.</a:t>
            </a:r>
          </a:p>
          <a:p>
            <a:r>
              <a:rPr lang="en-US"/>
              <a:t>- The abundance of communication channels can cause information overload.</a:t>
            </a:r>
          </a:p>
          <a:p>
            <a:r>
              <a:rPr lang="en-US"/>
              <a:t>- Important messages get lost among less urgent ones.</a:t>
            </a:r>
          </a:p>
          <a:p>
            <a:r>
              <a:rPr lang="en-US"/>
              <a:t>- There's a need for a solution to streamline notifications and ensure prompt attention to crucial messages despite the high volume of digital communication.</a:t>
            </a:r>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a:p>
        </p:txBody>
      </p:sp>
    </p:spTree>
    <p:extLst>
      <p:ext uri="{BB962C8B-B14F-4D97-AF65-F5344CB8AC3E}">
        <p14:creationId xmlns:p14="http://schemas.microsoft.com/office/powerpoint/2010/main" val="1643266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goal is to create a system that makes communication better and more engaging for users. We want to send them important information when they need it, using different ways to reach them. Users will be able to send important messages and get messages from groups they like. They can also set up messages to be sent later, like setting an alarm. This way, they won't miss anything important.</a:t>
            </a:r>
          </a:p>
          <a:p>
            <a:endParaRPr lang="en-US"/>
          </a:p>
          <a:p>
            <a:r>
              <a:rPr lang="en-US"/>
              <a:t>-In our system, we store all the important notifications, so users can check them whenever they want. This means users won't miss any important messages or alerts because they can see them whenever they have time. It's like having a safe place for all the important stuff, so nothing gets overlooked.</a:t>
            </a:r>
          </a:p>
          <a:p>
            <a:endParaRPr lang="en-US"/>
          </a:p>
          <a:p>
            <a:pPr marL="0" algn="l" rtl="0" eaLnBrk="1" latinLnBrk="0" hangingPunct="1">
              <a:spcBef>
                <a:spcPts val="0"/>
              </a:spcBef>
              <a:spcAft>
                <a:spcPts val="0"/>
              </a:spcAft>
            </a:pPr>
            <a:r>
              <a:rPr lang="en-US"/>
              <a:t>----------------</a:t>
            </a:r>
            <a:br>
              <a:rPr lang="en-US"/>
            </a:br>
            <a:r>
              <a:rPr lang="en-US" sz="1800" kern="1200">
                <a:solidFill>
                  <a:srgbClr val="223A50"/>
                </a:solidFill>
                <a:effectLst/>
                <a:latin typeface="Tenorite" panose="00000500000000000000" pitchFamily="2" charset="0"/>
                <a:ea typeface="+mn-ea"/>
                <a:cs typeface="+mn-cs"/>
              </a:rPr>
              <a:t>Our aim is to develop a system that improves communication and engagement by delivering timely and relevant information across multiple channels, allowing users to send and receive important notifications, subscribe to groups of interest, and schedule future alerts akin to setting alarms.</a:t>
            </a:r>
            <a:endParaRPr lang="en-US">
              <a:effectLst/>
            </a:endParaRPr>
          </a:p>
          <a:p>
            <a:pPr marL="0" algn="l" rtl="0" eaLnBrk="1" latinLnBrk="0" hangingPunct="1">
              <a:spcBef>
                <a:spcPts val="0"/>
              </a:spcBef>
              <a:spcAft>
                <a:spcPts val="0"/>
              </a:spcAft>
            </a:pPr>
            <a:r>
              <a:rPr lang="en-US" sz="1800" kern="1200">
                <a:solidFill>
                  <a:srgbClr val="223A50"/>
                </a:solidFill>
                <a:effectLst/>
                <a:latin typeface="Tenorite" panose="00000500000000000000" pitchFamily="2" charset="0"/>
                <a:ea typeface="+mn-ea"/>
                <a:cs typeface="+mn-cs"/>
              </a:rPr>
              <a:t>In this system, all important notifications will be saved, allowing users to access them at their convenience. This ensures that users are secure in not missing any important messages or alerts.</a:t>
            </a:r>
            <a:endParaRPr lang="en-US">
              <a:effectLst/>
            </a:endParaRPr>
          </a:p>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a:p>
        </p:txBody>
      </p:sp>
    </p:spTree>
    <p:extLst>
      <p:ext uri="{BB962C8B-B14F-4D97-AF65-F5344CB8AC3E}">
        <p14:creationId xmlns:p14="http://schemas.microsoft.com/office/powerpoint/2010/main" val="193894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web notification platform is all about making communication easy and secure. You can pick how you want to get notifications, and we make sure your data stays safe. Manage groups, schedule messages, and check your notification history—all in one place. Join us for smoother online connections and better communication.</a:t>
            </a:r>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a:p>
        </p:txBody>
      </p:sp>
    </p:spTree>
    <p:extLst>
      <p:ext uri="{BB962C8B-B14F-4D97-AF65-F5344CB8AC3E}">
        <p14:creationId xmlns:p14="http://schemas.microsoft.com/office/powerpoint/2010/main" val="4194793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GB" sz="1200"/>
              <a:t>Real-time Messaging and Notifications: Ability to send and receive messages and notifications instantly, ensuring timely communication between users.</a:t>
            </a:r>
          </a:p>
          <a:p>
            <a:pPr marL="342900" indent="-342900">
              <a:buFont typeface="Arial" panose="020B0604020202020204" pitchFamily="34" charset="0"/>
              <a:buChar char="•"/>
            </a:pPr>
            <a:r>
              <a:rPr lang="en-GB" sz="1200"/>
              <a:t>Group Management: Provide features for creating, joining, leaving, and managing groups, including options to mute/unmute group notifications and manage group settings.</a:t>
            </a:r>
          </a:p>
          <a:p>
            <a:pPr marL="342900" indent="-342900">
              <a:buFont typeface="Arial" panose="020B0604020202020204" pitchFamily="34" charset="0"/>
              <a:buChar char="•"/>
            </a:pPr>
            <a:r>
              <a:rPr lang="en-GB" sz="1200"/>
              <a:t>Mute Functionality: Allow users to mute notifications from specific groups or conversations temporarily, providing them with control over their notification preferences.</a:t>
            </a:r>
          </a:p>
          <a:p>
            <a:pPr marL="342900" indent="-342900">
              <a:buFont typeface="Arial" panose="020B0604020202020204" pitchFamily="34" charset="0"/>
              <a:buChar char="•"/>
            </a:pPr>
            <a:r>
              <a:rPr lang="en-GB" sz="1200"/>
              <a:t>Scheduled Notifications: Enable users to schedule notifications to be sent at a specified time or date, allowing for planned and timely communication with other users or groups</a:t>
            </a:r>
          </a:p>
          <a:p>
            <a:endParaRPr lang="en-US"/>
          </a:p>
          <a:p>
            <a:endParaRPr lang="en-IL"/>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a:p>
        </p:txBody>
      </p:sp>
    </p:spTree>
    <p:extLst>
      <p:ext uri="{BB962C8B-B14F-4D97-AF65-F5344CB8AC3E}">
        <p14:creationId xmlns:p14="http://schemas.microsoft.com/office/powerpoint/2010/main" val="3414514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a:p>
        </p:txBody>
      </p:sp>
    </p:spTree>
    <p:extLst>
      <p:ext uri="{BB962C8B-B14F-4D97-AF65-F5344CB8AC3E}">
        <p14:creationId xmlns:p14="http://schemas.microsoft.com/office/powerpoint/2010/main" val="1425159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342900" indent="-342900">
              <a:lnSpc>
                <a:spcPct val="90000"/>
              </a:lnSpc>
              <a:spcBef>
                <a:spcPts val="1000"/>
              </a:spcBef>
              <a:buFont typeface="Arial,Sans-Serif"/>
              <a:buChar char="•"/>
            </a:pPr>
            <a:r>
              <a:rPr lang="en-GB"/>
              <a:t>Vite </a:t>
            </a:r>
            <a:r>
              <a:rPr lang="en-GB">
                <a:effectLst/>
              </a:rPr>
              <a:t>is a </a:t>
            </a:r>
            <a:r>
              <a:rPr lang="en-GB"/>
              <a:t>rapid build tool tailored </a:t>
            </a:r>
            <a:r>
              <a:rPr lang="en-GB">
                <a:effectLst/>
              </a:rPr>
              <a:t>for </a:t>
            </a:r>
            <a:r>
              <a:rPr lang="en-GB"/>
              <a:t>modern </a:t>
            </a:r>
            <a:r>
              <a:rPr lang="en-GB">
                <a:effectLst/>
              </a:rPr>
              <a:t>web </a:t>
            </a:r>
            <a:r>
              <a:rPr lang="en-GB"/>
              <a:t>development, especially suited for React projects</a:t>
            </a:r>
            <a:r>
              <a:rPr lang="en-GB">
                <a:effectLst/>
              </a:rPr>
              <a:t>.</a:t>
            </a:r>
            <a:endParaRPr lang="en-GB"/>
          </a:p>
          <a:p>
            <a:pPr marL="457200" indent="-457200">
              <a:lnSpc>
                <a:spcPct val="90000"/>
              </a:lnSpc>
              <a:spcBef>
                <a:spcPts val="1000"/>
              </a:spcBef>
              <a:buFont typeface="Arial,Sans-Serif"/>
              <a:buChar char="•"/>
            </a:pPr>
            <a:r>
              <a:rPr lang="en-GB">
                <a:effectLst/>
              </a:rPr>
              <a:t>It </a:t>
            </a:r>
            <a:r>
              <a:rPr lang="en-GB"/>
              <a:t>provides a fast development server with instant hot module replacement for quick iteration.</a:t>
            </a:r>
            <a:endParaRPr lang="en-US"/>
          </a:p>
          <a:p>
            <a:pPr marL="457200" indent="-457200">
              <a:lnSpc>
                <a:spcPct val="90000"/>
              </a:lnSpc>
              <a:spcBef>
                <a:spcPts val="1000"/>
              </a:spcBef>
              <a:buFont typeface="Arial,Sans-Serif"/>
              <a:buChar char="•"/>
            </a:pPr>
            <a:r>
              <a:rPr lang="en-GB"/>
              <a:t>Vite optimizes build processes by leveraging native ES module imports</a:t>
            </a:r>
            <a:r>
              <a:rPr lang="en-GB">
                <a:effectLst/>
              </a:rPr>
              <a:t>, </a:t>
            </a:r>
            <a:r>
              <a:rPr lang="en-GB"/>
              <a:t>resulting in faster build times.</a:t>
            </a:r>
            <a:endParaRPr lang="en-US"/>
          </a:p>
          <a:p>
            <a:pPr marL="457200" indent="-457200">
              <a:lnSpc>
                <a:spcPct val="90000"/>
              </a:lnSpc>
              <a:spcBef>
                <a:spcPts val="1000"/>
              </a:spcBef>
              <a:buFont typeface="Arial,Sans-Serif"/>
              <a:buChar char="•"/>
            </a:pPr>
            <a:r>
              <a:rPr lang="en-GB"/>
              <a:t>With built-in support for React </a:t>
            </a:r>
            <a:r>
              <a:rPr lang="en-GB">
                <a:effectLst/>
              </a:rPr>
              <a:t>and </a:t>
            </a:r>
            <a:r>
              <a:rPr lang="en-GB"/>
              <a:t>JSX syntax</a:t>
            </a:r>
            <a:r>
              <a:rPr lang="en-GB">
                <a:effectLst/>
              </a:rPr>
              <a:t>, </a:t>
            </a:r>
            <a:r>
              <a:rPr lang="en-GB"/>
              <a:t>setup is seamless </a:t>
            </a:r>
            <a:r>
              <a:rPr lang="en-GB">
                <a:effectLst/>
              </a:rPr>
              <a:t>without </a:t>
            </a:r>
            <a:r>
              <a:rPr lang="en-GB"/>
              <a:t>additional configuration</a:t>
            </a:r>
            <a:r>
              <a:rPr lang="en-GB">
                <a:effectLst/>
              </a:rPr>
              <a:t>.</a:t>
            </a:r>
            <a:endParaRPr lang="en-GB">
              <a:effectLst/>
              <a:ea typeface="Calibri"/>
              <a:cs typeface="Calibri"/>
            </a:endParaRPr>
          </a:p>
          <a:p>
            <a:pPr marL="457200" indent="-457200">
              <a:lnSpc>
                <a:spcPct val="90000"/>
              </a:lnSpc>
              <a:spcBef>
                <a:spcPts val="1000"/>
              </a:spcBef>
              <a:buFont typeface="Arial,Sans-Serif"/>
              <a:buChar char="•"/>
            </a:pPr>
            <a:r>
              <a:rPr lang="en-GB"/>
              <a:t>Vite's plugin system offers flexibility to extend functionality as needed, while optimizing production builds for performance.</a:t>
            </a:r>
            <a:endParaRPr lang="en-US"/>
          </a:p>
        </p:txBody>
      </p:sp>
      <p:sp>
        <p:nvSpPr>
          <p:cNvPr id="4" name="מציין מיקום של מספר שקופית 3"/>
          <p:cNvSpPr>
            <a:spLocks noGrp="1"/>
          </p:cNvSpPr>
          <p:nvPr>
            <p:ph type="sldNum" sz="quarter" idx="5"/>
          </p:nvPr>
        </p:nvSpPr>
        <p:spPr/>
        <p:txBody>
          <a:bodyPr/>
          <a:lstStyle/>
          <a:p>
            <a:fld id="{F97DC217-DF71-1A49-B3EA-559F1F43B0FF}" type="slidenum">
              <a:rPr lang="en-US" smtClean="0"/>
              <a:t>8</a:t>
            </a:fld>
            <a:endParaRPr lang="en-US"/>
          </a:p>
        </p:txBody>
      </p:sp>
    </p:spTree>
    <p:extLst>
      <p:ext uri="{BB962C8B-B14F-4D97-AF65-F5344CB8AC3E}">
        <p14:creationId xmlns:p14="http://schemas.microsoft.com/office/powerpoint/2010/main" val="461060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a:effectLst/>
              </a:rPr>
              <a:t>Socket.IO is like a super-fast messenger for web applications. It allows web clients, like browsers, to talk to servers instantly and vice versa. This means when you send a message from your browser, it gets to the recipient without delay, making chatting or any real-time interaction smooth and seamless.</a:t>
            </a:r>
          </a:p>
          <a:p>
            <a:br>
              <a:rPr lang="en-US" b="0" i="0">
                <a:solidFill>
                  <a:srgbClr val="000000"/>
                </a:solidFill>
                <a:effectLst/>
                <a:highlight>
                  <a:srgbClr val="FFFFFF"/>
                </a:highlight>
                <a:latin typeface="Söhne"/>
              </a:rPr>
            </a:br>
            <a:endParaRPr lang="en-US"/>
          </a:p>
        </p:txBody>
      </p:sp>
      <p:sp>
        <p:nvSpPr>
          <p:cNvPr id="4" name="מציין מיקום של מספר שקופית 3"/>
          <p:cNvSpPr>
            <a:spLocks noGrp="1"/>
          </p:cNvSpPr>
          <p:nvPr>
            <p:ph type="sldNum" sz="quarter" idx="5"/>
          </p:nvPr>
        </p:nvSpPr>
        <p:spPr/>
        <p:txBody>
          <a:bodyPr/>
          <a:lstStyle/>
          <a:p>
            <a:fld id="{F97DC217-DF71-1A49-B3EA-559F1F43B0FF}" type="slidenum">
              <a:rPr lang="en-US" smtClean="0"/>
              <a:t>9</a:t>
            </a:fld>
            <a:endParaRPr lang="en-US"/>
          </a:p>
        </p:txBody>
      </p:sp>
    </p:spTree>
    <p:extLst>
      <p:ext uri="{BB962C8B-B14F-4D97-AF65-F5344CB8AC3E}">
        <p14:creationId xmlns:p14="http://schemas.microsoft.com/office/powerpoint/2010/main" val="1194968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a:t>Click to add title</a:t>
            </a:r>
          </a:p>
        </p:txBody>
      </p:sp>
    </p:spTree>
    <p:extLst>
      <p:ext uri="{BB962C8B-B14F-4D97-AF65-F5344CB8AC3E}">
        <p14:creationId xmlns:p14="http://schemas.microsoft.com/office/powerpoint/2010/main" val="29164985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8270985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565617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add text</a:t>
            </a:r>
          </a:p>
        </p:txBody>
      </p:sp>
    </p:spTree>
    <p:extLst>
      <p:ext uri="{BB962C8B-B14F-4D97-AF65-F5344CB8AC3E}">
        <p14:creationId xmlns:p14="http://schemas.microsoft.com/office/powerpoint/2010/main" val="25447069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49126679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82385622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8317691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9865294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76784350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402042663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a:t>Click icon to add picture</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419303050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7" r:id="rId10"/>
    <p:sldLayoutId id="2147483676" r:id="rId11"/>
    <p:sldLayoutId id="2147483661" r:id="rId12"/>
    <p:sldLayoutId id="2147483666" r:id="rId13"/>
  </p:sldLayoutIdLst>
  <p:hf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hyperlink" Target="https://mega.nz/file/MwI1GI4T#baq0XDO8TubTqCkHmpeTgKh1xbB-mhLUik_0eWpKo7s"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2521162" y="1508760"/>
            <a:ext cx="7149676" cy="2016760"/>
          </a:xfrm>
        </p:spPr>
        <p:txBody>
          <a:bodyPr anchor="b">
            <a:normAutofit/>
          </a:bodyPr>
          <a:lstStyle/>
          <a:p>
            <a:pPr algn="ctr"/>
            <a:r>
              <a:rPr lang="en-US" sz="4800">
                <a:solidFill>
                  <a:schemeClr val="accent2">
                    <a:lumMod val="25000"/>
                  </a:schemeClr>
                </a:solidFill>
              </a:rPr>
              <a:t>Notification Management System</a:t>
            </a:r>
            <a:endParaRPr lang="en-US" sz="4800" b="0">
              <a:solidFill>
                <a:schemeClr val="accent2">
                  <a:lumMod val="25000"/>
                </a:schemeClr>
              </a:solidFill>
            </a:endParaRPr>
          </a:p>
          <a:p>
            <a:pPr algn="ctr"/>
            <a:endParaRPr lang="en-US" sz="4800">
              <a:solidFill>
                <a:schemeClr val="accent2">
                  <a:lumMod val="25000"/>
                </a:schemeClr>
              </a:solidFill>
            </a:endParaRPr>
          </a:p>
        </p:txBody>
      </p:sp>
      <p:pic>
        <p:nvPicPr>
          <p:cNvPr id="12" name="Picture 11" descr="A blue and black logo&#10;&#10;Description automatically generated">
            <a:extLst>
              <a:ext uri="{FF2B5EF4-FFF2-40B4-BE49-F238E27FC236}">
                <a16:creationId xmlns:a16="http://schemas.microsoft.com/office/drawing/2014/main" id="{B4231F17-6FCB-CBFE-1E5C-29233A2B399C}"/>
              </a:ext>
            </a:extLst>
          </p:cNvPr>
          <p:cNvPicPr>
            <a:picLocks noChangeAspect="1"/>
          </p:cNvPicPr>
          <p:nvPr/>
        </p:nvPicPr>
        <p:blipFill>
          <a:blip r:embed="rId3"/>
          <a:stretch>
            <a:fillRect/>
          </a:stretch>
        </p:blipFill>
        <p:spPr>
          <a:xfrm>
            <a:off x="9131802" y="131571"/>
            <a:ext cx="3060198" cy="722377"/>
          </a:xfrm>
          <a:prstGeom prst="rect">
            <a:avLst/>
          </a:prstGeom>
        </p:spPr>
      </p:pic>
      <p:sp>
        <p:nvSpPr>
          <p:cNvPr id="14" name="TextBox 13">
            <a:extLst>
              <a:ext uri="{FF2B5EF4-FFF2-40B4-BE49-F238E27FC236}">
                <a16:creationId xmlns:a16="http://schemas.microsoft.com/office/drawing/2014/main" id="{9C974FBC-8411-8FB2-A6F0-811F114E0CD3}"/>
              </a:ext>
            </a:extLst>
          </p:cNvPr>
          <p:cNvSpPr txBox="1"/>
          <p:nvPr/>
        </p:nvSpPr>
        <p:spPr>
          <a:xfrm>
            <a:off x="8084052" y="3524127"/>
            <a:ext cx="2095501" cy="1136401"/>
          </a:xfrm>
          <a:prstGeom prst="rect">
            <a:avLst/>
          </a:prstGeom>
          <a:noFill/>
        </p:spPr>
        <p:txBody>
          <a:bodyPr wrap="square" lIns="91440" tIns="45720" rIns="91440" bIns="45720" anchor="t">
            <a:spAutoFit/>
          </a:bodyPr>
          <a:lstStyle/>
          <a:p>
            <a:pPr defTabSz="502920">
              <a:lnSpc>
                <a:spcPct val="110000"/>
              </a:lnSpc>
              <a:spcBef>
                <a:spcPts val="550"/>
              </a:spcBef>
            </a:pPr>
            <a:r>
              <a:rPr lang="en-US" b="1" u="sng">
                <a:solidFill>
                  <a:schemeClr val="accent2">
                    <a:lumMod val="25000"/>
                  </a:schemeClr>
                </a:solidFill>
                <a:latin typeface="Segoe UI"/>
                <a:cs typeface="Segoe UI"/>
              </a:rPr>
              <a:t>Students:</a:t>
            </a:r>
          </a:p>
          <a:p>
            <a:pPr defTabSz="502920">
              <a:lnSpc>
                <a:spcPct val="110000"/>
              </a:lnSpc>
              <a:spcBef>
                <a:spcPts val="550"/>
              </a:spcBef>
            </a:pPr>
            <a:r>
              <a:rPr lang="en-US" sz="1800" b="1" err="1">
                <a:solidFill>
                  <a:schemeClr val="accent2">
                    <a:lumMod val="25000"/>
                  </a:schemeClr>
                </a:solidFill>
                <a:latin typeface="Segoe UI"/>
                <a:cs typeface="Segoe UI"/>
              </a:rPr>
              <a:t>Shymaa</a:t>
            </a:r>
            <a:r>
              <a:rPr lang="en-US" sz="1800" b="1">
                <a:solidFill>
                  <a:schemeClr val="accent2">
                    <a:lumMod val="25000"/>
                  </a:schemeClr>
                </a:solidFill>
                <a:latin typeface="Segoe UI"/>
                <a:cs typeface="Segoe UI"/>
              </a:rPr>
              <a:t> Titi</a:t>
            </a:r>
            <a:endParaRPr lang="en-US">
              <a:solidFill>
                <a:schemeClr val="accent2">
                  <a:lumMod val="25000"/>
                </a:schemeClr>
              </a:solidFill>
            </a:endParaRPr>
          </a:p>
          <a:p>
            <a:pPr defTabSz="502920">
              <a:lnSpc>
                <a:spcPct val="110000"/>
              </a:lnSpc>
              <a:spcBef>
                <a:spcPts val="550"/>
              </a:spcBef>
            </a:pPr>
            <a:r>
              <a:rPr lang="en-US" sz="1800" b="1">
                <a:solidFill>
                  <a:schemeClr val="accent2">
                    <a:lumMod val="25000"/>
                  </a:schemeClr>
                </a:solidFill>
                <a:latin typeface="Segoe UI"/>
                <a:cs typeface="Segoe UI"/>
              </a:rPr>
              <a:t>Carolin Mansour</a:t>
            </a:r>
          </a:p>
        </p:txBody>
      </p:sp>
      <p:sp>
        <p:nvSpPr>
          <p:cNvPr id="16" name="TextBox 15">
            <a:extLst>
              <a:ext uri="{FF2B5EF4-FFF2-40B4-BE49-F238E27FC236}">
                <a16:creationId xmlns:a16="http://schemas.microsoft.com/office/drawing/2014/main" id="{C14E2389-D813-F53D-F224-C2678F8ED388}"/>
              </a:ext>
            </a:extLst>
          </p:cNvPr>
          <p:cNvSpPr txBox="1"/>
          <p:nvPr/>
        </p:nvSpPr>
        <p:spPr>
          <a:xfrm>
            <a:off x="584200" y="3430270"/>
            <a:ext cx="6096000" cy="1903470"/>
          </a:xfrm>
          <a:prstGeom prst="rect">
            <a:avLst/>
          </a:prstGeom>
          <a:noFill/>
        </p:spPr>
        <p:txBody>
          <a:bodyPr wrap="square" lIns="91440" tIns="45720" rIns="91440" bIns="45720" anchor="t">
            <a:spAutoFit/>
          </a:bodyPr>
          <a:lstStyle/>
          <a:p>
            <a:pPr algn="ctr" defTabSz="502920">
              <a:lnSpc>
                <a:spcPct val="110000"/>
              </a:lnSpc>
              <a:spcBef>
                <a:spcPts val="550"/>
              </a:spcBef>
            </a:pPr>
            <a:r>
              <a:rPr lang="en-US" sz="1800" b="1" u="sng" kern="1200">
                <a:solidFill>
                  <a:schemeClr val="accent2">
                    <a:lumMod val="25000"/>
                  </a:schemeClr>
                </a:solidFill>
                <a:latin typeface="Segoe UI"/>
                <a:ea typeface="+mn-ea"/>
                <a:cs typeface="Segoe UI"/>
              </a:rPr>
              <a:t>Supervisor:</a:t>
            </a:r>
            <a:endParaRPr lang="en-US" sz="1800" b="1" u="sng" kern="1200">
              <a:solidFill>
                <a:schemeClr val="accent2">
                  <a:lumMod val="25000"/>
                </a:schemeClr>
              </a:solidFill>
              <a:latin typeface="Segoe UI"/>
              <a:cs typeface="Segoe UI"/>
            </a:endParaRPr>
          </a:p>
          <a:p>
            <a:pPr algn="ctr" defTabSz="502920">
              <a:lnSpc>
                <a:spcPct val="110000"/>
              </a:lnSpc>
              <a:spcBef>
                <a:spcPts val="550"/>
              </a:spcBef>
            </a:pPr>
            <a:r>
              <a:rPr lang="en-US" sz="1800" b="1" kern="1200">
                <a:solidFill>
                  <a:schemeClr val="accent2">
                    <a:lumMod val="25000"/>
                  </a:schemeClr>
                </a:solidFill>
                <a:latin typeface="Segoe UI"/>
                <a:ea typeface="+mn-ea"/>
                <a:cs typeface="Segoe UI"/>
              </a:rPr>
              <a:t>Natali Levi- Ph.D.</a:t>
            </a:r>
            <a:endParaRPr lang="en-US" sz="1800" b="1" kern="1200">
              <a:solidFill>
                <a:schemeClr val="accent2">
                  <a:lumMod val="25000"/>
                </a:schemeClr>
              </a:solidFill>
              <a:latin typeface="Segoe UI"/>
              <a:cs typeface="Segoe UI"/>
            </a:endParaRPr>
          </a:p>
          <a:p>
            <a:pPr algn="ctr" defTabSz="502920">
              <a:lnSpc>
                <a:spcPct val="110000"/>
              </a:lnSpc>
              <a:spcBef>
                <a:spcPts val="550"/>
              </a:spcBef>
            </a:pPr>
            <a:endParaRPr lang="en-US" sz="1800" b="1" kern="1200">
              <a:solidFill>
                <a:schemeClr val="accent2">
                  <a:lumMod val="25000"/>
                </a:schemeClr>
              </a:solidFill>
              <a:latin typeface="Segoe UI"/>
              <a:cs typeface="Segoe UI"/>
            </a:endParaRPr>
          </a:p>
          <a:p>
            <a:pPr algn="ctr" defTabSz="502920">
              <a:lnSpc>
                <a:spcPct val="110000"/>
              </a:lnSpc>
              <a:spcBef>
                <a:spcPts val="550"/>
              </a:spcBef>
            </a:pPr>
            <a:r>
              <a:rPr lang="en-US" sz="1800" b="1" u="sng" kern="1200">
                <a:solidFill>
                  <a:schemeClr val="accent2">
                    <a:lumMod val="25000"/>
                  </a:schemeClr>
                </a:solidFill>
                <a:latin typeface="Segoe UI"/>
                <a:ea typeface="+mn-ea"/>
                <a:cs typeface="Segoe UI"/>
              </a:rPr>
              <a:t>Date</a:t>
            </a:r>
            <a:r>
              <a:rPr lang="en-US" sz="1800" b="1" kern="1200">
                <a:solidFill>
                  <a:schemeClr val="accent2">
                    <a:lumMod val="25000"/>
                  </a:schemeClr>
                </a:solidFill>
                <a:latin typeface="Segoe UI"/>
                <a:ea typeface="+mn-ea"/>
                <a:cs typeface="Segoe UI"/>
              </a:rPr>
              <a:t>:</a:t>
            </a:r>
            <a:endParaRPr lang="en-US" sz="1800" b="1" kern="1200">
              <a:solidFill>
                <a:schemeClr val="accent2">
                  <a:lumMod val="25000"/>
                </a:schemeClr>
              </a:solidFill>
              <a:latin typeface="Segoe UI"/>
              <a:cs typeface="Segoe UI"/>
            </a:endParaRPr>
          </a:p>
          <a:p>
            <a:pPr algn="ctr" defTabSz="502920">
              <a:lnSpc>
                <a:spcPct val="110000"/>
              </a:lnSpc>
              <a:spcBef>
                <a:spcPts val="550"/>
              </a:spcBef>
            </a:pPr>
            <a:r>
              <a:rPr lang="en-US" sz="1800" b="1" kern="1200">
                <a:solidFill>
                  <a:schemeClr val="accent2">
                    <a:lumMod val="25000"/>
                  </a:schemeClr>
                </a:solidFill>
                <a:latin typeface="Segoe UI"/>
                <a:ea typeface="+mn-ea"/>
                <a:cs typeface="Segoe UI"/>
              </a:rPr>
              <a:t>09/05/2024</a:t>
            </a:r>
            <a:endParaRPr lang="en-US" sz="1800" b="1">
              <a:solidFill>
                <a:schemeClr val="accent2">
                  <a:lumMod val="25000"/>
                </a:schemeClr>
              </a:solidFill>
            </a:endParaRPr>
          </a:p>
        </p:txBody>
      </p:sp>
      <p:sp>
        <p:nvSpPr>
          <p:cNvPr id="3" name="TextBox 2">
            <a:extLst>
              <a:ext uri="{FF2B5EF4-FFF2-40B4-BE49-F238E27FC236}">
                <a16:creationId xmlns:a16="http://schemas.microsoft.com/office/drawing/2014/main" id="{D456843E-7D21-BDD5-B0E6-4071EE92E748}"/>
              </a:ext>
            </a:extLst>
          </p:cNvPr>
          <p:cNvSpPr txBox="1"/>
          <p:nvPr/>
        </p:nvSpPr>
        <p:spPr>
          <a:xfrm>
            <a:off x="3048000" y="3525520"/>
            <a:ext cx="6096000" cy="466731"/>
          </a:xfrm>
          <a:prstGeom prst="rect">
            <a:avLst/>
          </a:prstGeom>
          <a:noFill/>
        </p:spPr>
        <p:txBody>
          <a:bodyPr wrap="square">
            <a:spAutoFit/>
          </a:bodyPr>
          <a:lstStyle/>
          <a:p>
            <a:pPr algn="ctr" defTabSz="502920">
              <a:lnSpc>
                <a:spcPct val="110000"/>
              </a:lnSpc>
              <a:spcBef>
                <a:spcPts val="550"/>
              </a:spcBef>
            </a:pPr>
            <a:r>
              <a:rPr lang="en-US" sz="2400" b="1">
                <a:solidFill>
                  <a:schemeClr val="accent2">
                    <a:lumMod val="25000"/>
                  </a:schemeClr>
                </a:solidFill>
                <a:latin typeface="Segoe UI"/>
                <a:cs typeface="Segoe UI"/>
              </a:rPr>
              <a:t>23-2-D-5</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D17B3-9E33-FB2E-7276-19491AF0677D}"/>
              </a:ext>
            </a:extLst>
          </p:cNvPr>
          <p:cNvSpPr>
            <a:spLocks noGrp="1"/>
          </p:cNvSpPr>
          <p:nvPr>
            <p:ph type="title"/>
          </p:nvPr>
        </p:nvSpPr>
        <p:spPr>
          <a:xfrm>
            <a:off x="1167492" y="136526"/>
            <a:ext cx="9779183" cy="1570038"/>
          </a:xfrm>
        </p:spPr>
        <p:txBody>
          <a:bodyPr anchor="b">
            <a:normAutofit/>
          </a:bodyPr>
          <a:lstStyle/>
          <a:p>
            <a:r>
              <a:rPr lang="en-GB"/>
              <a:t>T</a:t>
            </a:r>
            <a:r>
              <a:rPr lang="en-GB" i="0">
                <a:effectLst/>
              </a:rPr>
              <a:t>echnologies and specialized software tools</a:t>
            </a:r>
            <a:endParaRPr lang="en-IL"/>
          </a:p>
        </p:txBody>
      </p:sp>
      <p:sp>
        <p:nvSpPr>
          <p:cNvPr id="3" name="Subtitle 2">
            <a:extLst>
              <a:ext uri="{FF2B5EF4-FFF2-40B4-BE49-F238E27FC236}">
                <a16:creationId xmlns:a16="http://schemas.microsoft.com/office/drawing/2014/main" id="{611611B8-75E4-5E60-C82E-288370317EE5}"/>
              </a:ext>
            </a:extLst>
          </p:cNvPr>
          <p:cNvSpPr>
            <a:spLocks noGrp="1"/>
          </p:cNvSpPr>
          <p:nvPr>
            <p:ph idx="1"/>
          </p:nvPr>
        </p:nvSpPr>
        <p:spPr>
          <a:xfrm>
            <a:off x="1167493" y="2084832"/>
            <a:ext cx="9779182" cy="3366813"/>
          </a:xfrm>
        </p:spPr>
        <p:txBody>
          <a:bodyPr>
            <a:normAutofit fontScale="92500" lnSpcReduction="10000"/>
          </a:bodyPr>
          <a:lstStyle/>
          <a:p>
            <a:r>
              <a:rPr lang="en-GB" sz="2400" b="1"/>
              <a:t>Chakra UI:</a:t>
            </a:r>
          </a:p>
          <a:p>
            <a:endParaRPr lang="en-GB" sz="2400"/>
          </a:p>
          <a:p>
            <a:pPr marL="342900" indent="-342900">
              <a:buFont typeface="Arial" panose="020B0604020202020204" pitchFamily="34" charset="0"/>
              <a:buChar char="•"/>
            </a:pPr>
            <a:r>
              <a:rPr lang="en-GB" sz="2400"/>
              <a:t>Chakra UI is a simple, modular, and accessible component library for building user interfaces with React.</a:t>
            </a:r>
          </a:p>
          <a:p>
            <a:pPr marL="342900" indent="-342900">
              <a:buFont typeface="Arial" panose="020B0604020202020204" pitchFamily="34" charset="0"/>
              <a:buChar char="•"/>
            </a:pPr>
            <a:r>
              <a:rPr lang="en-GB" sz="2400"/>
              <a:t>We used Chakra UI to make building our website's look and feel easier. </a:t>
            </a:r>
          </a:p>
          <a:p>
            <a:pPr marL="342900" indent="-342900">
              <a:buFont typeface="Arial" panose="020B0604020202020204" pitchFamily="34" charset="0"/>
              <a:buChar char="•"/>
            </a:pPr>
            <a:r>
              <a:rPr lang="en-GB" sz="2400"/>
              <a:t>With its ready-made components , we quickly created a good-looking and easy-to-use interface. </a:t>
            </a:r>
          </a:p>
          <a:p>
            <a:pPr marL="342900" indent="-342900">
              <a:buFont typeface="Arial" panose="020B0604020202020204" pitchFamily="34" charset="0"/>
              <a:buChar char="•"/>
            </a:pPr>
            <a:r>
              <a:rPr lang="en-GB" sz="2400"/>
              <a:t>Chakra UI's built-in features made sure our website is accessible to everyone, making it even better for all users.</a:t>
            </a:r>
            <a:endParaRPr lang="en-IL" sz="2400"/>
          </a:p>
        </p:txBody>
      </p:sp>
      <p:pic>
        <p:nvPicPr>
          <p:cNvPr id="2052" name="Picture 4" descr="GitHub - chakra-ui/chakra-ui: ⚡️ Simple, Modular &amp; Accessible UI Components  for your React Applications">
            <a:extLst>
              <a:ext uri="{FF2B5EF4-FFF2-40B4-BE49-F238E27FC236}">
                <a16:creationId xmlns:a16="http://schemas.microsoft.com/office/drawing/2014/main" id="{631B2F7D-4A3F-C707-DA66-B204C68C1E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1743" y="5451645"/>
            <a:ext cx="5024284" cy="129401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0539E64-2A21-0091-38BA-9A0758D431BA}"/>
              </a:ext>
            </a:extLst>
          </p:cNvPr>
          <p:cNvSpPr>
            <a:spLocks noGrp="1"/>
          </p:cNvSpPr>
          <p:nvPr>
            <p:ph type="sldNum" sz="quarter" idx="4"/>
          </p:nvPr>
        </p:nvSpPr>
        <p:spPr/>
        <p:txBody>
          <a:bodyPr/>
          <a:lstStyle/>
          <a:p>
            <a:fld id="{294A09A9-5501-47C1-A89A-A340965A2BE2}" type="slidenum">
              <a:rPr lang="en-US" smtClean="0"/>
              <a:pPr/>
              <a:t>10</a:t>
            </a:fld>
            <a:endParaRPr lang="en-US"/>
          </a:p>
        </p:txBody>
      </p:sp>
    </p:spTree>
    <p:extLst>
      <p:ext uri="{BB962C8B-B14F-4D97-AF65-F5344CB8AC3E}">
        <p14:creationId xmlns:p14="http://schemas.microsoft.com/office/powerpoint/2010/main" val="3384095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A9625F3-A360-90EB-58B2-76FADD4E6819}"/>
              </a:ext>
            </a:extLst>
          </p:cNvPr>
          <p:cNvSpPr>
            <a:spLocks noGrp="1"/>
          </p:cNvSpPr>
          <p:nvPr>
            <p:ph type="title"/>
          </p:nvPr>
        </p:nvSpPr>
        <p:spPr/>
        <p:txBody>
          <a:bodyPr/>
          <a:lstStyle/>
          <a:p>
            <a:r>
              <a:rPr lang="en-US"/>
              <a:t>Enhancing Security</a:t>
            </a:r>
          </a:p>
        </p:txBody>
      </p:sp>
      <p:sp>
        <p:nvSpPr>
          <p:cNvPr id="3" name="מציין מיקום תוכן 2">
            <a:extLst>
              <a:ext uri="{FF2B5EF4-FFF2-40B4-BE49-F238E27FC236}">
                <a16:creationId xmlns:a16="http://schemas.microsoft.com/office/drawing/2014/main" id="{13A93D24-634D-C5DC-50A9-61F0AD143D16}"/>
              </a:ext>
            </a:extLst>
          </p:cNvPr>
          <p:cNvSpPr>
            <a:spLocks noGrp="1"/>
          </p:cNvSpPr>
          <p:nvPr>
            <p:ph idx="1"/>
          </p:nvPr>
        </p:nvSpPr>
        <p:spPr>
          <a:xfrm>
            <a:off x="1167493" y="2222205"/>
            <a:ext cx="9779182" cy="4072269"/>
          </a:xfrm>
        </p:spPr>
        <p:txBody>
          <a:bodyPr/>
          <a:lstStyle/>
          <a:p>
            <a:pPr marL="342900" indent="-342900">
              <a:buFont typeface="Arial" panose="020B0604020202020204" pitchFamily="34" charset="0"/>
              <a:buChar char="•"/>
            </a:pPr>
            <a:r>
              <a:rPr lang="en-US" sz="2400"/>
              <a:t> We encrypt passwords using </a:t>
            </a:r>
            <a:r>
              <a:rPr lang="en-US" sz="2400" err="1"/>
              <a:t>bcrypt</a:t>
            </a:r>
            <a:r>
              <a:rPr lang="en-US" sz="2400"/>
              <a:t> before storing them in the database.</a:t>
            </a:r>
          </a:p>
          <a:p>
            <a:pPr marL="342900" indent="-342900">
              <a:buFont typeface="Arial" panose="020B0604020202020204" pitchFamily="34" charset="0"/>
              <a:buChar char="•"/>
            </a:pPr>
            <a:r>
              <a:rPr lang="en-US" sz="2400"/>
              <a:t> Messages exchanged between users and groups are encrypted to ensure confidentiality.</a:t>
            </a:r>
          </a:p>
          <a:p>
            <a:pPr marL="342900" indent="-342900">
              <a:buFont typeface="Arial" panose="020B0604020202020204" pitchFamily="34" charset="0"/>
              <a:buChar char="•"/>
            </a:pPr>
            <a:r>
              <a:rPr lang="en-US" sz="2400"/>
              <a:t>Encryption enhances the security of our system by protecting user data from unauthorized access.</a:t>
            </a:r>
          </a:p>
        </p:txBody>
      </p:sp>
      <p:sp>
        <p:nvSpPr>
          <p:cNvPr id="4" name="Slide Number Placeholder 3">
            <a:extLst>
              <a:ext uri="{FF2B5EF4-FFF2-40B4-BE49-F238E27FC236}">
                <a16:creationId xmlns:a16="http://schemas.microsoft.com/office/drawing/2014/main" id="{46D74E5C-E153-4FC2-EFC7-A638F5F733B2}"/>
              </a:ext>
            </a:extLst>
          </p:cNvPr>
          <p:cNvSpPr>
            <a:spLocks noGrp="1"/>
          </p:cNvSpPr>
          <p:nvPr>
            <p:ph type="sldNum" sz="quarter" idx="4"/>
          </p:nvPr>
        </p:nvSpPr>
        <p:spPr/>
        <p:txBody>
          <a:bodyPr/>
          <a:lstStyle/>
          <a:p>
            <a:fld id="{294A09A9-5501-47C1-A89A-A340965A2BE2}" type="slidenum">
              <a:rPr lang="en-US" smtClean="0"/>
              <a:pPr/>
              <a:t>11</a:t>
            </a:fld>
            <a:endParaRPr lang="en-US"/>
          </a:p>
        </p:txBody>
      </p:sp>
    </p:spTree>
    <p:extLst>
      <p:ext uri="{BB962C8B-B14F-4D97-AF65-F5344CB8AC3E}">
        <p14:creationId xmlns:p14="http://schemas.microsoft.com/office/powerpoint/2010/main" val="421840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347983" y="-783625"/>
            <a:ext cx="9779183" cy="1570038"/>
          </a:xfrm>
        </p:spPr>
        <p:txBody>
          <a:bodyPr anchor="b">
            <a:normAutofit/>
          </a:bodyPr>
          <a:lstStyle/>
          <a:p>
            <a:r>
              <a:rPr lang="en-US" u="sng">
                <a:solidFill>
                  <a:schemeClr val="accent2">
                    <a:lumMod val="25000"/>
                  </a:schemeClr>
                </a:solidFill>
              </a:rPr>
              <a:t>Activity Diagram:</a:t>
            </a:r>
            <a:endParaRPr lang="en-US">
              <a:solidFill>
                <a:schemeClr val="accent2">
                  <a:lumMod val="25000"/>
                </a:schemeClr>
              </a:solidFill>
            </a:endParaRPr>
          </a:p>
        </p:txBody>
      </p:sp>
      <p:pic>
        <p:nvPicPr>
          <p:cNvPr id="3" name="תמונה 2">
            <a:extLst>
              <a:ext uri="{FF2B5EF4-FFF2-40B4-BE49-F238E27FC236}">
                <a16:creationId xmlns:a16="http://schemas.microsoft.com/office/drawing/2014/main" id="{4D9BE3BF-B8C4-306B-A903-DA5D21D9E3F7}"/>
              </a:ext>
            </a:extLst>
          </p:cNvPr>
          <p:cNvPicPr>
            <a:picLocks noChangeAspect="1"/>
          </p:cNvPicPr>
          <p:nvPr/>
        </p:nvPicPr>
        <p:blipFill>
          <a:blip r:embed="rId3"/>
          <a:stretch>
            <a:fillRect/>
          </a:stretch>
        </p:blipFill>
        <p:spPr>
          <a:xfrm>
            <a:off x="1074491" y="687137"/>
            <a:ext cx="9779183" cy="6067969"/>
          </a:xfrm>
          <a:prstGeom prst="rect">
            <a:avLst/>
          </a:prstGeom>
        </p:spPr>
      </p:pic>
      <p:sp>
        <p:nvSpPr>
          <p:cNvPr id="7" name="Slide Number Placeholder 6">
            <a:extLst>
              <a:ext uri="{FF2B5EF4-FFF2-40B4-BE49-F238E27FC236}">
                <a16:creationId xmlns:a16="http://schemas.microsoft.com/office/drawing/2014/main" id="{4BBCD21B-6103-EACC-FA42-230BC0F88250}"/>
              </a:ext>
            </a:extLst>
          </p:cNvPr>
          <p:cNvSpPr>
            <a:spLocks noGrp="1"/>
          </p:cNvSpPr>
          <p:nvPr>
            <p:ph type="sldNum" sz="quarter" idx="4"/>
          </p:nvPr>
        </p:nvSpPr>
        <p:spPr/>
        <p:txBody>
          <a:bodyPr/>
          <a:lstStyle/>
          <a:p>
            <a:fld id="{294A09A9-5501-47C1-A89A-A340965A2BE2}" type="slidenum">
              <a:rPr lang="en-US" smtClean="0"/>
              <a:pPr/>
              <a:t>12</a:t>
            </a:fld>
            <a:endParaRPr lang="en-US"/>
          </a:p>
        </p:txBody>
      </p:sp>
    </p:spTree>
    <p:extLst>
      <p:ext uri="{BB962C8B-B14F-4D97-AF65-F5344CB8AC3E}">
        <p14:creationId xmlns:p14="http://schemas.microsoft.com/office/powerpoint/2010/main" val="2592856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304850" y="-783625"/>
            <a:ext cx="9779183" cy="1570038"/>
          </a:xfrm>
        </p:spPr>
        <p:txBody>
          <a:bodyPr anchor="b">
            <a:normAutofit/>
          </a:bodyPr>
          <a:lstStyle/>
          <a:p>
            <a:r>
              <a:rPr lang="en-US" u="sng">
                <a:solidFill>
                  <a:schemeClr val="accent2">
                    <a:lumMod val="25000"/>
                  </a:schemeClr>
                </a:solidFill>
              </a:rPr>
              <a:t>Package diagram:</a:t>
            </a:r>
          </a:p>
        </p:txBody>
      </p:sp>
      <p:pic>
        <p:nvPicPr>
          <p:cNvPr id="3" name="Picture 2" descr="A diagram of a computer system&#10;&#10;Description automatically generated">
            <a:extLst>
              <a:ext uri="{FF2B5EF4-FFF2-40B4-BE49-F238E27FC236}">
                <a16:creationId xmlns:a16="http://schemas.microsoft.com/office/drawing/2014/main" id="{BCBD5930-A68A-7340-7DC6-7DD6072DB15B}"/>
              </a:ext>
            </a:extLst>
          </p:cNvPr>
          <p:cNvPicPr>
            <a:picLocks noChangeAspect="1"/>
          </p:cNvPicPr>
          <p:nvPr/>
        </p:nvPicPr>
        <p:blipFill>
          <a:blip r:embed="rId3"/>
          <a:stretch>
            <a:fillRect/>
          </a:stretch>
        </p:blipFill>
        <p:spPr>
          <a:xfrm>
            <a:off x="299310" y="790755"/>
            <a:ext cx="10529455" cy="6009736"/>
          </a:xfrm>
          <a:prstGeom prst="rect">
            <a:avLst/>
          </a:prstGeom>
        </p:spPr>
      </p:pic>
      <p:sp>
        <p:nvSpPr>
          <p:cNvPr id="2" name="Slide Number Placeholder 1">
            <a:extLst>
              <a:ext uri="{FF2B5EF4-FFF2-40B4-BE49-F238E27FC236}">
                <a16:creationId xmlns:a16="http://schemas.microsoft.com/office/drawing/2014/main" id="{190FB421-6E07-6F11-D808-36673C45B9B9}"/>
              </a:ext>
            </a:extLst>
          </p:cNvPr>
          <p:cNvSpPr>
            <a:spLocks noGrp="1"/>
          </p:cNvSpPr>
          <p:nvPr>
            <p:ph type="sldNum" sz="quarter" idx="4"/>
          </p:nvPr>
        </p:nvSpPr>
        <p:spPr/>
        <p:txBody>
          <a:bodyPr/>
          <a:lstStyle/>
          <a:p>
            <a:fld id="{294A09A9-5501-47C1-A89A-A340965A2BE2}" type="slidenum">
              <a:rPr lang="en-US" smtClean="0"/>
              <a:pPr/>
              <a:t>13</a:t>
            </a:fld>
            <a:endParaRPr lang="en-US"/>
          </a:p>
        </p:txBody>
      </p:sp>
    </p:spTree>
    <p:extLst>
      <p:ext uri="{BB962C8B-B14F-4D97-AF65-F5344CB8AC3E}">
        <p14:creationId xmlns:p14="http://schemas.microsoft.com/office/powerpoint/2010/main" val="3309949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DC94D-857E-43B5-1B47-5FA8606518E8}"/>
              </a:ext>
            </a:extLst>
          </p:cNvPr>
          <p:cNvSpPr>
            <a:spLocks noGrp="1"/>
          </p:cNvSpPr>
          <p:nvPr>
            <p:ph type="title"/>
          </p:nvPr>
        </p:nvSpPr>
        <p:spPr/>
        <p:txBody>
          <a:bodyPr/>
          <a:lstStyle/>
          <a:p>
            <a:r>
              <a:rPr lang="en-US"/>
              <a:t>Testing</a:t>
            </a:r>
            <a:endParaRPr lang="en-IL"/>
          </a:p>
        </p:txBody>
      </p:sp>
      <p:sp>
        <p:nvSpPr>
          <p:cNvPr id="3" name="Content Placeholder 2">
            <a:extLst>
              <a:ext uri="{FF2B5EF4-FFF2-40B4-BE49-F238E27FC236}">
                <a16:creationId xmlns:a16="http://schemas.microsoft.com/office/drawing/2014/main" id="{07D0BE62-F120-27E6-8062-46E19F231BD6}"/>
              </a:ext>
            </a:extLst>
          </p:cNvPr>
          <p:cNvSpPr>
            <a:spLocks noGrp="1"/>
          </p:cNvSpPr>
          <p:nvPr>
            <p:ph idx="1"/>
          </p:nvPr>
        </p:nvSpPr>
        <p:spPr/>
        <p:txBody>
          <a:bodyPr/>
          <a:lstStyle/>
          <a:p>
            <a:pPr marL="342900" indent="-342900">
              <a:spcBef>
                <a:spcPts val="3000"/>
              </a:spcBef>
              <a:buFont typeface="Arial" panose="020B0604020202020204" pitchFamily="34" charset="0"/>
              <a:buChar char="•"/>
            </a:pPr>
            <a:r>
              <a:rPr lang="en-GB" sz="2200"/>
              <a:t>We documented each action in a table and then verified their functionality on the system. </a:t>
            </a:r>
          </a:p>
          <a:p>
            <a:pPr marL="342900" indent="-342900">
              <a:spcBef>
                <a:spcPts val="3000"/>
              </a:spcBef>
              <a:buFont typeface="Arial" panose="020B0604020202020204" pitchFamily="34" charset="0"/>
              <a:buChar char="•"/>
            </a:pPr>
            <a:r>
              <a:rPr lang="en-GB" sz="2200"/>
              <a:t>The results of our tests were recorded in the table, allowing us to ensure that our system is working correctly, and users can perform their desired actions without any problems.</a:t>
            </a:r>
          </a:p>
          <a:p>
            <a:endParaRPr lang="en-IL" sz="2200"/>
          </a:p>
        </p:txBody>
      </p:sp>
      <p:pic>
        <p:nvPicPr>
          <p:cNvPr id="2050" name="Picture 2" descr="Test icons for free download | Freepik">
            <a:extLst>
              <a:ext uri="{FF2B5EF4-FFF2-40B4-BE49-F238E27FC236}">
                <a16:creationId xmlns:a16="http://schemas.microsoft.com/office/drawing/2014/main" id="{9DD815A0-E8F5-3D7B-8156-F02E506ADBD3}"/>
              </a:ext>
            </a:extLst>
          </p:cNvPr>
          <p:cNvPicPr>
            <a:picLocks noChangeAspect="1" noChangeArrowheads="1"/>
          </p:cNvPicPr>
          <p:nvPr/>
        </p:nvPicPr>
        <p:blipFill>
          <a:blip r:embed="rId3">
            <a:duotone>
              <a:prstClr val="black"/>
              <a:schemeClr val="accent3">
                <a:tint val="45000"/>
                <a:satMod val="400000"/>
              </a:schemeClr>
            </a:duotone>
            <a:alphaModFix amt="50000"/>
            <a:extLst>
              <a:ext uri="{28A0092B-C50C-407E-A947-70E740481C1C}">
                <a14:useLocalDpi xmlns:a14="http://schemas.microsoft.com/office/drawing/2010/main" val="0"/>
              </a:ext>
            </a:extLst>
          </a:blip>
          <a:srcRect/>
          <a:stretch>
            <a:fillRect/>
          </a:stretch>
        </p:blipFill>
        <p:spPr bwMode="auto">
          <a:xfrm rot="20802357">
            <a:off x="9897217" y="160253"/>
            <a:ext cx="1246102" cy="124610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BEFBE4C-3D0B-EEC0-EA86-2F681773DE21}"/>
              </a:ext>
            </a:extLst>
          </p:cNvPr>
          <p:cNvSpPr>
            <a:spLocks noGrp="1"/>
          </p:cNvSpPr>
          <p:nvPr>
            <p:ph type="sldNum" sz="quarter" idx="4"/>
          </p:nvPr>
        </p:nvSpPr>
        <p:spPr/>
        <p:txBody>
          <a:bodyPr/>
          <a:lstStyle/>
          <a:p>
            <a:fld id="{294A09A9-5501-47C1-A89A-A340965A2BE2}" type="slidenum">
              <a:rPr lang="en-US" smtClean="0"/>
              <a:pPr/>
              <a:t>14</a:t>
            </a:fld>
            <a:endParaRPr lang="en-US"/>
          </a:p>
        </p:txBody>
      </p:sp>
    </p:spTree>
    <p:extLst>
      <p:ext uri="{BB962C8B-B14F-4D97-AF65-F5344CB8AC3E}">
        <p14:creationId xmlns:p14="http://schemas.microsoft.com/office/powerpoint/2010/main" val="3100974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1201996" y="-904393"/>
            <a:ext cx="9779183" cy="1801924"/>
          </a:xfrm>
        </p:spPr>
        <p:txBody>
          <a:bodyPr anchor="b">
            <a:normAutofit/>
          </a:bodyPr>
          <a:lstStyle/>
          <a:p>
            <a:r>
              <a:rPr lang="en-US">
                <a:solidFill>
                  <a:schemeClr val="accent2">
                    <a:lumMod val="25000"/>
                  </a:schemeClr>
                </a:solidFill>
              </a:rPr>
              <a:t>Testing</a:t>
            </a:r>
          </a:p>
        </p:txBody>
      </p:sp>
      <p:pic>
        <p:nvPicPr>
          <p:cNvPr id="6" name="Content Placeholder 5" descr="A screenshot of a group&#10;&#10;Description automatically generated">
            <a:extLst>
              <a:ext uri="{FF2B5EF4-FFF2-40B4-BE49-F238E27FC236}">
                <a16:creationId xmlns:a16="http://schemas.microsoft.com/office/drawing/2014/main" id="{7026A25A-82E8-DDEE-AE78-CB358C1204B3}"/>
              </a:ext>
            </a:extLst>
          </p:cNvPr>
          <p:cNvPicPr>
            <a:picLocks noGrp="1" noChangeAspect="1"/>
          </p:cNvPicPr>
          <p:nvPr>
            <p:ph idx="1"/>
          </p:nvPr>
        </p:nvPicPr>
        <p:blipFill>
          <a:blip r:embed="rId3"/>
          <a:stretch>
            <a:fillRect/>
          </a:stretch>
        </p:blipFill>
        <p:spPr>
          <a:xfrm>
            <a:off x="1204901" y="822748"/>
            <a:ext cx="8769356" cy="6041003"/>
          </a:xfrm>
          <a:noFill/>
        </p:spPr>
      </p:pic>
      <p:sp>
        <p:nvSpPr>
          <p:cNvPr id="3" name="Slide Number Placeholder 2">
            <a:extLst>
              <a:ext uri="{FF2B5EF4-FFF2-40B4-BE49-F238E27FC236}">
                <a16:creationId xmlns:a16="http://schemas.microsoft.com/office/drawing/2014/main" id="{E3DBC47E-356E-188D-CC29-898BC6CD95D5}"/>
              </a:ext>
            </a:extLst>
          </p:cNvPr>
          <p:cNvSpPr>
            <a:spLocks noGrp="1"/>
          </p:cNvSpPr>
          <p:nvPr>
            <p:ph type="sldNum" sz="quarter" idx="4"/>
          </p:nvPr>
        </p:nvSpPr>
        <p:spPr/>
        <p:txBody>
          <a:bodyPr/>
          <a:lstStyle/>
          <a:p>
            <a:fld id="{294A09A9-5501-47C1-A89A-A340965A2BE2}" type="slidenum">
              <a:rPr lang="en-US" smtClean="0"/>
              <a:pPr/>
              <a:t>15</a:t>
            </a:fld>
            <a:endParaRPr lang="en-US"/>
          </a:p>
        </p:txBody>
      </p:sp>
    </p:spTree>
    <p:extLst>
      <p:ext uri="{BB962C8B-B14F-4D97-AF65-F5344CB8AC3E}">
        <p14:creationId xmlns:p14="http://schemas.microsoft.com/office/powerpoint/2010/main" val="1678163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1201996" y="-904393"/>
            <a:ext cx="9779183" cy="1801924"/>
          </a:xfrm>
        </p:spPr>
        <p:txBody>
          <a:bodyPr anchor="b">
            <a:normAutofit/>
          </a:bodyPr>
          <a:lstStyle/>
          <a:p>
            <a:r>
              <a:rPr lang="en-US">
                <a:solidFill>
                  <a:schemeClr val="accent2">
                    <a:lumMod val="25000"/>
                  </a:schemeClr>
                </a:solidFill>
              </a:rPr>
              <a:t>Testing</a:t>
            </a:r>
          </a:p>
        </p:txBody>
      </p:sp>
      <p:sp>
        <p:nvSpPr>
          <p:cNvPr id="4" name="מציין מיקום תוכן 3">
            <a:extLst>
              <a:ext uri="{FF2B5EF4-FFF2-40B4-BE49-F238E27FC236}">
                <a16:creationId xmlns:a16="http://schemas.microsoft.com/office/drawing/2014/main" id="{AB866645-F2DB-78EF-81CA-151B70B9EB8B}"/>
              </a:ext>
            </a:extLst>
          </p:cNvPr>
          <p:cNvSpPr>
            <a:spLocks noGrp="1"/>
          </p:cNvSpPr>
          <p:nvPr>
            <p:ph idx="1"/>
          </p:nvPr>
        </p:nvSpPr>
        <p:spPr/>
        <p:txBody>
          <a:bodyPr/>
          <a:lstStyle/>
          <a:p>
            <a:endParaRPr lang="en-US"/>
          </a:p>
        </p:txBody>
      </p:sp>
      <p:pic>
        <p:nvPicPr>
          <p:cNvPr id="7" name="תמונה 6">
            <a:extLst>
              <a:ext uri="{FF2B5EF4-FFF2-40B4-BE49-F238E27FC236}">
                <a16:creationId xmlns:a16="http://schemas.microsoft.com/office/drawing/2014/main" id="{9D83F364-CBFE-4739-85E0-E87C638D14F0}"/>
              </a:ext>
            </a:extLst>
          </p:cNvPr>
          <p:cNvPicPr>
            <a:picLocks noChangeAspect="1"/>
          </p:cNvPicPr>
          <p:nvPr/>
        </p:nvPicPr>
        <p:blipFill>
          <a:blip r:embed="rId3"/>
          <a:stretch>
            <a:fillRect/>
          </a:stretch>
        </p:blipFill>
        <p:spPr>
          <a:xfrm>
            <a:off x="952026" y="720639"/>
            <a:ext cx="9986021" cy="5960469"/>
          </a:xfrm>
          <a:prstGeom prst="rect">
            <a:avLst/>
          </a:prstGeom>
        </p:spPr>
      </p:pic>
      <p:sp>
        <p:nvSpPr>
          <p:cNvPr id="3" name="Slide Number Placeholder 2">
            <a:extLst>
              <a:ext uri="{FF2B5EF4-FFF2-40B4-BE49-F238E27FC236}">
                <a16:creationId xmlns:a16="http://schemas.microsoft.com/office/drawing/2014/main" id="{FAAD3ED7-8DDD-B9C6-F383-E2752BD33279}"/>
              </a:ext>
            </a:extLst>
          </p:cNvPr>
          <p:cNvSpPr>
            <a:spLocks noGrp="1"/>
          </p:cNvSpPr>
          <p:nvPr>
            <p:ph type="sldNum" sz="quarter" idx="4"/>
          </p:nvPr>
        </p:nvSpPr>
        <p:spPr/>
        <p:txBody>
          <a:bodyPr/>
          <a:lstStyle/>
          <a:p>
            <a:fld id="{294A09A9-5501-47C1-A89A-A340965A2BE2}" type="slidenum">
              <a:rPr lang="en-US" smtClean="0"/>
              <a:pPr/>
              <a:t>16</a:t>
            </a:fld>
            <a:endParaRPr lang="en-US"/>
          </a:p>
        </p:txBody>
      </p:sp>
    </p:spTree>
    <p:extLst>
      <p:ext uri="{BB962C8B-B14F-4D97-AF65-F5344CB8AC3E}">
        <p14:creationId xmlns:p14="http://schemas.microsoft.com/office/powerpoint/2010/main" val="3972363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44924803-DC6C-E5B3-F280-FA6F8F327322}"/>
              </a:ext>
            </a:extLst>
          </p:cNvPr>
          <p:cNvSpPr>
            <a:spLocks noGrp="1" noChangeArrowheads="1"/>
          </p:cNvSpPr>
          <p:nvPr>
            <p:ph type="title"/>
          </p:nvPr>
        </p:nvSpPr>
        <p:spPr bwMode="auto">
          <a:xfrm>
            <a:off x="1167492" y="45085"/>
            <a:ext cx="9779183" cy="160083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b"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lang="en-IL" sz="3600"/>
              <a:t>We use several important metrics to monitor the development and performance of our project</a:t>
            </a:r>
            <a:r>
              <a:rPr kumimoji="0" lang="en-IL" sz="3600" i="0" u="none" strike="noStrike" cap="none" normalizeH="0" baseline="0">
                <a:ln>
                  <a:noFill/>
                </a:ln>
                <a:effectLst/>
              </a:rPr>
              <a:t>.</a:t>
            </a:r>
          </a:p>
        </p:txBody>
      </p:sp>
      <p:graphicFrame>
        <p:nvGraphicFramePr>
          <p:cNvPr id="9" name="Subtitle 2">
            <a:extLst>
              <a:ext uri="{FF2B5EF4-FFF2-40B4-BE49-F238E27FC236}">
                <a16:creationId xmlns:a16="http://schemas.microsoft.com/office/drawing/2014/main" id="{C38E3438-2404-73E8-EBF0-C479F98633FD}"/>
              </a:ext>
            </a:extLst>
          </p:cNvPr>
          <p:cNvGraphicFramePr>
            <a:graphicFrameLocks noGrp="1"/>
          </p:cNvGraphicFramePr>
          <p:nvPr>
            <p:ph idx="14"/>
            <p:extLst>
              <p:ext uri="{D42A27DB-BD31-4B8C-83A1-F6EECF244321}">
                <p14:modId xmlns:p14="http://schemas.microsoft.com/office/powerpoint/2010/main" val="3103422341"/>
              </p:ext>
            </p:extLst>
          </p:nvPr>
        </p:nvGraphicFramePr>
        <p:xfrm>
          <a:off x="217182" y="1903094"/>
          <a:ext cx="11678397" cy="4615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 name="Slide Number Placeholder 23">
            <a:extLst>
              <a:ext uri="{FF2B5EF4-FFF2-40B4-BE49-F238E27FC236}">
                <a16:creationId xmlns:a16="http://schemas.microsoft.com/office/drawing/2014/main" id="{E90934FF-1CF8-9681-2EE3-5D3291ADDD6F}"/>
              </a:ext>
            </a:extLst>
          </p:cNvPr>
          <p:cNvSpPr>
            <a:spLocks noGrp="1"/>
          </p:cNvSpPr>
          <p:nvPr>
            <p:ph type="sldNum" sz="quarter" idx="12"/>
          </p:nvPr>
        </p:nvSpPr>
        <p:spPr/>
        <p:txBody>
          <a:bodyPr/>
          <a:lstStyle/>
          <a:p>
            <a:fld id="{294A09A9-5501-47C1-A89A-A340965A2BE2}" type="slidenum">
              <a:rPr lang="en-US" smtClean="0"/>
              <a:pPr/>
              <a:t>17</a:t>
            </a:fld>
            <a:endParaRPr lang="en-US"/>
          </a:p>
        </p:txBody>
      </p:sp>
    </p:spTree>
    <p:extLst>
      <p:ext uri="{BB962C8B-B14F-4D97-AF65-F5344CB8AC3E}">
        <p14:creationId xmlns:p14="http://schemas.microsoft.com/office/powerpoint/2010/main" val="2176682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852859" y="388374"/>
            <a:ext cx="9692640" cy="1371600"/>
          </a:xfrm>
        </p:spPr>
        <p:txBody>
          <a:bodyPr/>
          <a:lstStyle/>
          <a:p>
            <a:r>
              <a:rPr lang="en-US">
                <a:solidFill>
                  <a:schemeClr val="accent2">
                    <a:lumMod val="25000"/>
                  </a:schemeClr>
                </a:solidFill>
              </a:rPr>
              <a:t>Challenges:</a:t>
            </a:r>
          </a:p>
        </p:txBody>
      </p:sp>
      <p:sp>
        <p:nvSpPr>
          <p:cNvPr id="3" name="TextBox 2">
            <a:extLst>
              <a:ext uri="{FF2B5EF4-FFF2-40B4-BE49-F238E27FC236}">
                <a16:creationId xmlns:a16="http://schemas.microsoft.com/office/drawing/2014/main" id="{EA1C83C0-D4FD-70AF-4FE3-A0A30DA1AEF2}"/>
              </a:ext>
            </a:extLst>
          </p:cNvPr>
          <p:cNvSpPr txBox="1"/>
          <p:nvPr/>
        </p:nvSpPr>
        <p:spPr>
          <a:xfrm>
            <a:off x="722394" y="2103492"/>
            <a:ext cx="10747211" cy="49244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8000" indent="-285750">
              <a:spcAft>
                <a:spcPts val="2400"/>
              </a:spcAft>
              <a:buFont typeface="Arial"/>
              <a:buChar char="•"/>
            </a:pPr>
            <a:r>
              <a:rPr lang="en-US" sz="2400" b="1">
                <a:solidFill>
                  <a:schemeClr val="accent2">
                    <a:lumMod val="25000"/>
                  </a:schemeClr>
                </a:solidFill>
              </a:rPr>
              <a:t>Data structures: </a:t>
            </a:r>
            <a:r>
              <a:rPr lang="en-US" sz="2400">
                <a:solidFill>
                  <a:schemeClr val="accent2">
                    <a:lumMod val="25000"/>
                  </a:schemeClr>
                </a:solidFill>
              </a:rPr>
              <a:t>Managing complexity of data structures for user profiles, messages, and media storage.</a:t>
            </a:r>
          </a:p>
          <a:p>
            <a:pPr marL="288000" indent="-285750">
              <a:spcAft>
                <a:spcPts val="2400"/>
              </a:spcAft>
              <a:buFont typeface="Arial"/>
              <a:buChar char="•"/>
            </a:pPr>
            <a:r>
              <a:rPr lang="en-US" sz="2400" b="1">
                <a:solidFill>
                  <a:schemeClr val="accent2">
                    <a:lumMod val="25000"/>
                  </a:schemeClr>
                </a:solidFill>
              </a:rPr>
              <a:t>Real-time messaging: </a:t>
            </a:r>
            <a:r>
              <a:rPr lang="en-US" sz="2400">
                <a:solidFill>
                  <a:schemeClr val="accent2">
                    <a:lumMod val="25000"/>
                  </a:schemeClr>
                </a:solidFill>
              </a:rPr>
              <a:t>Implementing real-time messaging functionality using socket.io.</a:t>
            </a:r>
          </a:p>
          <a:p>
            <a:pPr marL="288000" indent="-285750">
              <a:spcAft>
                <a:spcPts val="2400"/>
              </a:spcAft>
              <a:buFont typeface="Arial"/>
              <a:buChar char="•"/>
            </a:pPr>
            <a:r>
              <a:rPr lang="en-US" sz="2400" b="1">
                <a:solidFill>
                  <a:schemeClr val="accent2">
                    <a:lumMod val="25000"/>
                  </a:schemeClr>
                </a:solidFill>
              </a:rPr>
              <a:t>Scheduled messages: </a:t>
            </a:r>
            <a:r>
              <a:rPr lang="en-US" sz="2400">
                <a:solidFill>
                  <a:schemeClr val="accent2">
                    <a:lumMod val="25000"/>
                  </a:schemeClr>
                </a:solidFill>
              </a:rPr>
              <a:t>Implementing scheduled messages and effective management of message queues and scheduling mechanisms.</a:t>
            </a:r>
          </a:p>
          <a:p>
            <a:pPr marL="288000" indent="-285750">
              <a:spcAft>
                <a:spcPts val="2400"/>
              </a:spcAft>
              <a:buFont typeface="Arial"/>
              <a:buChar char="•"/>
            </a:pPr>
            <a:r>
              <a:rPr lang="en-US" sz="2400" b="1">
                <a:solidFill>
                  <a:schemeClr val="accent2">
                    <a:lumMod val="25000"/>
                  </a:schemeClr>
                </a:solidFill>
              </a:rPr>
              <a:t>Time: </a:t>
            </a:r>
            <a:r>
              <a:rPr lang="en-US" sz="2400">
                <a:solidFill>
                  <a:schemeClr val="accent2">
                    <a:lumMod val="25000"/>
                  </a:schemeClr>
                </a:solidFill>
              </a:rPr>
              <a:t>An unforeseen delay in implementing other features caused us to exceed the allocated time for completing the system, leaving us with the pending task of implementing email notifications for the customer.</a:t>
            </a:r>
          </a:p>
          <a:p>
            <a:pPr algn="l"/>
            <a:endParaRPr lang="en-US"/>
          </a:p>
        </p:txBody>
      </p:sp>
      <p:pic>
        <p:nvPicPr>
          <p:cNvPr id="3074" name="Picture 2" descr="Challenge - Free people icons">
            <a:extLst>
              <a:ext uri="{FF2B5EF4-FFF2-40B4-BE49-F238E27FC236}">
                <a16:creationId xmlns:a16="http://schemas.microsoft.com/office/drawing/2014/main" id="{D09B0346-1453-173E-152C-8939B0D47637}"/>
              </a:ext>
            </a:extLst>
          </p:cNvPr>
          <p:cNvPicPr>
            <a:picLocks noChangeAspect="1" noChangeArrowheads="1"/>
          </p:cNvPicPr>
          <p:nvPr/>
        </p:nvPicPr>
        <p:blipFill>
          <a:blip r:embed="rId3">
            <a:duotone>
              <a:schemeClr val="accent4">
                <a:shade val="45000"/>
                <a:satMod val="135000"/>
              </a:schemeClr>
              <a:prstClr val="white"/>
            </a:duotone>
            <a:alphaModFix amt="50000"/>
            <a:extLst>
              <a:ext uri="{28A0092B-C50C-407E-A947-70E740481C1C}">
                <a14:useLocalDpi xmlns:a14="http://schemas.microsoft.com/office/drawing/2010/main" val="0"/>
              </a:ext>
            </a:extLst>
          </a:blip>
          <a:srcRect/>
          <a:stretch>
            <a:fillRect/>
          </a:stretch>
        </p:blipFill>
        <p:spPr bwMode="auto">
          <a:xfrm rot="21313234">
            <a:off x="9733937" y="99024"/>
            <a:ext cx="1356852" cy="135685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89B57DB-A424-5A2C-077E-EB59A1B74C2C}"/>
              </a:ext>
            </a:extLst>
          </p:cNvPr>
          <p:cNvSpPr>
            <a:spLocks noGrp="1"/>
          </p:cNvSpPr>
          <p:nvPr>
            <p:ph type="sldNum" sz="quarter" idx="4"/>
          </p:nvPr>
        </p:nvSpPr>
        <p:spPr/>
        <p:txBody>
          <a:bodyPr/>
          <a:lstStyle/>
          <a:p>
            <a:fld id="{294A09A9-5501-47C1-A89A-A340965A2BE2}" type="slidenum">
              <a:rPr lang="en-US" smtClean="0"/>
              <a:pPr/>
              <a:t>18</a:t>
            </a:fld>
            <a:endParaRPr lang="en-US"/>
          </a:p>
        </p:txBody>
      </p:sp>
    </p:spTree>
    <p:extLst>
      <p:ext uri="{BB962C8B-B14F-4D97-AF65-F5344CB8AC3E}">
        <p14:creationId xmlns:p14="http://schemas.microsoft.com/office/powerpoint/2010/main" val="3496929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970847" y="153065"/>
            <a:ext cx="9779183" cy="959312"/>
          </a:xfrm>
        </p:spPr>
        <p:txBody>
          <a:bodyPr anchor="b">
            <a:normAutofit/>
          </a:bodyPr>
          <a:lstStyle/>
          <a:p>
            <a:r>
              <a:rPr lang="en-US"/>
              <a:t>Video for how the system works:</a:t>
            </a:r>
          </a:p>
        </p:txBody>
      </p:sp>
      <p:sp>
        <p:nvSpPr>
          <p:cNvPr id="3" name="Slide Number Placeholder 2">
            <a:extLst>
              <a:ext uri="{FF2B5EF4-FFF2-40B4-BE49-F238E27FC236}">
                <a16:creationId xmlns:a16="http://schemas.microsoft.com/office/drawing/2014/main" id="{0080889B-340B-6D17-AFE2-1E75A33B50F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19</a:t>
            </a:fld>
            <a:endParaRPr lang="en-US"/>
          </a:p>
        </p:txBody>
      </p:sp>
      <p:sp>
        <p:nvSpPr>
          <p:cNvPr id="6" name="Content Placeholder 5">
            <a:extLst>
              <a:ext uri="{FF2B5EF4-FFF2-40B4-BE49-F238E27FC236}">
                <a16:creationId xmlns:a16="http://schemas.microsoft.com/office/drawing/2014/main" id="{1864A28E-62EB-45E5-EB99-56947ADDFDCF}"/>
              </a:ext>
            </a:extLst>
          </p:cNvPr>
          <p:cNvSpPr>
            <a:spLocks noGrp="1"/>
          </p:cNvSpPr>
          <p:nvPr>
            <p:ph idx="1"/>
          </p:nvPr>
        </p:nvSpPr>
        <p:spPr/>
        <p:txBody>
          <a:bodyPr/>
          <a:lstStyle/>
          <a:p>
            <a:r>
              <a:rPr lang="en-US">
                <a:hlinkClick r:id="rId3"/>
              </a:rPr>
              <a:t>https://mega.nz/file/MwI1GI4T#baq0XDO8TubTqCkHmpeTgKh1xbB-mhLUik_0eWpKo7s</a:t>
            </a:r>
            <a:endParaRPr lang="en-US"/>
          </a:p>
          <a:p>
            <a:endParaRPr lang="en-IL"/>
          </a:p>
        </p:txBody>
      </p:sp>
    </p:spTree>
    <p:extLst>
      <p:ext uri="{BB962C8B-B14F-4D97-AF65-F5344CB8AC3E}">
        <p14:creationId xmlns:p14="http://schemas.microsoft.com/office/powerpoint/2010/main" val="90791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892326" y="682866"/>
            <a:ext cx="9876366" cy="1653371"/>
          </a:xfrm>
        </p:spPr>
        <p:txBody>
          <a:bodyPr anchor="b">
            <a:normAutofit/>
          </a:bodyPr>
          <a:lstStyle/>
          <a:p>
            <a:r>
              <a:rPr lang="en-US">
                <a:solidFill>
                  <a:schemeClr val="accent2">
                    <a:lumMod val="25000"/>
                  </a:schemeClr>
                </a:solidFill>
              </a:rPr>
              <a:t>Concise description</a:t>
            </a:r>
            <a:endParaRPr lang="en-US" b="0">
              <a:solidFill>
                <a:schemeClr val="accent2">
                  <a:lumMod val="25000"/>
                </a:schemeClr>
              </a:solidFill>
            </a:endParaRPr>
          </a:p>
          <a:p>
            <a:endParaRPr lang="en-US"/>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744842" y="2180111"/>
            <a:ext cx="10023850" cy="3332831"/>
          </a:xfrm>
        </p:spPr>
        <p:txBody>
          <a:bodyPr vert="horz" lIns="91440" tIns="45720" rIns="91440" bIns="45720" rtlCol="0" anchor="t">
            <a:noAutofit/>
          </a:bodyPr>
          <a:lstStyle/>
          <a:p>
            <a:pPr marL="342900" indent="-342900">
              <a:buFont typeface="Arial" panose="020B0604020202020204" pitchFamily="34" charset="0"/>
              <a:buChar char="•"/>
            </a:pPr>
            <a:r>
              <a:rPr lang="en-US" sz="2400">
                <a:solidFill>
                  <a:schemeClr val="accent2">
                    <a:lumMod val="25000"/>
                  </a:schemeClr>
                </a:solidFill>
                <a:latin typeface="+mj-lt"/>
                <a:ea typeface="+mj-ea"/>
                <a:cs typeface="+mj-cs"/>
              </a:rPr>
              <a:t>Project objective: Facilitate easy dissemination of important messages or updates among users.</a:t>
            </a:r>
          </a:p>
          <a:p>
            <a:pPr marL="342900" indent="-342900">
              <a:buFont typeface="Arial" panose="020B0604020202020204" pitchFamily="34" charset="0"/>
              <a:buChar char="•"/>
            </a:pPr>
            <a:r>
              <a:rPr lang="en-US" sz="2400">
                <a:solidFill>
                  <a:schemeClr val="accent2">
                    <a:lumMod val="25000"/>
                  </a:schemeClr>
                </a:solidFill>
                <a:latin typeface="+mj-lt"/>
                <a:ea typeface="+mj-ea"/>
                <a:cs typeface="+mj-cs"/>
              </a:rPr>
              <a:t> Platform functionality: Users can manage and send notifications to individuals or groups.</a:t>
            </a:r>
          </a:p>
          <a:p>
            <a:pPr marL="342900" indent="-342900">
              <a:buFont typeface="Arial" panose="020B0604020202020204" pitchFamily="34" charset="0"/>
              <a:buChar char="•"/>
            </a:pPr>
            <a:r>
              <a:rPr lang="en-US" sz="2400">
                <a:solidFill>
                  <a:schemeClr val="accent2">
                    <a:lumMod val="25000"/>
                  </a:schemeClr>
                </a:solidFill>
                <a:latin typeface="+mj-lt"/>
                <a:ea typeface="+mj-ea"/>
                <a:cs typeface="+mj-cs"/>
              </a:rPr>
              <a:t>Ensuring awareness: The system ensures everyone stays informed about critical matters through effective notification management.</a:t>
            </a:r>
          </a:p>
        </p:txBody>
      </p:sp>
      <p:pic>
        <p:nvPicPr>
          <p:cNvPr id="4" name="Picture 3" descr="Summary Icon Images – Browse 17,610 Stock Photos, Vectors, and Video |  Adobe Stock">
            <a:extLst>
              <a:ext uri="{FF2B5EF4-FFF2-40B4-BE49-F238E27FC236}">
                <a16:creationId xmlns:a16="http://schemas.microsoft.com/office/drawing/2014/main" id="{EA0153D8-748A-36F8-48AA-B3D3ED15BC8E}"/>
              </a:ext>
            </a:extLst>
          </p:cNvPr>
          <p:cNvPicPr>
            <a:picLocks noChangeAspect="1"/>
          </p:cNvPicPr>
          <p:nvPr/>
        </p:nvPicPr>
        <p:blipFill>
          <a:blip r:embed="rId3">
            <a:duotone>
              <a:schemeClr val="accent5">
                <a:shade val="45000"/>
                <a:satMod val="135000"/>
              </a:schemeClr>
              <a:prstClr val="white"/>
            </a:duotone>
          </a:blip>
          <a:stretch>
            <a:fillRect/>
          </a:stretch>
        </p:blipFill>
        <p:spPr>
          <a:xfrm>
            <a:off x="234453" y="4747365"/>
            <a:ext cx="1989728" cy="1778696"/>
          </a:xfrm>
          <a:prstGeom prst="rect">
            <a:avLst/>
          </a:prstGeom>
          <a:noFill/>
        </p:spPr>
      </p:pic>
      <p:sp>
        <p:nvSpPr>
          <p:cNvPr id="8" name="Slide Number Placeholder 7">
            <a:extLst>
              <a:ext uri="{FF2B5EF4-FFF2-40B4-BE49-F238E27FC236}">
                <a16:creationId xmlns:a16="http://schemas.microsoft.com/office/drawing/2014/main" id="{06F3CEAA-D91C-9848-AC4F-E32C839BDED6}"/>
              </a:ext>
            </a:extLst>
          </p:cNvPr>
          <p:cNvSpPr>
            <a:spLocks noGrp="1"/>
          </p:cNvSpPr>
          <p:nvPr>
            <p:ph type="sldNum" sz="quarter" idx="4"/>
          </p:nvPr>
        </p:nvSpPr>
        <p:spPr/>
        <p:txBody>
          <a:bodyPr/>
          <a:lstStyle/>
          <a:p>
            <a:fld id="{294A09A9-5501-47C1-A89A-A340965A2BE2}" type="slidenum">
              <a:rPr lang="en-US" smtClean="0"/>
              <a:pPr/>
              <a:t>2</a:t>
            </a:fld>
            <a:endParaRPr lang="en-US"/>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2024744" y="1067466"/>
            <a:ext cx="6220278" cy="3262811"/>
          </a:xfrm>
        </p:spPr>
        <p:txBody>
          <a:bodyPr/>
          <a:lstStyle/>
          <a:p>
            <a:r>
              <a:rPr lang="en-US">
                <a:solidFill>
                  <a:schemeClr val="accent2">
                    <a:lumMod val="25000"/>
                  </a:schemeClr>
                </a:solidFill>
              </a:rPr>
              <a:t>Thank you</a:t>
            </a:r>
          </a:p>
        </p:txBody>
      </p:sp>
    </p:spTree>
    <p:extLst>
      <p:ext uri="{BB962C8B-B14F-4D97-AF65-F5344CB8AC3E}">
        <p14:creationId xmlns:p14="http://schemas.microsoft.com/office/powerpoint/2010/main" val="160967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E2583D-161C-EC21-6C85-6A20B9961E30}"/>
              </a:ext>
            </a:extLst>
          </p:cNvPr>
          <p:cNvSpPr txBox="1"/>
          <p:nvPr/>
        </p:nvSpPr>
        <p:spPr>
          <a:xfrm>
            <a:off x="1382382" y="1256388"/>
            <a:ext cx="4182675"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solidFill>
                  <a:schemeClr val="accent2">
                    <a:lumMod val="25000"/>
                  </a:schemeClr>
                </a:solidFill>
              </a:rPr>
              <a:t>The Problem</a:t>
            </a:r>
          </a:p>
          <a:p>
            <a:pPr algn="l"/>
            <a:endParaRPr lang="en-US"/>
          </a:p>
        </p:txBody>
      </p:sp>
      <p:sp>
        <p:nvSpPr>
          <p:cNvPr id="4" name="Content Placeholder 2">
            <a:extLst>
              <a:ext uri="{FF2B5EF4-FFF2-40B4-BE49-F238E27FC236}">
                <a16:creationId xmlns:a16="http://schemas.microsoft.com/office/drawing/2014/main" id="{47089F0D-4AE3-D91C-2BBE-95432B0D2A50}"/>
              </a:ext>
            </a:extLst>
          </p:cNvPr>
          <p:cNvSpPr txBox="1">
            <a:spLocks/>
          </p:cNvSpPr>
          <p:nvPr/>
        </p:nvSpPr>
        <p:spPr>
          <a:xfrm>
            <a:off x="1836223" y="2268782"/>
            <a:ext cx="10149299" cy="290737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solidFill>
                  <a:schemeClr val="accent2">
                    <a:lumMod val="25000"/>
                  </a:schemeClr>
                </a:solidFill>
                <a:latin typeface="+mj-lt"/>
                <a:ea typeface="+mj-ea"/>
                <a:cs typeface="+mj-cs"/>
              </a:rPr>
              <a:t> Digital age challenges: Surging daily notifications due to multiple communication platforms.</a:t>
            </a:r>
          </a:p>
          <a:p>
            <a:r>
              <a:rPr lang="en-US" sz="2400">
                <a:solidFill>
                  <a:schemeClr val="accent2">
                    <a:lumMod val="25000"/>
                  </a:schemeClr>
                </a:solidFill>
                <a:latin typeface="+mj-lt"/>
                <a:ea typeface="+mj-ea"/>
                <a:cs typeface="+mj-cs"/>
              </a:rPr>
              <a:t> Risk of oversight: Important alerts can be missed amid the volume of communication.</a:t>
            </a:r>
          </a:p>
          <a:p>
            <a:r>
              <a:rPr lang="en-US" sz="2400">
                <a:solidFill>
                  <a:schemeClr val="accent2">
                    <a:lumMod val="25000"/>
                  </a:schemeClr>
                </a:solidFill>
                <a:latin typeface="+mj-lt"/>
                <a:ea typeface="+mj-ea"/>
                <a:cs typeface="+mj-cs"/>
              </a:rPr>
              <a:t> Importance of streamlining: Critical messages require prompt attention amidst digital noise.</a:t>
            </a:r>
          </a:p>
        </p:txBody>
      </p:sp>
      <p:sp>
        <p:nvSpPr>
          <p:cNvPr id="2" name="Slide Number Placeholder 1">
            <a:extLst>
              <a:ext uri="{FF2B5EF4-FFF2-40B4-BE49-F238E27FC236}">
                <a16:creationId xmlns:a16="http://schemas.microsoft.com/office/drawing/2014/main" id="{1361FCBC-2297-AC5F-0A93-9635F438794A}"/>
              </a:ext>
            </a:extLst>
          </p:cNvPr>
          <p:cNvSpPr>
            <a:spLocks noGrp="1"/>
          </p:cNvSpPr>
          <p:nvPr>
            <p:ph type="sldNum" sz="quarter" idx="4"/>
          </p:nvPr>
        </p:nvSpPr>
        <p:spPr/>
        <p:txBody>
          <a:bodyPr/>
          <a:lstStyle/>
          <a:p>
            <a:fld id="{294A09A9-5501-47C1-A89A-A340965A2BE2}" type="slidenum">
              <a:rPr lang="en-US" smtClean="0"/>
              <a:pPr/>
              <a:t>3</a:t>
            </a:fld>
            <a:endParaRPr lang="en-US"/>
          </a:p>
        </p:txBody>
      </p:sp>
    </p:spTree>
    <p:extLst>
      <p:ext uri="{BB962C8B-B14F-4D97-AF65-F5344CB8AC3E}">
        <p14:creationId xmlns:p14="http://schemas.microsoft.com/office/powerpoint/2010/main" val="285477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E2583D-161C-EC21-6C85-6A20B9961E30}"/>
              </a:ext>
            </a:extLst>
          </p:cNvPr>
          <p:cNvSpPr txBox="1"/>
          <p:nvPr/>
        </p:nvSpPr>
        <p:spPr>
          <a:xfrm>
            <a:off x="1647854" y="1983975"/>
            <a:ext cx="2800614"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solidFill>
                  <a:schemeClr val="accent2">
                    <a:lumMod val="25000"/>
                  </a:schemeClr>
                </a:solidFill>
              </a:rPr>
              <a:t>Motivation</a:t>
            </a:r>
          </a:p>
          <a:p>
            <a:pPr algn="l"/>
            <a:endParaRPr lang="en-US"/>
          </a:p>
        </p:txBody>
      </p:sp>
      <p:sp>
        <p:nvSpPr>
          <p:cNvPr id="4" name="Content Placeholder 2">
            <a:extLst>
              <a:ext uri="{FF2B5EF4-FFF2-40B4-BE49-F238E27FC236}">
                <a16:creationId xmlns:a16="http://schemas.microsoft.com/office/drawing/2014/main" id="{83B1462B-DC4E-928D-3586-56B1037C0CF8}"/>
              </a:ext>
            </a:extLst>
          </p:cNvPr>
          <p:cNvSpPr txBox="1">
            <a:spLocks/>
          </p:cNvSpPr>
          <p:nvPr/>
        </p:nvSpPr>
        <p:spPr>
          <a:xfrm>
            <a:off x="745575" y="2968860"/>
            <a:ext cx="11446425" cy="333283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solidFill>
                  <a:schemeClr val="accent2">
                    <a:lumMod val="25000"/>
                  </a:schemeClr>
                </a:solidFill>
                <a:latin typeface="+mj-lt"/>
                <a:ea typeface="+mj-ea"/>
                <a:cs typeface="+mj-cs"/>
              </a:rPr>
              <a:t> Project aim: Enhance communication and engagement via timely information delivery across multiple channels.</a:t>
            </a:r>
          </a:p>
          <a:p>
            <a:r>
              <a:rPr lang="en-US" sz="2400">
                <a:solidFill>
                  <a:schemeClr val="accent2">
                    <a:lumMod val="25000"/>
                  </a:schemeClr>
                </a:solidFill>
                <a:latin typeface="+mj-lt"/>
                <a:ea typeface="+mj-ea"/>
                <a:cs typeface="+mj-cs"/>
              </a:rPr>
              <a:t> System features: Users send/receive vital notifications, subscribe to interest groups, and schedule alerts.</a:t>
            </a:r>
          </a:p>
          <a:p>
            <a:r>
              <a:rPr lang="en-US" sz="2400">
                <a:solidFill>
                  <a:schemeClr val="accent2">
                    <a:lumMod val="25000"/>
                  </a:schemeClr>
                </a:solidFill>
                <a:latin typeface="+mj-lt"/>
                <a:ea typeface="+mj-ea"/>
                <a:cs typeface="+mj-cs"/>
              </a:rPr>
              <a:t> Notification accessibility: All critical notifications saved for user access, ensuring none are missed.</a:t>
            </a:r>
          </a:p>
        </p:txBody>
      </p:sp>
      <p:sp>
        <p:nvSpPr>
          <p:cNvPr id="2" name="Slide Number Placeholder 1">
            <a:extLst>
              <a:ext uri="{FF2B5EF4-FFF2-40B4-BE49-F238E27FC236}">
                <a16:creationId xmlns:a16="http://schemas.microsoft.com/office/drawing/2014/main" id="{A03C4E7D-C513-EEA3-CE33-BD7EF3F8CAED}"/>
              </a:ext>
            </a:extLst>
          </p:cNvPr>
          <p:cNvSpPr>
            <a:spLocks noGrp="1"/>
          </p:cNvSpPr>
          <p:nvPr>
            <p:ph type="sldNum" sz="quarter" idx="4"/>
          </p:nvPr>
        </p:nvSpPr>
        <p:spPr/>
        <p:txBody>
          <a:bodyPr/>
          <a:lstStyle/>
          <a:p>
            <a:fld id="{294A09A9-5501-47C1-A89A-A340965A2BE2}" type="slidenum">
              <a:rPr lang="en-US" smtClean="0"/>
              <a:pPr/>
              <a:t>4</a:t>
            </a:fld>
            <a:endParaRPr lang="en-US"/>
          </a:p>
        </p:txBody>
      </p:sp>
    </p:spTree>
    <p:extLst>
      <p:ext uri="{BB962C8B-B14F-4D97-AF65-F5344CB8AC3E}">
        <p14:creationId xmlns:p14="http://schemas.microsoft.com/office/powerpoint/2010/main" val="3662677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ctrTitle"/>
          </p:nvPr>
        </p:nvSpPr>
        <p:spPr>
          <a:xfrm>
            <a:off x="1167494" y="-408810"/>
            <a:ext cx="6220278" cy="3262811"/>
          </a:xfrm>
        </p:spPr>
        <p:txBody>
          <a:bodyPr anchor="b">
            <a:normAutofit/>
          </a:bodyPr>
          <a:lstStyle/>
          <a:p>
            <a:r>
              <a:rPr lang="en-US">
                <a:solidFill>
                  <a:schemeClr val="accent2">
                    <a:lumMod val="25000"/>
                  </a:schemeClr>
                </a:solidFill>
              </a:rPr>
              <a:t>Introduction</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type="subTitle" idx="1"/>
          </p:nvPr>
        </p:nvSpPr>
        <p:spPr>
          <a:xfrm>
            <a:off x="1167493" y="2852052"/>
            <a:ext cx="6220277" cy="2919512"/>
          </a:xfrm>
        </p:spPr>
        <p:txBody>
          <a:bodyPr vert="horz" lIns="91440" tIns="45720" rIns="91440" bIns="45720" rtlCol="0" anchor="t">
            <a:normAutofit/>
          </a:bodyPr>
          <a:lstStyle/>
          <a:p>
            <a:pPr marL="59690"/>
            <a:br>
              <a:rPr lang="en-US" sz="2200">
                <a:solidFill>
                  <a:schemeClr val="accent2">
                    <a:lumMod val="25000"/>
                  </a:schemeClr>
                </a:solidFill>
              </a:rPr>
            </a:br>
            <a:r>
              <a:rPr lang="en-US" sz="2200" b="1">
                <a:solidFill>
                  <a:schemeClr val="accent2">
                    <a:lumMod val="25000"/>
                  </a:schemeClr>
                </a:solidFill>
              </a:rPr>
              <a:t>Our web notification platform offers customizable preferences and security measures enabling effortless communication. Manage group interactions, send scheduled messaging, and access comprehensive notification history. Join us for seamless digital connectivity and enhanced communication.</a:t>
            </a:r>
            <a:endParaRPr lang="en-US" sz="2200">
              <a:solidFill>
                <a:schemeClr val="accent2">
                  <a:lumMod val="25000"/>
                </a:schemeClr>
              </a:solidFill>
            </a:endParaRPr>
          </a:p>
        </p:txBody>
      </p:sp>
    </p:spTree>
    <p:extLst>
      <p:ext uri="{BB962C8B-B14F-4D97-AF65-F5344CB8AC3E}">
        <p14:creationId xmlns:p14="http://schemas.microsoft.com/office/powerpoint/2010/main" val="252933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17EA11E-FE7E-FF1F-3B5D-65AA1FCDD530}"/>
              </a:ext>
            </a:extLst>
          </p:cNvPr>
          <p:cNvSpPr>
            <a:spLocks noGrp="1"/>
          </p:cNvSpPr>
          <p:nvPr>
            <p:ph type="title"/>
          </p:nvPr>
        </p:nvSpPr>
        <p:spPr>
          <a:xfrm>
            <a:off x="626718" y="-163683"/>
            <a:ext cx="9779183" cy="1570038"/>
          </a:xfrm>
        </p:spPr>
        <p:txBody>
          <a:bodyPr/>
          <a:lstStyle/>
          <a:p>
            <a:r>
              <a:rPr lang="en-GB"/>
              <a:t>Main requirements </a:t>
            </a:r>
            <a:endParaRPr lang="en-US"/>
          </a:p>
        </p:txBody>
      </p:sp>
      <p:sp>
        <p:nvSpPr>
          <p:cNvPr id="10" name="Content Placeholder 2">
            <a:extLst>
              <a:ext uri="{FF2B5EF4-FFF2-40B4-BE49-F238E27FC236}">
                <a16:creationId xmlns:a16="http://schemas.microsoft.com/office/drawing/2014/main" id="{E9F5BB29-7E4A-532A-11E3-F4795D72E2B5}"/>
              </a:ext>
            </a:extLst>
          </p:cNvPr>
          <p:cNvSpPr>
            <a:spLocks noGrp="1"/>
          </p:cNvSpPr>
          <p:nvPr>
            <p:ph idx="1"/>
          </p:nvPr>
        </p:nvSpPr>
        <p:spPr>
          <a:xfrm>
            <a:off x="626718" y="1593220"/>
            <a:ext cx="11565281" cy="4140315"/>
          </a:xfrm>
        </p:spPr>
        <p:txBody>
          <a:bodyPr/>
          <a:lstStyle/>
          <a:p>
            <a:pPr marL="342900" indent="-342900" algn="l">
              <a:spcAft>
                <a:spcPts val="1200"/>
              </a:spcAft>
              <a:buFont typeface="Arial" panose="020B0604020202020204" pitchFamily="34" charset="0"/>
              <a:buChar char="•"/>
            </a:pPr>
            <a:r>
              <a:rPr lang="en-GB" sz="2400" b="1">
                <a:solidFill>
                  <a:schemeClr val="accent1">
                    <a:lumMod val="50000"/>
                  </a:schemeClr>
                </a:solidFill>
              </a:rPr>
              <a:t>Real-time Messaging and Notifications: </a:t>
            </a:r>
            <a:r>
              <a:rPr lang="en-GB" sz="2400"/>
              <a:t>Instant message delivery for timely communication.</a:t>
            </a:r>
          </a:p>
          <a:p>
            <a:pPr marL="342900" indent="-342900" algn="l">
              <a:spcAft>
                <a:spcPts val="1200"/>
              </a:spcAft>
              <a:buFont typeface="Arial" panose="020B0604020202020204" pitchFamily="34" charset="0"/>
              <a:buChar char="•"/>
            </a:pPr>
            <a:r>
              <a:rPr lang="en-GB" sz="2400" b="1">
                <a:solidFill>
                  <a:schemeClr val="accent1">
                    <a:lumMod val="50000"/>
                  </a:schemeClr>
                </a:solidFill>
              </a:rPr>
              <a:t>Group Management: </a:t>
            </a:r>
            <a:r>
              <a:rPr lang="en-GB" sz="2400"/>
              <a:t>Create, join, leave, and manage groups, with options to control group notifications.</a:t>
            </a:r>
          </a:p>
          <a:p>
            <a:pPr marL="342900" indent="-342900" algn="l">
              <a:spcAft>
                <a:spcPts val="1200"/>
              </a:spcAft>
              <a:buFont typeface="Arial" panose="020B0604020202020204" pitchFamily="34" charset="0"/>
              <a:buChar char="•"/>
            </a:pPr>
            <a:r>
              <a:rPr lang="en-GB" sz="2400" b="1">
                <a:solidFill>
                  <a:schemeClr val="accent1">
                    <a:lumMod val="50000"/>
                  </a:schemeClr>
                </a:solidFill>
              </a:rPr>
              <a:t>Mute Functionality: </a:t>
            </a:r>
            <a:r>
              <a:rPr lang="en-GB" sz="2400"/>
              <a:t>Temporarily silence notifications from specific groups or chats.</a:t>
            </a:r>
          </a:p>
          <a:p>
            <a:pPr marL="342900" indent="-342900" algn="l">
              <a:spcAft>
                <a:spcPts val="1200"/>
              </a:spcAft>
              <a:buFont typeface="Arial" panose="020B0604020202020204" pitchFamily="34" charset="0"/>
              <a:buChar char="•"/>
            </a:pPr>
            <a:r>
              <a:rPr lang="en-GB" sz="2400" b="1">
                <a:solidFill>
                  <a:schemeClr val="accent1">
                    <a:lumMod val="50000"/>
                  </a:schemeClr>
                </a:solidFill>
              </a:rPr>
              <a:t>Scheduled Notifications: </a:t>
            </a:r>
            <a:r>
              <a:rPr lang="en-GB" sz="2400"/>
              <a:t>Set notifications to be sent at a chosen time for planned communication.</a:t>
            </a:r>
          </a:p>
          <a:p>
            <a:pPr>
              <a:spcAft>
                <a:spcPts val="1200"/>
              </a:spcAft>
            </a:pPr>
            <a:endParaRPr lang="en-US"/>
          </a:p>
        </p:txBody>
      </p:sp>
      <p:sp>
        <p:nvSpPr>
          <p:cNvPr id="2" name="Slide Number Placeholder 1">
            <a:extLst>
              <a:ext uri="{FF2B5EF4-FFF2-40B4-BE49-F238E27FC236}">
                <a16:creationId xmlns:a16="http://schemas.microsoft.com/office/drawing/2014/main" id="{8E87D67E-ACC7-5ED9-063A-449D62530534}"/>
              </a:ext>
            </a:extLst>
          </p:cNvPr>
          <p:cNvSpPr>
            <a:spLocks noGrp="1"/>
          </p:cNvSpPr>
          <p:nvPr>
            <p:ph type="sldNum" sz="quarter" idx="4"/>
          </p:nvPr>
        </p:nvSpPr>
        <p:spPr/>
        <p:txBody>
          <a:bodyPr/>
          <a:lstStyle/>
          <a:p>
            <a:fld id="{294A09A9-5501-47C1-A89A-A340965A2BE2}" type="slidenum">
              <a:rPr lang="en-US" smtClean="0"/>
              <a:pPr/>
              <a:t>6</a:t>
            </a:fld>
            <a:endParaRPr lang="en-US"/>
          </a:p>
        </p:txBody>
      </p:sp>
    </p:spTree>
    <p:extLst>
      <p:ext uri="{BB962C8B-B14F-4D97-AF65-F5344CB8AC3E}">
        <p14:creationId xmlns:p14="http://schemas.microsoft.com/office/powerpoint/2010/main" val="2426406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title"/>
          </p:nvPr>
        </p:nvSpPr>
        <p:spPr>
          <a:xfrm>
            <a:off x="1167492" y="136526"/>
            <a:ext cx="9779183" cy="1570038"/>
          </a:xfrm>
        </p:spPr>
        <p:txBody>
          <a:bodyPr anchor="b">
            <a:normAutofit/>
          </a:bodyPr>
          <a:lstStyle/>
          <a:p>
            <a:r>
              <a:rPr lang="en-US"/>
              <a:t>Software architecture</a:t>
            </a:r>
          </a:p>
        </p:txBody>
      </p:sp>
      <p:pic>
        <p:nvPicPr>
          <p:cNvPr id="3" name="Picture 2" descr="A diagram of a process&#10;&#10;Description automatically generated">
            <a:extLst>
              <a:ext uri="{FF2B5EF4-FFF2-40B4-BE49-F238E27FC236}">
                <a16:creationId xmlns:a16="http://schemas.microsoft.com/office/drawing/2014/main" id="{1E86F749-AB3C-DC01-918E-8BB6FB4E3710}"/>
              </a:ext>
            </a:extLst>
          </p:cNvPr>
          <p:cNvPicPr>
            <a:picLocks noChangeAspect="1"/>
          </p:cNvPicPr>
          <p:nvPr/>
        </p:nvPicPr>
        <p:blipFill rotWithShape="1">
          <a:blip r:embed="rId3"/>
          <a:srcRect r="2" b="9679"/>
          <a:stretch/>
        </p:blipFill>
        <p:spPr>
          <a:xfrm>
            <a:off x="1963001" y="1707219"/>
            <a:ext cx="8189802" cy="4755000"/>
          </a:xfrm>
          <a:prstGeom prst="rect">
            <a:avLst/>
          </a:prstGeom>
          <a:noFill/>
        </p:spPr>
      </p:pic>
      <p:sp>
        <p:nvSpPr>
          <p:cNvPr id="4" name="Slide Number Placeholder 3">
            <a:extLst>
              <a:ext uri="{FF2B5EF4-FFF2-40B4-BE49-F238E27FC236}">
                <a16:creationId xmlns:a16="http://schemas.microsoft.com/office/drawing/2014/main" id="{C4ACA3FF-F08D-9E42-AC6D-0A7CB9160ABA}"/>
              </a:ext>
            </a:extLst>
          </p:cNvPr>
          <p:cNvSpPr>
            <a:spLocks noGrp="1"/>
          </p:cNvSpPr>
          <p:nvPr>
            <p:ph type="sldNum" sz="quarter" idx="4"/>
          </p:nvPr>
        </p:nvSpPr>
        <p:spPr/>
        <p:txBody>
          <a:bodyPr/>
          <a:lstStyle/>
          <a:p>
            <a:fld id="{294A09A9-5501-47C1-A89A-A340965A2BE2}" type="slidenum">
              <a:rPr lang="en-US" smtClean="0"/>
              <a:pPr/>
              <a:t>7</a:t>
            </a:fld>
            <a:endParaRPr lang="en-US"/>
          </a:p>
        </p:txBody>
      </p:sp>
    </p:spTree>
    <p:extLst>
      <p:ext uri="{BB962C8B-B14F-4D97-AF65-F5344CB8AC3E}">
        <p14:creationId xmlns:p14="http://schemas.microsoft.com/office/powerpoint/2010/main" val="4117153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D17B3-9E33-FB2E-7276-19491AF0677D}"/>
              </a:ext>
            </a:extLst>
          </p:cNvPr>
          <p:cNvSpPr>
            <a:spLocks noGrp="1"/>
          </p:cNvSpPr>
          <p:nvPr>
            <p:ph type="title"/>
          </p:nvPr>
        </p:nvSpPr>
        <p:spPr>
          <a:xfrm>
            <a:off x="597909" y="837154"/>
            <a:ext cx="11169250" cy="680411"/>
          </a:xfrm>
        </p:spPr>
        <p:txBody>
          <a:bodyPr anchor="b">
            <a:normAutofit/>
          </a:bodyPr>
          <a:lstStyle/>
          <a:p>
            <a:r>
              <a:rPr lang="en-GB" sz="4400">
                <a:ea typeface="+mj-lt"/>
                <a:cs typeface="+mj-lt"/>
              </a:rPr>
              <a:t>T</a:t>
            </a:r>
            <a:r>
              <a:rPr lang="en-GB" sz="4400" i="0">
                <a:effectLst/>
                <a:ea typeface="+mj-lt"/>
                <a:cs typeface="+mj-lt"/>
              </a:rPr>
              <a:t>echnologies and specialized software</a:t>
            </a:r>
            <a:r>
              <a:rPr lang="en-GB" sz="4400">
                <a:ea typeface="+mj-lt"/>
                <a:cs typeface="+mj-lt"/>
              </a:rPr>
              <a:t> </a:t>
            </a:r>
            <a:r>
              <a:rPr lang="en-GB" sz="4400" i="0">
                <a:effectLst/>
                <a:ea typeface="+mj-lt"/>
                <a:cs typeface="+mj-lt"/>
              </a:rPr>
              <a:t>tools</a:t>
            </a:r>
            <a:endParaRPr lang="en-US" sz="4400">
              <a:ea typeface="+mj-lt"/>
              <a:cs typeface="+mj-lt"/>
            </a:endParaRPr>
          </a:p>
        </p:txBody>
      </p:sp>
      <p:pic>
        <p:nvPicPr>
          <p:cNvPr id="7" name="Picture Placeholder 6">
            <a:extLst>
              <a:ext uri="{FF2B5EF4-FFF2-40B4-BE49-F238E27FC236}">
                <a16:creationId xmlns:a16="http://schemas.microsoft.com/office/drawing/2014/main" id="{6F86832E-5E07-BD84-DF26-97C5C5899182}"/>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l="1925" r="1925"/>
          <a:stretch/>
        </p:blipFill>
        <p:spPr>
          <a:xfrm>
            <a:off x="9426196" y="4221659"/>
            <a:ext cx="2342961" cy="2463326"/>
          </a:xfrm>
        </p:spPr>
      </p:pic>
      <p:sp>
        <p:nvSpPr>
          <p:cNvPr id="3" name="Subtitle 2">
            <a:extLst>
              <a:ext uri="{FF2B5EF4-FFF2-40B4-BE49-F238E27FC236}">
                <a16:creationId xmlns:a16="http://schemas.microsoft.com/office/drawing/2014/main" id="{611611B8-75E4-5E60-C82E-288370317EE5}"/>
              </a:ext>
            </a:extLst>
          </p:cNvPr>
          <p:cNvSpPr>
            <a:spLocks noGrp="1"/>
          </p:cNvSpPr>
          <p:nvPr>
            <p:ph idx="4294967295"/>
          </p:nvPr>
        </p:nvSpPr>
        <p:spPr>
          <a:xfrm>
            <a:off x="594264" y="1893517"/>
            <a:ext cx="9780588" cy="3736975"/>
          </a:xfrm>
        </p:spPr>
        <p:txBody>
          <a:bodyPr vert="horz" lIns="91440" tIns="45720" rIns="91440" bIns="45720" rtlCol="0" anchor="t">
            <a:normAutofit/>
          </a:bodyPr>
          <a:lstStyle/>
          <a:p>
            <a:r>
              <a:rPr lang="en-GB" sz="3400" b="1"/>
              <a:t>Vite:</a:t>
            </a:r>
          </a:p>
          <a:p>
            <a:pPr marL="342900" indent="-342900">
              <a:buChar char="•"/>
            </a:pPr>
            <a:endParaRPr lang="en-GB" sz="2600"/>
          </a:p>
          <a:p>
            <a:pPr>
              <a:buChar char="•"/>
            </a:pPr>
            <a:r>
              <a:rPr lang="en-GB" sz="2400">
                <a:ea typeface="+mn-lt"/>
                <a:cs typeface="+mn-lt"/>
              </a:rPr>
              <a:t>   Vite: Fast tool for modern web dev, perfect for React.</a:t>
            </a:r>
            <a:endParaRPr lang="en-US" sz="2400">
              <a:ea typeface="+mn-lt"/>
              <a:cs typeface="+mn-lt"/>
            </a:endParaRPr>
          </a:p>
          <a:p>
            <a:pPr>
              <a:buChar char="•"/>
            </a:pPr>
            <a:r>
              <a:rPr lang="en-GB" sz="2400">
                <a:ea typeface="+mn-lt"/>
                <a:cs typeface="+mn-lt"/>
              </a:rPr>
              <a:t>   Speed: Instant server, hot module replacement for quick edits.</a:t>
            </a:r>
            <a:endParaRPr lang="en-GB">
              <a:ea typeface="+mn-lt"/>
              <a:cs typeface="+mn-lt"/>
            </a:endParaRPr>
          </a:p>
          <a:p>
            <a:pPr>
              <a:buChar char="•"/>
            </a:pPr>
            <a:r>
              <a:rPr lang="en-GB" sz="2400">
                <a:ea typeface="+mn-lt"/>
                <a:cs typeface="+mn-lt"/>
              </a:rPr>
              <a:t>   Optimization: Faster builds via native ES module imports.</a:t>
            </a:r>
            <a:endParaRPr lang="en-GB">
              <a:ea typeface="+mn-lt"/>
              <a:cs typeface="+mn-lt"/>
            </a:endParaRPr>
          </a:p>
          <a:p>
            <a:pPr>
              <a:buChar char="•"/>
            </a:pPr>
            <a:r>
              <a:rPr lang="en-GB" sz="2400">
                <a:ea typeface="+mn-lt"/>
                <a:cs typeface="+mn-lt"/>
              </a:rPr>
              <a:t>   Seamless setup: Built-in React support, no extra config needed.</a:t>
            </a:r>
            <a:endParaRPr lang="en-GB">
              <a:ea typeface="+mn-lt"/>
              <a:cs typeface="+mn-lt"/>
            </a:endParaRPr>
          </a:p>
          <a:p>
            <a:pPr marL="342900" indent="-342900">
              <a:buChar char="•"/>
            </a:pPr>
            <a:r>
              <a:rPr lang="en-GB" sz="2400">
                <a:ea typeface="+mn-lt"/>
                <a:cs typeface="+mn-lt"/>
              </a:rPr>
              <a:t>Flexibility: Extensible with plugins, optimized for production.</a:t>
            </a:r>
            <a:endParaRPr lang="en-GB">
              <a:ea typeface="+mn-lt"/>
              <a:cs typeface="+mn-lt"/>
            </a:endParaRPr>
          </a:p>
        </p:txBody>
      </p:sp>
      <p:sp>
        <p:nvSpPr>
          <p:cNvPr id="4" name="Slide Number Placeholder 3">
            <a:extLst>
              <a:ext uri="{FF2B5EF4-FFF2-40B4-BE49-F238E27FC236}">
                <a16:creationId xmlns:a16="http://schemas.microsoft.com/office/drawing/2014/main" id="{D345AD93-8467-1DD7-DC5D-36C47092030D}"/>
              </a:ext>
            </a:extLst>
          </p:cNvPr>
          <p:cNvSpPr>
            <a:spLocks noGrp="1"/>
          </p:cNvSpPr>
          <p:nvPr>
            <p:ph type="sldNum" sz="quarter" idx="4"/>
          </p:nvPr>
        </p:nvSpPr>
        <p:spPr/>
        <p:txBody>
          <a:bodyPr/>
          <a:lstStyle/>
          <a:p>
            <a:fld id="{294A09A9-5501-47C1-A89A-A340965A2BE2}" type="slidenum">
              <a:rPr lang="en-US" smtClean="0"/>
              <a:pPr/>
              <a:t>8</a:t>
            </a:fld>
            <a:endParaRPr lang="en-US"/>
          </a:p>
        </p:txBody>
      </p:sp>
    </p:spTree>
    <p:extLst>
      <p:ext uri="{BB962C8B-B14F-4D97-AF65-F5344CB8AC3E}">
        <p14:creationId xmlns:p14="http://schemas.microsoft.com/office/powerpoint/2010/main" val="1748222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D17B3-9E33-FB2E-7276-19491AF0677D}"/>
              </a:ext>
            </a:extLst>
          </p:cNvPr>
          <p:cNvSpPr>
            <a:spLocks noGrp="1"/>
          </p:cNvSpPr>
          <p:nvPr>
            <p:ph type="title"/>
          </p:nvPr>
        </p:nvSpPr>
        <p:spPr>
          <a:xfrm>
            <a:off x="1167492" y="136526"/>
            <a:ext cx="9779183" cy="1570038"/>
          </a:xfrm>
        </p:spPr>
        <p:txBody>
          <a:bodyPr anchor="b">
            <a:normAutofit/>
          </a:bodyPr>
          <a:lstStyle/>
          <a:p>
            <a:r>
              <a:rPr lang="en-GB"/>
              <a:t>T</a:t>
            </a:r>
            <a:r>
              <a:rPr lang="en-GB" i="0">
                <a:effectLst/>
              </a:rPr>
              <a:t>echnologies and specialized software tools</a:t>
            </a:r>
            <a:endParaRPr lang="en-IL"/>
          </a:p>
        </p:txBody>
      </p:sp>
      <p:sp>
        <p:nvSpPr>
          <p:cNvPr id="3" name="Subtitle 2">
            <a:extLst>
              <a:ext uri="{FF2B5EF4-FFF2-40B4-BE49-F238E27FC236}">
                <a16:creationId xmlns:a16="http://schemas.microsoft.com/office/drawing/2014/main" id="{611611B8-75E4-5E60-C82E-288370317EE5}"/>
              </a:ext>
            </a:extLst>
          </p:cNvPr>
          <p:cNvSpPr>
            <a:spLocks noGrp="1"/>
          </p:cNvSpPr>
          <p:nvPr>
            <p:ph idx="1"/>
          </p:nvPr>
        </p:nvSpPr>
        <p:spPr>
          <a:xfrm>
            <a:off x="1167493" y="2084832"/>
            <a:ext cx="9779182" cy="3366813"/>
          </a:xfrm>
        </p:spPr>
        <p:txBody>
          <a:bodyPr>
            <a:normAutofit/>
          </a:bodyPr>
          <a:lstStyle/>
          <a:p>
            <a:r>
              <a:rPr lang="en-GB" sz="2400" b="1" i="0">
                <a:effectLst/>
              </a:rPr>
              <a:t>Socket.IO:</a:t>
            </a:r>
            <a:br>
              <a:rPr lang="en-GB" sz="2400"/>
            </a:br>
            <a:endParaRPr lang="en-GB" sz="2400"/>
          </a:p>
          <a:p>
            <a:pPr marL="342900" indent="-342900">
              <a:buFont typeface="Arial" panose="020B0604020202020204" pitchFamily="34" charset="0"/>
              <a:buChar char="•"/>
            </a:pPr>
            <a:r>
              <a:rPr lang="en-GB" sz="2400" b="0" i="0">
                <a:effectLst/>
              </a:rPr>
              <a:t>Socket.IO is a JavaScript library that enables real-time, bidirectional communication between web clients and servers. </a:t>
            </a:r>
          </a:p>
          <a:p>
            <a:pPr marL="342900" indent="-342900">
              <a:buFont typeface="Arial" panose="020B0604020202020204" pitchFamily="34" charset="0"/>
              <a:buChar char="•"/>
            </a:pPr>
            <a:r>
              <a:rPr lang="en-GB" sz="2400"/>
              <a:t>It works like a super-fast messenger, making sure that when you send a message, it reaches the recipient right away. </a:t>
            </a:r>
          </a:p>
          <a:p>
            <a:pPr marL="342900" indent="-342900">
              <a:buFont typeface="Arial" panose="020B0604020202020204" pitchFamily="34" charset="0"/>
              <a:buChar char="•"/>
            </a:pPr>
            <a:r>
              <a:rPr lang="en-GB" sz="2400"/>
              <a:t>This helped us create a smooth chatting experience.</a:t>
            </a:r>
          </a:p>
        </p:txBody>
      </p:sp>
      <p:pic>
        <p:nvPicPr>
          <p:cNvPr id="1028" name="Picture 4" descr="upload.wikimedia.org/wikipedia/commons/thumb/9/96/...">
            <a:extLst>
              <a:ext uri="{FF2B5EF4-FFF2-40B4-BE49-F238E27FC236}">
                <a16:creationId xmlns:a16="http://schemas.microsoft.com/office/drawing/2014/main" id="{B016C1AD-FF64-4B33-FE84-ACD439510D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7065" y="4537639"/>
            <a:ext cx="2104102" cy="210410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E8B6C6F-1BFF-73B8-4C9C-EE848B0BD92C}"/>
              </a:ext>
            </a:extLst>
          </p:cNvPr>
          <p:cNvSpPr>
            <a:spLocks noGrp="1"/>
          </p:cNvSpPr>
          <p:nvPr>
            <p:ph type="sldNum" sz="quarter" idx="4"/>
          </p:nvPr>
        </p:nvSpPr>
        <p:spPr/>
        <p:txBody>
          <a:bodyPr/>
          <a:lstStyle/>
          <a:p>
            <a:fld id="{294A09A9-5501-47C1-A89A-A340965A2BE2}" type="slidenum">
              <a:rPr lang="en-US" smtClean="0"/>
              <a:pPr/>
              <a:t>9</a:t>
            </a:fld>
            <a:endParaRPr lang="en-US"/>
          </a:p>
        </p:txBody>
      </p:sp>
    </p:spTree>
    <p:extLst>
      <p:ext uri="{BB962C8B-B14F-4D97-AF65-F5344CB8AC3E}">
        <p14:creationId xmlns:p14="http://schemas.microsoft.com/office/powerpoint/2010/main" val="4067398268"/>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44546A"/>
      </a:dk2>
      <a:lt2>
        <a:srgbClr val="E7E6E6"/>
      </a:lt2>
      <a:accent1>
        <a:srgbClr val="A2C8FF"/>
      </a:accent1>
      <a:accent2>
        <a:srgbClr val="DAE5EF"/>
      </a:accent2>
      <a:accent3>
        <a:srgbClr val="9FA9B6"/>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70675725-3e2d-4b6c-b357-455a862a136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E6DA194D6CD6A44A212998627B35368" ma:contentTypeVersion="14" ma:contentTypeDescription="Create a new document." ma:contentTypeScope="" ma:versionID="ede750f5bbc8f9dc126a0b5217421fc6">
  <xsd:schema xmlns:xsd="http://www.w3.org/2001/XMLSchema" xmlns:xs="http://www.w3.org/2001/XMLSchema" xmlns:p="http://schemas.microsoft.com/office/2006/metadata/properties" xmlns:ns3="cd0ff5ca-b566-464a-b683-ebf4ba04a452" xmlns:ns4="70675725-3e2d-4b6c-b357-455a862a1368" targetNamespace="http://schemas.microsoft.com/office/2006/metadata/properties" ma:root="true" ma:fieldsID="ad1e2a1f4e81e82e41770400d4504e18" ns3:_="" ns4:_="">
    <xsd:import namespace="cd0ff5ca-b566-464a-b683-ebf4ba04a452"/>
    <xsd:import namespace="70675725-3e2d-4b6c-b357-455a862a136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LengthInSeconds" minOccurs="0"/>
                <xsd:element ref="ns4:MediaServiceAutoTags" minOccurs="0"/>
                <xsd:element ref="ns4:MediaServiceGenerationTime" minOccurs="0"/>
                <xsd:element ref="ns4:MediaServiceEventHashCode" minOccurs="0"/>
                <xsd:element ref="ns4:MediaServiceOCR" minOccurs="0"/>
                <xsd:element ref="ns4:MediaServiceDateTaken" minOccurs="0"/>
                <xsd:element ref="ns4:_activity" minOccurs="0"/>
                <xsd:element ref="ns4:MediaServiceObjectDetectorVersion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0ff5ca-b566-464a-b683-ebf4ba04a45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675725-3e2d-4b6c-b357-455a862a136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E52C7A-8834-4F18-859F-7167A187E138}">
  <ds:schemaRefs>
    <ds:schemaRef ds:uri="70675725-3e2d-4b6c-b357-455a862a1368"/>
    <ds:schemaRef ds:uri="cd0ff5ca-b566-464a-b683-ebf4ba04a45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31D3D4E-040D-4F59-9215-B1F04B81B9FE}">
  <ds:schemaRefs>
    <ds:schemaRef ds:uri="http://schemas.microsoft.com/sharepoint/v3/contenttype/forms"/>
  </ds:schemaRefs>
</ds:datastoreItem>
</file>

<file path=customXml/itemProps3.xml><?xml version="1.0" encoding="utf-8"?>
<ds:datastoreItem xmlns:ds="http://schemas.openxmlformats.org/officeDocument/2006/customXml" ds:itemID="{E143A0D4-52FC-4895-A95B-D72DA9C4BCC1}">
  <ds:schemaRefs>
    <ds:schemaRef ds:uri="70675725-3e2d-4b6c-b357-455a862a1368"/>
    <ds:schemaRef ds:uri="cd0ff5ca-b566-464a-b683-ebf4ba04a45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20</Slides>
  <Notes>19</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Custom</vt:lpstr>
      <vt:lpstr>Notification Management System </vt:lpstr>
      <vt:lpstr>Concise description </vt:lpstr>
      <vt:lpstr>PowerPoint Presentation</vt:lpstr>
      <vt:lpstr>PowerPoint Presentation</vt:lpstr>
      <vt:lpstr>Introduction</vt:lpstr>
      <vt:lpstr>Main requirements </vt:lpstr>
      <vt:lpstr>Software architecture</vt:lpstr>
      <vt:lpstr>Technologies and specialized software tools</vt:lpstr>
      <vt:lpstr>Technologies and specialized software tools</vt:lpstr>
      <vt:lpstr>Technologies and specialized software tools</vt:lpstr>
      <vt:lpstr>Enhancing Security</vt:lpstr>
      <vt:lpstr>Activity Diagram:</vt:lpstr>
      <vt:lpstr>Package diagram:</vt:lpstr>
      <vt:lpstr>Testing</vt:lpstr>
      <vt:lpstr>Testing</vt:lpstr>
      <vt:lpstr>Testing</vt:lpstr>
      <vt:lpstr>We use several important metrics to monitor the development and performance of our project.</vt:lpstr>
      <vt:lpstr>Challenges:</vt:lpstr>
      <vt:lpstr>Video for how the system works: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win10</dc:creator>
  <cp:revision>3</cp:revision>
  <dcterms:created xsi:type="dcterms:W3CDTF">2024-04-23T09:06:29Z</dcterms:created>
  <dcterms:modified xsi:type="dcterms:W3CDTF">2024-05-07T23:53:37Z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0x0101002E6DA194D6CD6A44A212998627B35368</vt:lpwstr>
  </property>
</Properties>
</file>