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5B17F-65D8-1AC0-3958-6C9E7CAC0BC5}" v="435" dt="2024-06-06T16:21:1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0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26156" y="1163595"/>
            <a:ext cx="5903843" cy="3052706"/>
          </a:xfrm>
        </p:spPr>
        <p:txBody>
          <a:bodyPr>
            <a:normAutofit/>
          </a:bodyPr>
          <a:lstStyle/>
          <a:p>
            <a:pPr algn="l"/>
            <a:r>
              <a:rPr lang="uk-UA" sz="3600" dirty="0"/>
              <a:t>Проект</a:t>
            </a:r>
            <a:br>
              <a:rPr lang="uk-UA" sz="8000" dirty="0"/>
            </a:br>
            <a:r>
              <a:rPr lang="uk-UA" sz="8000" dirty="0"/>
              <a:t>Хом'яки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526154" y="4516340"/>
            <a:ext cx="5903843" cy="1794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uk-UA"/>
              <a:t>З Дисципліни    </a:t>
            </a:r>
            <a:endParaRPr lang="uk-UA" dirty="0"/>
          </a:p>
          <a:p>
            <a:pPr algn="l"/>
            <a:r>
              <a:rPr lang="uk-UA" dirty="0"/>
              <a:t>"Обробка даних в ІТ"</a:t>
            </a:r>
          </a:p>
          <a:p>
            <a:pPr algn="l"/>
            <a:r>
              <a:rPr lang="uk-UA"/>
              <a:t>Студента 2-го курсу</a:t>
            </a:r>
            <a:endParaRPr lang="uk-UA" dirty="0"/>
          </a:p>
          <a:p>
            <a:pPr algn="l"/>
            <a:r>
              <a:rPr lang="uk-UA" dirty="0" err="1"/>
              <a:t>Шимака</a:t>
            </a:r>
            <a:r>
              <a:rPr lang="uk-UA" dirty="0"/>
              <a:t> Олександра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8FF1DD-6B6A-4F7A-9F2D-6BC47F56A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FBD0B-C1AF-4B85-811D-11036103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CB050E-8FF3-45FF-8B6A-43E59C1A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F5DD5B-248C-4A3C-B1F9-DDEF53271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4F33E-8D86-6DDF-CBAC-9A7FB0AD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0" y="809918"/>
            <a:ext cx="9538915" cy="10109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 Interfaces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4DB10-A669-8D83-43BD-9594353143D1}"/>
              </a:ext>
            </a:extLst>
          </p:cNvPr>
          <p:cNvSpPr txBox="1"/>
          <p:nvPr/>
        </p:nvSpPr>
        <p:spPr>
          <a:xfrm>
            <a:off x="4387796" y="2942386"/>
            <a:ext cx="3229554" cy="3153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Проект визначає два інтерфейси: User і Rest1.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Інтерфейс User описує об'єкт користувача з полями: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producer: Інформація про виробника.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name: Ім'я користувача.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generation: Покоління користувача.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imageUrl: URL зображення користувача.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_links (необов'язкове): Посилання для навігації (self та user з href).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Інтерфейс Rest1 описує відповідь від REST API з полями: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_embedded: Масив users типу User.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_links: Посилання для навігації (self та profile з href).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- page: Інформація про пагінацію (size, totalElements, totalPages, number).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/>
              <a:t>Ці інтерфейси забезпечують строгість типізації та правильність обробки даних у додатку.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FA9ACCC-0126-48E3-BE37-405CBDAC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18712"/>
            <a:ext cx="12192000" cy="1029386"/>
            <a:chOff x="0" y="3014035"/>
            <a:chExt cx="12192000" cy="120382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D09E29-DA9C-48B4-8529-45E27815C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6D777C00-D019-4D9B-B6A9-48984C81A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Місце для вмісту 5" descr="Зображення, що містить текст, знімок екрана, Шрифт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91274005-775D-1F03-8E21-906F3E42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936" y="3048098"/>
            <a:ext cx="1542220" cy="2978991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Шрифт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19BB3C1C-0176-D97E-8C2C-2EEDE366B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61" y="3091297"/>
            <a:ext cx="2213968" cy="28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B9352-95A3-454E-0FEF-63F66F10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uk-UA" dirty="0" err="1">
                <a:ea typeface="+mj-lt"/>
                <a:cs typeface="+mj-lt"/>
              </a:rPr>
              <a:t>user-crudmenu</a:t>
            </a:r>
            <a:r>
              <a:rPr lang="uk-UA" dirty="0">
                <a:ea typeface="+mj-lt"/>
                <a:cs typeface="+mj-lt"/>
              </a:rPr>
              <a:t>.</a:t>
            </a:r>
            <a:endParaRPr lang="uk-UA" dirty="0"/>
          </a:p>
          <a:p>
            <a:r>
              <a:rPr lang="uk-UA" dirty="0">
                <a:ea typeface="+mj-lt"/>
                <a:cs typeface="+mj-lt"/>
              </a:rPr>
              <a:t>component.html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2D8685-917B-EACF-EE12-837E3878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900">
                <a:ea typeface="+mn-lt"/>
                <a:cs typeface="+mn-lt"/>
              </a:rPr>
              <a:t>У цьому шаблоні компонента </a:t>
            </a:r>
            <a:r>
              <a:rPr lang="uk-UA" sz="900" err="1">
                <a:ea typeface="+mn-lt"/>
                <a:cs typeface="+mn-lt"/>
              </a:rPr>
              <a:t>Angular</a:t>
            </a:r>
            <a:r>
              <a:rPr lang="uk-UA" sz="900">
                <a:ea typeface="+mn-lt"/>
                <a:cs typeface="+mn-lt"/>
              </a:rPr>
              <a:t> відображається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модальне вікно, яке дозволяє створювати або редагувати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інформацію про користувача. Заголовок модального вікна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змінюється в залежності від того, чи існують посилання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_</a:t>
            </a:r>
            <a:r>
              <a:rPr lang="uk-UA" sz="900" err="1">
                <a:ea typeface="+mn-lt"/>
                <a:cs typeface="+mn-lt"/>
              </a:rPr>
              <a:t>links</a:t>
            </a:r>
            <a:r>
              <a:rPr lang="uk-UA" sz="900">
                <a:ea typeface="+mn-lt"/>
                <a:cs typeface="+mn-lt"/>
              </a:rPr>
              <a:t> для користувача: якщо посилання є, то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відображається "Редагувати користувача", в іншому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випадку - "Створити користувача". У формі присутні поля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для введення імені, виробника, URL зображення та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покоління користувача, що забезпечують двостороннє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зв'язування даних з відповідними властивостями об'єкта</a:t>
            </a:r>
            <a:endParaRPr lang="uk-UA" sz="900"/>
          </a:p>
          <a:p>
            <a:r>
              <a:rPr lang="uk-UA" sz="900" err="1">
                <a:ea typeface="+mn-lt"/>
                <a:cs typeface="+mn-lt"/>
              </a:rPr>
              <a:t>user</a:t>
            </a:r>
            <a:r>
              <a:rPr lang="uk-UA" sz="900">
                <a:ea typeface="+mn-lt"/>
                <a:cs typeface="+mn-lt"/>
              </a:rPr>
              <a:t>. Нижче розміщені кнопки для збереження, скасування і,</a:t>
            </a:r>
            <a:endParaRPr lang="uk-UA" sz="900"/>
          </a:p>
          <a:p>
            <a:r>
              <a:rPr lang="uk-UA" sz="900">
                <a:ea typeface="+mn-lt"/>
                <a:cs typeface="+mn-lt"/>
              </a:rPr>
              <a:t>в разі наявності посилань, видалення користувача</a:t>
            </a:r>
            <a:endParaRPr lang="uk-UA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 descr="Зображення, що містить текст, знімок екрана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D0269239-1B30-9EA3-2147-35787A49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60" y="1350833"/>
            <a:ext cx="4249855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8FE76-DD32-42E0-484D-A811C163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94" y="382121"/>
            <a:ext cx="4400549" cy="1857375"/>
          </a:xfrm>
        </p:spPr>
        <p:txBody>
          <a:bodyPr anchor="b"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Опис HTML файлу</a:t>
            </a:r>
            <a:endParaRPr lang="uk-UA" dirty="0"/>
          </a:p>
        </p:txBody>
      </p:sp>
      <p:pic>
        <p:nvPicPr>
          <p:cNvPr id="4" name="Рисунок 3" descr="Зображення, що містить текст, знімок екрана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50C5C624-6193-CDA5-63CE-698574CE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42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48F2EF0-A744-A00A-8ACC-625B3BF2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7" y="2347957"/>
            <a:ext cx="4624666" cy="3716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000" dirty="0">
                <a:ea typeface="+mn-lt"/>
                <a:cs typeface="+mn-lt"/>
              </a:rPr>
              <a:t>У цьому HTML файлі створено основну структуру веб-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сторінки. На початку визначені </a:t>
            </a:r>
            <a:r>
              <a:rPr lang="uk-UA" sz="1000" err="1">
                <a:ea typeface="+mn-lt"/>
                <a:cs typeface="+mn-lt"/>
              </a:rPr>
              <a:t>метатеги</a:t>
            </a:r>
            <a:r>
              <a:rPr lang="uk-UA" sz="1000" dirty="0">
                <a:ea typeface="+mn-lt"/>
                <a:cs typeface="+mn-lt"/>
              </a:rPr>
              <a:t> для кодування та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масштабування. Далі вказано заголовок сторінки та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підключено зовнішні стилі за допомогою тегу </a:t>
            </a:r>
            <a:r>
              <a:rPr lang="uk-UA" sz="1000" err="1">
                <a:ea typeface="+mn-lt"/>
                <a:cs typeface="+mn-lt"/>
              </a:rPr>
              <a:t>link</a:t>
            </a:r>
            <a:r>
              <a:rPr lang="uk-UA" sz="1000" dirty="0">
                <a:ea typeface="+mn-lt"/>
                <a:cs typeface="+mn-lt"/>
              </a:rPr>
              <a:t>. В тілі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документа розміщені різні елементи, такі як заголовок,</a:t>
            </a:r>
            <a:endParaRPr lang="uk-UA" sz="1000" dirty="0"/>
          </a:p>
          <a:p>
            <a:r>
              <a:rPr lang="uk-UA" sz="1000" err="1">
                <a:ea typeface="+mn-lt"/>
                <a:cs typeface="+mn-lt"/>
              </a:rPr>
              <a:t>інпут</a:t>
            </a:r>
            <a:r>
              <a:rPr lang="uk-UA" sz="1000" dirty="0">
                <a:ea typeface="+mn-lt"/>
                <a:cs typeface="+mn-lt"/>
              </a:rPr>
              <a:t> для пошуку, кнопки для створення користувача, та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список користувачів. Кожен користувач представлений в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списку зображенням, інформацією про ім'я, виробника та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покоління. Також, є умовні блоки для відображення</a:t>
            </a:r>
            <a:endParaRPr lang="uk-UA" sz="1000" dirty="0"/>
          </a:p>
          <a:p>
            <a:r>
              <a:rPr lang="uk-UA" sz="1000" dirty="0">
                <a:ea typeface="+mn-lt"/>
                <a:cs typeface="+mn-lt"/>
              </a:rPr>
              <a:t>повідомлень про відсутність користувачів та перехід до</a:t>
            </a:r>
            <a:endParaRPr lang="uk-UA" sz="1000"/>
          </a:p>
          <a:p>
            <a:r>
              <a:rPr lang="uk-UA" sz="1000" dirty="0">
                <a:ea typeface="+mn-lt"/>
                <a:cs typeface="+mn-lt"/>
              </a:rPr>
              <a:t>стандартного перегляду у разі, якщо немає результатів</a:t>
            </a:r>
            <a:endParaRPr lang="uk-UA" sz="1000"/>
          </a:p>
          <a:p>
            <a:r>
              <a:rPr lang="uk-UA" sz="1000" dirty="0">
                <a:ea typeface="+mn-lt"/>
                <a:cs typeface="+mn-lt"/>
              </a:rPr>
              <a:t>пошуку. На кінці сторінки підключений компонент `</a:t>
            </a:r>
            <a:r>
              <a:rPr lang="uk-UA" sz="1000" err="1">
                <a:ea typeface="+mn-lt"/>
                <a:cs typeface="+mn-lt"/>
              </a:rPr>
              <a:t>appuser</a:t>
            </a:r>
            <a:r>
              <a:rPr lang="uk-UA" sz="1000" dirty="0">
                <a:ea typeface="+mn-lt"/>
                <a:cs typeface="+mn-lt"/>
              </a:rPr>
              <a:t>-</a:t>
            </a:r>
            <a:endParaRPr lang="uk-UA" sz="1000"/>
          </a:p>
          <a:p>
            <a:r>
              <a:rPr lang="uk-UA" sz="1000" err="1">
                <a:ea typeface="+mn-lt"/>
                <a:cs typeface="+mn-lt"/>
              </a:rPr>
              <a:t>crud-menu</a:t>
            </a:r>
            <a:r>
              <a:rPr lang="uk-UA" sz="1000" dirty="0">
                <a:ea typeface="+mn-lt"/>
                <a:cs typeface="+mn-lt"/>
              </a:rPr>
              <a:t>`, який відповідає за редагування,</a:t>
            </a:r>
            <a:endParaRPr lang="uk-UA" sz="1000"/>
          </a:p>
          <a:p>
            <a:r>
              <a:rPr lang="uk-UA" sz="1000" dirty="0">
                <a:ea typeface="+mn-lt"/>
                <a:cs typeface="+mn-lt"/>
              </a:rPr>
              <a:t>створення та видалення користувачів.</a:t>
            </a: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82984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61ADA5A1-7425-D804-F030-725D4B27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954" y="1163594"/>
            <a:ext cx="2342891" cy="4932402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1DC5D0-C427-A768-D847-C5A3D3F9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6675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1300">
                <a:ea typeface="+mn-lt"/>
                <a:cs typeface="+mn-lt"/>
              </a:rPr>
              <a:t>Цей CSS код відповідає за стилізацію веб-сторінки. Він задає різноманітні стилі для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різних елементів, таких як заголовок, кнопки, поля вводу та списки. Наприклад,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стилізація для заголовка та кнопок включає задання розміру, колірів, відступів та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округлення кутів. Також, є стилі для зображення логотипу, яке розміщене у верхній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частині сторінки. Для списку користувачів задано стилі для вирівнювання елементів у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рядок, встановлення відступів та рамок. Крім того, є стилі для фону та прозорості, які</a:t>
            </a:r>
            <a:endParaRPr lang="uk-UA" sz="1300"/>
          </a:p>
          <a:p>
            <a:r>
              <a:rPr lang="uk-UA" sz="1300">
                <a:ea typeface="+mn-lt"/>
                <a:cs typeface="+mn-lt"/>
              </a:rPr>
              <a:t>використовуються для створення ефекту </a:t>
            </a:r>
            <a:r>
              <a:rPr lang="uk-UA" sz="1300" err="1">
                <a:ea typeface="+mn-lt"/>
                <a:cs typeface="+mn-lt"/>
              </a:rPr>
              <a:t>блюру</a:t>
            </a:r>
            <a:r>
              <a:rPr lang="uk-UA" sz="1300">
                <a:ea typeface="+mn-lt"/>
                <a:cs typeface="+mn-lt"/>
              </a:rPr>
              <a:t> на задньому плані.</a:t>
            </a:r>
            <a:endParaRPr lang="uk-UA" sz="13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27FDF-D9D9-3ECD-DB86-873E678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4"/>
            <a:ext cx="6857999" cy="1624055"/>
          </a:xfrm>
        </p:spPr>
        <p:txBody>
          <a:bodyPr anchor="b"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Опис CSS файлу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917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Місце для вмісту 3" descr="Зображення, що містить текст, знімок екрана, програмне забезпечення, Мультимедійне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7CC47372-194B-ADEA-ACAE-18913C5F7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</a:blip>
          <a:srcRect b="99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5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2A7BF-25CF-F8F6-986F-D4B6D663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020"/>
            <a:ext cx="5334000" cy="25765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Сайт у веб браузері</a:t>
            </a:r>
          </a:p>
        </p:txBody>
      </p:sp>
    </p:spTree>
    <p:extLst>
      <p:ext uri="{BB962C8B-B14F-4D97-AF65-F5344CB8AC3E}">
        <p14:creationId xmlns:p14="http://schemas.microsoft.com/office/powerpoint/2010/main" val="247956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75EF-052E-53DE-E495-EF86A4AE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B57FB3-5BEF-BD99-0C1E-5EC98A4C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300">
                <a:ea typeface="+mn-lt"/>
                <a:cs typeface="+mn-lt"/>
              </a:rPr>
              <a:t>Проект демонструє комплексний підхід до розробки веб-додатку з використанням сучасних технологій. Серверна сторона реалізована на </a:t>
            </a:r>
            <a:r>
              <a:rPr lang="uk-UA" sz="1300" err="1">
                <a:ea typeface="+mn-lt"/>
                <a:cs typeface="+mn-lt"/>
              </a:rPr>
              <a:t>Spring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Boot</a:t>
            </a:r>
            <a:r>
              <a:rPr lang="uk-UA" sz="1300">
                <a:ea typeface="+mn-lt"/>
                <a:cs typeface="+mn-lt"/>
              </a:rPr>
              <a:t> з використанням JPA репозиторіїв та </a:t>
            </a:r>
            <a:r>
              <a:rPr lang="uk-UA" sz="1300" err="1">
                <a:ea typeface="+mn-lt"/>
                <a:cs typeface="+mn-lt"/>
              </a:rPr>
              <a:t>PostgreSQL</a:t>
            </a:r>
            <a:r>
              <a:rPr lang="uk-UA" sz="1300">
                <a:ea typeface="+mn-lt"/>
                <a:cs typeface="+mn-lt"/>
              </a:rPr>
              <a:t>, </a:t>
            </a:r>
            <a:r>
              <a:rPr lang="uk-UA" sz="1300" err="1">
                <a:ea typeface="+mn-lt"/>
                <a:cs typeface="+mn-lt"/>
              </a:rPr>
              <a:t>конфігурованих</a:t>
            </a:r>
            <a:r>
              <a:rPr lang="uk-UA" sz="1300">
                <a:ea typeface="+mn-lt"/>
                <a:cs typeface="+mn-lt"/>
              </a:rPr>
              <a:t> через </a:t>
            </a:r>
            <a:r>
              <a:rPr lang="uk-UA" sz="1300" err="1">
                <a:ea typeface="+mn-lt"/>
                <a:cs typeface="+mn-lt"/>
              </a:rPr>
              <a:t>application.properties</a:t>
            </a:r>
            <a:r>
              <a:rPr lang="uk-UA" sz="1300">
                <a:ea typeface="+mn-lt"/>
                <a:cs typeface="+mn-lt"/>
              </a:rPr>
              <a:t>. Клієнтська сторона створена за допомогою </a:t>
            </a:r>
            <a:r>
              <a:rPr lang="uk-UA" sz="1300" err="1">
                <a:ea typeface="+mn-lt"/>
                <a:cs typeface="+mn-lt"/>
              </a:rPr>
              <a:t>Angular</a:t>
            </a:r>
            <a:r>
              <a:rPr lang="uk-UA" sz="1300">
                <a:ea typeface="+mn-lt"/>
                <a:cs typeface="+mn-lt"/>
              </a:rPr>
              <a:t> у VS </a:t>
            </a:r>
            <a:r>
              <a:rPr lang="uk-UA" sz="1300" err="1">
                <a:ea typeface="+mn-lt"/>
                <a:cs typeface="+mn-lt"/>
              </a:rPr>
              <a:t>Code</a:t>
            </a:r>
            <a:r>
              <a:rPr lang="uk-UA" sz="1300">
                <a:ea typeface="+mn-lt"/>
                <a:cs typeface="+mn-lt"/>
              </a:rPr>
              <a:t>, з </a:t>
            </a:r>
            <a:r>
              <a:rPr lang="uk-UA" sz="1300" err="1">
                <a:ea typeface="+mn-lt"/>
                <a:cs typeface="+mn-lt"/>
              </a:rPr>
              <a:t>TypeScript</a:t>
            </a:r>
            <a:r>
              <a:rPr lang="uk-UA" sz="1300">
                <a:ea typeface="+mn-lt"/>
                <a:cs typeface="+mn-lt"/>
              </a:rPr>
              <a:t> для опису інтерфейсів </a:t>
            </a:r>
            <a:r>
              <a:rPr lang="uk-UA" sz="1300" err="1">
                <a:ea typeface="+mn-lt"/>
                <a:cs typeface="+mn-lt"/>
              </a:rPr>
              <a:t>User</a:t>
            </a:r>
            <a:r>
              <a:rPr lang="uk-UA" sz="1300">
                <a:ea typeface="+mn-lt"/>
                <a:cs typeface="+mn-lt"/>
              </a:rPr>
              <a:t> та Rest1, що спрощує обробку даних.</a:t>
            </a:r>
            <a:endParaRPr lang="uk-UA" sz="1300"/>
          </a:p>
          <a:p>
            <a:endParaRPr lang="uk-UA" sz="1300"/>
          </a:p>
          <a:p>
            <a:r>
              <a:rPr lang="uk-UA" sz="1300" dirty="0" err="1">
                <a:ea typeface="+mn-lt"/>
                <a:cs typeface="+mn-lt"/>
              </a:rPr>
              <a:t>Angular</a:t>
            </a:r>
            <a:r>
              <a:rPr lang="uk-UA" sz="1300" dirty="0">
                <a:ea typeface="+mn-lt"/>
                <a:cs typeface="+mn-lt"/>
              </a:rPr>
              <a:t> компоненти, такі як </a:t>
            </a:r>
            <a:r>
              <a:rPr lang="uk-UA" sz="1300" dirty="0" err="1">
                <a:ea typeface="+mn-lt"/>
                <a:cs typeface="+mn-lt"/>
              </a:rPr>
              <a:t>UserCrudMenuComponent</a:t>
            </a:r>
            <a:r>
              <a:rPr lang="uk-UA" sz="1300" dirty="0">
                <a:ea typeface="+mn-lt"/>
                <a:cs typeface="+mn-lt"/>
              </a:rPr>
              <a:t> та </a:t>
            </a:r>
            <a:r>
              <a:rPr lang="uk-UA" sz="1300" dirty="0" err="1">
                <a:ea typeface="+mn-lt"/>
                <a:cs typeface="+mn-lt"/>
              </a:rPr>
              <a:t>AppComponent</a:t>
            </a:r>
            <a:r>
              <a:rPr lang="uk-UA" sz="1300" dirty="0">
                <a:ea typeface="+mn-lt"/>
                <a:cs typeface="+mn-lt"/>
              </a:rPr>
              <a:t>, забезпечують створення, редагування та видалення користувачів. Service1Service здійснює зв'язок між клієнтом та сервером через HTTP-запити. SCSS стилізація створює привабливий інтерфейс, а модальне вікно для створення та редагування користувачів містить всі необхідні поля.</a:t>
            </a:r>
            <a:endParaRPr lang="uk-UA" sz="1300" dirty="0"/>
          </a:p>
          <a:p>
            <a:endParaRPr lang="uk-UA" sz="1300"/>
          </a:p>
          <a:p>
            <a:r>
              <a:rPr lang="uk-UA" sz="1300" err="1">
                <a:ea typeface="+mn-lt"/>
                <a:cs typeface="+mn-lt"/>
              </a:rPr>
              <a:t>Юніт</a:t>
            </a:r>
            <a:r>
              <a:rPr lang="uk-UA" sz="1300">
                <a:ea typeface="+mn-lt"/>
                <a:cs typeface="+mn-lt"/>
              </a:rPr>
              <a:t>-тести для </a:t>
            </a:r>
            <a:r>
              <a:rPr lang="uk-UA" sz="1300" err="1">
                <a:ea typeface="+mn-lt"/>
                <a:cs typeface="+mn-lt"/>
              </a:rPr>
              <a:t>AppComponent</a:t>
            </a:r>
            <a:r>
              <a:rPr lang="uk-UA" sz="1300">
                <a:ea typeface="+mn-lt"/>
                <a:cs typeface="+mn-lt"/>
              </a:rPr>
              <a:t> підвищують надійність коду. Проект є прикладом успішної інтеграції серверної та клієнтської частин за допомогою </a:t>
            </a:r>
            <a:r>
              <a:rPr lang="uk-UA" sz="1300" err="1">
                <a:ea typeface="+mn-lt"/>
                <a:cs typeface="+mn-lt"/>
              </a:rPr>
              <a:t>Spring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Boot</a:t>
            </a:r>
            <a:r>
              <a:rPr lang="uk-UA" sz="1300">
                <a:ea typeface="+mn-lt"/>
                <a:cs typeface="+mn-lt"/>
              </a:rPr>
              <a:t> та </a:t>
            </a:r>
            <a:r>
              <a:rPr lang="uk-UA" sz="1300" err="1">
                <a:ea typeface="+mn-lt"/>
                <a:cs typeface="+mn-lt"/>
              </a:rPr>
              <a:t>Angular</a:t>
            </a:r>
            <a:r>
              <a:rPr lang="uk-UA" sz="1300">
                <a:ea typeface="+mn-lt"/>
                <a:cs typeface="+mn-lt"/>
              </a:rPr>
              <a:t>, забезпечуючи ефективний робочий процес і створення веб-додатку для управління користувачами.</a:t>
            </a:r>
            <a:endParaRPr lang="uk-UA" sz="1300"/>
          </a:p>
          <a:p>
            <a:endParaRPr lang="uk-UA" sz="13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5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D42F8-11F3-060B-C181-70B05262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uk-UA" dirty="0"/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A8D6749-EC0D-BA10-AF7A-DD73233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uk-UA" dirty="0"/>
              <a:t>Вступ</a:t>
            </a:r>
          </a:p>
          <a:p>
            <a:pPr marL="514350" indent="-514350">
              <a:buAutoNum type="arabicPeriod"/>
            </a:pPr>
            <a:r>
              <a:rPr lang="uk-UA" err="1"/>
              <a:t>Eclipse</a:t>
            </a:r>
            <a:endParaRPr lang="uk-UA" dirty="0"/>
          </a:p>
          <a:p>
            <a:pPr marL="514350" indent="-514350">
              <a:buAutoNum type="arabicPeriod"/>
            </a:pPr>
            <a:r>
              <a:rPr lang="uk-UA" dirty="0"/>
              <a:t>VS CODE</a:t>
            </a:r>
          </a:p>
          <a:p>
            <a:pPr marL="514350" indent="-514350">
              <a:buAutoNum type="arabicPeriod"/>
            </a:pPr>
            <a:r>
              <a:rPr lang="uk-UA" dirty="0"/>
              <a:t>Сайт</a:t>
            </a:r>
          </a:p>
          <a:p>
            <a:pPr marL="514350" indent="-514350">
              <a:buAutoNum type="arabicPeriod"/>
            </a:pPr>
            <a:r>
              <a:rPr lang="uk-UA" dirty="0"/>
              <a:t>Висновок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3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89054-1BBF-57B5-7043-DB5888DE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6E9FAE-0FE4-600F-B8C6-38A24AE2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Це Веб-застосунок який показує на головній сторінці </a:t>
            </a:r>
            <a:r>
              <a:rPr lang="uk-UA" dirty="0" err="1"/>
              <a:t>всих</a:t>
            </a:r>
            <a:r>
              <a:rPr lang="uk-UA" dirty="0"/>
              <a:t> хом'яків показує його покоління назву та фото. Також можна знайти їх за назвою та можна додавати, редагувати, та видаляти</a:t>
            </a:r>
          </a:p>
          <a:p>
            <a:r>
              <a:rPr lang="uk-UA" dirty="0"/>
              <a:t>Проект використовує серверну частину розроблену в </a:t>
            </a:r>
            <a:r>
              <a:rPr lang="uk-UA" dirty="0" err="1"/>
              <a:t>Eclipse</a:t>
            </a:r>
            <a:r>
              <a:rPr lang="uk-UA" dirty="0"/>
              <a:t> і клієнтську частину розроблену в VS </a:t>
            </a:r>
            <a:r>
              <a:rPr lang="uk-UA" dirty="0" err="1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873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2BB38-CA59-02AE-1AC1-639E5655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uk-UA" dirty="0" err="1"/>
              <a:t>Back</a:t>
            </a:r>
            <a:r>
              <a:rPr lang="uk-UA" dirty="0"/>
              <a:t>-END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626D45C-9F8A-27D8-1873-4AEBCEC9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dirty="0"/>
              <a:t>В </a:t>
            </a:r>
            <a:r>
              <a:rPr lang="uk-UA" dirty="0" err="1"/>
              <a:t>Eclipse</a:t>
            </a:r>
            <a:r>
              <a:rPr lang="uk-UA" dirty="0"/>
              <a:t> створюємо базу даних та для обробки певних команд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819C626-8AC1-F933-595E-DEC9B74C0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4" r="-1" b="-1"/>
          <a:stretch/>
        </p:blipFill>
        <p:spPr>
          <a:xfrm>
            <a:off x="6094892" y="833249"/>
            <a:ext cx="3724814" cy="3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9141F-510F-95B6-DE66-564FD0B6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uk-UA" dirty="0" err="1"/>
              <a:t>Application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52EE38-2E54-D354-3640-EF1FB828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1300">
                <a:ea typeface="+mn-lt"/>
                <a:cs typeface="+mn-lt"/>
              </a:rPr>
              <a:t>веб-сервер </a:t>
            </a:r>
            <a:r>
              <a:rPr lang="uk-UA" sz="1300" err="1">
                <a:ea typeface="+mn-lt"/>
                <a:cs typeface="+mn-lt"/>
              </a:rPr>
              <a:t>проекта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будет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доступный</a:t>
            </a:r>
            <a:r>
              <a:rPr lang="uk-UA" sz="1300">
                <a:ea typeface="+mn-lt"/>
                <a:cs typeface="+mn-lt"/>
              </a:rPr>
              <a:t> за </a:t>
            </a:r>
            <a:r>
              <a:rPr lang="uk-UA" sz="1300" err="1">
                <a:ea typeface="+mn-lt"/>
                <a:cs typeface="+mn-lt"/>
              </a:rPr>
              <a:t>адресою</a:t>
            </a:r>
            <a:r>
              <a:rPr lang="uk-UA" sz="1300">
                <a:ea typeface="+mn-lt"/>
                <a:cs typeface="+mn-lt"/>
              </a:rPr>
              <a:t> localhost:1153, </a:t>
            </a:r>
            <a:r>
              <a:rPr lang="uk-UA" sz="1300" err="1">
                <a:ea typeface="+mn-lt"/>
                <a:cs typeface="+mn-lt"/>
              </a:rPr>
              <a:t>оскількн</a:t>
            </a:r>
            <a:r>
              <a:rPr lang="uk-UA" sz="1300">
                <a:ea typeface="+mn-lt"/>
                <a:cs typeface="+mn-lt"/>
              </a:rPr>
              <a:t> встановлено </a:t>
            </a:r>
            <a:r>
              <a:rPr lang="uk-UA" sz="1300" err="1">
                <a:ea typeface="+mn-lt"/>
                <a:cs typeface="+mn-lt"/>
              </a:rPr>
              <a:t>server.port</a:t>
            </a:r>
            <a:r>
              <a:rPr lang="uk-UA" sz="1300">
                <a:ea typeface="+mn-lt"/>
                <a:cs typeface="+mn-lt"/>
              </a:rPr>
              <a:t>=1153. Додаток </a:t>
            </a:r>
            <a:r>
              <a:rPr lang="uk-UA" sz="1300" err="1">
                <a:ea typeface="+mn-lt"/>
                <a:cs typeface="+mn-lt"/>
              </a:rPr>
              <a:t>з'єднуЄться</a:t>
            </a:r>
            <a:r>
              <a:rPr lang="uk-UA" sz="1300">
                <a:ea typeface="+mn-lt"/>
                <a:cs typeface="+mn-lt"/>
              </a:rPr>
              <a:t> з базою даних </a:t>
            </a:r>
            <a:r>
              <a:rPr lang="uk-UA" sz="1300" err="1">
                <a:ea typeface="+mn-lt"/>
                <a:cs typeface="+mn-lt"/>
              </a:rPr>
              <a:t>PostgreSQL</a:t>
            </a:r>
            <a:r>
              <a:rPr lang="uk-UA" sz="1300">
                <a:ea typeface="+mn-lt"/>
                <a:cs typeface="+mn-lt"/>
              </a:rPr>
              <a:t> за URL </a:t>
            </a:r>
            <a:r>
              <a:rPr lang="uk-UA" sz="1300" err="1">
                <a:ea typeface="+mn-lt"/>
                <a:cs typeface="+mn-lt"/>
              </a:rPr>
              <a:t>jdbc:postgresql</a:t>
            </a:r>
            <a:r>
              <a:rPr lang="uk-UA" sz="1300">
                <a:ea typeface="+mn-lt"/>
                <a:cs typeface="+mn-lt"/>
              </a:rPr>
              <a:t>://localhost:5432/dp2024, використовуючи ім'я користувача sample1 та пароль 111. Вивід SQL-запитів, які </a:t>
            </a:r>
            <a:r>
              <a:rPr lang="uk-UA" sz="1300" err="1">
                <a:ea typeface="+mn-lt"/>
                <a:cs typeface="+mn-lt"/>
              </a:rPr>
              <a:t>генеруЄ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Hibernate</a:t>
            </a:r>
            <a:r>
              <a:rPr lang="uk-UA" sz="1300">
                <a:ea typeface="+mn-lt"/>
                <a:cs typeface="+mn-lt"/>
              </a:rPr>
              <a:t>, буде включений, оскільки встановлено </a:t>
            </a:r>
            <a:r>
              <a:rPr lang="uk-UA" sz="1300" err="1">
                <a:ea typeface="+mn-lt"/>
                <a:cs typeface="+mn-lt"/>
              </a:rPr>
              <a:t>spring.jpa.show</a:t>
            </a:r>
            <a:r>
              <a:rPr lang="uk-UA" sz="1300">
                <a:ea typeface="+mn-lt"/>
                <a:cs typeface="+mn-lt"/>
              </a:rPr>
              <a:t>- </a:t>
            </a:r>
            <a:r>
              <a:rPr lang="uk-UA" sz="1300" err="1">
                <a:ea typeface="+mn-lt"/>
                <a:cs typeface="+mn-lt"/>
              </a:rPr>
              <a:t>sql</a:t>
            </a:r>
            <a:r>
              <a:rPr lang="uk-UA" sz="1300">
                <a:ea typeface="+mn-lt"/>
                <a:cs typeface="+mn-lt"/>
              </a:rPr>
              <a:t>=</a:t>
            </a:r>
            <a:r>
              <a:rPr lang="uk-UA" sz="1300" err="1">
                <a:ea typeface="+mn-lt"/>
                <a:cs typeface="+mn-lt"/>
              </a:rPr>
              <a:t>true</a:t>
            </a:r>
            <a:r>
              <a:rPr lang="uk-UA" sz="1300">
                <a:ea typeface="+mn-lt"/>
                <a:cs typeface="+mn-lt"/>
              </a:rPr>
              <a:t>. Для генерації кращих SQL-запитів для </a:t>
            </a:r>
            <a:r>
              <a:rPr lang="uk-UA" sz="1300" err="1">
                <a:ea typeface="+mn-lt"/>
                <a:cs typeface="+mn-lt"/>
              </a:rPr>
              <a:t>PostgreSQL</a:t>
            </a:r>
            <a:r>
              <a:rPr lang="uk-UA" sz="1300">
                <a:ea typeface="+mn-lt"/>
                <a:cs typeface="+mn-lt"/>
              </a:rPr>
              <a:t> використовується діалект </a:t>
            </a:r>
            <a:r>
              <a:rPr lang="uk-UA" sz="1300" err="1">
                <a:ea typeface="+mn-lt"/>
                <a:cs typeface="+mn-lt"/>
              </a:rPr>
              <a:t>org.hibernate.dialect.PostgreSQLDialect</a:t>
            </a:r>
            <a:r>
              <a:rPr lang="uk-UA" sz="1300">
                <a:ea typeface="+mn-lt"/>
                <a:cs typeface="+mn-lt"/>
              </a:rPr>
              <a:t>. </a:t>
            </a:r>
            <a:r>
              <a:rPr lang="uk-UA" sz="1300" err="1">
                <a:ea typeface="+mn-lt"/>
                <a:cs typeface="+mn-lt"/>
              </a:rPr>
              <a:t>Hibernate</a:t>
            </a:r>
            <a:r>
              <a:rPr lang="uk-UA" sz="1300">
                <a:ea typeface="+mn-lt"/>
                <a:cs typeface="+mn-lt"/>
              </a:rPr>
              <a:t> автоматично оновлюватиме схему бази даних при кожному запуску додатка, так як встановлено </a:t>
            </a:r>
            <a:r>
              <a:rPr lang="uk-UA" sz="1300" err="1">
                <a:ea typeface="+mn-lt"/>
                <a:cs typeface="+mn-lt"/>
              </a:rPr>
              <a:t>spring.jpa.hibernate.ddl-auto</a:t>
            </a:r>
            <a:r>
              <a:rPr lang="uk-UA" sz="1300">
                <a:ea typeface="+mn-lt"/>
                <a:cs typeface="+mn-lt"/>
              </a:rPr>
              <a:t> = </a:t>
            </a:r>
            <a:r>
              <a:rPr lang="uk-UA" sz="1300" err="1">
                <a:ea typeface="+mn-lt"/>
                <a:cs typeface="+mn-lt"/>
              </a:rPr>
              <a:t>update</a:t>
            </a:r>
            <a:r>
              <a:rPr lang="uk-UA" sz="1300">
                <a:ea typeface="+mn-lt"/>
                <a:cs typeface="+mn-lt"/>
              </a:rPr>
              <a:t>. Розмір сторінок за замовчуванням для пагінації у </a:t>
            </a:r>
            <a:r>
              <a:rPr lang="uk-UA" sz="1300" err="1">
                <a:ea typeface="+mn-lt"/>
                <a:cs typeface="+mn-lt"/>
              </a:rPr>
              <a:t>Spring</a:t>
            </a:r>
            <a:r>
              <a:rPr lang="uk-UA" sz="1300">
                <a:ea typeface="+mn-lt"/>
                <a:cs typeface="+mn-lt"/>
              </a:rPr>
              <a:t> </a:t>
            </a:r>
            <a:r>
              <a:rPr lang="uk-UA" sz="1300" err="1">
                <a:ea typeface="+mn-lt"/>
                <a:cs typeface="+mn-lt"/>
              </a:rPr>
              <a:t>Data</a:t>
            </a:r>
            <a:r>
              <a:rPr lang="uk-UA" sz="1300">
                <a:ea typeface="+mn-lt"/>
                <a:cs typeface="+mn-lt"/>
              </a:rPr>
              <a:t> REST становить 90 записів за запитом, оскільки встановлено </a:t>
            </a:r>
            <a:r>
              <a:rPr lang="uk-UA" sz="1300" err="1">
                <a:ea typeface="+mn-lt"/>
                <a:cs typeface="+mn-lt"/>
              </a:rPr>
              <a:t>spring.data.rest.default-page</a:t>
            </a:r>
            <a:r>
              <a:rPr lang="uk-UA" sz="1300">
                <a:ea typeface="+mn-lt"/>
                <a:cs typeface="+mn-lt"/>
              </a:rPr>
              <a:t>- </a:t>
            </a:r>
            <a:r>
              <a:rPr lang="uk-UA" sz="1300" err="1">
                <a:ea typeface="+mn-lt"/>
                <a:cs typeface="+mn-lt"/>
              </a:rPr>
              <a:t>size</a:t>
            </a:r>
            <a:r>
              <a:rPr lang="uk-UA" sz="1300">
                <a:ea typeface="+mn-lt"/>
                <a:cs typeface="+mn-lt"/>
              </a:rPr>
              <a:t>=90.</a:t>
            </a:r>
            <a:endParaRPr lang="uk-UA" sz="13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 descr="Зображення, що містить текст, знімок екрана, Шрифт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BB6B9908-01AB-6341-56D6-24CF4A89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000497"/>
            <a:ext cx="4369112" cy="17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1378-7414-8B8A-5ACC-776BCAD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4893734" cy="17174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Reposetiries</a:t>
            </a:r>
          </a:p>
        </p:txBody>
      </p:sp>
      <p:pic>
        <p:nvPicPr>
          <p:cNvPr id="4" name="Місце для вмісту 3" descr="Зображення, що містить текст, знімок екрана, програмне забезпечення, монітор&#10;&#10;Опис створено автоматично">
            <a:extLst>
              <a:ext uri="{FF2B5EF4-FFF2-40B4-BE49-F238E27FC236}">
                <a16:creationId xmlns:a16="http://schemas.microsoft.com/office/drawing/2014/main" id="{0579DD80-6B89-6155-B5C4-3E05148EF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93679"/>
            <a:ext cx="5012267" cy="1822642"/>
          </a:xfrm>
          <a:prstGeom prst="rect">
            <a:avLst/>
          </a:prstGeom>
        </p:spPr>
      </p:pic>
      <p:pic>
        <p:nvPicPr>
          <p:cNvPr id="5" name="Рисунок 4" descr="Зображення, що містить текст, знімок екрана, Шрифт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1610A817-5BFA-D687-F5F6-E5C4E327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090423"/>
            <a:ext cx="5012268" cy="163899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BFAC37-3B2B-43C4-9349-8460F94C6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A0F64-8F58-1CE8-3583-D8DB3251E2A6}"/>
              </a:ext>
            </a:extLst>
          </p:cNvPr>
          <p:cNvSpPr txBox="1"/>
          <p:nvPr/>
        </p:nvSpPr>
        <p:spPr>
          <a:xfrm>
            <a:off x="6417734" y="4572000"/>
            <a:ext cx="5012266" cy="1524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Інтерфейс оголошує репозиторій для роботи з сутністю "User", забезпечуючи базові операції з базою даних за допомогою Spring Data JPA. Анотація "@CrossOrigin" дозволяє здійснювати запити до репозиторію з будь-яких джерел. Анотація "@RepositoryRestResource" вказує шлях до ресурсу для репозиторію у веб-інтерфейсі.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Інтерфейси "postCommentsRepository" та "postRepository" є репозиторіями для сутностей "PostComment2" та "Post2", надаючи базові операції доступу до даних цих сутностей за допомогою Spring Data JPA.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99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55A3C-F2B6-35D7-63CB-383ABBC8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231DD-B96A-8958-4DF3-5187F4E449CF}"/>
              </a:ext>
            </a:extLst>
          </p:cNvPr>
          <p:cNvSpPr txBox="1"/>
          <p:nvPr/>
        </p:nvSpPr>
        <p:spPr>
          <a:xfrm>
            <a:off x="835022" y="2796988"/>
            <a:ext cx="4745505" cy="32807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У </a:t>
            </a:r>
            <a:r>
              <a:rPr lang="en-US"/>
              <a:t>цьому</a:t>
            </a:r>
            <a:r>
              <a:rPr lang="en-US" dirty="0"/>
              <a:t> </a:t>
            </a:r>
            <a:r>
              <a:rPr lang="en-US"/>
              <a:t>класі</a:t>
            </a:r>
            <a:r>
              <a:rPr lang="en-US" dirty="0"/>
              <a:t> </a:t>
            </a:r>
            <a:r>
              <a:rPr lang="en-US"/>
              <a:t>визначена</a:t>
            </a:r>
            <a:r>
              <a:rPr lang="en-US" dirty="0"/>
              <a:t> </a:t>
            </a:r>
            <a:r>
              <a:rPr lang="en-US"/>
              <a:t>сутність</a:t>
            </a:r>
            <a:r>
              <a:rPr lang="en-US" dirty="0"/>
              <a:t> </a:t>
            </a:r>
            <a:r>
              <a:rPr lang="en-US"/>
              <a:t>користувача</a:t>
            </a:r>
            <a:r>
              <a:rPr lang="en-US" dirty="0"/>
              <a:t> з </a:t>
            </a:r>
            <a:r>
              <a:rPr lang="en-US"/>
              <a:t>наступними</a:t>
            </a:r>
            <a:r>
              <a:rPr lang="en-US" dirty="0"/>
              <a:t> </a:t>
            </a:r>
            <a:r>
              <a:rPr lang="en-US"/>
              <a:t>полями</a:t>
            </a:r>
            <a:r>
              <a:rPr lang="en-US" dirty="0"/>
              <a:t>: id, producer, name, </a:t>
            </a:r>
            <a:r>
              <a:rPr lang="en-US"/>
              <a:t>imageUrl</a:t>
            </a:r>
            <a:r>
              <a:rPr lang="en-US" dirty="0"/>
              <a:t>, generation. </a:t>
            </a:r>
            <a:r>
              <a:rPr lang="en-US"/>
              <a:t>Анотації</a:t>
            </a:r>
            <a:r>
              <a:rPr lang="en-US" dirty="0"/>
              <a:t> @Entity </a:t>
            </a:r>
            <a:r>
              <a:rPr lang="en-US"/>
              <a:t>та</a:t>
            </a:r>
            <a:r>
              <a:rPr lang="en-US" dirty="0"/>
              <a:t> @Table </a:t>
            </a:r>
            <a:r>
              <a:rPr lang="en-US"/>
              <a:t>вказують</a:t>
            </a:r>
            <a:r>
              <a:rPr lang="en-US" dirty="0"/>
              <a:t> </a:t>
            </a:r>
            <a:r>
              <a:rPr lang="en-US"/>
              <a:t>на</a:t>
            </a:r>
            <a:r>
              <a:rPr lang="en-US" dirty="0"/>
              <a:t> </a:t>
            </a:r>
            <a:r>
              <a:rPr lang="en-US"/>
              <a:t>те</a:t>
            </a:r>
            <a:r>
              <a:rPr lang="en-US" dirty="0"/>
              <a:t>, </a:t>
            </a:r>
            <a:r>
              <a:rPr lang="en-US"/>
              <a:t>що</a:t>
            </a:r>
            <a:r>
              <a:rPr lang="en-US" dirty="0"/>
              <a:t> </a:t>
            </a:r>
            <a:r>
              <a:rPr lang="en-US"/>
              <a:t>цей</a:t>
            </a:r>
            <a:r>
              <a:rPr lang="en-US" dirty="0"/>
              <a:t> </a:t>
            </a:r>
            <a:r>
              <a:rPr lang="en-US"/>
              <a:t>клас</a:t>
            </a:r>
            <a:r>
              <a:rPr lang="en-US" dirty="0"/>
              <a:t> є </a:t>
            </a:r>
            <a:r>
              <a:rPr lang="en-US"/>
              <a:t>сутністю</a:t>
            </a:r>
            <a:r>
              <a:rPr lang="en-US" dirty="0"/>
              <a:t> </a:t>
            </a:r>
            <a:r>
              <a:rPr lang="en-US"/>
              <a:t>для</a:t>
            </a:r>
            <a:r>
              <a:rPr lang="en-US" dirty="0"/>
              <a:t> </a:t>
            </a:r>
            <a:r>
              <a:rPr lang="en-US"/>
              <a:t>бази</a:t>
            </a:r>
            <a:r>
              <a:rPr lang="en-US" dirty="0"/>
              <a:t> </a:t>
            </a:r>
            <a:r>
              <a:rPr lang="en-US"/>
              <a:t>даних</a:t>
            </a:r>
            <a:r>
              <a:rPr lang="en-US" dirty="0"/>
              <a:t>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Місце для вмісту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6FE2277F-998F-303F-DD03-0763EFA6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103" r="1" b="5294"/>
          <a:stretch/>
        </p:blipFill>
        <p:spPr>
          <a:xfrm>
            <a:off x="6100385" y="835363"/>
            <a:ext cx="3929913" cy="41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A057E-F3FC-1DAA-81B9-28C0E397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Post2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E23FA9-25B8-3887-B6DA-6F727C93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2600">
                <a:ea typeface="+mn-lt"/>
                <a:cs typeface="+mn-lt"/>
              </a:rPr>
              <a:t>цьому класі визначена сутність посту з полями id та title.</a:t>
            </a:r>
            <a:endParaRPr lang="uk-UA" sz="2600"/>
          </a:p>
          <a:p>
            <a:r>
              <a:rPr lang="uk-UA" sz="2600">
                <a:ea typeface="+mn-lt"/>
                <a:cs typeface="+mn-lt"/>
              </a:rPr>
              <a:t>Також використовується анотація @OneToMany, що вказує на</a:t>
            </a:r>
            <a:endParaRPr lang="uk-UA" sz="2600"/>
          </a:p>
          <a:p>
            <a:r>
              <a:rPr lang="uk-UA" sz="2600">
                <a:ea typeface="+mn-lt"/>
                <a:cs typeface="+mn-lt"/>
              </a:rPr>
              <a:t>зв'язок "один до багатьох" з класом PostComment2.</a:t>
            </a:r>
            <a:endParaRPr lang="uk-UA" sz="2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20E8427C-CA58-2C58-8A03-CEDDA08B4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53" b="13641"/>
          <a:stretch/>
        </p:blipFill>
        <p:spPr>
          <a:xfrm>
            <a:off x="6100373" y="835363"/>
            <a:ext cx="3862698" cy="41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Зображення, що містить текст, знімок екрана, програмне забезпечення, Мультимедійне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440FC8B9-C988-6124-F6BD-F2229B5D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240" y="-972"/>
            <a:ext cx="2194547" cy="6858968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78340B-9560-7F6D-EF56-E46514AC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667500" cy="30480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uk-UA" sz="700"/>
          </a:p>
          <a:p>
            <a:r>
              <a:rPr lang="uk-UA" sz="700">
                <a:ea typeface="+mn-lt"/>
                <a:cs typeface="+mn-lt"/>
              </a:rPr>
              <a:t>У проекті </a:t>
            </a:r>
            <a:r>
              <a:rPr lang="uk-UA" sz="700" err="1">
                <a:ea typeface="+mn-lt"/>
                <a:cs typeface="+mn-lt"/>
              </a:rPr>
              <a:t>Visual</a:t>
            </a:r>
            <a:r>
              <a:rPr lang="uk-UA" sz="700">
                <a:ea typeface="+mn-lt"/>
                <a:cs typeface="+mn-lt"/>
              </a:rPr>
              <a:t> </a:t>
            </a:r>
            <a:r>
              <a:rPr lang="uk-UA" sz="700" err="1">
                <a:ea typeface="+mn-lt"/>
                <a:cs typeface="+mn-lt"/>
              </a:rPr>
              <a:t>Studio</a:t>
            </a:r>
            <a:r>
              <a:rPr lang="uk-UA" sz="700">
                <a:ea typeface="+mn-lt"/>
                <a:cs typeface="+mn-lt"/>
              </a:rPr>
              <a:t> </a:t>
            </a:r>
            <a:r>
              <a:rPr lang="uk-UA" sz="700" err="1">
                <a:ea typeface="+mn-lt"/>
                <a:cs typeface="+mn-lt"/>
              </a:rPr>
              <a:t>Code</a:t>
            </a:r>
            <a:r>
              <a:rPr lang="uk-UA" sz="700">
                <a:ea typeface="+mn-lt"/>
                <a:cs typeface="+mn-lt"/>
              </a:rPr>
              <a:t> (VS </a:t>
            </a:r>
            <a:r>
              <a:rPr lang="uk-UA" sz="700" err="1">
                <a:ea typeface="+mn-lt"/>
                <a:cs typeface="+mn-lt"/>
              </a:rPr>
              <a:t>Code</a:t>
            </a:r>
            <a:r>
              <a:rPr lang="uk-UA" sz="700">
                <a:ea typeface="+mn-lt"/>
                <a:cs typeface="+mn-lt"/>
              </a:rPr>
              <a:t>) використовується для розробки фронт-</a:t>
            </a:r>
            <a:r>
              <a:rPr lang="uk-UA" sz="700" err="1">
                <a:ea typeface="+mn-lt"/>
                <a:cs typeface="+mn-lt"/>
              </a:rPr>
              <a:t>енд</a:t>
            </a:r>
            <a:endParaRPr lang="uk-UA" sz="700" err="1"/>
          </a:p>
          <a:p>
            <a:r>
              <a:rPr lang="uk-UA" sz="700">
                <a:ea typeface="+mn-lt"/>
                <a:cs typeface="+mn-lt"/>
              </a:rPr>
              <a:t>частини веб-застосунку. Це потужне і гнучке середовище розробки, яке забезпечує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ефективну роботу з HTML, CSS, </a:t>
            </a:r>
            <a:r>
              <a:rPr lang="uk-UA" sz="700" err="1">
                <a:ea typeface="+mn-lt"/>
                <a:cs typeface="+mn-lt"/>
              </a:rPr>
              <a:t>JavaScript</a:t>
            </a:r>
            <a:r>
              <a:rPr lang="uk-UA" sz="700">
                <a:ea typeface="+mn-lt"/>
                <a:cs typeface="+mn-lt"/>
              </a:rPr>
              <a:t> та сучасними фреймворками, такими як</a:t>
            </a:r>
            <a:endParaRPr lang="uk-UA" sz="700"/>
          </a:p>
          <a:p>
            <a:r>
              <a:rPr lang="uk-UA" sz="700" err="1">
                <a:ea typeface="+mn-lt"/>
                <a:cs typeface="+mn-lt"/>
              </a:rPr>
              <a:t>React</a:t>
            </a:r>
            <a:r>
              <a:rPr lang="uk-UA" sz="700">
                <a:ea typeface="+mn-lt"/>
                <a:cs typeface="+mn-lt"/>
              </a:rPr>
              <a:t>, </a:t>
            </a:r>
            <a:r>
              <a:rPr lang="uk-UA" sz="700" err="1">
                <a:ea typeface="+mn-lt"/>
                <a:cs typeface="+mn-lt"/>
              </a:rPr>
              <a:t>Angular</a:t>
            </a:r>
            <a:r>
              <a:rPr lang="uk-UA" sz="700">
                <a:ea typeface="+mn-lt"/>
                <a:cs typeface="+mn-lt"/>
              </a:rPr>
              <a:t> чи Vue.js.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Фронт-</a:t>
            </a:r>
            <a:r>
              <a:rPr lang="uk-UA" sz="700" err="1">
                <a:ea typeface="+mn-lt"/>
                <a:cs typeface="+mn-lt"/>
              </a:rPr>
              <a:t>енд</a:t>
            </a:r>
            <a:r>
              <a:rPr lang="uk-UA" sz="700">
                <a:ea typeface="+mn-lt"/>
                <a:cs typeface="+mn-lt"/>
              </a:rPr>
              <a:t> частина цього проекту забезпечує взаємодію користувача з веб-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застосунком. Вона відповідає за відображення інтерфейсу, обробку подій та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взаємодію з сервером.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HTML: Використовується для створення структури 1. веб-сторінок.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CSS: Забезпечує стильове оформлення та адаптивний дизайн інтерфейсу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користувача.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2.</a:t>
            </a:r>
            <a:endParaRPr lang="uk-UA" sz="700"/>
          </a:p>
          <a:p>
            <a:r>
              <a:rPr lang="uk-UA" sz="700" err="1">
                <a:ea typeface="+mn-lt"/>
                <a:cs typeface="+mn-lt"/>
              </a:rPr>
              <a:t>JavaScript</a:t>
            </a:r>
            <a:r>
              <a:rPr lang="uk-UA" sz="700">
                <a:ea typeface="+mn-lt"/>
                <a:cs typeface="+mn-lt"/>
              </a:rPr>
              <a:t>: Відповідає за динамічну взаємодію з користувачем, обробку подій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та виконання логіки на клієнтській стороні.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3.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Завдяки VS </a:t>
            </a:r>
            <a:r>
              <a:rPr lang="uk-UA" sz="700" err="1">
                <a:ea typeface="+mn-lt"/>
                <a:cs typeface="+mn-lt"/>
              </a:rPr>
              <a:t>Code</a:t>
            </a:r>
            <a:r>
              <a:rPr lang="uk-UA" sz="700">
                <a:ea typeface="+mn-lt"/>
                <a:cs typeface="+mn-lt"/>
              </a:rPr>
              <a:t> ми можемо ефективно розробляти та підтримувати фронт-</a:t>
            </a:r>
            <a:r>
              <a:rPr lang="uk-UA" sz="700" err="1">
                <a:ea typeface="+mn-lt"/>
                <a:cs typeface="+mn-lt"/>
              </a:rPr>
              <a:t>енд</a:t>
            </a:r>
            <a:endParaRPr lang="uk-UA" sz="700" err="1"/>
          </a:p>
          <a:p>
            <a:r>
              <a:rPr lang="uk-UA" sz="700">
                <a:ea typeface="+mn-lt"/>
                <a:cs typeface="+mn-lt"/>
              </a:rPr>
              <a:t>частину нашого проекту, використовуючи сучасні інструменти та технології. Це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дозволяє створювати інтуїтивно зрозумілі та привабливі інтерфейси для</a:t>
            </a:r>
            <a:endParaRPr lang="uk-UA" sz="700"/>
          </a:p>
          <a:p>
            <a:r>
              <a:rPr lang="uk-UA" sz="700">
                <a:ea typeface="+mn-lt"/>
                <a:cs typeface="+mn-lt"/>
              </a:rPr>
              <a:t>користувачів, забезпечуючи високу продуктивність та якість коду</a:t>
            </a:r>
            <a:endParaRPr lang="uk-UA" sz="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2028-199C-063A-2371-821DF3E5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4"/>
            <a:ext cx="6857999" cy="1624055"/>
          </a:xfrm>
        </p:spPr>
        <p:txBody>
          <a:bodyPr anchor="b">
            <a:normAutofit/>
          </a:bodyPr>
          <a:lstStyle/>
          <a:p>
            <a:r>
              <a:rPr lang="uk-UA" err="1">
                <a:ea typeface="+mj-lt"/>
                <a:cs typeface="+mj-lt"/>
              </a:rPr>
              <a:t>Front-end</a:t>
            </a:r>
            <a:endParaRPr lang="uk-UA" dirty="0" err="1"/>
          </a:p>
        </p:txBody>
      </p:sp>
    </p:spTree>
    <p:extLst>
      <p:ext uri="{BB962C8B-B14F-4D97-AF65-F5344CB8AC3E}">
        <p14:creationId xmlns:p14="http://schemas.microsoft.com/office/powerpoint/2010/main" val="260649381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TornVTI</vt:lpstr>
      <vt:lpstr>Проект Хом'яки</vt:lpstr>
      <vt:lpstr>Зміст</vt:lpstr>
      <vt:lpstr>Вступ</vt:lpstr>
      <vt:lpstr>Back-END</vt:lpstr>
      <vt:lpstr>Application</vt:lpstr>
      <vt:lpstr>Reposetiries</vt:lpstr>
      <vt:lpstr>User.java</vt:lpstr>
      <vt:lpstr>Post2</vt:lpstr>
      <vt:lpstr>Front-end</vt:lpstr>
      <vt:lpstr>Опис Interfaces</vt:lpstr>
      <vt:lpstr>user-crudmenu. component.html</vt:lpstr>
      <vt:lpstr>Опис HTML файлу</vt:lpstr>
      <vt:lpstr>Опис CSS файлу</vt:lpstr>
      <vt:lpstr>Сайт у веб браузері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161</cp:revision>
  <dcterms:created xsi:type="dcterms:W3CDTF">2024-06-06T15:08:33Z</dcterms:created>
  <dcterms:modified xsi:type="dcterms:W3CDTF">2024-06-06T16:21:55Z</dcterms:modified>
</cp:coreProperties>
</file>