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sldIdLst>
    <p:sldId id="256" r:id="rId2"/>
    <p:sldId id="281" r:id="rId3"/>
    <p:sldId id="284" r:id="rId4"/>
    <p:sldId id="285" r:id="rId5"/>
    <p:sldId id="286" r:id="rId6"/>
    <p:sldId id="287" r:id="rId7"/>
    <p:sldId id="288" r:id="rId8"/>
    <p:sldId id="289" r:id="rId9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1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309" autoAdjust="0"/>
  </p:normalViewPr>
  <p:slideViewPr>
    <p:cSldViewPr>
      <p:cViewPr varScale="1">
        <p:scale>
          <a:sx n="62" d="100"/>
          <a:sy n="62" d="100"/>
        </p:scale>
        <p:origin x="90" y="366"/>
      </p:cViewPr>
      <p:guideLst>
        <p:guide orient="horz" pos="289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39ACE-0D36-49AE-B5B7-761275DA9092}" type="datetimeFigureOut">
              <a:rPr lang="ru-RU" smtClean="0"/>
              <a:t>10.07.2020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24FF0-8368-4853-AC96-82519B861BB3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7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74F9B-3064-4A3D-BC0C-18A2474A90EE}" type="slidenum">
              <a:rPr lang="ru-RU" smtClean="0"/>
              <a:t>2</a:t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7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74F9B-3064-4A3D-BC0C-18A2474A90EE}" type="slidenum">
              <a:rPr lang="ru-RU" smtClean="0"/>
              <a:t>3</a:t>
            </a:fld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7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74F9B-3064-4A3D-BC0C-18A2474A90EE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3919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7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74F9B-3064-4A3D-BC0C-18A2474A90EE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465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7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74F9B-3064-4A3D-BC0C-18A2474A90EE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8999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7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74F9B-3064-4A3D-BC0C-18A2474A90EE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89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028C-939E-467F-8074-067221261C15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50" b="0" i="0">
                <a:solidFill>
                  <a:schemeClr val="tx1"/>
                </a:solidFill>
                <a:latin typeface="Helvetica World"/>
                <a:cs typeface="Helvetica Wor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51D4F-FA8A-40C9-AD74-7BD2A25776D3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50" b="0" i="0">
                <a:solidFill>
                  <a:schemeClr val="tx1"/>
                </a:solidFill>
                <a:latin typeface="Helvetica World"/>
                <a:cs typeface="Helvetica Wor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C3252-AF35-4A87-9498-475A4BE096D9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422B7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4176534" y="0"/>
            <a:ext cx="5927564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50" b="0" i="0">
                <a:solidFill>
                  <a:schemeClr val="tx1"/>
                </a:solidFill>
                <a:latin typeface="Helvetica World"/>
                <a:cs typeface="Helvetica Wor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AC91B-4831-43E8-B025-CAD7796A8368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819F1-1C95-473C-8680-7A268B204480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1005205" y="10517696"/>
            <a:ext cx="4623943" cy="276999"/>
          </a:xfrm>
        </p:spPr>
        <p:txBody>
          <a:bodyPr/>
          <a:lstStyle/>
          <a:p>
            <a:fld id="{98C30358-12E6-4B5B-A8C7-6634AC9D3599}" type="datetime1">
              <a:rPr lang="ru-RU" smtClean="0"/>
              <a:t>10.07.2020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35394" y="10517696"/>
            <a:ext cx="6433312" cy="27699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4474953" y="10517696"/>
            <a:ext cx="4623943" cy="276999"/>
          </a:xfrm>
        </p:spPr>
        <p:txBody>
          <a:bodyPr/>
          <a:lstStyle/>
          <a:p>
            <a:fld id="{C8891A3A-CD43-458E-AECA-0716BC8F4E8C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1510" y="1281891"/>
            <a:ext cx="16261079" cy="840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50" b="0" i="0">
                <a:solidFill>
                  <a:schemeClr val="tx1"/>
                </a:solidFill>
                <a:latin typeface="Helvetica World"/>
                <a:cs typeface="Helvetica Wor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55285" y="3431806"/>
            <a:ext cx="16993529" cy="655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EA997-E058-4D63-9CCD-FCAAEAE65156}" type="datetime1">
              <a:rPr lang="en-US" smtClean="0"/>
              <a:t>7/10/2020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0" y="-136525"/>
            <a:ext cx="20104100" cy="11307143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3422650" y="3063875"/>
            <a:ext cx="12115800" cy="222233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7620" marR="3175">
              <a:lnSpc>
                <a:spcPct val="100000"/>
              </a:lnSpc>
              <a:spcBef>
                <a:spcPts val="60"/>
              </a:spcBef>
            </a:pPr>
            <a:r>
              <a:rPr lang="ru-RU" sz="5000" spc="-15" dirty="0" smtClean="0">
                <a:solidFill>
                  <a:srgbClr val="FFFFFF"/>
                </a:solidFill>
                <a:latin typeface="+mj-lt"/>
                <a:cs typeface="+mj-lt"/>
              </a:rPr>
              <a:t>Разработка модели экструдера 3</a:t>
            </a:r>
            <a:r>
              <a:rPr lang="en-US" sz="5000" spc="-15" dirty="0" smtClean="0">
                <a:solidFill>
                  <a:srgbClr val="FFFFFF"/>
                </a:solidFill>
                <a:latin typeface="+mj-lt"/>
                <a:cs typeface="+mj-lt"/>
              </a:rPr>
              <a:t>D-</a:t>
            </a:r>
            <a:r>
              <a:rPr lang="ru-RU" sz="5000" spc="-15" dirty="0" smtClean="0">
                <a:solidFill>
                  <a:srgbClr val="FFFFFF"/>
                </a:solidFill>
                <a:latin typeface="+mj-lt"/>
                <a:cs typeface="+mj-lt"/>
              </a:rPr>
              <a:t>печати гранулированными материалами.</a:t>
            </a:r>
            <a:r>
              <a:rPr lang="en-US" sz="2000" spc="-15" dirty="0">
                <a:solidFill>
                  <a:srgbClr val="FFFFFF"/>
                </a:solidFill>
                <a:latin typeface="+mj-lt"/>
                <a:cs typeface="+mj-lt"/>
              </a:rPr>
              <a:t/>
            </a:r>
            <a:br>
              <a:rPr lang="en-US" sz="2000" spc="-15" dirty="0">
                <a:solidFill>
                  <a:srgbClr val="FFFFFF"/>
                </a:solidFill>
                <a:latin typeface="+mj-lt"/>
                <a:cs typeface="+mj-lt"/>
              </a:rPr>
            </a:br>
            <a:r>
              <a:rPr lang="en-US" sz="2000" spc="-15" dirty="0">
                <a:solidFill>
                  <a:srgbClr val="FFFFFF"/>
                </a:solidFill>
                <a:latin typeface="+mj-lt"/>
                <a:cs typeface="+mj-lt"/>
              </a:rPr>
              <a:t/>
            </a:r>
            <a:br>
              <a:rPr lang="en-US" sz="2000" spc="-15" dirty="0">
                <a:solidFill>
                  <a:srgbClr val="FFFFFF"/>
                </a:solidFill>
                <a:latin typeface="+mj-lt"/>
                <a:cs typeface="+mj-lt"/>
              </a:rPr>
            </a:br>
            <a:r>
              <a:rPr lang="ru-RU" sz="2000" b="1" spc="-15" dirty="0">
                <a:solidFill>
                  <a:srgbClr val="FFFFFF"/>
                </a:solidFill>
                <a:latin typeface="+mj-lt"/>
                <a:cs typeface="+mj-lt"/>
              </a:rPr>
              <a:t/>
            </a:r>
            <a:br>
              <a:rPr lang="ru-RU" sz="2000" b="1" spc="-15" dirty="0">
                <a:solidFill>
                  <a:srgbClr val="FFFFFF"/>
                </a:solidFill>
                <a:latin typeface="+mj-lt"/>
                <a:cs typeface="+mj-lt"/>
              </a:rPr>
            </a:br>
            <a:endParaRPr sz="2000" b="1" spc="-33" dirty="0">
              <a:solidFill>
                <a:srgbClr val="FFFFFF"/>
              </a:solidFill>
              <a:latin typeface="+mj-lt"/>
              <a:cs typeface="+mj-lt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593850" y="7940675"/>
            <a:ext cx="13258800" cy="16002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sz="5350" b="0" i="0">
                <a:solidFill>
                  <a:schemeClr val="tx1"/>
                </a:solidFill>
                <a:latin typeface="Helvetica World"/>
                <a:ea typeface="+mj-ea"/>
                <a:cs typeface="Helvetica World"/>
              </a:defRPr>
            </a:lvl1pPr>
          </a:lstStyle>
          <a:p>
            <a:pPr marL="7620" marR="3175">
              <a:spcBef>
                <a:spcPts val="60"/>
              </a:spcBef>
            </a:pPr>
            <a:r>
              <a:rPr lang="ru-RU" sz="2800" kern="0" spc="-15" dirty="0">
                <a:solidFill>
                  <a:srgbClr val="FFFFFF"/>
                </a:solidFill>
                <a:latin typeface="+mn-lt"/>
                <a:cs typeface="+mn-lt"/>
              </a:rPr>
              <a:t>Участники программы …</a:t>
            </a:r>
          </a:p>
          <a:p>
            <a:pPr marL="7620" marR="3175">
              <a:spcBef>
                <a:spcPts val="60"/>
              </a:spcBef>
            </a:pPr>
            <a:r>
              <a:rPr lang="ru-RU" sz="2800" kern="0" spc="-15" dirty="0">
                <a:solidFill>
                  <a:srgbClr val="FFFFFF"/>
                </a:solidFill>
                <a:latin typeface="+mn-lt"/>
                <a:cs typeface="+mn-lt"/>
              </a:rPr>
              <a:t>Центра дополнительного образования </a:t>
            </a:r>
          </a:p>
          <a:p>
            <a:pPr marL="7620" marR="3175">
              <a:spcBef>
                <a:spcPts val="60"/>
              </a:spcBef>
            </a:pPr>
            <a:r>
              <a:rPr lang="ru-RU" sz="2800" kern="0" spc="-15" dirty="0">
                <a:solidFill>
                  <a:srgbClr val="FFFFFF"/>
                </a:solidFill>
                <a:latin typeface="+mn-lt"/>
                <a:cs typeface="+mn-lt"/>
              </a:rPr>
              <a:t>Образовательного фонда «Талант и успех»</a:t>
            </a:r>
            <a:endParaRPr lang="ru-RU" sz="2800" b="1" kern="0" spc="-33" dirty="0">
              <a:solidFill>
                <a:srgbClr val="FFFFFF"/>
              </a:solidFill>
              <a:latin typeface="+mn-lt"/>
              <a:cs typeface="+mn-lt"/>
            </a:endParaRPr>
          </a:p>
        </p:txBody>
      </p:sp>
      <p:sp>
        <p:nvSpPr>
          <p:cNvPr id="10" name="object 2"/>
          <p:cNvSpPr txBox="1"/>
          <p:nvPr/>
        </p:nvSpPr>
        <p:spPr>
          <a:xfrm>
            <a:off x="1593850" y="6221095"/>
            <a:ext cx="11506200" cy="14478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sz="5350" b="0" i="0">
                <a:solidFill>
                  <a:schemeClr val="tx1"/>
                </a:solidFill>
                <a:latin typeface="Helvetica World"/>
                <a:ea typeface="+mj-ea"/>
                <a:cs typeface="Helvetica World"/>
              </a:defRPr>
            </a:lvl1pPr>
          </a:lstStyle>
          <a:p>
            <a:pPr marL="7620" marR="3175">
              <a:spcBef>
                <a:spcPts val="60"/>
              </a:spcBef>
            </a:pPr>
            <a:r>
              <a:rPr lang="ru-RU" sz="2800" kern="0" spc="-15" dirty="0" err="1">
                <a:solidFill>
                  <a:srgbClr val="FFFFFF"/>
                </a:solidFill>
                <a:cs typeface="+mn-lt"/>
              </a:rPr>
              <a:t>Балгабай</a:t>
            </a:r>
            <a:r>
              <a:rPr lang="ru-RU" sz="2800" kern="0" spc="-15" dirty="0">
                <a:solidFill>
                  <a:srgbClr val="FFFFFF"/>
                </a:solidFill>
                <a:cs typeface="+mn-lt"/>
              </a:rPr>
              <a:t> </a:t>
            </a:r>
            <a:r>
              <a:rPr lang="ru-RU" sz="2800" kern="0" spc="-15" dirty="0" err="1" smtClean="0">
                <a:solidFill>
                  <a:srgbClr val="FFFFFF"/>
                </a:solidFill>
                <a:latin typeface="+mn-lt"/>
                <a:cs typeface="+mn-lt"/>
              </a:rPr>
              <a:t>Шынгысбек</a:t>
            </a:r>
            <a:r>
              <a:rPr lang="ru-RU" sz="2800" kern="0" spc="-15" dirty="0" smtClean="0">
                <a:solidFill>
                  <a:srgbClr val="FFFFFF"/>
                </a:solidFill>
                <a:latin typeface="+mn-lt"/>
                <a:cs typeface="+mn-lt"/>
              </a:rPr>
              <a:t>, </a:t>
            </a:r>
            <a:r>
              <a:rPr lang="ru-RU" sz="2800" kern="0" spc="-15" dirty="0">
                <a:solidFill>
                  <a:srgbClr val="FFFFFF"/>
                </a:solidFill>
                <a:latin typeface="+mn-lt"/>
                <a:cs typeface="+mn-lt"/>
              </a:rPr>
              <a:t>ученик </a:t>
            </a:r>
            <a:r>
              <a:rPr lang="en-US" altLang="ru-RU" sz="2800" kern="0" spc="-15" dirty="0">
                <a:solidFill>
                  <a:srgbClr val="FFFFFF"/>
                </a:solidFill>
                <a:latin typeface="+mn-lt"/>
                <a:ea typeface="Malgun Gothic" panose="020B0503020000020004" charset="-127"/>
                <a:cs typeface="+mn-lt"/>
              </a:rPr>
              <a:t>10B</a:t>
            </a:r>
            <a:r>
              <a:rPr lang="ru-RU" sz="2800" kern="0" spc="-15" dirty="0">
                <a:solidFill>
                  <a:srgbClr val="FFFFFF"/>
                </a:solidFill>
                <a:latin typeface="+mn-lt"/>
                <a:cs typeface="+mn-lt"/>
              </a:rPr>
              <a:t>, школа «НИШ ХБН г.Алматы»</a:t>
            </a:r>
          </a:p>
          <a:p>
            <a:pPr marL="7620" marR="3175">
              <a:spcBef>
                <a:spcPts val="60"/>
              </a:spcBef>
            </a:pPr>
            <a:r>
              <a:rPr lang="ru-RU" sz="2800" kern="0" spc="-15" dirty="0" err="1" smtClean="0">
                <a:solidFill>
                  <a:srgbClr val="FFFFFF"/>
                </a:solidFill>
                <a:latin typeface="+mn-lt"/>
                <a:cs typeface="+mn-lt"/>
              </a:rPr>
              <a:t>Налибек</a:t>
            </a:r>
            <a:r>
              <a:rPr lang="ru-RU" sz="2800" kern="0" spc="-15" dirty="0" smtClean="0">
                <a:solidFill>
                  <a:srgbClr val="FFFFFF"/>
                </a:solidFill>
                <a:latin typeface="+mn-lt"/>
                <a:cs typeface="+mn-lt"/>
              </a:rPr>
              <a:t> Рамазан, </a:t>
            </a:r>
            <a:r>
              <a:rPr lang="ru-RU" sz="2800" kern="0" spc="-15" dirty="0">
                <a:solidFill>
                  <a:srgbClr val="FFFFFF"/>
                </a:solidFill>
                <a:latin typeface="+mn-lt"/>
                <a:cs typeface="+mn-lt"/>
              </a:rPr>
              <a:t>ученик …, школа «…»</a:t>
            </a:r>
          </a:p>
          <a:p>
            <a:pPr marL="7620" marR="3175">
              <a:spcBef>
                <a:spcPts val="60"/>
              </a:spcBef>
            </a:pPr>
            <a:r>
              <a:rPr lang="ru-RU" sz="2800" kern="0" spc="-15" dirty="0" err="1" smtClean="0">
                <a:solidFill>
                  <a:srgbClr val="FFFFFF"/>
                </a:solidFill>
                <a:latin typeface="+mn-lt"/>
                <a:cs typeface="+mn-lt"/>
              </a:rPr>
              <a:t>Кушалиев</a:t>
            </a:r>
            <a:r>
              <a:rPr lang="ru-RU" sz="2800" kern="0" spc="-15" dirty="0" smtClean="0">
                <a:solidFill>
                  <a:srgbClr val="FFFFFF"/>
                </a:solidFill>
                <a:latin typeface="+mn-lt"/>
                <a:cs typeface="+mn-lt"/>
              </a:rPr>
              <a:t> </a:t>
            </a:r>
            <a:r>
              <a:rPr lang="ru-RU" sz="2800" kern="0" spc="-15" dirty="0" err="1">
                <a:solidFill>
                  <a:srgbClr val="FFFFFF"/>
                </a:solidFill>
                <a:latin typeface="+mn-lt"/>
                <a:cs typeface="+mn-lt"/>
              </a:rPr>
              <a:t>С</a:t>
            </a:r>
            <a:r>
              <a:rPr lang="ru-RU" sz="2800" kern="0" spc="-15" dirty="0" err="1" smtClean="0">
                <a:solidFill>
                  <a:srgbClr val="FFFFFF"/>
                </a:solidFill>
                <a:latin typeface="+mn-lt"/>
                <a:cs typeface="+mn-lt"/>
              </a:rPr>
              <a:t>агиден</a:t>
            </a:r>
            <a:r>
              <a:rPr lang="ru-RU" sz="2800" kern="0" spc="-15" dirty="0" smtClean="0">
                <a:solidFill>
                  <a:srgbClr val="FFFFFF"/>
                </a:solidFill>
                <a:latin typeface="+mn-lt"/>
                <a:cs typeface="+mn-lt"/>
              </a:rPr>
              <a:t>, </a:t>
            </a:r>
            <a:r>
              <a:rPr lang="ru-RU" sz="2800" kern="0" spc="-15" dirty="0">
                <a:solidFill>
                  <a:srgbClr val="FFFFFF"/>
                </a:solidFill>
                <a:latin typeface="+mn-lt"/>
                <a:cs typeface="+mn-lt"/>
              </a:rPr>
              <a:t>ученик …, школа «…»</a:t>
            </a:r>
          </a:p>
          <a:p>
            <a:pPr marL="7620" marR="3175">
              <a:spcBef>
                <a:spcPts val="60"/>
              </a:spcBef>
            </a:pPr>
            <a:endParaRPr lang="ru-RU" sz="2800" kern="0" spc="-15" dirty="0">
              <a:solidFill>
                <a:srgbClr val="FFFFFF"/>
              </a:solidFill>
              <a:latin typeface="+mn-lt"/>
              <a:cs typeface="+mn-lt"/>
            </a:endParaRPr>
          </a:p>
        </p:txBody>
      </p:sp>
      <p:sp>
        <p:nvSpPr>
          <p:cNvPr id="7" name="object 2"/>
          <p:cNvSpPr txBox="1"/>
          <p:nvPr/>
        </p:nvSpPr>
        <p:spPr bwMode="auto">
          <a:xfrm>
            <a:off x="1698020" y="10119033"/>
            <a:ext cx="10166329" cy="11873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rtlCol="0" anchor="t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25" b="0" i="0">
                <a:solidFill>
                  <a:schemeClr val="tx1"/>
                </a:solidFill>
                <a:latin typeface="Helvetica World"/>
                <a:ea typeface="+mj-ea"/>
                <a:cs typeface="Helvetica World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2700" marR="5080">
              <a:spcBef>
                <a:spcPts val="95"/>
              </a:spcBef>
            </a:pPr>
            <a:r>
              <a:rPr lang="ru-RU" sz="1980" kern="0" spc="-25" dirty="0">
                <a:solidFill>
                  <a:srgbClr val="FFFFFF"/>
                </a:solidFill>
                <a:latin typeface="+mj-lt"/>
                <a:cs typeface="+mj-lt"/>
              </a:rPr>
              <a:t>Сириус </a:t>
            </a:r>
            <a:r>
              <a:rPr lang="en-US" sz="1980" kern="0" spc="-25" dirty="0">
                <a:solidFill>
                  <a:srgbClr val="FFFFFF"/>
                </a:solidFill>
                <a:latin typeface="+mj-lt"/>
                <a:cs typeface="+mj-lt"/>
              </a:rPr>
              <a:t>|</a:t>
            </a:r>
            <a:r>
              <a:rPr lang="ru-RU" sz="1980" kern="0" spc="-25" dirty="0">
                <a:solidFill>
                  <a:srgbClr val="FFFFFF"/>
                </a:solidFill>
                <a:latin typeface="+mj-lt"/>
                <a:cs typeface="+mj-lt"/>
              </a:rPr>
              <a:t> 00 июля 2020</a:t>
            </a:r>
          </a:p>
          <a:p>
            <a:pPr marL="12700" marR="5080">
              <a:spcBef>
                <a:spcPts val="95"/>
              </a:spcBef>
            </a:pPr>
            <a:endParaRPr lang="ru-RU" sz="2970" b="1" kern="0" spc="-25" dirty="0">
              <a:solidFill>
                <a:srgbClr val="FFFFFF"/>
              </a:solidFill>
              <a:latin typeface="+mj-lt"/>
              <a:cs typeface="+mj-lt"/>
            </a:endParaRPr>
          </a:p>
          <a:p>
            <a:pPr marL="12700" marR="5080">
              <a:spcBef>
                <a:spcPts val="95"/>
              </a:spcBef>
            </a:pPr>
            <a:r>
              <a:rPr lang="ru-RU" sz="3960" b="1" kern="0" spc="-25" dirty="0">
                <a:solidFill>
                  <a:srgbClr val="FFFFFF"/>
                </a:solidFill>
                <a:latin typeface="+mj-lt"/>
                <a:cs typeface="+mj-lt"/>
              </a:rPr>
              <a:t/>
            </a:r>
            <a:br>
              <a:rPr lang="ru-RU" sz="3960" b="1" kern="0" spc="-25" dirty="0">
                <a:solidFill>
                  <a:srgbClr val="FFFFFF"/>
                </a:solidFill>
                <a:latin typeface="+mj-lt"/>
                <a:cs typeface="+mj-lt"/>
              </a:rPr>
            </a:br>
            <a:r>
              <a:rPr lang="ru-RU" sz="3010" b="1" kern="0" spc="-25" dirty="0">
                <a:solidFill>
                  <a:srgbClr val="FFFFFF"/>
                </a:solidFill>
                <a:latin typeface="+mj-lt"/>
                <a:cs typeface="+mj-lt"/>
              </a:rPr>
              <a:t/>
            </a:r>
            <a:br>
              <a:rPr lang="ru-RU" sz="3010" b="1" kern="0" spc="-25" dirty="0">
                <a:solidFill>
                  <a:srgbClr val="FFFFFF"/>
                </a:solidFill>
                <a:latin typeface="+mj-lt"/>
                <a:cs typeface="+mj-lt"/>
              </a:rPr>
            </a:br>
            <a:endParaRPr lang="ru-RU" sz="4800" b="1" kern="0" spc="-54" dirty="0">
              <a:solidFill>
                <a:srgbClr val="FFFFFF"/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8891250" y="658955"/>
            <a:ext cx="629402" cy="355354"/>
          </a:xfrm>
        </p:spPr>
        <p:txBody>
          <a:bodyPr/>
          <a:lstStyle/>
          <a:p>
            <a:fld id="{C8891A3A-CD43-458E-AECA-0716BC8F4E8C}" type="slidenum">
              <a:rPr lang="ru-RU" sz="2310">
                <a:solidFill>
                  <a:srgbClr val="422B7D"/>
                </a:solidFill>
                <a:latin typeface="Helvetica World"/>
              </a:rPr>
              <a:t>2</a:t>
            </a:fld>
            <a:endParaRPr lang="ru-RU" sz="2310" dirty="0">
              <a:solidFill>
                <a:srgbClr val="422B7D"/>
              </a:solidFill>
              <a:latin typeface="Helvetica World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-2" y="482689"/>
            <a:ext cx="18891252" cy="707886"/>
          </a:xfrm>
          <a:prstGeom prst="rect">
            <a:avLst/>
          </a:prstGeom>
          <a:solidFill>
            <a:srgbClr val="422B7D"/>
          </a:solidFill>
          <a:ln>
            <a:noFill/>
          </a:ln>
        </p:spPr>
        <p:txBody>
          <a:bodyPr wrap="square" lIns="593625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Helvetica World"/>
                <a:cs typeface="Arial" panose="020B0604020202020204" pitchFamily="34" charset="0"/>
              </a:rPr>
              <a:t>PITCH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90574"/>
            <a:ext cx="20104099" cy="10118775"/>
          </a:xfrm>
          <a:prstGeom prst="rect">
            <a:avLst/>
          </a:prstGeom>
          <a:noFill/>
        </p:spPr>
        <p:txBody>
          <a:bodyPr wrap="square" lIns="593625" tIns="593625" rIns="593625" bIns="593625" rtlCol="0">
            <a:noAutofit/>
          </a:bodyPr>
          <a:lstStyle/>
          <a:p>
            <a:endParaRPr lang="ru-RU" sz="1650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ea typeface="Lato Black" charset="0"/>
              <a:cs typeface="Helvetica" panose="020B0604020202020204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50522"/>
              </p:ext>
            </p:extLst>
          </p:nvPr>
        </p:nvGraphicFramePr>
        <p:xfrm>
          <a:off x="527050" y="1338232"/>
          <a:ext cx="18821401" cy="918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3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5043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СТРУКТУРА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i="0" dirty="0" smtClean="0">
                          <a:solidFill>
                            <a:schemeClr val="tx1"/>
                          </a:solidFill>
                          <a:effectLst/>
                          <a:latin typeface="Helvetica World"/>
                          <a:ea typeface="+mn-ea"/>
                          <a:cs typeface="Calibri" panose="020F0502020204030204" pitchFamily="34" charset="0"/>
                        </a:rPr>
                        <a:t>Разработка инструментария для </a:t>
                      </a:r>
                      <a:r>
                        <a:rPr lang="ru-RU" sz="2400" b="0" i="0" dirty="0" err="1" smtClean="0">
                          <a:solidFill>
                            <a:schemeClr val="tx1"/>
                          </a:solidFill>
                          <a:effectLst/>
                          <a:latin typeface="Helvetica World"/>
                          <a:ea typeface="+mn-ea"/>
                          <a:cs typeface="Calibri" panose="020F0502020204030204" pitchFamily="34" charset="0"/>
                        </a:rPr>
                        <a:t>прототипирования</a:t>
                      </a:r>
                      <a:r>
                        <a:rPr lang="ru-RU" sz="2400" b="0" i="0" dirty="0" smtClean="0">
                          <a:solidFill>
                            <a:schemeClr val="tx1"/>
                          </a:solidFill>
                          <a:effectLst/>
                          <a:latin typeface="Helvetica World"/>
                          <a:ea typeface="+mn-ea"/>
                          <a:cs typeface="Calibri" panose="020F0502020204030204" pitchFamily="34" charset="0"/>
                        </a:rPr>
                        <a:t> (Немцев Н.В.)</a:t>
                      </a:r>
                      <a:endParaRPr lang="ru-RU" sz="2400" dirty="0">
                        <a:solidFill>
                          <a:schemeClr val="tx1"/>
                        </a:solidFill>
                        <a:latin typeface="Helvetica World"/>
                        <a:cs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8416">
                <a:tc>
                  <a:txBody>
                    <a:bodyPr/>
                    <a:lstStyle/>
                    <a:p>
                      <a:pPr algn="l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Для кого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(целевой сегмент)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Для больших, средних и малых предприятий, а также для индивидуальных предпринимателей.</a:t>
                      </a:r>
                      <a:endParaRPr lang="ru-RU" sz="2400" baseline="0" dirty="0">
                        <a:solidFill>
                          <a:schemeClr val="tx1"/>
                        </a:solidFill>
                        <a:latin typeface="Helvetica World"/>
                        <a:cs typeface="+mn-lt"/>
                      </a:endParaRPr>
                    </a:p>
                    <a:p>
                      <a:pPr algn="l"/>
                      <a:endParaRPr lang="ru-RU" sz="2400" dirty="0">
                        <a:solidFill>
                          <a:schemeClr val="tx1"/>
                        </a:solidFill>
                        <a:latin typeface="Helvetica World"/>
                        <a:cs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0237">
                <a:tc>
                  <a:txBody>
                    <a:bodyPr/>
                    <a:lstStyle/>
                    <a:p>
                      <a:pPr algn="l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Которые недовольны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(текущая альтернатива) 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Обычные экструдеры </a:t>
                      </a:r>
                      <a:r>
                        <a:rPr lang="ru-RU" sz="2400" b="0" dirty="0" smtClean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в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 качестве расходного материала </a:t>
                      </a:r>
                      <a:r>
                        <a:rPr lang="ru-RU" sz="2400" b="0" dirty="0" smtClean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используют пруток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 </a:t>
                      </a:r>
                      <a:r>
                        <a:rPr lang="ru-RU" sz="2400" b="0" baseline="0" dirty="0" err="1" smtClean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филамента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 (нить)</a:t>
                      </a:r>
                      <a:r>
                        <a:rPr lang="ru-RU" sz="2400" b="0" dirty="0" smtClean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. Высокая стоимость расходных материалов сдерживает пользователей аддитивных технологий от печати габаритных моделей.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Helvetica World"/>
                        <a:cs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596">
                <a:tc>
                  <a:txBody>
                    <a:bodyPr/>
                    <a:lstStyle/>
                    <a:p>
                      <a:pPr algn="l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Наш продукт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(ваша продуктовая категория) 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Наш продукт – это 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модель</a:t>
                      </a:r>
                      <a:r>
                        <a:rPr lang="ru-RU" sz="2400" baseline="0" dirty="0" smtClean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 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экструдера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для 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портального 3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D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принтера.</a:t>
                      </a:r>
                    </a:p>
                    <a:p>
                      <a:pPr algn="l"/>
                      <a:endParaRPr lang="ru-RU" sz="2400" dirty="0">
                        <a:solidFill>
                          <a:schemeClr val="tx1"/>
                        </a:solidFill>
                        <a:latin typeface="Helvetica World"/>
                        <a:cs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0683">
                <a:tc>
                  <a:txBody>
                    <a:bodyPr/>
                    <a:lstStyle/>
                    <a:p>
                      <a:pPr algn="l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Который позволяет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(ключевое решение) 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Позволяет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экономически выгоднее и быстрее печатать 3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D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модели различных 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габаритных деталей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без потери качества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. Это может быть мебель,</a:t>
                      </a:r>
                      <a:r>
                        <a:rPr lang="ru-RU" sz="2400" baseline="0" dirty="0" smtClean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 арт-объекты, различные дизайнерские решения в разных направлениях.</a:t>
                      </a:r>
                      <a:endParaRPr lang="ru-RU" sz="2400" dirty="0" smtClean="0">
                        <a:solidFill>
                          <a:schemeClr val="tx1"/>
                        </a:solidFill>
                        <a:latin typeface="Helvetica World"/>
                        <a:cs typeface="+mn-lt"/>
                      </a:endParaRPr>
                    </a:p>
                    <a:p>
                      <a:pPr algn="l"/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Проводить исследования печати</a:t>
                      </a:r>
                      <a:r>
                        <a:rPr lang="ru-RU" sz="2400" baseline="0" dirty="0" smtClean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 композитными материала.</a:t>
                      </a:r>
                    </a:p>
                    <a:p>
                      <a:pPr algn="l"/>
                      <a:r>
                        <a:rPr lang="ru-RU" sz="2400" baseline="0" dirty="0" smtClean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Запустить полный </a:t>
                      </a:r>
                      <a:r>
                        <a:rPr lang="ru-RU" sz="2400" baseline="0" dirty="0" err="1" smtClean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безъотходный</a:t>
                      </a:r>
                      <a:r>
                        <a:rPr lang="ru-RU" sz="2400" baseline="0" dirty="0" smtClean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 цикл переработки вторичных пластиков. </a:t>
                      </a:r>
                      <a:endParaRPr lang="ru-RU" sz="2400" dirty="0">
                        <a:solidFill>
                          <a:schemeClr val="tx1"/>
                        </a:solidFill>
                        <a:latin typeface="Helvetica World"/>
                        <a:cs typeface="+mn-lt"/>
                      </a:endParaRPr>
                    </a:p>
                    <a:p>
                      <a:pPr algn="l"/>
                      <a:endParaRPr lang="ru-RU" sz="2400" dirty="0">
                        <a:solidFill>
                          <a:schemeClr val="tx1"/>
                        </a:solidFill>
                        <a:latin typeface="Helvetica World"/>
                        <a:cs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0237">
                <a:tc>
                  <a:txBody>
                    <a:bodyPr/>
                    <a:lstStyle/>
                    <a:p>
                      <a:pPr algn="l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В отличие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(альтернативные решения) 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В отличие от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FDM-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экструдеров,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которые 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в качестве материала используют пластиковый</a:t>
                      </a:r>
                      <a:r>
                        <a:rPr lang="ru-RU" sz="2400" baseline="0" dirty="0" smtClean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 пруток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наш экструдер использует пластиковые гранулы, что делает процесс печати экономически выгодным в 10-15 раз.</a:t>
                      </a:r>
                    </a:p>
                    <a:p>
                      <a:pPr algn="l"/>
                      <a:endParaRPr lang="ru-RU" sz="2400" dirty="0">
                        <a:solidFill>
                          <a:schemeClr val="tx1"/>
                        </a:solidFill>
                        <a:latin typeface="Helvetica World"/>
                        <a:cs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8416">
                <a:tc>
                  <a:txBody>
                    <a:bodyPr/>
                    <a:lstStyle/>
                    <a:p>
                      <a:pPr algn="l"/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Мы сделали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(ключевой функционал вашего продукта для конкретного решения проблемы)</a:t>
                      </a:r>
                    </a:p>
                    <a:p>
                      <a:pPr algn="l"/>
                      <a:endParaRPr lang="ru-RU" sz="2400" dirty="0">
                        <a:solidFill>
                          <a:schemeClr val="tx1"/>
                        </a:solidFill>
                        <a:latin typeface="Helvetica World"/>
                        <a:cs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Мы 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собрали модель сборки 3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D-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Helvetica World"/>
                          <a:cs typeface="+mn-lt"/>
                        </a:rPr>
                        <a:t>экструдера, использующего в качестве расходного материала пластиковые гранулы</a:t>
                      </a:r>
                      <a:endParaRPr lang="en-US" altLang="ru-RU" sz="2400" dirty="0">
                        <a:solidFill>
                          <a:schemeClr val="tx1"/>
                        </a:solidFill>
                        <a:latin typeface="Helvetica World"/>
                        <a:cs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8891250" y="658955"/>
            <a:ext cx="629402" cy="355354"/>
          </a:xfrm>
        </p:spPr>
        <p:txBody>
          <a:bodyPr/>
          <a:lstStyle/>
          <a:p>
            <a:fld id="{C8891A3A-CD43-458E-AECA-0716BC8F4E8C}" type="slidenum">
              <a:rPr lang="ru-RU" sz="2310">
                <a:solidFill>
                  <a:srgbClr val="422B7D"/>
                </a:solidFill>
                <a:latin typeface="Helvetica World"/>
              </a:rPr>
              <a:t>3</a:t>
            </a:fld>
            <a:endParaRPr lang="ru-RU" sz="2310" dirty="0">
              <a:solidFill>
                <a:srgbClr val="422B7D"/>
              </a:solidFill>
              <a:latin typeface="Helvetica World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482688"/>
            <a:ext cx="18891252" cy="707886"/>
          </a:xfrm>
          <a:prstGeom prst="rect">
            <a:avLst/>
          </a:prstGeom>
          <a:solidFill>
            <a:srgbClr val="422B7D"/>
          </a:solidFill>
          <a:ln>
            <a:noFill/>
          </a:ln>
        </p:spPr>
        <p:txBody>
          <a:bodyPr wrap="square" lIns="593625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Helvetica World"/>
                <a:cs typeface="Arial" panose="020B0604020202020204" pitchFamily="34" charset="0"/>
              </a:rPr>
              <a:t>РАБОТА НАД ПРОЕКТОМ</a:t>
            </a:r>
            <a:endParaRPr lang="en-US" sz="4000" dirty="0">
              <a:solidFill>
                <a:schemeClr val="bg1"/>
              </a:solidFill>
              <a:latin typeface="Helvetica World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1190574"/>
            <a:ext cx="20104099" cy="10118775"/>
          </a:xfrm>
          <a:prstGeom prst="rect">
            <a:avLst/>
          </a:prstGeom>
          <a:noFill/>
        </p:spPr>
        <p:txBody>
          <a:bodyPr wrap="square" lIns="593625" tIns="593625" rIns="593625" bIns="593625" rtlCol="0">
            <a:noAutofit/>
          </a:bodyPr>
          <a:lstStyle/>
          <a:p>
            <a:r>
              <a:rPr lang="ru-RU" sz="2400" b="1" dirty="0" smtClean="0">
                <a:latin typeface="Helvetica World"/>
              </a:rPr>
              <a:t>Задачи</a:t>
            </a:r>
            <a:r>
              <a:rPr lang="ru-RU" sz="2400" b="1" dirty="0">
                <a:latin typeface="Helvetica World"/>
              </a:rPr>
              <a:t>: </a:t>
            </a:r>
            <a:r>
              <a:rPr lang="ru-RU" sz="2400" dirty="0">
                <a:latin typeface="Helvetica World"/>
              </a:rPr>
              <a:t>какие задачи были поставлены в начале работы над проектом? </a:t>
            </a:r>
          </a:p>
          <a:p>
            <a:r>
              <a:rPr lang="ru-RU" sz="2400" dirty="0">
                <a:latin typeface="Helvetica World"/>
              </a:rPr>
              <a:t>Разработка новой модели экструдера 3</a:t>
            </a:r>
            <a:r>
              <a:rPr lang="en-US" sz="2400" dirty="0">
                <a:latin typeface="Helvetica World"/>
              </a:rPr>
              <a:t>D</a:t>
            </a:r>
            <a:r>
              <a:rPr lang="ru-RU" sz="2400" dirty="0">
                <a:latin typeface="Helvetica World"/>
              </a:rPr>
              <a:t>-печати, расходным материалом которого является пластиковые гранулы</a:t>
            </a:r>
            <a:r>
              <a:rPr lang="ru-RU" sz="2400" dirty="0" smtClean="0">
                <a:latin typeface="Helvetica World"/>
              </a:rPr>
              <a:t>.</a:t>
            </a:r>
          </a:p>
          <a:p>
            <a:endParaRPr lang="ru-RU" sz="2400" dirty="0">
              <a:latin typeface="Helvetica World"/>
            </a:endParaRPr>
          </a:p>
          <a:p>
            <a:endParaRPr lang="ru-RU" sz="2400" dirty="0">
              <a:latin typeface="Helvetica World"/>
            </a:endParaRPr>
          </a:p>
          <a:p>
            <a:r>
              <a:rPr lang="ru-RU" sz="2400" b="1" dirty="0">
                <a:latin typeface="Helvetica World"/>
              </a:rPr>
              <a:t>Разработка: </a:t>
            </a:r>
            <a:r>
              <a:rPr lang="ru-RU" sz="2400" dirty="0">
                <a:latin typeface="Helvetica World"/>
              </a:rPr>
              <a:t>выполненные в ходе работы над проектом задачи, возникшие трудности, пути решения. </a:t>
            </a:r>
          </a:p>
          <a:p>
            <a:r>
              <a:rPr lang="ru-RU" sz="2400" dirty="0">
                <a:latin typeface="Helvetica World"/>
              </a:rPr>
              <a:t>Не хватало опыта работы во </a:t>
            </a:r>
            <a:r>
              <a:rPr lang="en-US" sz="2400" dirty="0">
                <a:latin typeface="Helvetica World"/>
              </a:rPr>
              <a:t>Fusion</a:t>
            </a:r>
            <a:r>
              <a:rPr lang="ru-RU" sz="2400" dirty="0">
                <a:latin typeface="Helvetica World"/>
              </a:rPr>
              <a:t> 360. Черпали дополнительные знания в сети интернет</a:t>
            </a:r>
            <a:r>
              <a:rPr lang="ru-RU" sz="2400" dirty="0" smtClean="0">
                <a:latin typeface="Helvetica World"/>
              </a:rPr>
              <a:t>.</a:t>
            </a:r>
          </a:p>
          <a:p>
            <a:endParaRPr lang="ru-RU" sz="2400" dirty="0">
              <a:latin typeface="Helvetica World"/>
            </a:endParaRPr>
          </a:p>
          <a:p>
            <a:r>
              <a:rPr lang="ru-RU" sz="2400" b="1" dirty="0">
                <a:latin typeface="Helvetica World"/>
              </a:rPr>
              <a:t>Навыки: </a:t>
            </a:r>
            <a:r>
              <a:rPr lang="ru-RU" sz="2400" dirty="0">
                <a:latin typeface="Helvetica World"/>
              </a:rPr>
              <a:t>расскажите какие ключевые навыки вы приобрели / улучшили в ходе работы над проектом.</a:t>
            </a:r>
          </a:p>
          <a:p>
            <a:r>
              <a:rPr lang="ru-RU" sz="2400" dirty="0">
                <a:latin typeface="Helvetica World"/>
              </a:rPr>
              <a:t>Поиск и анализ решений имеющихся на рынке, проектирование в системе </a:t>
            </a:r>
            <a:r>
              <a:rPr lang="en-US" sz="2400" dirty="0">
                <a:latin typeface="Helvetica World"/>
              </a:rPr>
              <a:t>Fusion</a:t>
            </a:r>
            <a:r>
              <a:rPr lang="ru-RU" sz="2400" dirty="0">
                <a:latin typeface="Helvetica World"/>
              </a:rPr>
              <a:t> 360, программа </a:t>
            </a:r>
            <a:r>
              <a:rPr lang="ru-RU" sz="2400" dirty="0" err="1">
                <a:latin typeface="Helvetica World"/>
              </a:rPr>
              <a:t>слайсер</a:t>
            </a:r>
            <a:r>
              <a:rPr lang="ru-RU" sz="2400" dirty="0">
                <a:latin typeface="Helvetica World"/>
              </a:rPr>
              <a:t> </a:t>
            </a:r>
            <a:r>
              <a:rPr lang="en-US" sz="2400" dirty="0">
                <a:latin typeface="Helvetica World"/>
              </a:rPr>
              <a:t>Polygon</a:t>
            </a:r>
            <a:r>
              <a:rPr lang="ru-RU" sz="2400" dirty="0">
                <a:latin typeface="Helvetica World"/>
              </a:rPr>
              <a:t> 2.0.</a:t>
            </a:r>
          </a:p>
          <a:p>
            <a:endParaRPr lang="ru-RU" sz="2400" b="1" dirty="0" smtClean="0">
              <a:latin typeface="Helvetica World"/>
            </a:endParaRPr>
          </a:p>
          <a:p>
            <a:r>
              <a:rPr lang="ru-RU" sz="2400" b="1" dirty="0" smtClean="0">
                <a:latin typeface="Helvetica World"/>
              </a:rPr>
              <a:t>Итоги</a:t>
            </a:r>
            <a:r>
              <a:rPr lang="ru-RU" sz="2400" b="1" dirty="0">
                <a:latin typeface="Helvetica World"/>
              </a:rPr>
              <a:t>: </a:t>
            </a:r>
            <a:r>
              <a:rPr lang="ru-RU" sz="2400" dirty="0">
                <a:latin typeface="Helvetica World"/>
              </a:rPr>
              <a:t>Насколько удалось реализовать задуманное</a:t>
            </a:r>
            <a:r>
              <a:rPr lang="ru-RU" sz="2400" dirty="0" smtClean="0">
                <a:latin typeface="Helvetica World"/>
              </a:rPr>
              <a:t>?</a:t>
            </a:r>
          </a:p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World"/>
                <a:cs typeface="+mn-lt"/>
              </a:rPr>
              <a:t>На данном этапе проекта мы собрали модель экструдера под наши нужды.</a:t>
            </a:r>
          </a:p>
          <a:p>
            <a:endParaRPr lang="ru-RU" sz="2400" dirty="0"/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8891250" y="658955"/>
            <a:ext cx="629402" cy="355354"/>
          </a:xfrm>
        </p:spPr>
        <p:txBody>
          <a:bodyPr/>
          <a:lstStyle/>
          <a:p>
            <a:fld id="{C8891A3A-CD43-458E-AECA-0716BC8F4E8C}" type="slidenum">
              <a:rPr lang="ru-RU" sz="2309">
                <a:solidFill>
                  <a:srgbClr val="422B7D"/>
                </a:solidFill>
                <a:latin typeface="Helvetica World"/>
              </a:rPr>
              <a:t>4</a:t>
            </a:fld>
            <a:endParaRPr lang="ru-RU" sz="2309" dirty="0">
              <a:solidFill>
                <a:srgbClr val="422B7D"/>
              </a:solidFill>
              <a:latin typeface="Helvetica World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58BCAE0-67C8-4899-986C-C3F643F478F7}"/>
              </a:ext>
            </a:extLst>
          </p:cNvPr>
          <p:cNvSpPr/>
          <p:nvPr/>
        </p:nvSpPr>
        <p:spPr>
          <a:xfrm>
            <a:off x="-2" y="482689"/>
            <a:ext cx="18891252" cy="707886"/>
          </a:xfrm>
          <a:prstGeom prst="rect">
            <a:avLst/>
          </a:prstGeom>
          <a:solidFill>
            <a:srgbClr val="422B7D"/>
          </a:solidFill>
          <a:ln>
            <a:noFill/>
          </a:ln>
        </p:spPr>
        <p:txBody>
          <a:bodyPr wrap="square" lIns="593625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Helvetica World"/>
                <a:cs typeface="Arial" panose="020B0604020202020204" pitchFamily="34" charset="0"/>
              </a:rPr>
              <a:t>ВАШЕ РЕШЕНИЕ / ПРОДУКТ</a:t>
            </a:r>
            <a:endParaRPr lang="en-US" sz="4000" dirty="0">
              <a:solidFill>
                <a:schemeClr val="bg1"/>
              </a:solidFill>
              <a:latin typeface="Helvetica World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221690"/>
            <a:ext cx="20104099" cy="10118775"/>
          </a:xfrm>
          <a:prstGeom prst="rect">
            <a:avLst/>
          </a:prstGeom>
          <a:noFill/>
        </p:spPr>
        <p:txBody>
          <a:bodyPr wrap="square" lIns="593625" tIns="593625" rIns="593625" bIns="593625" rtlCol="0">
            <a:noAutofit/>
          </a:bodyPr>
          <a:lstStyle/>
          <a:p>
            <a:pPr algn="just"/>
            <a:r>
              <a:rPr lang="ru-RU" sz="2400" b="1" dirty="0">
                <a:latin typeface="Helvetica World"/>
                <a:cs typeface="Helvetica" panose="020B0604020202020204" pitchFamily="34" charset="0"/>
              </a:rPr>
              <a:t>Ценность:</a:t>
            </a:r>
            <a:r>
              <a:rPr lang="en-US" sz="2400" b="1" dirty="0">
                <a:latin typeface="Helvetica World"/>
                <a:cs typeface="Helvetica" panose="020B0604020202020204" pitchFamily="34" charset="0"/>
              </a:rPr>
              <a:t> </a:t>
            </a:r>
            <a:r>
              <a:rPr lang="ru-RU" sz="2400" dirty="0">
                <a:latin typeface="Helvetica World"/>
                <a:cs typeface="Helvetica" panose="020B0604020202020204" pitchFamily="34" charset="0"/>
              </a:rPr>
              <a:t>Экструдер в нашем выполнение имеет компактные </a:t>
            </a:r>
            <a:r>
              <a:rPr lang="ru-RU" sz="2400" dirty="0" smtClean="0">
                <a:latin typeface="Helvetica World"/>
                <a:cs typeface="Helvetica" panose="020B0604020202020204" pitchFamily="34" charset="0"/>
              </a:rPr>
              <a:t>размеры</a:t>
            </a:r>
            <a:r>
              <a:rPr lang="ru-RU" sz="2400" dirty="0" smtClean="0">
                <a:latin typeface="Helvetica World"/>
                <a:cs typeface="Helvetica" panose="020B0604020202020204" pitchFamily="34" charset="0"/>
              </a:rPr>
              <a:t>, а значит доступен </a:t>
            </a:r>
            <a:r>
              <a:rPr lang="ru-RU" sz="2400" dirty="0" smtClean="0">
                <a:latin typeface="Helvetica World"/>
                <a:cs typeface="Helvetica" panose="020B0604020202020204" pitchFamily="34" charset="0"/>
              </a:rPr>
              <a:t> Так </a:t>
            </a:r>
            <a:r>
              <a:rPr lang="ru-RU" sz="2400" dirty="0">
                <a:latin typeface="Helvetica World"/>
                <a:cs typeface="Helvetica" panose="020B0604020202020204" pitchFamily="34" charset="0"/>
              </a:rPr>
              <a:t>же данный </a:t>
            </a:r>
            <a:r>
              <a:rPr lang="ru-RU" sz="2400" dirty="0" smtClean="0">
                <a:latin typeface="Helvetica World"/>
                <a:cs typeface="Helvetica" panose="020B0604020202020204" pitchFamily="34" charset="0"/>
              </a:rPr>
              <a:t>конфигурация устройства экструдера </a:t>
            </a:r>
            <a:r>
              <a:rPr lang="ru-RU" sz="2400" dirty="0">
                <a:latin typeface="Helvetica World"/>
                <a:cs typeface="Helvetica" panose="020B0604020202020204" pitchFamily="34" charset="0"/>
              </a:rPr>
              <a:t>отличается от аналогов своей </a:t>
            </a:r>
            <a:r>
              <a:rPr lang="ru-RU" sz="2400" dirty="0">
                <a:latin typeface="Helvetica World"/>
                <a:cs typeface="Helvetica" panose="020B0604020202020204" pitchFamily="34" charset="0"/>
              </a:rPr>
              <a:t>простатой в сборке </a:t>
            </a:r>
            <a:r>
              <a:rPr lang="ru-RU" sz="2400" dirty="0" smtClean="0">
                <a:latin typeface="Helvetica World"/>
                <a:cs typeface="Helvetica" panose="020B0604020202020204" pitchFamily="34" charset="0"/>
              </a:rPr>
              <a:t>и эксплуатацией. Отличается низкой себестоимостью.</a:t>
            </a:r>
            <a:endParaRPr lang="ru-RU" sz="2400" dirty="0">
              <a:latin typeface="Helvetica World"/>
              <a:cs typeface="Helvetica" panose="020B0604020202020204" pitchFamily="34" charset="0"/>
            </a:endParaRPr>
          </a:p>
          <a:p>
            <a:pPr algn="just"/>
            <a:r>
              <a:rPr lang="ru-RU" sz="2400" b="1" dirty="0">
                <a:latin typeface="Helvetica World"/>
                <a:cs typeface="Helvetica" panose="020B0604020202020204" pitchFamily="34" charset="0"/>
              </a:rPr>
              <a:t>Решение: </a:t>
            </a:r>
            <a:r>
              <a:rPr lang="ru-RU" sz="2400" dirty="0" smtClean="0">
                <a:latin typeface="Helvetica World"/>
                <a:cs typeface="Helvetica" panose="020B0604020202020204" pitchFamily="34" charset="0"/>
              </a:rPr>
              <a:t>Наше решение отличается минимальными габаритами и доступностью по цене.</a:t>
            </a:r>
            <a:endParaRPr lang="ru-RU" sz="2400" dirty="0"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dirty="0">
              <a:latin typeface="Helvetica World"/>
              <a:cs typeface="Helvetica" panose="020B0604020202020204" pitchFamily="34" charset="0"/>
            </a:endParaRPr>
          </a:p>
          <a:p>
            <a:pPr algn="just"/>
            <a:r>
              <a:rPr lang="ru-RU" sz="2400" b="1" dirty="0">
                <a:latin typeface="Helvetica World"/>
                <a:cs typeface="Helvetica" panose="020B0604020202020204" pitchFamily="34" charset="0"/>
              </a:rPr>
              <a:t>Скриншоты:</a:t>
            </a:r>
            <a:endParaRPr lang="ru-RU" sz="2400" dirty="0"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r>
              <a:rPr lang="ru-RU" sz="2400" b="1" dirty="0" err="1">
                <a:latin typeface="Helvetica World"/>
                <a:cs typeface="Helvetica" panose="020B0604020202020204" pitchFamily="34" charset="0"/>
              </a:rPr>
              <a:t>Сторителлинг</a:t>
            </a:r>
            <a:r>
              <a:rPr lang="ru-RU" sz="2400" b="1" dirty="0">
                <a:latin typeface="Helvetica World"/>
                <a:cs typeface="Helvetica" panose="020B0604020202020204" pitchFamily="34" charset="0"/>
              </a:rPr>
              <a:t>: </a:t>
            </a:r>
            <a:r>
              <a:rPr lang="ru-RU" sz="2400" dirty="0">
                <a:latin typeface="Helvetica World"/>
                <a:cs typeface="Helvetica" panose="020B0604020202020204" pitchFamily="34" charset="0"/>
              </a:rPr>
              <a:t>В перспективе данный </a:t>
            </a:r>
            <a:r>
              <a:rPr lang="ru-RU" sz="2400" dirty="0" smtClean="0">
                <a:latin typeface="Helvetica World"/>
                <a:cs typeface="Helvetica" panose="020B0604020202020204" pitchFamily="34" charset="0"/>
              </a:rPr>
              <a:t>экструдер </a:t>
            </a:r>
            <a:r>
              <a:rPr lang="ru-RU" sz="2400" dirty="0">
                <a:latin typeface="Helvetica World"/>
                <a:cs typeface="Helvetica" panose="020B0604020202020204" pitchFamily="34" charset="0"/>
              </a:rPr>
              <a:t>будет запатентован. </a:t>
            </a:r>
            <a:r>
              <a:rPr lang="ru-RU" sz="2400" dirty="0">
                <a:latin typeface="Helvetica World"/>
                <a:cs typeface="Helvetica" panose="020B0604020202020204" pitchFamily="34" charset="0"/>
              </a:rPr>
              <a:t>П</a:t>
            </a:r>
            <a:r>
              <a:rPr lang="ru-RU" sz="2400" dirty="0" smtClean="0">
                <a:latin typeface="Helvetica World"/>
                <a:cs typeface="Helvetica" panose="020B0604020202020204" pitchFamily="34" charset="0"/>
              </a:rPr>
              <a:t>редполагается </a:t>
            </a:r>
            <a:r>
              <a:rPr lang="ru-RU" sz="2400" dirty="0">
                <a:latin typeface="Helvetica World"/>
                <a:cs typeface="Helvetica" panose="020B0604020202020204" pitchFamily="34" charset="0"/>
              </a:rPr>
              <a:t>включение дополнительной линии для переработки </a:t>
            </a:r>
            <a:r>
              <a:rPr lang="ru-RU" sz="2400" dirty="0" smtClean="0">
                <a:latin typeface="Helvetica World"/>
                <a:cs typeface="Helvetica" panose="020B0604020202020204" pitchFamily="34" charset="0"/>
              </a:rPr>
              <a:t>пластика, позволяющей </a:t>
            </a:r>
            <a:r>
              <a:rPr lang="ru-RU" sz="2400" dirty="0">
                <a:latin typeface="Helvetica World"/>
                <a:cs typeface="Helvetica" panose="020B0604020202020204" pitchFamily="34" charset="0"/>
              </a:rPr>
              <a:t>удешевить себестоимость готовой </a:t>
            </a:r>
            <a:r>
              <a:rPr lang="ru-RU" sz="2400" dirty="0" smtClean="0">
                <a:latin typeface="Helvetica World"/>
                <a:cs typeface="Helvetica" panose="020B0604020202020204" pitchFamily="34" charset="0"/>
              </a:rPr>
              <a:t>продукции. </a:t>
            </a:r>
            <a:endParaRPr lang="ru-RU" sz="2800" dirty="0">
              <a:latin typeface="Helvetica World"/>
              <a:cs typeface="Helvetica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02B999-7D9D-420F-A5A3-2E5A5D079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2" y="4130675"/>
            <a:ext cx="7224386" cy="46181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CABBA80-B0BA-475E-B43D-2DF6506D0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38842" y="5654675"/>
            <a:ext cx="10204064" cy="35052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4642A6-EF64-4202-B047-C0B4ED73E1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488" y="3673475"/>
            <a:ext cx="7369179" cy="33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2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8891250" y="658955"/>
            <a:ext cx="629402" cy="355354"/>
          </a:xfrm>
        </p:spPr>
        <p:txBody>
          <a:bodyPr/>
          <a:lstStyle/>
          <a:p>
            <a:fld id="{C8891A3A-CD43-458E-AECA-0716BC8F4E8C}" type="slidenum">
              <a:rPr lang="ru-RU" sz="2309">
                <a:solidFill>
                  <a:srgbClr val="422B7D"/>
                </a:solidFill>
                <a:latin typeface="Helvetica World"/>
              </a:rPr>
              <a:t>5</a:t>
            </a:fld>
            <a:endParaRPr lang="ru-RU" sz="2309" dirty="0">
              <a:solidFill>
                <a:srgbClr val="422B7D"/>
              </a:solidFill>
              <a:latin typeface="Helvetica World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58BCAE0-67C8-4899-986C-C3F643F478F7}"/>
              </a:ext>
            </a:extLst>
          </p:cNvPr>
          <p:cNvSpPr/>
          <p:nvPr/>
        </p:nvSpPr>
        <p:spPr>
          <a:xfrm>
            <a:off x="-2" y="482689"/>
            <a:ext cx="18891252" cy="707886"/>
          </a:xfrm>
          <a:prstGeom prst="rect">
            <a:avLst/>
          </a:prstGeom>
          <a:solidFill>
            <a:srgbClr val="422B7D"/>
          </a:solidFill>
          <a:ln>
            <a:noFill/>
          </a:ln>
        </p:spPr>
        <p:txBody>
          <a:bodyPr wrap="square" lIns="593625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Helvetica World"/>
                <a:cs typeface="Arial" panose="020B0604020202020204" pitchFamily="34" charset="0"/>
              </a:rPr>
              <a:t>ТЕХНОЛОГИЯ</a:t>
            </a:r>
            <a:endParaRPr lang="en-US" sz="4000" dirty="0">
              <a:solidFill>
                <a:schemeClr val="bg1"/>
              </a:solidFill>
              <a:latin typeface="Helvetica World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11" y="1014309"/>
            <a:ext cx="20104099" cy="10118775"/>
          </a:xfrm>
          <a:prstGeom prst="rect">
            <a:avLst/>
          </a:prstGeom>
          <a:noFill/>
        </p:spPr>
        <p:txBody>
          <a:bodyPr wrap="square" lIns="593625" tIns="593625" rIns="593625" bIns="593625" rtlCol="0">
            <a:noAutofit/>
          </a:bodyPr>
          <a:lstStyle/>
          <a:p>
            <a:pPr algn="just"/>
            <a:r>
              <a:rPr lang="ru-RU" sz="2400" b="1" dirty="0">
                <a:latin typeface="Helvetica World"/>
                <a:cs typeface="Helvetica" panose="020B0604020202020204" pitchFamily="34" charset="0"/>
              </a:rPr>
              <a:t>Что лежит в основе вашего решения?</a:t>
            </a:r>
          </a:p>
          <a:p>
            <a:pPr algn="just"/>
            <a:r>
              <a:rPr lang="ru-RU" sz="2400" dirty="0">
                <a:latin typeface="Helvetica World"/>
                <a:cs typeface="Helvetica" panose="020B0604020202020204" pitchFamily="34" charset="0"/>
              </a:rPr>
              <a:t>В  основе данного решение лежит принцип экструзия (экструзия -  технология получения изделий путём продавливания вязкого расплава материала или густой пасты через формирующее отверстие). Так же для передачи материала из точки в точку использовался механизм, Архимедов винт</a:t>
            </a:r>
            <a:r>
              <a:rPr lang="ru-RU" sz="2400" dirty="0" smtClean="0">
                <a:latin typeface="Helvetica World"/>
                <a:cs typeface="Helvetica" panose="020B0604020202020204" pitchFamily="34" charset="0"/>
              </a:rPr>
              <a:t>.</a:t>
            </a:r>
          </a:p>
          <a:p>
            <a:pPr algn="just"/>
            <a:endParaRPr lang="ru-RU" sz="2400" dirty="0" smtClean="0">
              <a:latin typeface="Helvetica World"/>
              <a:cs typeface="Helvetica" panose="020B0604020202020204" pitchFamily="34" charset="0"/>
            </a:endParaRPr>
          </a:p>
          <a:p>
            <a:r>
              <a:rPr lang="ru-RU" sz="2400" b="1" dirty="0">
                <a:latin typeface="Helvetica World"/>
              </a:rPr>
              <a:t>Какие еще были гипотезы и варианты? </a:t>
            </a:r>
          </a:p>
          <a:p>
            <a:r>
              <a:rPr lang="ru-RU" sz="2400" dirty="0">
                <a:latin typeface="Helvetica World"/>
              </a:rPr>
              <a:t>Был вариант разработать устройство экструдера полного цикла переработки пластика и печати. Данный вариант был ,во-первых, сложным и дорогим в производстве</a:t>
            </a:r>
            <a:r>
              <a:rPr lang="ru-RU" sz="2400" dirty="0" smtClean="0">
                <a:latin typeface="Helvetica World"/>
              </a:rPr>
              <a:t>!</a:t>
            </a:r>
          </a:p>
          <a:p>
            <a:endParaRPr lang="ru-RU" sz="2400" dirty="0">
              <a:latin typeface="Helvetica World"/>
            </a:endParaRPr>
          </a:p>
          <a:p>
            <a:r>
              <a:rPr lang="ru-RU" sz="2400" b="1" dirty="0">
                <a:latin typeface="Helvetica World"/>
              </a:rPr>
              <a:t>Почему остановились именно на данном решении? </a:t>
            </a:r>
            <a:endParaRPr lang="ru-RU" sz="2400" dirty="0">
              <a:latin typeface="Helvetica World"/>
              <a:cs typeface="Helvetica" panose="020B0604020202020204" pitchFamily="34" charset="0"/>
            </a:endParaRPr>
          </a:p>
          <a:p>
            <a:pPr algn="just"/>
            <a:r>
              <a:rPr lang="ru-RU" sz="2400" dirty="0" smtClean="0">
                <a:latin typeface="Helvetica World"/>
                <a:cs typeface="Helvetica" panose="020B0604020202020204" pitchFamily="34" charset="0"/>
              </a:rPr>
              <a:t>Данное </a:t>
            </a:r>
            <a:r>
              <a:rPr lang="ru-RU" sz="2400" dirty="0">
                <a:latin typeface="Helvetica World"/>
                <a:cs typeface="Helvetica" panose="020B0604020202020204" pitchFamily="34" charset="0"/>
              </a:rPr>
              <a:t>решение имеет вполне совершенный вид в плане работы. Так же данное решение делает производство дешевле и экологический чистым. Данное решение становится доступным и понятным для пользователей в таких сферах как строительство, искусство, дизайн, машиностроение, авиастроение и т.д.  </a:t>
            </a:r>
          </a:p>
          <a:p>
            <a:pPr algn="just"/>
            <a:endParaRPr lang="ru-RU" sz="2400" dirty="0">
              <a:latin typeface="Helvetica World"/>
              <a:ea typeface="Lato Black" charset="0"/>
              <a:cs typeface="Helvetica" panose="020B0604020202020204" pitchFamily="34" charset="0"/>
            </a:endParaRPr>
          </a:p>
          <a:p>
            <a:pPr algn="just"/>
            <a:r>
              <a:rPr lang="ru-RU" sz="2400" b="1" dirty="0">
                <a:latin typeface="Helvetica World"/>
                <a:ea typeface="Lato Black" charset="0"/>
                <a:cs typeface="Helvetica" panose="020B0604020202020204" pitchFamily="34" charset="0"/>
              </a:rPr>
              <a:t>Собственная или заимствованная технология?</a:t>
            </a:r>
          </a:p>
          <a:p>
            <a:pPr algn="just"/>
            <a:r>
              <a:rPr lang="ru-RU" sz="2400" dirty="0">
                <a:latin typeface="Helvetica World"/>
                <a:ea typeface="Lato Black" charset="0"/>
                <a:cs typeface="Helvetica" panose="020B0604020202020204" pitchFamily="34" charset="0"/>
              </a:rPr>
              <a:t>Заимствованная</a:t>
            </a:r>
          </a:p>
          <a:p>
            <a:pPr algn="just"/>
            <a:endParaRPr lang="ru-RU" sz="2400" dirty="0">
              <a:latin typeface="Helvetica World"/>
              <a:ea typeface="Lato Black" charset="0"/>
              <a:cs typeface="Helvetica" panose="020B0604020202020204" pitchFamily="34" charset="0"/>
            </a:endParaRPr>
          </a:p>
          <a:p>
            <a:pPr algn="just"/>
            <a:r>
              <a:rPr lang="ru-RU" sz="2400" b="1" dirty="0">
                <a:latin typeface="Helvetica World"/>
                <a:ea typeface="Lato Black" charset="0"/>
                <a:cs typeface="Helvetica" panose="020B0604020202020204" pitchFamily="34" charset="0"/>
              </a:rPr>
              <a:t>Почему данная технология является уникальной (если является)? </a:t>
            </a:r>
          </a:p>
          <a:p>
            <a:pPr algn="just"/>
            <a:r>
              <a:rPr lang="ru-RU" sz="2400" dirty="0">
                <a:latin typeface="Helvetica World"/>
                <a:ea typeface="Lato Black" charset="0"/>
                <a:cs typeface="Helvetica" panose="020B0604020202020204" pitchFamily="34" charset="0"/>
              </a:rPr>
              <a:t>Сам процесс </a:t>
            </a:r>
            <a:r>
              <a:rPr lang="ru-RU" sz="2400" dirty="0" smtClean="0">
                <a:latin typeface="Helvetica World"/>
                <a:ea typeface="Lato Black" charset="0"/>
                <a:cs typeface="Helvetica" panose="020B0604020202020204" pitchFamily="34" charset="0"/>
              </a:rPr>
              <a:t>экструзии </a:t>
            </a:r>
            <a:r>
              <a:rPr lang="ru-RU" sz="2400" dirty="0">
                <a:latin typeface="Helvetica World"/>
                <a:ea typeface="Lato Black" charset="0"/>
                <a:cs typeface="Helvetica" panose="020B0604020202020204" pitchFamily="34" charset="0"/>
              </a:rPr>
              <a:t>не является </a:t>
            </a:r>
            <a:r>
              <a:rPr lang="ru-RU" sz="2400" dirty="0" smtClean="0">
                <a:latin typeface="Helvetica World"/>
                <a:ea typeface="Lato Black" charset="0"/>
                <a:cs typeface="Helvetica" panose="020B0604020202020204" pitchFamily="34" charset="0"/>
              </a:rPr>
              <a:t>уникальной, </a:t>
            </a:r>
            <a:r>
              <a:rPr lang="ru-RU" sz="2400" dirty="0">
                <a:latin typeface="Helvetica World"/>
                <a:ea typeface="Lato Black" charset="0"/>
                <a:cs typeface="Helvetica" panose="020B0604020202020204" pitchFamily="34" charset="0"/>
              </a:rPr>
              <a:t>но сферы его применение и материалы , например создание композитных форм в строительной </a:t>
            </a:r>
            <a:r>
              <a:rPr lang="ru-RU" sz="2400" dirty="0" smtClean="0">
                <a:latin typeface="Helvetica World"/>
                <a:ea typeface="Lato Black" charset="0"/>
                <a:cs typeface="Helvetica" panose="020B0604020202020204" pitchFamily="34" charset="0"/>
              </a:rPr>
              <a:t>сферы, являются актуальными и </a:t>
            </a:r>
            <a:r>
              <a:rPr lang="ru-RU" sz="2400" dirty="0" err="1" smtClean="0">
                <a:latin typeface="Helvetica World"/>
                <a:ea typeface="Lato Black" charset="0"/>
                <a:cs typeface="Helvetica" panose="020B0604020202020204" pitchFamily="34" charset="0"/>
              </a:rPr>
              <a:t>востребоваными</a:t>
            </a:r>
            <a:r>
              <a:rPr lang="ru-RU" sz="2400" dirty="0" smtClean="0">
                <a:latin typeface="Helvetica World"/>
                <a:ea typeface="Lato Black" charset="0"/>
                <a:cs typeface="Helvetica" panose="020B0604020202020204" pitchFamily="34" charset="0"/>
              </a:rPr>
              <a:t>.</a:t>
            </a:r>
            <a:endParaRPr lang="ru-RU" sz="2400" dirty="0">
              <a:latin typeface="Helvetica World"/>
              <a:ea typeface="Lato Black" charset="0"/>
              <a:cs typeface="Helvetica" panose="020B0604020202020204" pitchFamily="34" charset="0"/>
            </a:endParaRPr>
          </a:p>
          <a:p>
            <a:pPr algn="just"/>
            <a:r>
              <a:rPr lang="ru-RU" sz="2400" dirty="0">
                <a:latin typeface="Helvetica World"/>
                <a:ea typeface="Lato Black" charset="0"/>
                <a:cs typeface="Helvetica" panose="020B0604020202020204" pitchFamily="34" charset="0"/>
              </a:rPr>
              <a:t> </a:t>
            </a:r>
          </a:p>
          <a:p>
            <a:pPr algn="just"/>
            <a:r>
              <a:rPr lang="ru-RU" sz="2400" strike="sngStrike" dirty="0">
                <a:latin typeface="Helvetica World"/>
                <a:ea typeface="Lato Black" charset="0"/>
                <a:cs typeface="Helvetica" panose="020B0604020202020204" pitchFamily="34" charset="0"/>
              </a:rPr>
              <a:t>Кто в команде обладает уникальной технологической экспертизой, которая делает вашу технологию прорывной (если делает)?</a:t>
            </a:r>
          </a:p>
          <a:p>
            <a:pPr algn="just"/>
            <a:endParaRPr lang="ru-RU" sz="2400" strike="sngStrike" dirty="0">
              <a:latin typeface="Helvetica World"/>
              <a:ea typeface="Lato Black" charset="0"/>
              <a:cs typeface="Helvetica" panose="020B0604020202020204" pitchFamily="34" charset="0"/>
            </a:endParaRPr>
          </a:p>
          <a:p>
            <a:pPr algn="just"/>
            <a:r>
              <a:rPr lang="ru-RU" sz="2400" strike="sngStrike" dirty="0">
                <a:latin typeface="Helvetica World"/>
                <a:ea typeface="Lato Black" charset="0"/>
                <a:cs typeface="Helvetica" panose="020B0604020202020204" pitchFamily="34" charset="0"/>
              </a:rPr>
              <a:t>Благодаря каким партнерским соглашениям у вас появилось технологическое преимущество? </a:t>
            </a: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ea typeface="Lato Black" charset="0"/>
              <a:cs typeface="Helvetica" panose="020B0604020202020204" pitchFamily="34" charset="0"/>
            </a:endParaRPr>
          </a:p>
          <a:p>
            <a:endParaRPr lang="ru-RU" sz="1649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ea typeface="Lato Black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02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8891250" y="658955"/>
            <a:ext cx="629402" cy="355354"/>
          </a:xfrm>
        </p:spPr>
        <p:txBody>
          <a:bodyPr/>
          <a:lstStyle/>
          <a:p>
            <a:fld id="{C8891A3A-CD43-458E-AECA-0716BC8F4E8C}" type="slidenum">
              <a:rPr lang="ru-RU" sz="2309">
                <a:solidFill>
                  <a:srgbClr val="422B7D"/>
                </a:solidFill>
                <a:latin typeface="Helvetica World"/>
              </a:rPr>
              <a:t>6</a:t>
            </a:fld>
            <a:endParaRPr lang="ru-RU" sz="2309" dirty="0">
              <a:solidFill>
                <a:srgbClr val="422B7D"/>
              </a:solidFill>
              <a:latin typeface="Helvetica World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58BCAE0-67C8-4899-986C-C3F643F478F7}"/>
              </a:ext>
            </a:extLst>
          </p:cNvPr>
          <p:cNvSpPr/>
          <p:nvPr/>
        </p:nvSpPr>
        <p:spPr>
          <a:xfrm>
            <a:off x="-2" y="482689"/>
            <a:ext cx="18891252" cy="707886"/>
          </a:xfrm>
          <a:prstGeom prst="rect">
            <a:avLst/>
          </a:prstGeom>
          <a:solidFill>
            <a:srgbClr val="422B7D"/>
          </a:solidFill>
          <a:ln>
            <a:noFill/>
          </a:ln>
        </p:spPr>
        <p:txBody>
          <a:bodyPr wrap="square" lIns="593625">
            <a:spAutoFit/>
          </a:bodyPr>
          <a:lstStyle/>
          <a:p>
            <a:r>
              <a:rPr lang="ru-RU" sz="4000" dirty="0" err="1">
                <a:solidFill>
                  <a:schemeClr val="bg1"/>
                </a:solidFill>
                <a:latin typeface="Helvetica World"/>
                <a:cs typeface="Arial" panose="020B0604020202020204" pitchFamily="34" charset="0"/>
              </a:rPr>
              <a:t>Коммерциализуемость</a:t>
            </a:r>
            <a:endParaRPr lang="en-US" sz="4000" dirty="0">
              <a:solidFill>
                <a:schemeClr val="bg1"/>
              </a:solidFill>
              <a:latin typeface="Helvetica World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90574"/>
            <a:ext cx="20104099" cy="10118775"/>
          </a:xfrm>
          <a:prstGeom prst="rect">
            <a:avLst/>
          </a:prstGeom>
          <a:solidFill>
            <a:schemeClr val="bg1"/>
          </a:solidFill>
        </p:spPr>
        <p:txBody>
          <a:bodyPr wrap="square" lIns="593625" tIns="593625" rIns="593625" bIns="593625" rtlCol="0">
            <a:noAutofit/>
          </a:bodyPr>
          <a:lstStyle/>
          <a:p>
            <a:r>
              <a:rPr lang="ru-RU" sz="2400" b="1" dirty="0" smtClean="0">
                <a:latin typeface="Helvetica World"/>
              </a:rPr>
              <a:t>Каковы </a:t>
            </a:r>
            <a:r>
              <a:rPr lang="ru-RU" sz="2400" b="1" dirty="0">
                <a:latin typeface="Helvetica World"/>
              </a:rPr>
              <a:t>затраты на разработку и внедрение вашего продукта? Себестоимость продукта?</a:t>
            </a:r>
          </a:p>
          <a:p>
            <a:r>
              <a:rPr lang="ru-RU" sz="2400" dirty="0">
                <a:latin typeface="Helvetica World"/>
              </a:rPr>
              <a:t>Стоимость ЗД экструдера составляет 69600 рублей. Производство шнека-30000 рублей, Сервопривод-9600 рублей, Драйверы-10000 рублей, остальные комплектующие-20000 </a:t>
            </a:r>
            <a:r>
              <a:rPr lang="ru-RU" sz="2400" dirty="0" smtClean="0">
                <a:latin typeface="Helvetica World"/>
              </a:rPr>
              <a:t>рублей</a:t>
            </a:r>
          </a:p>
          <a:p>
            <a:endParaRPr lang="ru-RU" sz="2400" dirty="0">
              <a:latin typeface="Helvetica World"/>
            </a:endParaRPr>
          </a:p>
          <a:p>
            <a:r>
              <a:rPr lang="ru-RU" sz="2400" b="1" dirty="0">
                <a:latin typeface="Helvetica World"/>
              </a:rPr>
              <a:t>Способ монетизации? </a:t>
            </a:r>
          </a:p>
          <a:p>
            <a:r>
              <a:rPr lang="ru-RU" sz="2400" dirty="0">
                <a:latin typeface="Helvetica World"/>
              </a:rPr>
              <a:t>Это продажа самого </a:t>
            </a:r>
            <a:r>
              <a:rPr lang="ru-RU" sz="2400" dirty="0" smtClean="0">
                <a:latin typeface="Helvetica World"/>
              </a:rPr>
              <a:t>экструдера и </a:t>
            </a:r>
            <a:r>
              <a:rPr lang="ru-RU" sz="2400" dirty="0">
                <a:latin typeface="Helvetica World"/>
              </a:rPr>
              <a:t>готовых изделий арт-объектов для парков и зон </a:t>
            </a:r>
            <a:r>
              <a:rPr lang="ru-RU" sz="2400" dirty="0" smtClean="0">
                <a:latin typeface="Helvetica World"/>
              </a:rPr>
              <a:t>отдыха.</a:t>
            </a:r>
          </a:p>
          <a:p>
            <a:endParaRPr lang="ru-RU" sz="2400" dirty="0">
              <a:latin typeface="Helvetica World"/>
            </a:endParaRPr>
          </a:p>
          <a:p>
            <a:endParaRPr lang="ru-RU" sz="2400" dirty="0">
              <a:latin typeface="Helvetica World"/>
            </a:endParaRPr>
          </a:p>
          <a:p>
            <a:r>
              <a:rPr lang="ru-RU" sz="2400" b="1" dirty="0">
                <a:latin typeface="Helvetica World"/>
              </a:rPr>
              <a:t>Объем рынка? </a:t>
            </a:r>
          </a:p>
          <a:p>
            <a:r>
              <a:rPr lang="ru-RU" sz="2400" dirty="0">
                <a:latin typeface="Helvetica World"/>
              </a:rPr>
              <a:t>На данный момент на рынке  Российской Федерации нет 3</a:t>
            </a:r>
            <a:r>
              <a:rPr lang="en-US" sz="2400" dirty="0">
                <a:latin typeface="Helvetica World"/>
              </a:rPr>
              <a:t>D</a:t>
            </a:r>
            <a:r>
              <a:rPr lang="ru-RU" sz="2400" dirty="0">
                <a:latin typeface="Helvetica World"/>
              </a:rPr>
              <a:t>-принтеров с данными характеристиками как у нас.</a:t>
            </a:r>
          </a:p>
          <a:p>
            <a:r>
              <a:rPr lang="ru-RU" sz="2400" dirty="0">
                <a:latin typeface="Helvetica World"/>
              </a:rPr>
              <a:t>Срок окупаемости?</a:t>
            </a:r>
          </a:p>
          <a:p>
            <a:pPr algn="just"/>
            <a:endParaRPr lang="ru-RU" sz="1649" dirty="0">
              <a:highlight>
                <a:srgbClr val="FFFF00"/>
              </a:highlight>
              <a:latin typeface="Helvetica World"/>
              <a:ea typeface="Lato Black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56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8891250" y="658955"/>
            <a:ext cx="629402" cy="355354"/>
          </a:xfrm>
        </p:spPr>
        <p:txBody>
          <a:bodyPr/>
          <a:lstStyle/>
          <a:p>
            <a:fld id="{C8891A3A-CD43-458E-AECA-0716BC8F4E8C}" type="slidenum">
              <a:rPr lang="ru-RU" sz="2309">
                <a:solidFill>
                  <a:srgbClr val="422B7D"/>
                </a:solidFill>
                <a:latin typeface="Helvetica World"/>
              </a:rPr>
              <a:t>7</a:t>
            </a:fld>
            <a:endParaRPr lang="ru-RU" sz="2309" dirty="0">
              <a:solidFill>
                <a:srgbClr val="422B7D"/>
              </a:solidFill>
              <a:latin typeface="Helvetica World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58BCAE0-67C8-4899-986C-C3F643F478F7}"/>
              </a:ext>
            </a:extLst>
          </p:cNvPr>
          <p:cNvSpPr/>
          <p:nvPr/>
        </p:nvSpPr>
        <p:spPr>
          <a:xfrm>
            <a:off x="-2" y="482689"/>
            <a:ext cx="18891252" cy="707886"/>
          </a:xfrm>
          <a:prstGeom prst="rect">
            <a:avLst/>
          </a:prstGeom>
          <a:solidFill>
            <a:srgbClr val="422B7D"/>
          </a:solidFill>
          <a:ln>
            <a:noFill/>
          </a:ln>
        </p:spPr>
        <p:txBody>
          <a:bodyPr wrap="square" lIns="593625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Helvetica World"/>
                <a:cs typeface="Arial" panose="020B0604020202020204" pitchFamily="34" charset="0"/>
              </a:rPr>
              <a:t>КАНАЛЫ ПРОДВИЖЕНИЯ И ПРОДАЖ</a:t>
            </a:r>
            <a:endParaRPr lang="en-US" sz="4000" dirty="0">
              <a:solidFill>
                <a:schemeClr val="bg1"/>
              </a:solidFill>
              <a:latin typeface="Helvetica World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34950" y="1190575"/>
            <a:ext cx="20104099" cy="10118775"/>
          </a:xfrm>
          <a:prstGeom prst="rect">
            <a:avLst/>
          </a:prstGeom>
          <a:noFill/>
        </p:spPr>
        <p:txBody>
          <a:bodyPr wrap="square" lIns="593625" tIns="593625" rIns="593625" bIns="593625" rtlCol="0">
            <a:noAutofit/>
          </a:bodyPr>
          <a:lstStyle/>
          <a:p>
            <a:pPr algn="just"/>
            <a:r>
              <a:rPr lang="ru-RU" sz="2400" dirty="0">
                <a:latin typeface="Helvetica World"/>
                <a:cs typeface="Helvetica" panose="020B0604020202020204" pitchFamily="34" charset="0"/>
              </a:rPr>
              <a:t>Опишите каналы привлечения пользователей / клиентов.</a:t>
            </a:r>
          </a:p>
          <a:p>
            <a:pPr algn="just"/>
            <a:r>
              <a:rPr lang="ru-RU" sz="2400" dirty="0">
                <a:latin typeface="Helvetica World"/>
                <a:cs typeface="Helvetica" panose="020B0604020202020204" pitchFamily="34" charset="0"/>
              </a:rPr>
              <a:t>Показать дешевизну и эффективность нашего экструдера </a:t>
            </a:r>
          </a:p>
          <a:p>
            <a:pPr algn="just"/>
            <a:endParaRPr lang="ru-RU" sz="2400" dirty="0">
              <a:latin typeface="Helvetica World"/>
              <a:ea typeface="Lato Black" charset="0"/>
              <a:cs typeface="Helvetica" panose="020B0604020202020204" pitchFamily="34" charset="0"/>
            </a:endParaRPr>
          </a:p>
          <a:p>
            <a:pPr algn="just"/>
            <a:r>
              <a:rPr lang="ru-RU" sz="2400" dirty="0">
                <a:latin typeface="Helvetica World"/>
                <a:ea typeface="Lato Black" charset="0"/>
                <a:cs typeface="Helvetica" panose="020B0604020202020204" pitchFamily="34" charset="0"/>
              </a:rPr>
              <a:t>Опишите этапы воронки продаж. </a:t>
            </a:r>
            <a:endParaRPr lang="ru-RU" sz="2400" dirty="0" smtClean="0">
              <a:latin typeface="Helvetica World"/>
              <a:ea typeface="Lato Black" charset="0"/>
              <a:cs typeface="Helvetica" panose="020B0604020202020204" pitchFamily="34" charset="0"/>
            </a:endParaRPr>
          </a:p>
          <a:p>
            <a:pPr algn="just"/>
            <a:endParaRPr lang="ru-RU" sz="2400" dirty="0">
              <a:latin typeface="Helvetica World"/>
              <a:ea typeface="Lato Black" charset="0"/>
              <a:cs typeface="Helvetica" panose="020B0604020202020204" pitchFamily="34" charset="0"/>
            </a:endParaRPr>
          </a:p>
          <a:p>
            <a:pPr marL="457200" indent="-457200" algn="just">
              <a:buAutoNum type="arabicPeriod"/>
            </a:pPr>
            <a:r>
              <a:rPr lang="ru-RU" sz="2400" dirty="0">
                <a:latin typeface="Helvetica World"/>
                <a:ea typeface="Lato Black" charset="0"/>
                <a:cs typeface="Helvetica" panose="020B0604020202020204" pitchFamily="34" charset="0"/>
              </a:rPr>
              <a:t>Осведомленность</a:t>
            </a:r>
            <a:r>
              <a:rPr lang="ru-RU" sz="2400" dirty="0">
                <a:latin typeface="Helvetica World"/>
              </a:rPr>
              <a:t> </a:t>
            </a:r>
          </a:p>
          <a:p>
            <a:pPr algn="just"/>
            <a:r>
              <a:rPr lang="ru-RU" sz="2400" dirty="0">
                <a:latin typeface="Helvetica World"/>
              </a:rPr>
              <a:t> Например, он видит рекламу в </a:t>
            </a:r>
            <a:r>
              <a:rPr lang="ru-RU" sz="2400" dirty="0" err="1">
                <a:latin typeface="Helvetica World"/>
              </a:rPr>
              <a:t>соцсети</a:t>
            </a:r>
            <a:r>
              <a:rPr lang="ru-RU" sz="2400" dirty="0">
                <a:latin typeface="Helvetica World"/>
              </a:rPr>
              <a:t> или ссылку в выдаче поисковика</a:t>
            </a:r>
          </a:p>
          <a:p>
            <a:pPr algn="just"/>
            <a:r>
              <a:rPr lang="ru-RU" sz="2400" dirty="0">
                <a:latin typeface="Helvetica World"/>
                <a:ea typeface="Lato Black" charset="0"/>
                <a:cs typeface="Helvetica" panose="020B0604020202020204" pitchFamily="34" charset="0"/>
              </a:rPr>
              <a:t>2. Интерес</a:t>
            </a:r>
          </a:p>
          <a:p>
            <a:pPr algn="just"/>
            <a:r>
              <a:rPr lang="ru-RU" sz="2400" dirty="0">
                <a:latin typeface="Helvetica World"/>
              </a:rPr>
              <a:t>Далее пользователь интересуется предложением: смотрит каталог, изучает условия доставки, способы оплаты и другие детали</a:t>
            </a:r>
          </a:p>
          <a:p>
            <a:pPr algn="just"/>
            <a:r>
              <a:rPr lang="ru-RU" sz="2400" dirty="0">
                <a:latin typeface="Helvetica World"/>
                <a:ea typeface="Lato Black" charset="0"/>
                <a:cs typeface="Helvetica" panose="020B0604020202020204" pitchFamily="34" charset="0"/>
              </a:rPr>
              <a:t>3.Желание</a:t>
            </a:r>
          </a:p>
          <a:p>
            <a:pPr algn="just"/>
            <a:r>
              <a:rPr lang="ru-RU" sz="2400" dirty="0">
                <a:latin typeface="Helvetica World"/>
              </a:rPr>
              <a:t> Затем пользователь добавляет товар в корзину и хочет его купить</a:t>
            </a:r>
          </a:p>
          <a:p>
            <a:pPr algn="just"/>
            <a:r>
              <a:rPr lang="ru-RU" sz="2400" dirty="0">
                <a:latin typeface="Helvetica World"/>
                <a:ea typeface="Lato Black" charset="0"/>
                <a:cs typeface="Helvetica" panose="020B0604020202020204" pitchFamily="34" charset="0"/>
              </a:rPr>
              <a:t>4. Действие</a:t>
            </a:r>
          </a:p>
          <a:p>
            <a:pPr algn="just"/>
            <a:r>
              <a:rPr lang="ru-RU" sz="2400" dirty="0">
                <a:latin typeface="Helvetica World"/>
              </a:rPr>
              <a:t>На последнем этапе пользователь совершает действие: оформляет заказ, подписывается на рассылку, звонит по контактному номеру и прочее</a:t>
            </a:r>
            <a:endParaRPr lang="ru-RU" sz="2400" dirty="0">
              <a:latin typeface="Helvetica World"/>
              <a:ea typeface="Lato Black" charset="0"/>
              <a:cs typeface="Helvetica" panose="020B0604020202020204" pitchFamily="34" charset="0"/>
            </a:endParaRPr>
          </a:p>
          <a:p>
            <a:pPr algn="just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ea typeface="Lato Black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4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" y="1898"/>
            <a:ext cx="20101277" cy="11305557"/>
          </a:xfrm>
          <a:prstGeom prst="rect">
            <a:avLst/>
          </a:prstGeom>
        </p:spPr>
      </p:pic>
      <p:sp>
        <p:nvSpPr>
          <p:cNvPr id="5" name="Сквиркл"/>
          <p:cNvSpPr/>
          <p:nvPr/>
        </p:nvSpPr>
        <p:spPr>
          <a:xfrm>
            <a:off x="1412" y="1896"/>
            <a:ext cx="20101277" cy="11306660"/>
          </a:xfrm>
          <a:prstGeom prst="rect">
            <a:avLst/>
          </a:prstGeom>
          <a:solidFill>
            <a:srgbClr val="422B7D"/>
          </a:solidFill>
          <a:ln w="12700">
            <a:miter lim="400000"/>
          </a:ln>
        </p:spPr>
        <p:txBody>
          <a:bodyPr lIns="0" tIns="0" rIns="0" bIns="0" anchor="ctr" anchorCtr="1"/>
          <a:lstStyle/>
          <a:p>
            <a:pPr algn="ctr">
              <a:defRPr sz="3200" b="0">
                <a:solidFill>
                  <a:srgbClr val="FFFFFF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endParaRPr sz="2309" dirty="0">
              <a:solidFill>
                <a:schemeClr val="bg1"/>
              </a:solidFill>
              <a:latin typeface="Helvetica World"/>
              <a:cs typeface="Arial" panose="020B0604020202020204" pitchFamily="34" charset="0"/>
            </a:endParaRPr>
          </a:p>
        </p:txBody>
      </p:sp>
      <p:sp>
        <p:nvSpPr>
          <p:cNvPr id="13" name="object 2"/>
          <p:cNvSpPr txBox="1">
            <a:spLocks/>
          </p:cNvSpPr>
          <p:nvPr/>
        </p:nvSpPr>
        <p:spPr bwMode="auto">
          <a:xfrm>
            <a:off x="1594445" y="4435475"/>
            <a:ext cx="10165615" cy="7225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25" b="0" i="0">
                <a:solidFill>
                  <a:schemeClr val="tx1"/>
                </a:solidFill>
                <a:latin typeface="Helvetica World"/>
                <a:ea typeface="+mj-ea"/>
                <a:cs typeface="Helvetica World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sz="4000" dirty="0">
                <a:solidFill>
                  <a:schemeClr val="bg1"/>
                </a:solidFill>
                <a:cs typeface="Helvetica" panose="020B0604020202020204" pitchFamily="34" charset="0"/>
              </a:rPr>
              <a:t>БЛАГОДАРИМ ЗА ВНИМАНИЕ!</a:t>
            </a:r>
          </a:p>
          <a:p>
            <a:endParaRPr lang="ru-RU" sz="4000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cs typeface="Helvetica" panose="020B0604020202020204" pitchFamily="34" charset="0"/>
              </a:rPr>
              <a:t>Контакты: </a:t>
            </a:r>
          </a:p>
          <a:p>
            <a:endParaRPr lang="ru-RU" sz="1979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endParaRPr lang="ru-RU" sz="1979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endParaRPr lang="ru-RU" sz="1979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endParaRPr lang="ru-RU" sz="1979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endParaRPr lang="ru-RU" sz="1979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endParaRPr lang="ru-RU" sz="1979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endParaRPr lang="ru-RU" sz="1979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endParaRPr lang="ru-RU" sz="1979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endParaRPr lang="ru-RU" sz="1979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endParaRPr lang="ru-RU" sz="1979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endParaRPr lang="ru-RU" sz="1979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endParaRPr lang="en-US" sz="1979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cs typeface="Helvetica" panose="020B0604020202020204" pitchFamily="34" charset="0"/>
              </a:rPr>
              <a:t>#</a:t>
            </a:r>
            <a:r>
              <a:rPr lang="ru-RU" sz="2000" dirty="0">
                <a:solidFill>
                  <a:schemeClr val="bg1"/>
                </a:solidFill>
                <a:cs typeface="Helvetica" panose="020B0604020202020204" pitchFamily="34" charset="0"/>
              </a:rPr>
              <a:t>сочи </a:t>
            </a:r>
            <a:r>
              <a:rPr lang="en-US" sz="2000" dirty="0">
                <a:solidFill>
                  <a:schemeClr val="bg1"/>
                </a:solidFill>
                <a:cs typeface="Helvetica" panose="020B0604020202020204" pitchFamily="34" charset="0"/>
              </a:rPr>
              <a:t>#</a:t>
            </a:r>
            <a:r>
              <a:rPr lang="ru-RU" sz="2000" dirty="0">
                <a:solidFill>
                  <a:schemeClr val="bg1"/>
                </a:solidFill>
                <a:cs typeface="Helvetica" panose="020B0604020202020204" pitchFamily="34" charset="0"/>
              </a:rPr>
              <a:t>сириус </a:t>
            </a:r>
            <a:r>
              <a:rPr lang="en-US" sz="2000" dirty="0">
                <a:solidFill>
                  <a:schemeClr val="bg1"/>
                </a:solidFill>
                <a:cs typeface="Helvetica" panose="020B0604020202020204" pitchFamily="34" charset="0"/>
              </a:rPr>
              <a:t>#</a:t>
            </a:r>
            <a:r>
              <a:rPr lang="ru-RU" sz="2000" dirty="0">
                <a:solidFill>
                  <a:schemeClr val="bg1"/>
                </a:solidFill>
                <a:cs typeface="Helvetica" panose="020B0604020202020204" pitchFamily="34" charset="0"/>
              </a:rPr>
              <a:t>образование</a:t>
            </a:r>
          </a:p>
          <a:p>
            <a:r>
              <a:rPr lang="en-US" sz="2000" dirty="0">
                <a:solidFill>
                  <a:schemeClr val="bg1"/>
                </a:solidFill>
                <a:cs typeface="Helvetica" panose="020B0604020202020204" pitchFamily="34" charset="0"/>
              </a:rPr>
              <a:t>#</a:t>
            </a:r>
            <a:r>
              <a:rPr lang="ru-RU" sz="2000" dirty="0">
                <a:solidFill>
                  <a:schemeClr val="bg1"/>
                </a:solidFill>
                <a:cs typeface="Helvetica" panose="020B0604020202020204" pitchFamily="34" charset="0"/>
              </a:rPr>
              <a:t>наука </a:t>
            </a:r>
            <a:r>
              <a:rPr lang="en-US" sz="2000" dirty="0">
                <a:solidFill>
                  <a:schemeClr val="bg1"/>
                </a:solidFill>
                <a:cs typeface="Helvetica" panose="020B0604020202020204" pitchFamily="34" charset="0"/>
              </a:rPr>
              <a:t>#</a:t>
            </a:r>
            <a:r>
              <a:rPr lang="ru-RU" sz="2000" dirty="0">
                <a:solidFill>
                  <a:schemeClr val="bg1"/>
                </a:solidFill>
                <a:cs typeface="Helvetica" panose="020B0604020202020204" pitchFamily="34" charset="0"/>
              </a:rPr>
              <a:t>искусство </a:t>
            </a:r>
            <a:r>
              <a:rPr lang="en-US" sz="2000" dirty="0">
                <a:solidFill>
                  <a:schemeClr val="bg1"/>
                </a:solidFill>
                <a:cs typeface="Helvetica" panose="020B0604020202020204" pitchFamily="34" charset="0"/>
              </a:rPr>
              <a:t>#</a:t>
            </a:r>
            <a:r>
              <a:rPr lang="ru-RU" sz="2000" dirty="0">
                <a:solidFill>
                  <a:schemeClr val="bg1"/>
                </a:solidFill>
                <a:cs typeface="Helvetica" panose="020B0604020202020204" pitchFamily="34" charset="0"/>
              </a:rPr>
              <a:t>спорт </a:t>
            </a:r>
            <a:endParaRPr lang="ru-RU" sz="2000" b="1" kern="0" spc="-54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8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579</Words>
  <Application>Microsoft Office PowerPoint</Application>
  <PresentationFormat>Произвольный</PresentationFormat>
  <Paragraphs>134</Paragraphs>
  <Slides>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Malgun Gothic</vt:lpstr>
      <vt:lpstr>Arial</vt:lpstr>
      <vt:lpstr>Calibri</vt:lpstr>
      <vt:lpstr>Helvetica</vt:lpstr>
      <vt:lpstr>Helvetica World</vt:lpstr>
      <vt:lpstr>Lato Black</vt:lpstr>
      <vt:lpstr>Proxima Nova Regular</vt:lpstr>
      <vt:lpstr>Office Theme</vt:lpstr>
      <vt:lpstr>Разработка модели экструдера 3D-печати гранулированными материалами.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3</dc:title>
  <dc:creator>Дремучева Ирина Евгеньевна</dc:creator>
  <cp:lastModifiedBy>гыук</cp:lastModifiedBy>
  <cp:revision>92</cp:revision>
  <dcterms:created xsi:type="dcterms:W3CDTF">2020-02-12T15:43:00Z</dcterms:created>
  <dcterms:modified xsi:type="dcterms:W3CDTF">2020-07-10T14:03:07Z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2020-02-12T00:00:00Z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2020-02-12T00:00:00Z</vt:filetime>
  </property>
  <property fmtid="{D5CDD505-2E9C-101B-9397-08002B2CF9AE}" pid="5" name="KSOProductBuildVer">
    <vt:lpwstr>1033-11.2.0.8342</vt:lpwstr>
  </property>
</Properties>
</file>