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4"/>
  </p:notesMasterIdLst>
  <p:sldIdLst>
    <p:sldId id="288" r:id="rId2"/>
    <p:sldId id="258" r:id="rId3"/>
    <p:sldId id="276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72" r:id="rId13"/>
  </p:sldIdLst>
  <p:sldSz cx="24382413" cy="13716000"/>
  <p:notesSz cx="6858000" cy="9144000"/>
  <p:embeddedFontLst>
    <p:embeddedFont>
      <p:font typeface="Calibri" panose="020F0502020204030204" pitchFamily="34" charset="0"/>
      <p:regular r:id=""/>
      <p:bold r:id=""/>
      <p:italic r:id=""/>
      <p:boldItalic r:id=""/>
    </p:embeddedFont>
    <p:embeddedFont>
      <p:font typeface="Tahoma" panose="020B0604030504040204" pitchFamily="34" charset="0"/>
      <p:regular r:id=""/>
      <p:bold r:id=""/>
      <p:italic r:id=""/>
    </p:embeddedFont>
    <p:embeddedFont>
      <p:font typeface="TT Norms Pro" panose="02000503030000090003" charset="0"/>
      <p:regular r:id=""/>
      <p:bold r:id=""/>
      <p:italic r:id=""/>
      <p:boldItalic r:id=""/>
    </p:embeddedFont>
    <p:embeddedFont>
      <p:font typeface="TT Norms Pro Medium" panose="02000803020000090003" charset="0"/>
      <p:regular r:id=""/>
      <p:italic r:id=""/>
    </p:embeddedFont>
  </p:embeddedFontLst>
  <p:custDataLst>
    <p:tags r:id="rId15"/>
  </p:custDataLst>
  <p:defaultTextStyle>
    <a:defPPr>
      <a:defRPr lang="ru-RU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6" userDrawn="1">
          <p15:clr>
            <a:srgbClr val="A4A3A4"/>
          </p15:clr>
        </p15:guide>
        <p15:guide id="2" pos="15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7" autoAdjust="0"/>
    <p:restoredTop sz="94206" autoAdjust="0"/>
  </p:normalViewPr>
  <p:slideViewPr>
    <p:cSldViewPr snapToGrid="0" showGuides="1">
      <p:cViewPr varScale="1">
        <p:scale>
          <a:sx n="34" d="100"/>
          <a:sy n="34" d="100"/>
        </p:scale>
        <p:origin x="456" y="72"/>
      </p:cViewPr>
      <p:guideLst>
        <p:guide orient="horz" pos="7926"/>
        <p:guide pos="150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50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27D-15EB-40F5-AEC0-AD078B3D9203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AC02-5901-4D7E-90A5-4DB54C8C6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53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Попытайтесь остаться в рамках одного слайда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4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Попытайтесь остаться в рамках одного слайда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485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проект выполнялся командой, то просто скопируйте данный слайд. 1 слайд – 1 участник 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86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Попытайтесь остаться в рамках одного слайда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5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Попытайтесь остаться в рамках одного слайда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7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Попытайтесь остаться в рамках одного слайда, но если окон или информации о приложении много, то добавьте слайд.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3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Попытайтесь остаться в рамках одного слайда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9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Попытайтесь остаться в рамках одного слайда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6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Попытайтесь остаться в рамках одного слайда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Попытайтесь остаться в рамках одного слайда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6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Фамилия Имя Отчество</a:t>
            </a:r>
            <a:br>
              <a:rPr lang="ru-RU" dirty="0"/>
            </a:br>
            <a:r>
              <a:rPr lang="ru-RU" dirty="0"/>
              <a:t>Должность спикера в одну</a:t>
            </a:r>
            <a:br>
              <a:rPr lang="ru-RU" dirty="0"/>
            </a:br>
            <a:r>
              <a:rPr lang="ru-RU" dirty="0"/>
              <a:t>или более строк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6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 dirty="0"/>
            </a:br>
            <a:r>
              <a:rPr lang="ru-RU" dirty="0"/>
              <a:t>с целью создания и освоения </a:t>
            </a:r>
            <a:br>
              <a:rPr lang="ru-RU" dirty="0"/>
            </a:br>
            <a:r>
              <a:rPr lang="ru-RU" dirty="0"/>
              <a:t>новых технологий, становления </a:t>
            </a:r>
            <a:br>
              <a:rPr lang="ru-RU" dirty="0"/>
            </a:br>
            <a:r>
              <a:rPr lang="ru-RU" dirty="0"/>
              <a:t>и развития научных школ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Достижения науки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Научное сообщество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События отрасли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 dirty="0"/>
            </a:br>
            <a:r>
              <a:rPr lang="ru-RU" dirty="0"/>
              <a:t>в целом, способствует правовой охране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Информация о реализуемых образовательных программах,</a:t>
            </a:r>
            <a:br>
              <a:rPr lang="ru-RU" dirty="0"/>
            </a:br>
            <a:r>
              <a:rPr lang="ru-RU" dirty="0"/>
              <a:t>в том числе о реализуемых адаптированных образователь-</a:t>
            </a:r>
            <a:br>
              <a:rPr lang="ru-RU" dirty="0"/>
            </a:br>
            <a:r>
              <a:rPr lang="ru-RU" dirty="0" err="1"/>
              <a:t>ных</a:t>
            </a:r>
            <a:r>
              <a:rPr lang="ru-RU" dirty="0"/>
              <a:t> программах, с указанием </a:t>
            </a:r>
            <a:br>
              <a:rPr lang="ru-RU" dirty="0"/>
            </a:br>
            <a:r>
              <a:rPr lang="ru-RU" dirty="0"/>
              <a:t>в отношении каждой </a:t>
            </a:r>
            <a:r>
              <a:rPr lang="ru-RU" dirty="0" err="1"/>
              <a:t>образо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вательной</a:t>
            </a:r>
            <a:r>
              <a:rPr lang="ru-RU" dirty="0"/>
              <a:t>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0" y="4401790"/>
            <a:ext cx="192467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5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</a:t>
            </a:r>
            <a:br>
              <a:rPr lang="en-US" dirty="0"/>
            </a:br>
            <a:r>
              <a:rPr lang="en-US" dirty="0"/>
              <a:t>of type and scrambled it to make a type </a:t>
            </a:r>
            <a:br>
              <a:rPr lang="en-US" dirty="0"/>
            </a:br>
            <a:r>
              <a:rPr lang="en-US" dirty="0"/>
              <a:t>specimen book. It has survived not only </a:t>
            </a:r>
            <a:br>
              <a:rPr lang="en-US" dirty="0"/>
            </a:br>
            <a:r>
              <a:rPr lang="en-US" dirty="0"/>
              <a:t>five centuries, but also the leap into electronic typesetting, remaining essentially unchanged. It was </a:t>
            </a:r>
            <a:r>
              <a:rPr lang="en-US" dirty="0" err="1"/>
              <a:t>popularised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1-е место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 err="1"/>
              <a:t>cреди</a:t>
            </a:r>
            <a:r>
              <a:rPr lang="ru-RU" dirty="0"/>
              <a:t> вузов Проекта 5–100 </a:t>
            </a:r>
            <a:br>
              <a:rPr lang="ru-RU" dirty="0"/>
            </a:br>
            <a:r>
              <a:rPr lang="ru-RU" dirty="0"/>
              <a:t>по количеству публикаций </a:t>
            </a:r>
            <a:br>
              <a:rPr lang="ru-RU" dirty="0"/>
            </a:br>
            <a:r>
              <a:rPr lang="ru-RU" dirty="0"/>
              <a:t>в материаловедении </a:t>
            </a:r>
            <a:br>
              <a:rPr lang="ru-RU" dirty="0"/>
            </a:br>
            <a:r>
              <a:rPr lang="ru-RU" dirty="0"/>
              <a:t>в журналах первого квартиля по SNIP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279" y="5430202"/>
            <a:ext cx="2167200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is simply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 dirty="0"/>
            </a:br>
            <a:r>
              <a:rPr lang="en-US" dirty="0"/>
              <a:t>It has survived not only five centuries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</p:spTree>
    <p:extLst>
      <p:ext uri="{BB962C8B-B14F-4D97-AF65-F5344CB8AC3E}">
        <p14:creationId xmlns:p14="http://schemas.microsoft.com/office/powerpoint/2010/main" val="76621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10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 Lorem Ipsum has been the industry's</a:t>
            </a:r>
            <a:br>
              <a:rPr lang="en-US" dirty="0"/>
            </a:br>
            <a:r>
              <a:rPr lang="en-US" dirty="0"/>
              <a:t>standard dummy text ever since the 1500s, when </a:t>
            </a:r>
            <a:br>
              <a:rPr lang="en-US" dirty="0"/>
            </a:br>
            <a:r>
              <a:rPr lang="en-US" dirty="0"/>
              <a:t>an unknown printer took a galley of type and scrambled</a:t>
            </a:r>
            <a:br>
              <a:rPr lang="en-US" dirty="0"/>
            </a:br>
            <a:r>
              <a:rPr lang="en-US" dirty="0"/>
              <a:t>it to make a type specimen book</a:t>
            </a:r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Стратегической целью НИТУ «МИСИС», согласно </a:t>
            </a:r>
            <a:br>
              <a:rPr lang="ru-RU" dirty="0"/>
            </a:br>
            <a:r>
              <a:rPr lang="ru-RU" dirty="0"/>
              <a:t>участию в Проекте «5–100», является вхождение </a:t>
            </a:r>
            <a:br>
              <a:rPr lang="ru-RU" dirty="0"/>
            </a:br>
            <a:r>
              <a:rPr lang="ru-RU" dirty="0"/>
              <a:t>и закрепление в числе ведущих мировых университетов </a:t>
            </a:r>
            <a:br>
              <a:rPr lang="ru-RU" dirty="0"/>
            </a:br>
            <a:r>
              <a:rPr lang="ru-RU" dirty="0"/>
              <a:t>по основным международным рейтингам (THE, QS), </a:t>
            </a:r>
            <a:br>
              <a:rPr lang="ru-RU" dirty="0"/>
            </a:br>
            <a:r>
              <a:rPr lang="ru-RU" dirty="0"/>
              <a:t>за счёт фундаментальных и прикладных исследований мирового уровня в материаловедении, нано- и </a:t>
            </a:r>
            <a:r>
              <a:rPr lang="ru-RU" dirty="0" err="1"/>
              <a:t>био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технологиях, металлургии и горном деле.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ТОП-10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4956411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 baseline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Среди лучших вузов России, </a:t>
            </a:r>
            <a:br>
              <a:rPr lang="ru-RU" dirty="0"/>
            </a:br>
            <a:r>
              <a:rPr lang="ru-RU" dirty="0"/>
              <a:t>по версии «Интерфакс»</a:t>
            </a:r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1" y="9141922"/>
            <a:ext cx="2286000" cy="1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</p:spTree>
    <p:extLst>
      <p:ext uri="{BB962C8B-B14F-4D97-AF65-F5344CB8AC3E}">
        <p14:creationId xmlns:p14="http://schemas.microsoft.com/office/powerpoint/2010/main" val="252269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Таблица 2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Сопроводительный текст</a:t>
            </a:r>
            <a:br>
              <a:rPr lang="ru-RU" dirty="0"/>
            </a:br>
            <a:r>
              <a:rPr lang="ru-RU" dirty="0"/>
              <a:t>к данной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983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Ленинский проспект, д. 4</a:t>
            </a:r>
            <a:br>
              <a:rPr lang="ru-RU" dirty="0"/>
            </a:br>
            <a:r>
              <a:rPr lang="ru-RU" dirty="0"/>
              <a:t>Москва, 119049</a:t>
            </a:r>
            <a:br>
              <a:rPr lang="ru-RU" dirty="0"/>
            </a:br>
            <a:r>
              <a:rPr lang="ru-RU" dirty="0"/>
              <a:t>тел. +7 (495) 955-00-32</a:t>
            </a:r>
            <a:br>
              <a:rPr lang="ru-RU" dirty="0"/>
            </a:br>
            <a:r>
              <a:rPr lang="ru-RU" dirty="0"/>
              <a:t>e-</a:t>
            </a:r>
            <a:r>
              <a:rPr lang="ru-RU" dirty="0" err="1"/>
              <a:t>mail</a:t>
            </a:r>
            <a:r>
              <a:rPr lang="ru-RU" dirty="0"/>
              <a:t>: kancela@misis.ru</a:t>
            </a:r>
            <a:br>
              <a:rPr lang="ru-RU" dirty="0"/>
            </a:br>
            <a:r>
              <a:rPr lang="ru-RU" dirty="0"/>
              <a:t>misis.ru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890843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Подзаголовок в одну, две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4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</a:t>
            </a:r>
            <a:r>
              <a:rPr lang="ru-RU" dirty="0"/>
              <a:t>Заголовок</a:t>
            </a:r>
            <a:br>
              <a:rPr lang="ru-RU" dirty="0"/>
            </a:br>
            <a:r>
              <a:rPr lang="en-US" dirty="0"/>
              <a:t>       </a:t>
            </a: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1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en-US" dirty="0"/>
            </a:br>
            <a:r>
              <a:rPr lang="en-US" dirty="0"/>
              <a:t>     </a:t>
            </a:r>
            <a:r>
              <a:rPr lang="ru-RU" dirty="0"/>
              <a:t>короткий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0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При наличии может</a:t>
            </a:r>
            <a:br>
              <a:rPr lang="ru-RU" dirty="0"/>
            </a:br>
            <a:r>
              <a:rPr lang="ru-RU" dirty="0"/>
              <a:t>размещаться общая</a:t>
            </a:r>
            <a:br>
              <a:rPr lang="ru-RU" dirty="0"/>
            </a:br>
            <a:r>
              <a:rPr lang="ru-RU" dirty="0"/>
              <a:t>информация данного</a:t>
            </a:r>
            <a:br>
              <a:rPr lang="ru-RU" dirty="0"/>
            </a:br>
            <a:r>
              <a:rPr lang="ru-RU" dirty="0"/>
              <a:t>раздела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6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</a:t>
            </a:r>
            <a:br>
              <a:rPr lang="en-US" dirty="0"/>
            </a:br>
            <a:r>
              <a:rPr lang="en-US" dirty="0"/>
              <a:t>of the printing and typesetting industry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Lorem Ipsum has been the industry's</a:t>
            </a:r>
            <a:br>
              <a:rPr lang="en-US" dirty="0"/>
            </a:br>
            <a:r>
              <a:rPr lang="en-US" dirty="0"/>
              <a:t>standard dummy text ever since the 1500s, when an unknown printer took a galley</a:t>
            </a:r>
            <a:br>
              <a:rPr lang="en-US" dirty="0"/>
            </a:br>
            <a:r>
              <a:rPr lang="en-US" dirty="0"/>
              <a:t>of type and scrambled it to make a type</a:t>
            </a:r>
            <a:br>
              <a:rPr lang="en-US" dirty="0"/>
            </a:br>
            <a:r>
              <a:rPr lang="en-US" dirty="0"/>
              <a:t>specimen book</a:t>
            </a:r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is simply dummy text</a:t>
            </a:r>
            <a:br>
              <a:rPr lang="en-US" dirty="0"/>
            </a:br>
            <a:r>
              <a:rPr lang="en-US" dirty="0"/>
              <a:t>Lorem Ipsum is simply 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72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«Хотел бы отметить особую роль НИТУ «</a:t>
            </a:r>
            <a:r>
              <a:rPr lang="ru-RU" dirty="0" err="1"/>
              <a:t>МИСиС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в подготовке специалистов для предприятий ОМК.</a:t>
            </a:r>
            <a:br>
              <a:rPr lang="ru-RU" dirty="0"/>
            </a:br>
            <a:r>
              <a:rPr lang="ru-RU" dirty="0"/>
              <a:t>Блестящее качество образования и глубина знаний</a:t>
            </a:r>
            <a:br>
              <a:rPr lang="ru-RU" dirty="0"/>
            </a:br>
            <a:r>
              <a:rPr lang="ru-RU" dirty="0"/>
              <a:t>наших сотрудников, уникальные учебные программы</a:t>
            </a:r>
            <a:br>
              <a:rPr lang="ru-RU" dirty="0"/>
            </a:br>
            <a:r>
              <a:rPr lang="ru-RU" dirty="0"/>
              <a:t>университета, в том числе разработанные специально</a:t>
            </a:r>
            <a:br>
              <a:rPr lang="ru-RU" dirty="0"/>
            </a:br>
            <a:r>
              <a:rPr lang="ru-RU" dirty="0"/>
              <a:t>для нас, — один из главных факторов успеха ОМК»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Анатолий Седых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Председатель правления АО «ОМК».</a:t>
            </a:r>
            <a:br>
              <a:rPr lang="ru-RU" dirty="0"/>
            </a:br>
            <a:r>
              <a:rPr lang="ru-RU" dirty="0"/>
              <a:t>Выпускник МИСИС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 userDrawn="1">
          <p15:clr>
            <a:srgbClr val="FBAE40"/>
          </p15:clr>
        </p15:guide>
        <p15:guide id="16" orient="horz" pos="55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 dummy</a:t>
            </a:r>
            <a:br>
              <a:rPr lang="en-US" dirty="0"/>
            </a:br>
            <a:r>
              <a:rPr lang="en-US" dirty="0"/>
              <a:t>text of the printing and typesetting</a:t>
            </a:r>
            <a:br>
              <a:rPr lang="en-US" dirty="0"/>
            </a:br>
            <a:r>
              <a:rPr lang="en-US" dirty="0"/>
              <a:t>industry. Lorem Ipsum has been</a:t>
            </a:r>
            <a:br>
              <a:rPr lang="en-US" dirty="0"/>
            </a:br>
            <a:r>
              <a:rPr lang="en-US" dirty="0"/>
              <a:t>the industry's standard dummy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 </a:t>
            </a:r>
          </a:p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23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5990107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115</a:t>
            </a:r>
            <a:endParaRPr lang="ru-RU" dirty="0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9665091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82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</a:t>
            </a:r>
            <a:br>
              <a:rPr lang="en-US" dirty="0"/>
            </a:br>
            <a:r>
              <a:rPr lang="en-US" dirty="0"/>
              <a:t>dummy text of the printing and typesetting industry</a:t>
            </a:r>
          </a:p>
          <a:p>
            <a:pPr lvl="0"/>
            <a:r>
              <a:rPr lang="en-US" dirty="0"/>
              <a:t>Lorem Ipsum has been</a:t>
            </a:r>
            <a:br>
              <a:rPr lang="en-US" dirty="0"/>
            </a:br>
            <a:r>
              <a:rPr lang="en-US" dirty="0"/>
              <a:t>the industry's standard dummy text ever since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Lorem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</a:t>
            </a:r>
            <a:br>
              <a:rPr lang="en-US" dirty="0"/>
            </a:br>
            <a:r>
              <a:rPr lang="en-US" dirty="0"/>
              <a:t>printing and typesetting industry Lorem Ipsum has been the industry's standard dummy 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6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</p:spTree>
    <p:extLst>
      <p:ext uri="{BB962C8B-B14F-4D97-AF65-F5344CB8AC3E}">
        <p14:creationId xmlns:p14="http://schemas.microsoft.com/office/powerpoint/2010/main" val="323626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2A4-72D4-4DC4-9470-54C0EE06E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 ftr="0" dt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6C77D-7C3E-BC35-81F8-1D886164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146" y="1058939"/>
            <a:ext cx="21778118" cy="20913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2800" dirty="0"/>
              <a:t>Министерство науки и высшего образования Российской Федерации</a:t>
            </a:r>
            <a:br>
              <a:rPr lang="ru-RU" sz="2800" dirty="0"/>
            </a:br>
            <a:r>
              <a:rPr lang="ru-RU" sz="2800" dirty="0"/>
              <a:t>Федеральное государственное автономное образовательное</a:t>
            </a:r>
            <a:br>
              <a:rPr lang="ru-RU" sz="2800" dirty="0"/>
            </a:br>
            <a:r>
              <a:rPr lang="ru-RU" sz="2800" dirty="0"/>
              <a:t>учреждения высшего образования</a:t>
            </a:r>
            <a:br>
              <a:rPr lang="ru-RU" sz="2800" dirty="0"/>
            </a:br>
            <a:r>
              <a:rPr lang="ru-RU" sz="2800" dirty="0"/>
              <a:t>«Национальный исследовательский технологический университет «МИСиС»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Кафедра автоматизированных систем управления (АСУ)</a:t>
            </a:r>
            <a:br>
              <a:rPr lang="ru-RU" sz="2800" b="1" dirty="0"/>
            </a:br>
            <a:br>
              <a:rPr lang="ru-RU" sz="3600" b="1" dirty="0"/>
            </a:br>
            <a:br>
              <a:rPr lang="ru-RU" sz="3600" b="1" dirty="0"/>
            </a:br>
            <a:r>
              <a:rPr lang="ru-RU" sz="3600" b="1" dirty="0"/>
              <a:t>КУРСОВАЯ РАБОТА </a:t>
            </a:r>
            <a:br>
              <a:rPr lang="ru-RU" sz="3600" b="1" dirty="0"/>
            </a:br>
            <a:br>
              <a:rPr lang="ru-RU" sz="3600" b="1" dirty="0"/>
            </a:br>
            <a:r>
              <a:rPr lang="ru-RU" sz="3600" b="1" dirty="0"/>
              <a:t>по дисциплине:</a:t>
            </a:r>
            <a:br>
              <a:rPr lang="ru-RU" sz="3600" b="1" dirty="0"/>
            </a:br>
            <a:r>
              <a:rPr lang="ru-RU" sz="3600" b="1" dirty="0"/>
              <a:t>«Прикладной статистический анализ»</a:t>
            </a:r>
            <a:br>
              <a:rPr lang="ru-RU" sz="3600" b="1" dirty="0"/>
            </a:br>
            <a:br>
              <a:rPr lang="ru-RU" sz="3600" b="1" dirty="0"/>
            </a:br>
            <a:r>
              <a:rPr lang="ru-RU" sz="3600" b="1" dirty="0"/>
              <a:t>на тему:</a:t>
            </a:r>
            <a:br>
              <a:rPr lang="ru-RU" sz="3600" b="1" dirty="0"/>
            </a:br>
            <a:r>
              <a:rPr lang="ru-RU" sz="3600" b="1" dirty="0"/>
              <a:t>«Разработка модели прогнозирования распространения ВИЧ в России» </a:t>
            </a:r>
            <a:br>
              <a:rPr lang="ru-RU" b="1" dirty="0">
                <a:solidFill>
                  <a:schemeClr val="accent1"/>
                </a:solidFill>
              </a:rPr>
            </a:b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86B3AB7-DAC1-09D3-AFC4-DE4CF86C73C4}"/>
              </a:ext>
            </a:extLst>
          </p:cNvPr>
          <p:cNvSpPr txBox="1">
            <a:spLocks/>
          </p:cNvSpPr>
          <p:nvPr/>
        </p:nvSpPr>
        <p:spPr>
          <a:xfrm>
            <a:off x="14805818" y="9634846"/>
            <a:ext cx="8201024" cy="2708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Выполнила </a:t>
            </a:r>
          </a:p>
          <a:p>
            <a:r>
              <a:rPr lang="ru-RU" sz="2800" dirty="0"/>
              <a:t>студентка группы БИВТ-21-3 Харлашкина А.В.</a:t>
            </a:r>
          </a:p>
          <a:p>
            <a:r>
              <a:rPr lang="ru-RU" sz="2800" dirty="0"/>
              <a:t> </a:t>
            </a:r>
          </a:p>
          <a:p>
            <a:r>
              <a:rPr lang="ru-RU" sz="2800" dirty="0"/>
              <a:t>Научный руководитель</a:t>
            </a:r>
          </a:p>
          <a:p>
            <a:r>
              <a:rPr lang="ru-RU" sz="2800" dirty="0"/>
              <a:t>Маркарян А.О.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42693-C9E8-630D-7E0B-2406682E2274}"/>
              </a:ext>
            </a:extLst>
          </p:cNvPr>
          <p:cNvSpPr txBox="1"/>
          <p:nvPr/>
        </p:nvSpPr>
        <p:spPr>
          <a:xfrm>
            <a:off x="5476080" y="12629318"/>
            <a:ext cx="13430250" cy="53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Москва – 2023</a:t>
            </a:r>
          </a:p>
        </p:txBody>
      </p:sp>
    </p:spTree>
    <p:extLst>
      <p:ext uri="{BB962C8B-B14F-4D97-AF65-F5344CB8AC3E}">
        <p14:creationId xmlns:p14="http://schemas.microsoft.com/office/powerpoint/2010/main" val="121163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/>
          <p:cNvSpPr>
            <a:spLocks noGrp="1"/>
          </p:cNvSpPr>
          <p:nvPr>
            <p:ph type="ctrTitle"/>
          </p:nvPr>
        </p:nvSpPr>
        <p:spPr>
          <a:xfrm>
            <a:off x="1226641" y="1791268"/>
            <a:ext cx="21929129" cy="1050707"/>
          </a:xfrm>
        </p:spPr>
        <p:txBody>
          <a:bodyPr/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Дерево узлов функциональной модели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5E6CC5-FE13-B34A-0951-258A230BACF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8FA26-9FF9-E15A-DBC7-3F5034AB7527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"/>
          <a:stretch/>
        </p:blipFill>
        <p:spPr bwMode="auto">
          <a:xfrm>
            <a:off x="3734672" y="2706083"/>
            <a:ext cx="17553703" cy="10655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31841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/>
          <p:cNvSpPr>
            <a:spLocks noGrp="1"/>
          </p:cNvSpPr>
          <p:nvPr>
            <p:ph type="ctrTitle"/>
          </p:nvPr>
        </p:nvSpPr>
        <p:spPr>
          <a:xfrm>
            <a:off x="1298516" y="2115691"/>
            <a:ext cx="21929129" cy="1050707"/>
          </a:xfrm>
        </p:spPr>
        <p:txBody>
          <a:bodyPr/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2"/>
          </p:nvPr>
        </p:nvSpPr>
        <p:spPr>
          <a:xfrm>
            <a:off x="1289630" y="3607383"/>
            <a:ext cx="21803152" cy="8286013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Результатом работы стала составленная модель типа «черный ящик» и контекстная диаграмма, отражающая функциональную модель рассматриваемого процесса. Они предоставляют общую картину о взаимосвязях и взаимодействии компонентов системы «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Скопео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 Важным шагом была декомпозиция первого и второго уровней функциональной модели, что позволило подробно описать работу каждого компонента системы. 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ходе работы были изучены основы функционального моделирования и применена методология IDEF0. Это помогло создать модель, которая наглядно представляет направления работы, взаимодействие компонентов системы и роли каждого из них. Таким образом, составленная модель и сопутствующая схема позволяют эффективно планировать и управлять процессом разработки образовательного приложения «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Скопео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 Разработанная модель и дальнейшая работа по улучшению и оптимизации процесса разработки будут полезны для успеха проекта «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Скопео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и достижения его поставленных целей в области образования.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5E6CC5-FE13-B34A-0951-258A230BACF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1131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>
          <a:xfrm>
            <a:off x="1298516" y="7334067"/>
            <a:ext cx="6937374" cy="2657259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Харлашкина А.В.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m2106658@edu.misis.ru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1298516" y="4959925"/>
            <a:ext cx="10626783" cy="1878793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</a:t>
            </a:r>
            <a:b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126711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/>
          <p:cNvSpPr>
            <a:spLocks noGrp="1"/>
          </p:cNvSpPr>
          <p:nvPr>
            <p:ph type="ctrTitle"/>
          </p:nvPr>
        </p:nvSpPr>
        <p:spPr>
          <a:xfrm>
            <a:off x="1226641" y="2376947"/>
            <a:ext cx="21929129" cy="1050707"/>
          </a:xfrm>
        </p:spPr>
        <p:txBody>
          <a:bodyPr/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модели типа «черный ящик» для бизнес-процесса и контекстной диаграммы, описывающей функциональную модель этого процесса. 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2"/>
          </p:nvPr>
        </p:nvSpPr>
        <p:spPr>
          <a:xfrm>
            <a:off x="1352618" y="6485769"/>
            <a:ext cx="21803152" cy="6542999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выполнения задания был выбран процесс разработки образовательного программного обеспечения </a:t>
            </a:r>
            <a:r>
              <a:rPr lang="ru-RU" b="0" i="0" dirty="0">
                <a:effectLst/>
                <a:latin typeface="arial" panose="020B0604020202020204" pitchFamily="34" charset="0"/>
              </a:rPr>
              <a:t>«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Скопео</a:t>
            </a:r>
            <a:r>
              <a:rPr lang="ru-RU" b="0" i="0" dirty="0">
                <a:effectLst/>
                <a:latin typeface="arial" panose="020B0604020202020204" pitchFamily="34" charset="0"/>
              </a:rPr>
              <a:t>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«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Скопео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– это инновационное образовательное ПО, разрабатываемое с целью обеспечить успешное обучение студентов и школьников старших классов в изучении биологии и микробиологии. Основная идея «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Скопео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заключается в том, чтобы объединить использование микроскопа и современных технологий. 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помощью программы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BPwin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была составлена контекстная диаграмма, которая позволяет лучше понять структуру и функциональность процесса разработки ПО.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38AEA2-73D5-5787-9690-539AF12B71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548E8C-B5FD-68D0-B778-CDFA7D69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661" y="5243512"/>
            <a:ext cx="440309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179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/>
          <p:cNvSpPr>
            <a:spLocks noGrp="1"/>
          </p:cNvSpPr>
          <p:nvPr>
            <p:ph type="ctrTitle"/>
          </p:nvPr>
        </p:nvSpPr>
        <p:spPr>
          <a:xfrm>
            <a:off x="1226641" y="1942593"/>
            <a:ext cx="21929129" cy="1050707"/>
          </a:xfrm>
        </p:spPr>
        <p:txBody>
          <a:bodyPr/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Контекстная диаграмма А-0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D96FB3-CF9F-A8F3-BDA2-79BE87CBA63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B786F-D25C-6489-4A3B-2AFBFD3A3A04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r="6575"/>
          <a:stretch/>
        </p:blipFill>
        <p:spPr>
          <a:xfrm>
            <a:off x="2985477" y="2993300"/>
            <a:ext cx="18999288" cy="103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532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/>
          <p:cNvSpPr>
            <a:spLocks noGrp="1"/>
          </p:cNvSpPr>
          <p:nvPr>
            <p:ph type="ctrTitle"/>
          </p:nvPr>
        </p:nvSpPr>
        <p:spPr>
          <a:xfrm>
            <a:off x="1298516" y="2115691"/>
            <a:ext cx="21929129" cy="1050707"/>
          </a:xfrm>
        </p:spPr>
        <p:txBody>
          <a:bodyPr/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Отчет по контекстной диаграмме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6EE72D-1F0F-931D-C8BC-D65C3985747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02A3400-2D7B-927E-039A-ADA6527EC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51873"/>
              </p:ext>
            </p:extLst>
          </p:nvPr>
        </p:nvGraphicFramePr>
        <p:xfrm>
          <a:off x="1461776" y="3348632"/>
          <a:ext cx="21458860" cy="9312056"/>
        </p:xfrm>
        <a:graphic>
          <a:graphicData uri="http://schemas.openxmlformats.org/drawingml/2006/table">
            <a:tbl>
              <a:tblPr/>
              <a:tblGrid>
                <a:gridCol w="4449167">
                  <a:extLst>
                    <a:ext uri="{9D8B030D-6E8A-4147-A177-3AD203B41FA5}">
                      <a16:colId xmlns:a16="http://schemas.microsoft.com/office/drawing/2014/main" val="2280791287"/>
                    </a:ext>
                  </a:extLst>
                </a:gridCol>
                <a:gridCol w="4134377">
                  <a:extLst>
                    <a:ext uri="{9D8B030D-6E8A-4147-A177-3AD203B41FA5}">
                      <a16:colId xmlns:a16="http://schemas.microsoft.com/office/drawing/2014/main" val="1514310409"/>
                    </a:ext>
                  </a:extLst>
                </a:gridCol>
                <a:gridCol w="4291772">
                  <a:extLst>
                    <a:ext uri="{9D8B030D-6E8A-4147-A177-3AD203B41FA5}">
                      <a16:colId xmlns:a16="http://schemas.microsoft.com/office/drawing/2014/main" val="2223532743"/>
                    </a:ext>
                  </a:extLst>
                </a:gridCol>
                <a:gridCol w="3978889">
                  <a:extLst>
                    <a:ext uri="{9D8B030D-6E8A-4147-A177-3AD203B41FA5}">
                      <a16:colId xmlns:a16="http://schemas.microsoft.com/office/drawing/2014/main" val="331795840"/>
                    </a:ext>
                  </a:extLst>
                </a:gridCol>
                <a:gridCol w="4604655">
                  <a:extLst>
                    <a:ext uri="{9D8B030D-6E8A-4147-A177-3AD203B41FA5}">
                      <a16:colId xmlns:a16="http://schemas.microsoft.com/office/drawing/2014/main" val="175193949"/>
                    </a:ext>
                  </a:extLst>
                </a:gridCol>
              </a:tblGrid>
              <a:tr h="97396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4000" b="1" kern="100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Activity</a:t>
                      </a:r>
                      <a:r>
                        <a:rPr lang="ru-RU" sz="4000" b="1" kern="1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Name</a:t>
                      </a:r>
                      <a:endParaRPr lang="ru-RU" sz="4000" kern="1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4000" b="1" kern="100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Input</a:t>
                      </a:r>
                      <a:r>
                        <a:rPr lang="ru-RU" sz="4000" b="1" kern="1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Name</a:t>
                      </a:r>
                      <a:endParaRPr lang="ru-RU" sz="4000" kern="1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4000" b="1" kern="1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Control Name</a:t>
                      </a:r>
                      <a:endParaRPr lang="ru-RU" sz="4000" kern="1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4000" b="1" kern="100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Output</a:t>
                      </a:r>
                      <a:r>
                        <a:rPr lang="ru-RU" sz="4000" b="1" kern="1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Name</a:t>
                      </a:r>
                      <a:endParaRPr lang="ru-RU" sz="4000" kern="1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4000" b="1" kern="100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Mechanism</a:t>
                      </a:r>
                      <a:r>
                        <a:rPr lang="ru-RU" sz="4000" b="1" kern="1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Name</a:t>
                      </a:r>
                      <a:endParaRPr lang="ru-RU" sz="4000" kern="1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38154"/>
                  </a:ext>
                </a:extLst>
              </a:tr>
              <a:tr h="2453740">
                <a:tc rowSpan="4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Разработать ПО </a:t>
                      </a:r>
                      <a:r>
                        <a:rPr lang="ru-RU" sz="36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</a:t>
                      </a:r>
                      <a:r>
                        <a:rPr lang="ru-RU" sz="4000" kern="10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Скопео</a:t>
                      </a:r>
                      <a:r>
                        <a:rPr lang="ru-RU" sz="40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»</a:t>
                      </a: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Требования и пожелания заказчика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Проектная документация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Ввод ПО </a:t>
                      </a:r>
                      <a:r>
                        <a:rPr lang="ru-RU" sz="36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</a:t>
                      </a:r>
                      <a:r>
                        <a:rPr lang="ru-RU" sz="4000" kern="10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Скопео</a:t>
                      </a:r>
                      <a:r>
                        <a:rPr lang="ru-RU" sz="40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»</a:t>
                      </a: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в эксплуатацию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Команда разработчиков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4591"/>
                  </a:ext>
                </a:extLst>
              </a:tr>
              <a:tr h="16018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Информация о целевой аудитории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Стандарт качества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Руководство пользователя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Менеджер проекта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555353"/>
                  </a:ext>
                </a:extLst>
              </a:tr>
              <a:tr h="16018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Теоретическая информация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Бюджет проекта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Средства разработки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0406008"/>
                  </a:ext>
                </a:extLst>
              </a:tr>
              <a:tr h="24537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</a:pPr>
                      <a:r>
                        <a:rPr lang="ru-RU" sz="4000" kern="1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Средства взаимодействия с микроскопом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7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4717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/>
          <p:cNvSpPr>
            <a:spLocks noGrp="1"/>
          </p:cNvSpPr>
          <p:nvPr>
            <p:ph type="ctrTitle"/>
          </p:nvPr>
        </p:nvSpPr>
        <p:spPr>
          <a:xfrm>
            <a:off x="1298516" y="2115691"/>
            <a:ext cx="21929129" cy="1050707"/>
          </a:xfrm>
        </p:spPr>
        <p:txBody>
          <a:bodyPr/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Декомпозиция функциональной модели первого уровня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2"/>
          </p:nvPr>
        </p:nvSpPr>
        <p:spPr>
          <a:xfrm>
            <a:off x="1298516" y="4346560"/>
            <a:ext cx="21803152" cy="9014676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 разработчиков начинает работу с изучения требований заказчика. Они определяют все функциональные и нефункциональные требования, необходимые для успешной реализации проекта. После анализа требований команда разработчиков начинает проектирование интерфейса и архитектуры будущего ПО. Они создают детальные планы, определяют структуру программы, включая разделение на модули и компоненты, а также определяют взаимодействие между ними.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Затем программисты пишут код на основе разработанной архитектуры и интерфейса. Они используют языки программирования и инструменты разработки для создания функциональности, заданной требованиями. После написания кода специалисты по тестированию проводят различные виды тестирования, включая модульное, интеграционное и системное тестирование, чтобы обнаружить все возможные ошибки и баги. Когда все баги исправлены и ПО успешно прошло все тесты, оно готово к вводу в эксплуатацию.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DC7EFE-DA4F-2DCF-A5E5-93B5A29DDE3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8446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/>
          <p:cNvSpPr>
            <a:spLocks noGrp="1"/>
          </p:cNvSpPr>
          <p:nvPr>
            <p:ph type="ctrTitle"/>
          </p:nvPr>
        </p:nvSpPr>
        <p:spPr>
          <a:xfrm>
            <a:off x="1226641" y="1914553"/>
            <a:ext cx="21929129" cy="1050707"/>
          </a:xfrm>
        </p:spPr>
        <p:txBody>
          <a:bodyPr/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Декомпозиция первого уровня А0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5E6CC5-FE13-B34A-0951-258A230BACF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4386BF-1C28-D1D6-7E7C-448216472420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r="1427" b="2225"/>
          <a:stretch/>
        </p:blipFill>
        <p:spPr bwMode="auto">
          <a:xfrm>
            <a:off x="3096907" y="2965260"/>
            <a:ext cx="18188597" cy="102368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27395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/>
          <p:cNvSpPr>
            <a:spLocks noGrp="1"/>
          </p:cNvSpPr>
          <p:nvPr>
            <p:ph type="ctrTitle"/>
          </p:nvPr>
        </p:nvSpPr>
        <p:spPr>
          <a:xfrm>
            <a:off x="1298516" y="2115691"/>
            <a:ext cx="21929129" cy="1050707"/>
          </a:xfrm>
        </p:spPr>
        <p:txBody>
          <a:bodyPr/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Декомпозиция функциональной модели второго уровня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2"/>
          </p:nvPr>
        </p:nvSpPr>
        <p:spPr>
          <a:xfrm>
            <a:off x="1298516" y="4344973"/>
            <a:ext cx="21803152" cy="8286013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Архитектор ПО изучает техническое задание, прототипы и макеты и анализирует их. Он уточняет детали функциональности, производительности, масштабируемости и безопасности. Затем, на основе анализа, архитектор ПО определяет подходящие архитектурные паттерны и технологии, которые будут использоваться при проектировании ПО. С помощью диаграмм и полученных подробных описаний архитектуры архитектор БД (архитектор базы данных) разрабатывает схему базы данных, которая будет использоваться в системе. Он анализирует требования к хранению данных, создаёт таблицы, определяет отношения между ними и разрабатывают оптимальную структуру базы данных. Далее, обладая всеми знаниями и технологиями, дизайнеры работают над созданием пользовательского интерфейса (UI) системы. Они определяют компоненты пользовательского интерфейса, их расположение, цветовую схему, шрифты и другие аспекты дизайна.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5E6CC5-FE13-B34A-0951-258A230BACF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2686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/>
          <p:cNvSpPr>
            <a:spLocks noGrp="1"/>
          </p:cNvSpPr>
          <p:nvPr>
            <p:ph type="ctrTitle"/>
          </p:nvPr>
        </p:nvSpPr>
        <p:spPr>
          <a:xfrm>
            <a:off x="1226641" y="1832882"/>
            <a:ext cx="21929129" cy="1050707"/>
          </a:xfrm>
        </p:spPr>
        <p:txBody>
          <a:bodyPr/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Декомпозиция второго уровня А2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5E6CC5-FE13-B34A-0951-258A230BACF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2E825E-72AA-E207-9B6B-4708E09A1F71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3679"/>
          <a:stretch/>
        </p:blipFill>
        <p:spPr bwMode="auto">
          <a:xfrm>
            <a:off x="2928721" y="2883589"/>
            <a:ext cx="18524970" cy="10452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19287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/>
          <p:cNvSpPr>
            <a:spLocks noGrp="1"/>
          </p:cNvSpPr>
          <p:nvPr>
            <p:ph type="ctrTitle"/>
          </p:nvPr>
        </p:nvSpPr>
        <p:spPr>
          <a:xfrm>
            <a:off x="1298516" y="2115691"/>
            <a:ext cx="21929129" cy="1050707"/>
          </a:xfrm>
        </p:spPr>
        <p:txBody>
          <a:bodyPr/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Перечень узлов модели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2"/>
          </p:nvPr>
        </p:nvSpPr>
        <p:spPr>
          <a:xfrm>
            <a:off x="1298516" y="3768045"/>
            <a:ext cx="21803152" cy="82860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A0	Разработать ПО "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Скопео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		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A1	Выполнить  анализ требований		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A2	Спроектировать архитектуру ПО		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A2.1		Изучить требования		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A2.2		Спроектировать структуру  и компоненты системы		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A2.3		Спроектировать  БД		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A2.4		Создать визуальное представление  интерфейса		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A3	Написать код		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A4	Выполнить тестирование ПО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5E6CC5-FE13-B34A-0951-258A230BACF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44321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b046ea12b569ac8bf86d82b576cb1034ccd2f"/>
</p:tagLst>
</file>

<file path=ppt/theme/theme1.xml><?xml version="1.0" encoding="utf-8"?>
<a:theme xmlns:a="http://schemas.openxmlformats.org/drawing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</TotalTime>
  <Words>856</Words>
  <Application>Microsoft Office PowerPoint</Application>
  <PresentationFormat>Произвольный</PresentationFormat>
  <Paragraphs>88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Tahoma</vt:lpstr>
      <vt:lpstr>arial</vt:lpstr>
      <vt:lpstr>TT Norms Pro Medium</vt:lpstr>
      <vt:lpstr>arial</vt:lpstr>
      <vt:lpstr>Calibri</vt:lpstr>
      <vt:lpstr>TT Norms Pro</vt:lpstr>
      <vt:lpstr>Times New Roman</vt:lpstr>
      <vt:lpstr>Misis</vt:lpstr>
      <vt:lpstr>Министерство науки и высшего образования Российской Федерации Федеральное государственное автономное образовательное учреждения высшего образования «Национальный исследовательский технологический университет «МИСиС»  Кафедра автоматизированных систем управления (АСУ)   КУРСОВАЯ РАБОТА   по дисциплине: «Прикладной статистический анализ»  на тему: «Разработка модели прогнозирования распространения ВИЧ в России»  </vt:lpstr>
      <vt:lpstr>Построение модели типа «черный ящик» для бизнес-процесса и контекстной диаграммы, описывающей функциональную модель этого процесса. </vt:lpstr>
      <vt:lpstr>Контекстная диаграмма А-0</vt:lpstr>
      <vt:lpstr>Отчет по контекстной диаграмме</vt:lpstr>
      <vt:lpstr>Декомпозиция функциональной модели первого уровня</vt:lpstr>
      <vt:lpstr>Декомпозиция первого уровня А0</vt:lpstr>
      <vt:lpstr>Декомпозиция функциональной модели второго уровня</vt:lpstr>
      <vt:lpstr>Декомпозиция второго уровня А2</vt:lpstr>
      <vt:lpstr>Перечень узлов модели</vt:lpstr>
      <vt:lpstr>Дерево узлов функциональной модели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Vadim Kharlashkin</cp:lastModifiedBy>
  <cp:revision>115</cp:revision>
  <dcterms:created xsi:type="dcterms:W3CDTF">2022-07-26T11:52:44Z</dcterms:created>
  <dcterms:modified xsi:type="dcterms:W3CDTF">2023-12-22T06:52:40Z</dcterms:modified>
</cp:coreProperties>
</file>