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0"/>
  </p:notesMasterIdLst>
  <p:sldIdLst>
    <p:sldId id="256" r:id="rId2"/>
    <p:sldId id="273" r:id="rId3"/>
    <p:sldId id="274" r:id="rId4"/>
    <p:sldId id="341" r:id="rId5"/>
    <p:sldId id="298" r:id="rId6"/>
    <p:sldId id="299" r:id="rId7"/>
    <p:sldId id="354" r:id="rId8"/>
    <p:sldId id="350" r:id="rId9"/>
    <p:sldId id="351" r:id="rId10"/>
    <p:sldId id="296" r:id="rId11"/>
    <p:sldId id="353" r:id="rId12"/>
    <p:sldId id="352" r:id="rId13"/>
    <p:sldId id="300" r:id="rId14"/>
    <p:sldId id="302" r:id="rId15"/>
    <p:sldId id="360" r:id="rId16"/>
    <p:sldId id="312" r:id="rId17"/>
    <p:sldId id="342" r:id="rId18"/>
    <p:sldId id="355" r:id="rId19"/>
    <p:sldId id="343" r:id="rId20"/>
    <p:sldId id="344" r:id="rId21"/>
    <p:sldId id="316" r:id="rId22"/>
    <p:sldId id="361" r:id="rId23"/>
    <p:sldId id="318" r:id="rId24"/>
    <p:sldId id="333" r:id="rId25"/>
    <p:sldId id="357" r:id="rId26"/>
    <p:sldId id="358" r:id="rId27"/>
    <p:sldId id="359" r:id="rId28"/>
    <p:sldId id="33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9" autoAdjust="0"/>
    <p:restoredTop sz="94364" autoAdjust="0"/>
  </p:normalViewPr>
  <p:slideViewPr>
    <p:cSldViewPr>
      <p:cViewPr>
        <p:scale>
          <a:sx n="66" d="100"/>
          <a:sy n="66" d="100"/>
        </p:scale>
        <p:origin x="1488"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86B9A6-7070-4D42-BC8B-F402B99AD4D9}" type="datetimeFigureOut">
              <a:rPr lang="en-US" smtClean="0"/>
              <a:pPr/>
              <a:t>11/3/2018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F4E50-DD11-4166-A05A-20E0EF99FA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4E92D8C-2A91-4A8F-9F39-DA1941589C37}" type="slidenum">
              <a:rPr lang="en-GB"/>
              <a:pPr/>
              <a:t>3</a:t>
            </a:fld>
            <a:endParaRPr lang="en-GB"/>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GB" smtClean="0"/>
              <a:t>Insert def box p 88</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3D0BEBE-029B-4370-ACA1-A9304767B060}" type="slidenum">
              <a:rPr lang="en-GB"/>
              <a:pPr/>
              <a:t>7</a:t>
            </a:fld>
            <a:endParaRPr lang="en-GB"/>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GB" dirty="0" smtClean="0"/>
              <a:t> </a:t>
            </a:r>
            <a:endParaRPr lang="en-GB" dirty="0" smtClean="0"/>
          </a:p>
        </p:txBody>
      </p:sp>
    </p:spTree>
    <p:extLst>
      <p:ext uri="{BB962C8B-B14F-4D97-AF65-F5344CB8AC3E}">
        <p14:creationId xmlns:p14="http://schemas.microsoft.com/office/powerpoint/2010/main" val="1043027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483F305-288C-460F-AAC2-3E8A26DEF8D5}" type="slidenum">
              <a:rPr lang="en-GB"/>
              <a:pPr/>
              <a:t>8</a:t>
            </a:fld>
            <a:endParaRPr lang="en-GB"/>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BC8D9A7-D4E5-4EE3-A48F-40172B65F3D8}" type="slidenum">
              <a:rPr lang="en-GB"/>
              <a:pPr/>
              <a:t>9</a:t>
            </a:fld>
            <a:endParaRPr lang="en-GB"/>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projects allow students to visualize the results of the techniques they implement. They also contain code examples and clear directions, but do not force students to wade through undue amounts of scaffolding. Finally, Pac-Man provides a challenging problem environment that demands creative solutions; real-world AI problems are challenging, and Pac-Man is too.</a:t>
            </a:r>
            <a:endParaRPr lang="en-US" dirty="0"/>
          </a:p>
        </p:txBody>
      </p:sp>
      <p:sp>
        <p:nvSpPr>
          <p:cNvPr id="4" name="Slide Number Placeholder 3"/>
          <p:cNvSpPr>
            <a:spLocks noGrp="1"/>
          </p:cNvSpPr>
          <p:nvPr>
            <p:ph type="sldNum" sz="quarter" idx="10"/>
          </p:nvPr>
        </p:nvSpPr>
        <p:spPr/>
        <p:txBody>
          <a:bodyPr/>
          <a:lstStyle/>
          <a:p>
            <a:fld id="{B04F4E50-DD11-4166-A05A-20E0EF99FA12}" type="slidenum">
              <a:rPr lang="en-US" smtClean="0"/>
              <a:pPr/>
              <a:t>12</a:t>
            </a:fld>
            <a:endParaRPr lang="en-US"/>
          </a:p>
        </p:txBody>
      </p:sp>
    </p:spTree>
    <p:extLst>
      <p:ext uri="{BB962C8B-B14F-4D97-AF65-F5344CB8AC3E}">
        <p14:creationId xmlns:p14="http://schemas.microsoft.com/office/powerpoint/2010/main" val="1714213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comes back on exams</a:t>
            </a:r>
          </a:p>
          <a:p>
            <a:endParaRPr lang="en-US" dirty="0" smtClean="0"/>
          </a:p>
          <a:p>
            <a:r>
              <a:rPr lang="en-US" dirty="0" smtClean="0"/>
              <a:t>Goal test – sometimes</a:t>
            </a:r>
            <a:r>
              <a:rPr lang="en-US" baseline="0" dirty="0" smtClean="0"/>
              <a:t> more than one state that satisfies having achieved the goal, for example, “eat all the dots”</a:t>
            </a:r>
          </a:p>
          <a:p>
            <a:endParaRPr lang="en-US" baseline="0" dirty="0" smtClean="0"/>
          </a:p>
          <a:p>
            <a:r>
              <a:rPr lang="en-US" baseline="0" dirty="0" smtClean="0"/>
              <a:t>Abstraction</a:t>
            </a:r>
            <a:endParaRPr lang="en-US" dirty="0"/>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pPr>
                <a:defRPr/>
              </a:pPr>
              <a:t>13</a:t>
            </a:fld>
            <a:endParaRPr lang="en-US"/>
          </a:p>
        </p:txBody>
      </p:sp>
    </p:spTree>
    <p:extLst>
      <p:ext uri="{BB962C8B-B14F-4D97-AF65-F5344CB8AC3E}">
        <p14:creationId xmlns:p14="http://schemas.microsoft.com/office/powerpoint/2010/main" val="199261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Wrong example for “eat-all-dots”: (x, y, dot count)</a:t>
            </a:r>
            <a:endParaRPr lang="en-US" dirty="0"/>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pPr>
                <a:defRPr/>
              </a:pPr>
              <a:t>15</a:t>
            </a:fld>
            <a:endParaRPr lang="en-US"/>
          </a:p>
        </p:txBody>
      </p:sp>
    </p:spTree>
    <p:extLst>
      <p:ext uri="{BB962C8B-B14F-4D97-AF65-F5344CB8AC3E}">
        <p14:creationId xmlns:p14="http://schemas.microsoft.com/office/powerpoint/2010/main" val="3974809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17535-CE47-43F9-8F0C-E29A8B6FB11A}"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14688-20C8-4755-9E9A-DC1D8942B3F1}" type="slidenum">
              <a:rPr lang="en-US" smtClean="0"/>
              <a:pPr/>
              <a:t>‹#›</a:t>
            </a:fld>
            <a:endParaRPr lang="en-US"/>
          </a:p>
        </p:txBody>
      </p:sp>
    </p:spTree>
    <p:extLst>
      <p:ext uri="{BB962C8B-B14F-4D97-AF65-F5344CB8AC3E}">
        <p14:creationId xmlns:p14="http://schemas.microsoft.com/office/powerpoint/2010/main" val="859191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C17535-CE47-43F9-8F0C-E29A8B6FB11A}"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14688-20C8-4755-9E9A-DC1D8942B3F1}" type="slidenum">
              <a:rPr lang="en-US" smtClean="0"/>
              <a:pPr/>
              <a:t>‹#›</a:t>
            </a:fld>
            <a:endParaRPr lang="en-US"/>
          </a:p>
        </p:txBody>
      </p:sp>
    </p:spTree>
    <p:extLst>
      <p:ext uri="{BB962C8B-B14F-4D97-AF65-F5344CB8AC3E}">
        <p14:creationId xmlns:p14="http://schemas.microsoft.com/office/powerpoint/2010/main" val="2541619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CC17535-CE47-43F9-8F0C-E29A8B6FB11A}"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14688-20C8-4755-9E9A-DC1D8942B3F1}" type="slidenum">
              <a:rPr lang="en-US" smtClean="0"/>
              <a:pPr/>
              <a:t>‹#›</a:t>
            </a:fld>
            <a:endParaRPr lang="en-US"/>
          </a:p>
        </p:txBody>
      </p:sp>
    </p:spTree>
    <p:extLst>
      <p:ext uri="{BB962C8B-B14F-4D97-AF65-F5344CB8AC3E}">
        <p14:creationId xmlns:p14="http://schemas.microsoft.com/office/powerpoint/2010/main" val="321289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CC17535-CE47-43F9-8F0C-E29A8B6FB11A}"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14688-20C8-4755-9E9A-DC1D8942B3F1}"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632628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C17535-CE47-43F9-8F0C-E29A8B6FB11A}"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14688-20C8-4755-9E9A-DC1D8942B3F1}" type="slidenum">
              <a:rPr lang="en-US" smtClean="0"/>
              <a:pPr/>
              <a:t>‹#›</a:t>
            </a:fld>
            <a:endParaRPr lang="en-US"/>
          </a:p>
        </p:txBody>
      </p:sp>
    </p:spTree>
    <p:extLst>
      <p:ext uri="{BB962C8B-B14F-4D97-AF65-F5344CB8AC3E}">
        <p14:creationId xmlns:p14="http://schemas.microsoft.com/office/powerpoint/2010/main" val="459904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C17535-CE47-43F9-8F0C-E29A8B6FB11A}" type="datetimeFigureOut">
              <a:rPr lang="en-US" smtClean="0"/>
              <a:pPr/>
              <a:t>11/3/2018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14688-20C8-4755-9E9A-DC1D8942B3F1}" type="slidenum">
              <a:rPr lang="en-US" smtClean="0"/>
              <a:pPr/>
              <a:t>‹#›</a:t>
            </a:fld>
            <a:endParaRPr lang="en-US"/>
          </a:p>
        </p:txBody>
      </p:sp>
    </p:spTree>
    <p:extLst>
      <p:ext uri="{BB962C8B-B14F-4D97-AF65-F5344CB8AC3E}">
        <p14:creationId xmlns:p14="http://schemas.microsoft.com/office/powerpoint/2010/main" val="3766258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C17535-CE47-43F9-8F0C-E29A8B6FB11A}" type="datetimeFigureOut">
              <a:rPr lang="en-US" smtClean="0"/>
              <a:pPr/>
              <a:t>11/3/2018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14688-20C8-4755-9E9A-DC1D8942B3F1}" type="slidenum">
              <a:rPr lang="en-US" smtClean="0"/>
              <a:pPr/>
              <a:t>‹#›</a:t>
            </a:fld>
            <a:endParaRPr lang="en-US"/>
          </a:p>
        </p:txBody>
      </p:sp>
    </p:spTree>
    <p:extLst>
      <p:ext uri="{BB962C8B-B14F-4D97-AF65-F5344CB8AC3E}">
        <p14:creationId xmlns:p14="http://schemas.microsoft.com/office/powerpoint/2010/main" val="1368163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17535-CE47-43F9-8F0C-E29A8B6FB11A}"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14688-20C8-4755-9E9A-DC1D8942B3F1}" type="slidenum">
              <a:rPr lang="en-US" smtClean="0"/>
              <a:pPr/>
              <a:t>‹#›</a:t>
            </a:fld>
            <a:endParaRPr lang="en-US"/>
          </a:p>
        </p:txBody>
      </p:sp>
    </p:spTree>
    <p:extLst>
      <p:ext uri="{BB962C8B-B14F-4D97-AF65-F5344CB8AC3E}">
        <p14:creationId xmlns:p14="http://schemas.microsoft.com/office/powerpoint/2010/main" val="1292403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17535-CE47-43F9-8F0C-E29A8B6FB11A}"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14688-20C8-4755-9E9A-DC1D8942B3F1}" type="slidenum">
              <a:rPr lang="en-US" smtClean="0"/>
              <a:pPr/>
              <a:t>‹#›</a:t>
            </a:fld>
            <a:endParaRPr lang="en-US"/>
          </a:p>
        </p:txBody>
      </p:sp>
    </p:spTree>
    <p:extLst>
      <p:ext uri="{BB962C8B-B14F-4D97-AF65-F5344CB8AC3E}">
        <p14:creationId xmlns:p14="http://schemas.microsoft.com/office/powerpoint/2010/main" val="2743792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CC17535-CE47-43F9-8F0C-E29A8B6FB11A}"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14688-20C8-4755-9E9A-DC1D8942B3F1}" type="slidenum">
              <a:rPr lang="en-US" smtClean="0"/>
              <a:pPr/>
              <a:t>‹#›</a:t>
            </a:fld>
            <a:endParaRPr lang="en-US"/>
          </a:p>
        </p:txBody>
      </p:sp>
    </p:spTree>
    <p:extLst>
      <p:ext uri="{BB962C8B-B14F-4D97-AF65-F5344CB8AC3E}">
        <p14:creationId xmlns:p14="http://schemas.microsoft.com/office/powerpoint/2010/main" val="168163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C17535-CE47-43F9-8F0C-E29A8B6FB11A}"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A14688-20C8-4755-9E9A-DC1D8942B3F1}" type="slidenum">
              <a:rPr lang="en-US" smtClean="0"/>
              <a:pPr/>
              <a:t>‹#›</a:t>
            </a:fld>
            <a:endParaRPr lang="en-US"/>
          </a:p>
        </p:txBody>
      </p:sp>
    </p:spTree>
    <p:extLst>
      <p:ext uri="{BB962C8B-B14F-4D97-AF65-F5344CB8AC3E}">
        <p14:creationId xmlns:p14="http://schemas.microsoft.com/office/powerpoint/2010/main" val="1492687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C17535-CE47-43F9-8F0C-E29A8B6FB11A}"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14688-20C8-4755-9E9A-DC1D8942B3F1}" type="slidenum">
              <a:rPr lang="en-US" smtClean="0"/>
              <a:pPr/>
              <a:t>‹#›</a:t>
            </a:fld>
            <a:endParaRPr lang="en-US"/>
          </a:p>
        </p:txBody>
      </p:sp>
    </p:spTree>
    <p:extLst>
      <p:ext uri="{BB962C8B-B14F-4D97-AF65-F5344CB8AC3E}">
        <p14:creationId xmlns:p14="http://schemas.microsoft.com/office/powerpoint/2010/main" val="201726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C17535-CE47-43F9-8F0C-E29A8B6FB11A}" type="datetimeFigureOut">
              <a:rPr lang="en-US" smtClean="0"/>
              <a:pPr/>
              <a:t>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A14688-20C8-4755-9E9A-DC1D8942B3F1}" type="slidenum">
              <a:rPr lang="en-US" smtClean="0"/>
              <a:pPr/>
              <a:t>‹#›</a:t>
            </a:fld>
            <a:endParaRPr lang="en-US"/>
          </a:p>
        </p:txBody>
      </p:sp>
    </p:spTree>
    <p:extLst>
      <p:ext uri="{BB962C8B-B14F-4D97-AF65-F5344CB8AC3E}">
        <p14:creationId xmlns:p14="http://schemas.microsoft.com/office/powerpoint/2010/main" val="83685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CC17535-CE47-43F9-8F0C-E29A8B6FB11A}" type="datetimeFigureOut">
              <a:rPr lang="en-US" smtClean="0"/>
              <a:pPr/>
              <a:t>11/3/2018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1A14688-20C8-4755-9E9A-DC1D8942B3F1}" type="slidenum">
              <a:rPr lang="en-US" smtClean="0"/>
              <a:pPr/>
              <a:t>‹#›</a:t>
            </a:fld>
            <a:endParaRPr lang="en-US"/>
          </a:p>
        </p:txBody>
      </p:sp>
    </p:spTree>
    <p:extLst>
      <p:ext uri="{BB962C8B-B14F-4D97-AF65-F5344CB8AC3E}">
        <p14:creationId xmlns:p14="http://schemas.microsoft.com/office/powerpoint/2010/main" val="1045244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C17535-CE47-43F9-8F0C-E29A8B6FB11A}" type="datetimeFigureOut">
              <a:rPr lang="en-US" smtClean="0"/>
              <a:pPr/>
              <a:t>11/3/2018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1A14688-20C8-4755-9E9A-DC1D8942B3F1}" type="slidenum">
              <a:rPr lang="en-US" smtClean="0"/>
              <a:pPr/>
              <a:t>‹#›</a:t>
            </a:fld>
            <a:endParaRPr lang="en-US"/>
          </a:p>
        </p:txBody>
      </p:sp>
    </p:spTree>
    <p:extLst>
      <p:ext uri="{BB962C8B-B14F-4D97-AF65-F5344CB8AC3E}">
        <p14:creationId xmlns:p14="http://schemas.microsoft.com/office/powerpoint/2010/main" val="226634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CC17535-CE47-43F9-8F0C-E29A8B6FB11A}" type="datetimeFigureOut">
              <a:rPr lang="en-US" smtClean="0"/>
              <a:pPr/>
              <a:t>11/3/2018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1A14688-20C8-4755-9E9A-DC1D8942B3F1}" type="slidenum">
              <a:rPr lang="en-US" smtClean="0"/>
              <a:pPr/>
              <a:t>‹#›</a:t>
            </a:fld>
            <a:endParaRPr lang="en-US"/>
          </a:p>
        </p:txBody>
      </p:sp>
    </p:spTree>
    <p:extLst>
      <p:ext uri="{BB962C8B-B14F-4D97-AF65-F5344CB8AC3E}">
        <p14:creationId xmlns:p14="http://schemas.microsoft.com/office/powerpoint/2010/main" val="3606770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C17535-CE47-43F9-8F0C-E29A8B6FB11A}"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A14688-20C8-4755-9E9A-DC1D8942B3F1}" type="slidenum">
              <a:rPr lang="en-US" smtClean="0"/>
              <a:pPr/>
              <a:t>‹#›</a:t>
            </a:fld>
            <a:endParaRPr lang="en-US"/>
          </a:p>
        </p:txBody>
      </p:sp>
    </p:spTree>
    <p:extLst>
      <p:ext uri="{BB962C8B-B14F-4D97-AF65-F5344CB8AC3E}">
        <p14:creationId xmlns:p14="http://schemas.microsoft.com/office/powerpoint/2010/main" val="43058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C17535-CE47-43F9-8F0C-E29A8B6FB11A}" type="datetimeFigureOut">
              <a:rPr lang="en-US" smtClean="0"/>
              <a:pPr/>
              <a:t>11/3/2018</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41A14688-20C8-4755-9E9A-DC1D8942B3F1}" type="slidenum">
              <a:rPr lang="en-US" smtClean="0"/>
              <a:pPr/>
              <a:t>‹#›</a:t>
            </a:fld>
            <a:endParaRPr lang="en-US"/>
          </a:p>
        </p:txBody>
      </p:sp>
    </p:spTree>
    <p:extLst>
      <p:ext uri="{BB962C8B-B14F-4D97-AF65-F5344CB8AC3E}">
        <p14:creationId xmlns:p14="http://schemas.microsoft.com/office/powerpoint/2010/main" val="762848769"/>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3-us-west-2.amazonaws.com/cs188websitecontent/projects/release/search/v1/001/search.zi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Project 1: Search in </a:t>
            </a:r>
            <a:r>
              <a:rPr lang="en-US" b="1" dirty="0" err="1" smtClean="0"/>
              <a:t>Pacman</a:t>
            </a:r>
            <a:r>
              <a:rPr lang="en-US" b="1" dirty="0" smtClean="0"/>
              <a:t/>
            </a:r>
            <a:br>
              <a:rPr lang="en-US" b="1" dirty="0" smtClean="0"/>
            </a:br>
            <a:endParaRPr lang="en-US" dirty="0"/>
          </a:p>
        </p:txBody>
      </p:sp>
      <p:pic>
        <p:nvPicPr>
          <p:cNvPr id="22530" name="Picture 2" descr="https://s3-us-west-2.amazonaws.com/cs188websitecontent/projects/release/search/v1/001/maze.png"/>
          <p:cNvPicPr>
            <a:picLocks noChangeAspect="1" noChangeArrowheads="1"/>
          </p:cNvPicPr>
          <p:nvPr/>
        </p:nvPicPr>
        <p:blipFill>
          <a:blip r:embed="rId2"/>
          <a:srcRect/>
          <a:stretch>
            <a:fillRect/>
          </a:stretch>
        </p:blipFill>
        <p:spPr bwMode="auto">
          <a:xfrm>
            <a:off x="2286000" y="1371600"/>
            <a:ext cx="5295900" cy="52959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73570" y="3859967"/>
            <a:ext cx="8870430" cy="13144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73570" y="114925"/>
            <a:ext cx="7391400" cy="3657600"/>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273570" y="5224384"/>
            <a:ext cx="8870430" cy="1704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88" y="0"/>
            <a:ext cx="7055380" cy="1400530"/>
          </a:xfrm>
        </p:spPr>
        <p:txBody>
          <a:bodyPr/>
          <a:lstStyle/>
          <a:p>
            <a:pPr algn="ctr"/>
            <a:r>
              <a:rPr lang="en-US" b="1" dirty="0" smtClean="0"/>
              <a:t>Two Player Games</a:t>
            </a:r>
            <a:br>
              <a:rPr lang="en-US" b="1" dirty="0" smtClean="0"/>
            </a:br>
            <a:r>
              <a:rPr lang="en-US" sz="2000" b="1" dirty="0" smtClean="0"/>
              <a:t>TIC-TAC-TOE</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523875" y="1022872"/>
            <a:ext cx="7248525" cy="6139927"/>
          </a:xfrm>
          <a:prstGeom prst="rect">
            <a:avLst/>
          </a:prstGeom>
          <a:noFill/>
          <a:ln w="9525">
            <a:noFill/>
            <a:miter lim="800000"/>
            <a:headEnd/>
            <a:tailEnd/>
          </a:ln>
          <a:effectLst/>
        </p:spPr>
      </p:pic>
    </p:spTree>
    <p:extLst>
      <p:ext uri="{BB962C8B-B14F-4D97-AF65-F5344CB8AC3E}">
        <p14:creationId xmlns:p14="http://schemas.microsoft.com/office/powerpoint/2010/main" val="1806234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5438"/>
            <a:ext cx="7498080" cy="609600"/>
          </a:xfrm>
        </p:spPr>
        <p:txBody>
          <a:bodyPr>
            <a:normAutofit fontScale="90000"/>
          </a:bodyPr>
          <a:lstStyle/>
          <a:p>
            <a:pPr algn="ctr"/>
            <a:r>
              <a:rPr lang="en-US" dirty="0" smtClean="0">
                <a:effectLst/>
              </a:rPr>
              <a:t>Three goals of Pacman projects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smtClean="0"/>
          </a:p>
          <a:p>
            <a:endParaRPr lang="en-US" dirty="0"/>
          </a:p>
          <a:p>
            <a:r>
              <a:rPr lang="en-US" dirty="0" smtClean="0"/>
              <a:t>The </a:t>
            </a:r>
            <a:r>
              <a:rPr lang="en-US" dirty="0"/>
              <a:t>projects </a:t>
            </a:r>
            <a:r>
              <a:rPr lang="en-US" dirty="0" smtClean="0"/>
              <a:t>allow </a:t>
            </a:r>
            <a:r>
              <a:rPr lang="en-US" dirty="0"/>
              <a:t>students to visualize the results of the techniques they implement. </a:t>
            </a:r>
            <a:endParaRPr lang="en-US" dirty="0" smtClean="0"/>
          </a:p>
          <a:p>
            <a:r>
              <a:rPr lang="en-US" dirty="0" smtClean="0"/>
              <a:t>They </a:t>
            </a:r>
            <a:r>
              <a:rPr lang="en-US" dirty="0"/>
              <a:t>also contain code examples and clear </a:t>
            </a:r>
            <a:r>
              <a:rPr lang="en-US" dirty="0" smtClean="0"/>
              <a:t>directions.</a:t>
            </a:r>
          </a:p>
          <a:p>
            <a:r>
              <a:rPr lang="en-US" dirty="0" smtClean="0"/>
              <a:t> </a:t>
            </a:r>
            <a:r>
              <a:rPr lang="en-US" dirty="0"/>
              <a:t>Finally, Pac-Man provides a challenging problem environment that demands creative </a:t>
            </a:r>
            <a:r>
              <a:rPr lang="en-US" dirty="0" smtClean="0"/>
              <a:t>solutions</a:t>
            </a:r>
            <a:endParaRPr lang="en-US" dirty="0"/>
          </a:p>
        </p:txBody>
      </p:sp>
      <p:pic>
        <p:nvPicPr>
          <p:cNvPr id="6" name="Picture 2" descr="Pac-Man Game"/>
          <p:cNvPicPr>
            <a:picLocks noGrp="1" noChangeAspect="1" noChangeArrowheads="1" noCrop="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1752600" y="1447800"/>
            <a:ext cx="5164137"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302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US" dirty="0" err="1" smtClean="0"/>
              <a:t>PacMan</a:t>
            </a:r>
            <a:endParaRPr lang="en-US" dirty="0" smtClean="0"/>
          </a:p>
        </p:txBody>
      </p:sp>
      <p:sp>
        <p:nvSpPr>
          <p:cNvPr id="8195" name="Rectangle 3"/>
          <p:cNvSpPr>
            <a:spLocks noGrp="1" noChangeArrowheads="1"/>
          </p:cNvSpPr>
          <p:nvPr>
            <p:ph idx="1"/>
          </p:nvPr>
        </p:nvSpPr>
        <p:spPr>
          <a:xfrm>
            <a:off x="1543050" y="1447800"/>
            <a:ext cx="6172200" cy="4876800"/>
          </a:xfrm>
        </p:spPr>
        <p:txBody>
          <a:bodyPr>
            <a:normAutofit fontScale="92500" lnSpcReduction="20000"/>
          </a:bodyPr>
          <a:lstStyle/>
          <a:p>
            <a:pPr eaLnBrk="1" hangingPunct="1">
              <a:lnSpc>
                <a:spcPct val="80000"/>
              </a:lnSpc>
            </a:pPr>
            <a:r>
              <a:rPr lang="en-US" sz="2800" dirty="0" smtClean="0"/>
              <a:t>A </a:t>
            </a:r>
            <a:r>
              <a:rPr lang="en-US" sz="2800" dirty="0" smtClean="0">
                <a:solidFill>
                  <a:srgbClr val="FF0000"/>
                </a:solidFill>
              </a:rPr>
              <a:t>search</a:t>
            </a:r>
            <a:r>
              <a:rPr lang="en-US" sz="2800" dirty="0" smtClean="0"/>
              <a:t> </a:t>
            </a:r>
            <a:r>
              <a:rPr lang="en-US" sz="2800" dirty="0" smtClean="0">
                <a:solidFill>
                  <a:srgbClr val="FF0000"/>
                </a:solidFill>
              </a:rPr>
              <a:t>problem</a:t>
            </a:r>
            <a:r>
              <a:rPr lang="en-US" sz="2800" dirty="0" smtClean="0"/>
              <a:t> consists of:</a:t>
            </a:r>
          </a:p>
          <a:p>
            <a:pPr lvl="1" eaLnBrk="1" hangingPunct="1">
              <a:lnSpc>
                <a:spcPct val="80000"/>
              </a:lnSpc>
              <a:buNone/>
            </a:pPr>
            <a:endParaRPr lang="en-US" sz="2400" dirty="0" smtClean="0"/>
          </a:p>
          <a:p>
            <a:pPr lvl="1">
              <a:lnSpc>
                <a:spcPct val="80000"/>
              </a:lnSpc>
            </a:pPr>
            <a:r>
              <a:rPr lang="en-US" sz="2400" dirty="0" smtClean="0"/>
              <a:t>A state space</a:t>
            </a:r>
          </a:p>
          <a:p>
            <a:pPr lvl="1" eaLnBrk="1" hangingPunct="1">
              <a:lnSpc>
                <a:spcPct val="80000"/>
              </a:lnSpc>
            </a:pPr>
            <a:endParaRPr lang="en-US" sz="2400" dirty="0" smtClean="0"/>
          </a:p>
          <a:p>
            <a:pPr lvl="1" eaLnBrk="1" hangingPunct="1">
              <a:lnSpc>
                <a:spcPct val="80000"/>
              </a:lnSpc>
            </a:pPr>
            <a:endParaRPr lang="en-US" sz="2400" dirty="0" smtClean="0"/>
          </a:p>
          <a:p>
            <a:pPr lvl="1" eaLnBrk="1" hangingPunct="1">
              <a:lnSpc>
                <a:spcPct val="80000"/>
              </a:lnSpc>
            </a:pPr>
            <a:r>
              <a:rPr lang="en-US" sz="2400" dirty="0" smtClean="0"/>
              <a:t>A successor function</a:t>
            </a:r>
          </a:p>
          <a:p>
            <a:pPr lvl="1" eaLnBrk="1" hangingPunct="1">
              <a:lnSpc>
                <a:spcPct val="80000"/>
              </a:lnSpc>
              <a:buFont typeface="Wingdings" pitchFamily="2" charset="2"/>
              <a:buNone/>
            </a:pPr>
            <a:r>
              <a:rPr lang="en-US" sz="2400" dirty="0" smtClean="0"/>
              <a:t>	(with actions, costs)</a:t>
            </a:r>
          </a:p>
          <a:p>
            <a:pPr lvl="1" eaLnBrk="1" hangingPunct="1">
              <a:lnSpc>
                <a:spcPct val="80000"/>
              </a:lnSpc>
            </a:pPr>
            <a:endParaRPr lang="en-US" sz="2400" dirty="0" smtClean="0"/>
          </a:p>
          <a:p>
            <a:pPr lvl="1" eaLnBrk="1" hangingPunct="1">
              <a:lnSpc>
                <a:spcPct val="80000"/>
              </a:lnSpc>
            </a:pPr>
            <a:endParaRPr lang="en-US" sz="2400" dirty="0" smtClean="0"/>
          </a:p>
          <a:p>
            <a:pPr lvl="1" eaLnBrk="1" hangingPunct="1">
              <a:lnSpc>
                <a:spcPct val="80000"/>
              </a:lnSpc>
            </a:pPr>
            <a:r>
              <a:rPr lang="en-US" sz="2400" dirty="0" smtClean="0"/>
              <a:t>A start state and a goal test</a:t>
            </a:r>
          </a:p>
          <a:p>
            <a:pPr lvl="1" eaLnBrk="1" hangingPunct="1">
              <a:lnSpc>
                <a:spcPct val="80000"/>
              </a:lnSpc>
            </a:pPr>
            <a:endParaRPr lang="en-US" sz="2400" dirty="0" smtClean="0"/>
          </a:p>
          <a:p>
            <a:pPr eaLnBrk="1" hangingPunct="1">
              <a:lnSpc>
                <a:spcPct val="80000"/>
              </a:lnSpc>
            </a:pPr>
            <a:r>
              <a:rPr lang="en-US" sz="2800" dirty="0" smtClean="0"/>
              <a:t>A </a:t>
            </a:r>
            <a:r>
              <a:rPr lang="en-US" sz="2800" dirty="0" smtClean="0">
                <a:solidFill>
                  <a:srgbClr val="FF0000"/>
                </a:solidFill>
              </a:rPr>
              <a:t>solution</a:t>
            </a:r>
            <a:r>
              <a:rPr lang="en-US" sz="2800" dirty="0" smtClean="0"/>
              <a:t> is a sequence of actions (a plan) which </a:t>
            </a:r>
            <a:r>
              <a:rPr lang="en-US" sz="2800" dirty="0" smtClean="0"/>
              <a:t>transfer </a:t>
            </a:r>
            <a:r>
              <a:rPr lang="en-US" sz="2800" dirty="0" smtClean="0"/>
              <a:t>the start state to a goal state</a:t>
            </a:r>
          </a:p>
        </p:txBody>
      </p:sp>
      <p:pic>
        <p:nvPicPr>
          <p:cNvPr id="8196" name="Picture 4"/>
          <p:cNvPicPr>
            <a:picLocks noChangeAspect="1" noChangeArrowheads="1"/>
          </p:cNvPicPr>
          <p:nvPr/>
        </p:nvPicPr>
        <p:blipFill>
          <a:blip r:embed="rId3" cstate="print"/>
          <a:srcRect/>
          <a:stretch>
            <a:fillRect/>
          </a:stretch>
        </p:blipFill>
        <p:spPr bwMode="auto">
          <a:xfrm>
            <a:off x="5200648" y="2133602"/>
            <a:ext cx="420291" cy="568325"/>
          </a:xfrm>
          <a:prstGeom prst="rect">
            <a:avLst/>
          </a:prstGeom>
          <a:noFill/>
          <a:ln w="9525">
            <a:noFill/>
            <a:miter lim="800000"/>
            <a:headEnd/>
            <a:tailEnd/>
          </a:ln>
        </p:spPr>
      </p:pic>
      <p:pic>
        <p:nvPicPr>
          <p:cNvPr id="8197" name="Picture 5"/>
          <p:cNvPicPr>
            <a:picLocks noChangeAspect="1" noChangeArrowheads="1"/>
          </p:cNvPicPr>
          <p:nvPr/>
        </p:nvPicPr>
        <p:blipFill>
          <a:blip r:embed="rId4" cstate="print"/>
          <a:srcRect/>
          <a:stretch>
            <a:fillRect/>
          </a:stretch>
        </p:blipFill>
        <p:spPr bwMode="auto">
          <a:xfrm>
            <a:off x="6215058" y="2133600"/>
            <a:ext cx="414338" cy="560388"/>
          </a:xfrm>
          <a:prstGeom prst="rect">
            <a:avLst/>
          </a:prstGeom>
          <a:noFill/>
          <a:ln w="9525">
            <a:noFill/>
            <a:miter lim="800000"/>
            <a:headEnd/>
            <a:tailEnd/>
          </a:ln>
        </p:spPr>
      </p:pic>
      <p:pic>
        <p:nvPicPr>
          <p:cNvPr id="8198" name="Picture 6"/>
          <p:cNvPicPr>
            <a:picLocks noChangeAspect="1" noChangeArrowheads="1"/>
          </p:cNvPicPr>
          <p:nvPr/>
        </p:nvPicPr>
        <p:blipFill>
          <a:blip r:embed="rId5" cstate="print"/>
          <a:srcRect/>
          <a:stretch>
            <a:fillRect/>
          </a:stretch>
        </p:blipFill>
        <p:spPr bwMode="auto">
          <a:xfrm>
            <a:off x="7772400" y="2133600"/>
            <a:ext cx="408385" cy="560388"/>
          </a:xfrm>
          <a:prstGeom prst="rect">
            <a:avLst/>
          </a:prstGeom>
          <a:noFill/>
          <a:ln w="9525">
            <a:noFill/>
            <a:miter lim="800000"/>
            <a:headEnd/>
            <a:tailEnd/>
          </a:ln>
        </p:spPr>
      </p:pic>
      <p:pic>
        <p:nvPicPr>
          <p:cNvPr id="8199" name="Picture 7"/>
          <p:cNvPicPr>
            <a:picLocks noChangeAspect="1" noChangeArrowheads="1"/>
          </p:cNvPicPr>
          <p:nvPr/>
        </p:nvPicPr>
        <p:blipFill>
          <a:blip r:embed="rId6" cstate="print"/>
          <a:srcRect/>
          <a:stretch>
            <a:fillRect/>
          </a:stretch>
        </p:blipFill>
        <p:spPr bwMode="auto">
          <a:xfrm>
            <a:off x="5714997" y="2133600"/>
            <a:ext cx="414338" cy="560388"/>
          </a:xfrm>
          <a:prstGeom prst="rect">
            <a:avLst/>
          </a:prstGeom>
          <a:noFill/>
          <a:ln w="9525">
            <a:noFill/>
            <a:miter lim="800000"/>
            <a:headEnd/>
            <a:tailEnd/>
          </a:ln>
        </p:spPr>
      </p:pic>
      <p:pic>
        <p:nvPicPr>
          <p:cNvPr id="8200" name="Picture 8"/>
          <p:cNvPicPr>
            <a:picLocks noChangeAspect="1" noChangeArrowheads="1"/>
          </p:cNvPicPr>
          <p:nvPr/>
        </p:nvPicPr>
        <p:blipFill>
          <a:blip r:embed="rId7" cstate="print"/>
          <a:srcRect/>
          <a:stretch>
            <a:fillRect/>
          </a:stretch>
        </p:blipFill>
        <p:spPr bwMode="auto">
          <a:xfrm>
            <a:off x="7243758" y="2133603"/>
            <a:ext cx="414338" cy="552451"/>
          </a:xfrm>
          <a:prstGeom prst="rect">
            <a:avLst/>
          </a:prstGeom>
          <a:noFill/>
          <a:ln w="9525">
            <a:noFill/>
            <a:miter lim="800000"/>
            <a:headEnd/>
            <a:tailEnd/>
          </a:ln>
        </p:spPr>
      </p:pic>
      <p:pic>
        <p:nvPicPr>
          <p:cNvPr id="8201" name="Picture 9"/>
          <p:cNvPicPr>
            <a:picLocks noChangeAspect="1" noChangeArrowheads="1"/>
          </p:cNvPicPr>
          <p:nvPr/>
        </p:nvPicPr>
        <p:blipFill>
          <a:blip r:embed="rId8" cstate="print"/>
          <a:srcRect/>
          <a:stretch>
            <a:fillRect/>
          </a:stretch>
        </p:blipFill>
        <p:spPr bwMode="auto">
          <a:xfrm>
            <a:off x="6723456" y="2133600"/>
            <a:ext cx="420290" cy="560388"/>
          </a:xfrm>
          <a:prstGeom prst="rect">
            <a:avLst/>
          </a:prstGeom>
          <a:noFill/>
          <a:ln w="9525">
            <a:noFill/>
            <a:miter lim="800000"/>
            <a:headEnd/>
            <a:tailEnd/>
          </a:ln>
        </p:spPr>
      </p:pic>
      <p:pic>
        <p:nvPicPr>
          <p:cNvPr id="8202" name="Picture 10"/>
          <p:cNvPicPr>
            <a:picLocks noChangeAspect="1" noChangeArrowheads="1"/>
          </p:cNvPicPr>
          <p:nvPr/>
        </p:nvPicPr>
        <p:blipFill>
          <a:blip r:embed="rId9" cstate="print"/>
          <a:srcRect/>
          <a:stretch>
            <a:fillRect/>
          </a:stretch>
        </p:blipFill>
        <p:spPr bwMode="auto">
          <a:xfrm>
            <a:off x="4686300" y="2133600"/>
            <a:ext cx="408385" cy="560388"/>
          </a:xfrm>
          <a:prstGeom prst="rect">
            <a:avLst/>
          </a:prstGeom>
          <a:noFill/>
          <a:ln w="9525">
            <a:noFill/>
            <a:miter lim="800000"/>
            <a:headEnd/>
            <a:tailEnd/>
          </a:ln>
        </p:spPr>
      </p:pic>
      <p:pic>
        <p:nvPicPr>
          <p:cNvPr id="8203" name="Picture 11"/>
          <p:cNvPicPr>
            <a:picLocks noChangeAspect="1" noChangeArrowheads="1"/>
          </p:cNvPicPr>
          <p:nvPr/>
        </p:nvPicPr>
        <p:blipFill>
          <a:blip r:embed="rId3" cstate="print"/>
          <a:srcRect/>
          <a:stretch>
            <a:fillRect/>
          </a:stretch>
        </p:blipFill>
        <p:spPr bwMode="auto">
          <a:xfrm>
            <a:off x="6577013" y="3519489"/>
            <a:ext cx="420291" cy="568325"/>
          </a:xfrm>
          <a:prstGeom prst="rect">
            <a:avLst/>
          </a:prstGeom>
          <a:noFill/>
          <a:ln w="9525">
            <a:noFill/>
            <a:miter lim="800000"/>
            <a:headEnd/>
            <a:tailEnd/>
          </a:ln>
        </p:spPr>
      </p:pic>
      <p:pic>
        <p:nvPicPr>
          <p:cNvPr id="8204" name="Picture 12"/>
          <p:cNvPicPr>
            <a:picLocks noChangeAspect="1" noChangeArrowheads="1"/>
          </p:cNvPicPr>
          <p:nvPr/>
        </p:nvPicPr>
        <p:blipFill>
          <a:blip r:embed="rId6" cstate="print"/>
          <a:srcRect/>
          <a:stretch>
            <a:fillRect/>
          </a:stretch>
        </p:blipFill>
        <p:spPr bwMode="auto">
          <a:xfrm>
            <a:off x="7762876" y="3173414"/>
            <a:ext cx="414338" cy="560387"/>
          </a:xfrm>
          <a:prstGeom prst="rect">
            <a:avLst/>
          </a:prstGeom>
          <a:noFill/>
          <a:ln w="9525">
            <a:noFill/>
            <a:miter lim="800000"/>
            <a:headEnd/>
            <a:tailEnd/>
          </a:ln>
        </p:spPr>
      </p:pic>
      <p:pic>
        <p:nvPicPr>
          <p:cNvPr id="8205" name="Picture 13"/>
          <p:cNvPicPr>
            <a:picLocks noChangeAspect="1" noChangeArrowheads="1"/>
          </p:cNvPicPr>
          <p:nvPr/>
        </p:nvPicPr>
        <p:blipFill>
          <a:blip r:embed="rId4" cstate="print"/>
          <a:srcRect/>
          <a:stretch>
            <a:fillRect/>
          </a:stretch>
        </p:blipFill>
        <p:spPr bwMode="auto">
          <a:xfrm>
            <a:off x="7777162" y="3935414"/>
            <a:ext cx="414338" cy="560387"/>
          </a:xfrm>
          <a:prstGeom prst="rect">
            <a:avLst/>
          </a:prstGeom>
          <a:noFill/>
          <a:ln w="9525">
            <a:noFill/>
            <a:miter lim="800000"/>
            <a:headEnd/>
            <a:tailEnd/>
          </a:ln>
        </p:spPr>
      </p:pic>
      <p:sp>
        <p:nvSpPr>
          <p:cNvPr id="8206" name="Line 14"/>
          <p:cNvSpPr>
            <a:spLocks noChangeShapeType="1"/>
          </p:cNvSpPr>
          <p:nvPr/>
        </p:nvSpPr>
        <p:spPr bwMode="auto">
          <a:xfrm flipV="1">
            <a:off x="7105650" y="3429000"/>
            <a:ext cx="571500" cy="304800"/>
          </a:xfrm>
          <a:prstGeom prst="line">
            <a:avLst/>
          </a:prstGeom>
          <a:noFill/>
          <a:ln w="9525">
            <a:solidFill>
              <a:schemeClr val="tx1"/>
            </a:solidFill>
            <a:round/>
            <a:headEnd/>
            <a:tailEnd type="triangle" w="med" len="med"/>
          </a:ln>
        </p:spPr>
        <p:txBody>
          <a:bodyPr lIns="91432" tIns="45718" rIns="91432" bIns="45718"/>
          <a:lstStyle/>
          <a:p>
            <a:endParaRPr lang="en-US">
              <a:latin typeface="Calibri" pitchFamily="34" charset="0"/>
            </a:endParaRPr>
          </a:p>
        </p:txBody>
      </p:sp>
      <p:sp>
        <p:nvSpPr>
          <p:cNvPr id="8207" name="Line 15"/>
          <p:cNvSpPr>
            <a:spLocks noChangeShapeType="1"/>
          </p:cNvSpPr>
          <p:nvPr/>
        </p:nvSpPr>
        <p:spPr bwMode="auto">
          <a:xfrm>
            <a:off x="7105650" y="3962400"/>
            <a:ext cx="571500" cy="228600"/>
          </a:xfrm>
          <a:prstGeom prst="line">
            <a:avLst/>
          </a:prstGeom>
          <a:noFill/>
          <a:ln w="9525">
            <a:solidFill>
              <a:schemeClr val="tx1"/>
            </a:solidFill>
            <a:round/>
            <a:headEnd/>
            <a:tailEnd type="triangle" w="med" len="med"/>
          </a:ln>
        </p:spPr>
        <p:txBody>
          <a:bodyPr lIns="91432" tIns="45718" rIns="91432" bIns="45718"/>
          <a:lstStyle/>
          <a:p>
            <a:endParaRPr lang="en-US">
              <a:latin typeface="Calibri" pitchFamily="34" charset="0"/>
            </a:endParaRPr>
          </a:p>
        </p:txBody>
      </p:sp>
      <p:sp>
        <p:nvSpPr>
          <p:cNvPr id="8208" name="Text Box 16"/>
          <p:cNvSpPr txBox="1">
            <a:spLocks noChangeArrowheads="1"/>
          </p:cNvSpPr>
          <p:nvPr/>
        </p:nvSpPr>
        <p:spPr bwMode="auto">
          <a:xfrm>
            <a:off x="6934200" y="3048000"/>
            <a:ext cx="742950" cy="646327"/>
          </a:xfrm>
          <a:prstGeom prst="rect">
            <a:avLst/>
          </a:prstGeom>
          <a:noFill/>
          <a:ln w="9525">
            <a:noFill/>
            <a:miter lim="800000"/>
            <a:headEnd/>
            <a:tailEnd/>
          </a:ln>
        </p:spPr>
        <p:txBody>
          <a:bodyPr lIns="91432" tIns="45718" rIns="91432" bIns="45718">
            <a:spAutoFit/>
          </a:bodyPr>
          <a:lstStyle/>
          <a:p>
            <a:pPr>
              <a:spcBef>
                <a:spcPct val="50000"/>
              </a:spcBef>
            </a:pPr>
            <a:r>
              <a:rPr lang="en-US">
                <a:latin typeface="Calibri" pitchFamily="34" charset="0"/>
              </a:rPr>
              <a:t>“N”, 1.0</a:t>
            </a:r>
          </a:p>
        </p:txBody>
      </p:sp>
      <p:sp>
        <p:nvSpPr>
          <p:cNvPr id="8209" name="Text Box 17"/>
          <p:cNvSpPr txBox="1">
            <a:spLocks noChangeArrowheads="1"/>
          </p:cNvSpPr>
          <p:nvPr/>
        </p:nvSpPr>
        <p:spPr bwMode="auto">
          <a:xfrm>
            <a:off x="6934200" y="4267202"/>
            <a:ext cx="857250" cy="646327"/>
          </a:xfrm>
          <a:prstGeom prst="rect">
            <a:avLst/>
          </a:prstGeom>
          <a:noFill/>
          <a:ln w="9525">
            <a:noFill/>
            <a:miter lim="800000"/>
            <a:headEnd/>
            <a:tailEnd/>
          </a:ln>
        </p:spPr>
        <p:txBody>
          <a:bodyPr lIns="91432" tIns="45718" rIns="91432" bIns="45718">
            <a:spAutoFit/>
          </a:bodyPr>
          <a:lstStyle/>
          <a:p>
            <a:pPr>
              <a:spcBef>
                <a:spcPct val="50000"/>
              </a:spcBef>
            </a:pPr>
            <a:r>
              <a:rPr lang="en-US" dirty="0">
                <a:latin typeface="Calibri" pitchFamily="34" charset="0"/>
              </a:rPr>
              <a:t>“E”, 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0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9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0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0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0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0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0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20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2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6" grpId="0" animBg="1"/>
      <p:bldP spid="8207" grpId="0" animBg="1"/>
      <p:bldP spid="8208" grpId="0"/>
      <p:bldP spid="820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35608" y="0"/>
            <a:ext cx="7498080" cy="1219200"/>
          </a:xfrm>
        </p:spPr>
        <p:txBody>
          <a:bodyPr/>
          <a:lstStyle/>
          <a:p>
            <a:pPr eaLnBrk="1" hangingPunct="1"/>
            <a:r>
              <a:rPr lang="en-US" dirty="0" smtClean="0"/>
              <a:t>State Space Graphs</a:t>
            </a:r>
          </a:p>
        </p:txBody>
      </p:sp>
      <p:sp>
        <p:nvSpPr>
          <p:cNvPr id="12291" name="Rectangle 3"/>
          <p:cNvSpPr>
            <a:spLocks noGrp="1" noChangeArrowheads="1"/>
          </p:cNvSpPr>
          <p:nvPr>
            <p:ph idx="1"/>
          </p:nvPr>
        </p:nvSpPr>
        <p:spPr>
          <a:xfrm>
            <a:off x="342900" y="1657353"/>
            <a:ext cx="4743450" cy="4525963"/>
          </a:xfrm>
        </p:spPr>
        <p:txBody>
          <a:bodyPr>
            <a:normAutofit fontScale="85000" lnSpcReduction="20000"/>
          </a:bodyPr>
          <a:lstStyle/>
          <a:p>
            <a:pPr eaLnBrk="1" hangingPunct="1"/>
            <a:r>
              <a:rPr lang="en-US" sz="2400" dirty="0" smtClean="0"/>
              <a:t>State space graph: A mathematical representation of a search problem</a:t>
            </a:r>
          </a:p>
          <a:p>
            <a:pPr lvl="1" eaLnBrk="1" hangingPunct="1"/>
            <a:r>
              <a:rPr lang="en-US" sz="1900" dirty="0" smtClean="0"/>
              <a:t>Nodes are (abstracted) world configurations</a:t>
            </a:r>
          </a:p>
          <a:p>
            <a:pPr lvl="1" eaLnBrk="1" hangingPunct="1"/>
            <a:r>
              <a:rPr lang="en-US" sz="1900" dirty="0" smtClean="0"/>
              <a:t>Arcs represent successors (action results)</a:t>
            </a:r>
          </a:p>
          <a:p>
            <a:pPr lvl="1" eaLnBrk="1" hangingPunct="1"/>
            <a:r>
              <a:rPr lang="en-US" sz="1900" dirty="0" smtClean="0"/>
              <a:t>The goal test is a set of goal nodes (maybe only one)</a:t>
            </a:r>
          </a:p>
          <a:p>
            <a:pPr lvl="1" eaLnBrk="1" hangingPunct="1"/>
            <a:endParaRPr lang="en-US" sz="2000" dirty="0" smtClean="0"/>
          </a:p>
          <a:p>
            <a:pPr eaLnBrk="1" hangingPunct="1"/>
            <a:r>
              <a:rPr lang="en-US" sz="2400" dirty="0" smtClean="0"/>
              <a:t>In a state space graph, each state occurs only once!</a:t>
            </a:r>
          </a:p>
          <a:p>
            <a:pPr lvl="1" eaLnBrk="1" hangingPunct="1"/>
            <a:endParaRPr lang="en-US" sz="2000" dirty="0" smtClean="0"/>
          </a:p>
          <a:p>
            <a:pPr eaLnBrk="1" hangingPunct="1"/>
            <a:r>
              <a:rPr lang="en-US" sz="2400" dirty="0" smtClean="0"/>
              <a:t>We can rarely build this full graph in memory (it’s too big), but it’s a useful idea</a:t>
            </a:r>
          </a:p>
          <a:p>
            <a:pPr eaLnBrk="1" hangingPunct="1"/>
            <a:endParaRPr lang="en-US" sz="2400" dirty="0" smtClean="0"/>
          </a:p>
          <a:p>
            <a:pPr eaLnBrk="1" hangingPunct="1">
              <a:buFont typeface="Wingdings" pitchFamily="2" charset="2"/>
              <a:buNone/>
            </a:pPr>
            <a:endParaRPr lang="en-US" sz="2400" dirty="0" smtClean="0"/>
          </a:p>
        </p:txBody>
      </p:sp>
      <p:grpSp>
        <p:nvGrpSpPr>
          <p:cNvPr id="2" name="Group 98"/>
          <p:cNvGrpSpPr/>
          <p:nvPr/>
        </p:nvGrpSpPr>
        <p:grpSpPr>
          <a:xfrm>
            <a:off x="5257800" y="1219200"/>
            <a:ext cx="3657600" cy="5410200"/>
            <a:chOff x="7086600" y="1219200"/>
            <a:chExt cx="4876800" cy="5410200"/>
          </a:xfrm>
        </p:grpSpPr>
        <p:pic>
          <p:nvPicPr>
            <p:cNvPr id="34" name="Picture 11"/>
            <p:cNvPicPr>
              <a:picLocks noChangeAspect="1" noChangeArrowheads="1"/>
            </p:cNvPicPr>
            <p:nvPr/>
          </p:nvPicPr>
          <p:blipFill>
            <a:blip r:embed="rId2" cstate="print"/>
            <a:srcRect/>
            <a:stretch>
              <a:fillRect/>
            </a:stretch>
          </p:blipFill>
          <p:spPr bwMode="auto">
            <a:xfrm>
              <a:off x="7086600" y="3622676"/>
              <a:ext cx="560388" cy="568325"/>
            </a:xfrm>
            <a:prstGeom prst="rect">
              <a:avLst/>
            </a:prstGeom>
            <a:noFill/>
            <a:ln w="9525">
              <a:noFill/>
              <a:miter lim="800000"/>
              <a:headEnd/>
              <a:tailEnd/>
            </a:ln>
          </p:spPr>
        </p:pic>
        <p:pic>
          <p:nvPicPr>
            <p:cNvPr id="35" name="Picture 12"/>
            <p:cNvPicPr>
              <a:picLocks noChangeAspect="1" noChangeArrowheads="1"/>
            </p:cNvPicPr>
            <p:nvPr/>
          </p:nvPicPr>
          <p:blipFill>
            <a:blip r:embed="rId3" cstate="print"/>
            <a:srcRect/>
            <a:stretch>
              <a:fillRect/>
            </a:stretch>
          </p:blipFill>
          <p:spPr bwMode="auto">
            <a:xfrm>
              <a:off x="8382000" y="2922589"/>
              <a:ext cx="552451" cy="560387"/>
            </a:xfrm>
            <a:prstGeom prst="rect">
              <a:avLst/>
            </a:prstGeom>
            <a:noFill/>
            <a:ln w="9525">
              <a:noFill/>
              <a:miter lim="800000"/>
              <a:headEnd/>
              <a:tailEnd/>
            </a:ln>
          </p:spPr>
        </p:pic>
        <p:pic>
          <p:nvPicPr>
            <p:cNvPr id="36" name="Picture 13"/>
            <p:cNvPicPr>
              <a:picLocks noChangeAspect="1" noChangeArrowheads="1"/>
            </p:cNvPicPr>
            <p:nvPr/>
          </p:nvPicPr>
          <p:blipFill>
            <a:blip r:embed="rId4" cstate="print"/>
            <a:srcRect/>
            <a:stretch>
              <a:fillRect/>
            </a:stretch>
          </p:blipFill>
          <p:spPr bwMode="auto">
            <a:xfrm>
              <a:off x="8401048" y="4378326"/>
              <a:ext cx="552451" cy="560387"/>
            </a:xfrm>
            <a:prstGeom prst="rect">
              <a:avLst/>
            </a:prstGeom>
            <a:noFill/>
            <a:ln w="9525">
              <a:noFill/>
              <a:miter lim="800000"/>
              <a:headEnd/>
              <a:tailEnd/>
            </a:ln>
          </p:spPr>
        </p:pic>
        <p:sp>
          <p:nvSpPr>
            <p:cNvPr id="37" name="Line 14"/>
            <p:cNvSpPr>
              <a:spLocks noChangeShapeType="1"/>
            </p:cNvSpPr>
            <p:nvPr/>
          </p:nvSpPr>
          <p:spPr bwMode="auto">
            <a:xfrm flipV="1">
              <a:off x="7772401" y="3227388"/>
              <a:ext cx="457200" cy="3048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38" name="Line 15"/>
            <p:cNvSpPr>
              <a:spLocks noChangeShapeType="1"/>
            </p:cNvSpPr>
            <p:nvPr/>
          </p:nvSpPr>
          <p:spPr bwMode="auto">
            <a:xfrm>
              <a:off x="7772400" y="4294188"/>
              <a:ext cx="457200" cy="304800"/>
            </a:xfrm>
            <a:prstGeom prst="line">
              <a:avLst/>
            </a:prstGeom>
            <a:noFill/>
            <a:ln w="9525">
              <a:solidFill>
                <a:schemeClr val="tx1"/>
              </a:solidFill>
              <a:round/>
              <a:headEnd/>
              <a:tailEnd type="triangle" w="med" len="med"/>
            </a:ln>
          </p:spPr>
          <p:txBody>
            <a:bodyPr lIns="91436" tIns="45718" rIns="91436" bIns="45718"/>
            <a:lstStyle/>
            <a:p>
              <a:endParaRPr lang="en-US"/>
            </a:p>
          </p:txBody>
        </p:sp>
        <p:grpSp>
          <p:nvGrpSpPr>
            <p:cNvPr id="3" name="Group 49"/>
            <p:cNvGrpSpPr/>
            <p:nvPr/>
          </p:nvGrpSpPr>
          <p:grpSpPr>
            <a:xfrm>
              <a:off x="9739122" y="2922588"/>
              <a:ext cx="566928" cy="560388"/>
              <a:chOff x="10634472" y="3581400"/>
              <a:chExt cx="566928" cy="560388"/>
            </a:xfrm>
          </p:grpSpPr>
          <p:pic>
            <p:nvPicPr>
              <p:cNvPr id="42" name="Picture 11"/>
              <p:cNvPicPr preferRelativeResize="0">
                <a:picLocks noChangeArrowheads="1"/>
              </p:cNvPicPr>
              <p:nvPr/>
            </p:nvPicPr>
            <p:blipFill>
              <a:blip r:embed="rId2" cstate="print"/>
              <a:srcRect/>
              <a:stretch>
                <a:fillRect/>
              </a:stretch>
            </p:blipFill>
            <p:spPr bwMode="auto">
              <a:xfrm rot="16200000" flipV="1">
                <a:off x="10637742" y="3578130"/>
                <a:ext cx="560388" cy="566928"/>
              </a:xfrm>
              <a:prstGeom prst="rect">
                <a:avLst/>
              </a:prstGeom>
              <a:noFill/>
              <a:ln w="9525">
                <a:noFill/>
                <a:miter lim="800000"/>
                <a:headEnd/>
                <a:tailEnd/>
              </a:ln>
            </p:spPr>
          </p:pic>
          <p:sp>
            <p:nvSpPr>
              <p:cNvPr id="43" name="Rectangle 42"/>
              <p:cNvSpPr/>
              <p:nvPr/>
            </p:nvSpPr>
            <p:spPr>
              <a:xfrm>
                <a:off x="10786872" y="3810000"/>
                <a:ext cx="76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47"/>
            <p:cNvGrpSpPr/>
            <p:nvPr/>
          </p:nvGrpSpPr>
          <p:grpSpPr>
            <a:xfrm>
              <a:off x="9772650" y="4370388"/>
              <a:ext cx="560388" cy="568325"/>
              <a:chOff x="8534400" y="4918075"/>
              <a:chExt cx="560388" cy="568325"/>
            </a:xfrm>
          </p:grpSpPr>
          <p:pic>
            <p:nvPicPr>
              <p:cNvPr id="44" name="Picture 11"/>
              <p:cNvPicPr>
                <a:picLocks noChangeAspect="1" noChangeArrowheads="1"/>
              </p:cNvPicPr>
              <p:nvPr/>
            </p:nvPicPr>
            <p:blipFill>
              <a:blip r:embed="rId2" cstate="print"/>
              <a:srcRect/>
              <a:stretch>
                <a:fillRect/>
              </a:stretch>
            </p:blipFill>
            <p:spPr bwMode="auto">
              <a:xfrm>
                <a:off x="8534400" y="4918075"/>
                <a:ext cx="560388" cy="568325"/>
              </a:xfrm>
              <a:prstGeom prst="rect">
                <a:avLst/>
              </a:prstGeom>
              <a:noFill/>
              <a:ln w="9525">
                <a:noFill/>
                <a:miter lim="800000"/>
                <a:headEnd/>
                <a:tailEnd/>
              </a:ln>
            </p:spPr>
          </p:pic>
          <p:sp>
            <p:nvSpPr>
              <p:cNvPr id="45" name="Rectangle 44"/>
              <p:cNvSpPr/>
              <p:nvPr/>
            </p:nvSpPr>
            <p:spPr>
              <a:xfrm>
                <a:off x="8763000" y="5257800"/>
                <a:ext cx="76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8"/>
            <p:cNvGrpSpPr/>
            <p:nvPr/>
          </p:nvGrpSpPr>
          <p:grpSpPr>
            <a:xfrm>
              <a:off x="11049000" y="3684588"/>
              <a:ext cx="552451" cy="560387"/>
              <a:chOff x="10572749" y="4849813"/>
              <a:chExt cx="552451" cy="560387"/>
            </a:xfrm>
          </p:grpSpPr>
          <p:pic>
            <p:nvPicPr>
              <p:cNvPr id="46" name="Picture 12"/>
              <p:cNvPicPr>
                <a:picLocks noChangeAspect="1" noChangeArrowheads="1"/>
              </p:cNvPicPr>
              <p:nvPr/>
            </p:nvPicPr>
            <p:blipFill>
              <a:blip r:embed="rId3" cstate="print"/>
              <a:srcRect/>
              <a:stretch>
                <a:fillRect/>
              </a:stretch>
            </p:blipFill>
            <p:spPr bwMode="auto">
              <a:xfrm>
                <a:off x="10572749" y="4849813"/>
                <a:ext cx="552451" cy="560387"/>
              </a:xfrm>
              <a:prstGeom prst="rect">
                <a:avLst/>
              </a:prstGeom>
              <a:noFill/>
              <a:ln w="9525">
                <a:noFill/>
                <a:miter lim="800000"/>
                <a:headEnd/>
                <a:tailEnd/>
              </a:ln>
            </p:spPr>
          </p:pic>
          <p:sp>
            <p:nvSpPr>
              <p:cNvPr id="47" name="Rectangle 46"/>
              <p:cNvSpPr/>
              <p:nvPr/>
            </p:nvSpPr>
            <p:spPr>
              <a:xfrm>
                <a:off x="10820400" y="5181600"/>
                <a:ext cx="76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Line 14"/>
            <p:cNvSpPr>
              <a:spLocks noChangeShapeType="1"/>
            </p:cNvSpPr>
            <p:nvPr/>
          </p:nvSpPr>
          <p:spPr bwMode="auto">
            <a:xfrm>
              <a:off x="9067801" y="3227388"/>
              <a:ext cx="533399" cy="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52" name="Line 14"/>
            <p:cNvSpPr>
              <a:spLocks noChangeShapeType="1"/>
            </p:cNvSpPr>
            <p:nvPr/>
          </p:nvSpPr>
          <p:spPr bwMode="auto">
            <a:xfrm>
              <a:off x="9067800" y="4675188"/>
              <a:ext cx="533399" cy="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53" name="Line 14"/>
            <p:cNvSpPr>
              <a:spLocks noChangeShapeType="1"/>
            </p:cNvSpPr>
            <p:nvPr/>
          </p:nvSpPr>
          <p:spPr bwMode="auto">
            <a:xfrm flipV="1">
              <a:off x="10515600" y="4294188"/>
              <a:ext cx="457200" cy="3810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54" name="Line 14"/>
            <p:cNvSpPr>
              <a:spLocks noChangeShapeType="1"/>
            </p:cNvSpPr>
            <p:nvPr/>
          </p:nvSpPr>
          <p:spPr bwMode="auto">
            <a:xfrm>
              <a:off x="10439400" y="3303588"/>
              <a:ext cx="457200" cy="3810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64" name="Line 14"/>
            <p:cNvSpPr>
              <a:spLocks noChangeShapeType="1"/>
            </p:cNvSpPr>
            <p:nvPr/>
          </p:nvSpPr>
          <p:spPr bwMode="auto">
            <a:xfrm flipV="1">
              <a:off x="8686800" y="2312988"/>
              <a:ext cx="0" cy="457200"/>
            </a:xfrm>
            <a:prstGeom prst="line">
              <a:avLst/>
            </a:prstGeom>
            <a:noFill/>
            <a:ln w="9525">
              <a:solidFill>
                <a:schemeClr val="tx1"/>
              </a:solidFill>
              <a:round/>
              <a:headEnd/>
              <a:tailEnd type="triangle" w="med" len="med"/>
            </a:ln>
          </p:spPr>
          <p:txBody>
            <a:bodyPr lIns="91436" tIns="45718" rIns="91436" bIns="45718"/>
            <a:lstStyle/>
            <a:p>
              <a:endParaRPr lang="en-US"/>
            </a:p>
          </p:txBody>
        </p:sp>
        <p:grpSp>
          <p:nvGrpSpPr>
            <p:cNvPr id="6" name="Group 69"/>
            <p:cNvGrpSpPr/>
            <p:nvPr/>
          </p:nvGrpSpPr>
          <p:grpSpPr>
            <a:xfrm>
              <a:off x="8382000" y="1676400"/>
              <a:ext cx="3233928" cy="560388"/>
              <a:chOff x="8534400" y="1573212"/>
              <a:chExt cx="3233928" cy="560388"/>
            </a:xfrm>
          </p:grpSpPr>
          <p:grpSp>
            <p:nvGrpSpPr>
              <p:cNvPr id="7" name="Group 56"/>
              <p:cNvGrpSpPr/>
              <p:nvPr/>
            </p:nvGrpSpPr>
            <p:grpSpPr>
              <a:xfrm>
                <a:off x="9829800" y="1573213"/>
                <a:ext cx="552451" cy="560387"/>
                <a:chOff x="9201149" y="1447800"/>
                <a:chExt cx="552451" cy="560387"/>
              </a:xfrm>
            </p:grpSpPr>
            <p:pic>
              <p:nvPicPr>
                <p:cNvPr id="55" name="Picture 12"/>
                <p:cNvPicPr>
                  <a:picLocks noChangeAspect="1" noChangeArrowheads="1"/>
                </p:cNvPicPr>
                <p:nvPr/>
              </p:nvPicPr>
              <p:blipFill>
                <a:blip r:embed="rId3" cstate="print"/>
                <a:srcRect/>
                <a:stretch>
                  <a:fillRect/>
                </a:stretch>
              </p:blipFill>
              <p:spPr bwMode="auto">
                <a:xfrm>
                  <a:off x="9201149" y="1447800"/>
                  <a:ext cx="552451" cy="560387"/>
                </a:xfrm>
                <a:prstGeom prst="rect">
                  <a:avLst/>
                </a:prstGeom>
                <a:noFill/>
                <a:ln w="9525">
                  <a:noFill/>
                  <a:miter lim="800000"/>
                  <a:headEnd/>
                  <a:tailEnd/>
                </a:ln>
              </p:spPr>
            </p:pic>
            <p:sp>
              <p:nvSpPr>
                <p:cNvPr id="56" name="Rectangle 55"/>
                <p:cNvSpPr/>
                <p:nvPr/>
              </p:nvSpPr>
              <p:spPr>
                <a:xfrm>
                  <a:off x="9296400" y="1600200"/>
                  <a:ext cx="1524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57"/>
              <p:cNvGrpSpPr/>
              <p:nvPr/>
            </p:nvGrpSpPr>
            <p:grpSpPr>
              <a:xfrm>
                <a:off x="11201400" y="1573212"/>
                <a:ext cx="566928" cy="560388"/>
                <a:chOff x="10634472" y="3581400"/>
                <a:chExt cx="566928" cy="560388"/>
              </a:xfrm>
            </p:grpSpPr>
            <p:pic>
              <p:nvPicPr>
                <p:cNvPr id="59" name="Picture 11"/>
                <p:cNvPicPr preferRelativeResize="0">
                  <a:picLocks noChangeArrowheads="1"/>
                </p:cNvPicPr>
                <p:nvPr/>
              </p:nvPicPr>
              <p:blipFill>
                <a:blip r:embed="rId2" cstate="print"/>
                <a:srcRect/>
                <a:stretch>
                  <a:fillRect/>
                </a:stretch>
              </p:blipFill>
              <p:spPr bwMode="auto">
                <a:xfrm rot="16200000" flipV="1">
                  <a:off x="10637742" y="3578130"/>
                  <a:ext cx="560388" cy="566928"/>
                </a:xfrm>
                <a:prstGeom prst="rect">
                  <a:avLst/>
                </a:prstGeom>
                <a:noFill/>
                <a:ln w="9525">
                  <a:noFill/>
                  <a:miter lim="800000"/>
                  <a:headEnd/>
                  <a:tailEnd/>
                </a:ln>
              </p:spPr>
            </p:pic>
            <p:sp>
              <p:nvSpPr>
                <p:cNvPr id="60" name="Rectangle 59"/>
                <p:cNvSpPr/>
                <p:nvPr/>
              </p:nvSpPr>
              <p:spPr>
                <a:xfrm>
                  <a:off x="10744201" y="3684588"/>
                  <a:ext cx="76200" cy="2016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60"/>
              <p:cNvGrpSpPr/>
              <p:nvPr/>
            </p:nvGrpSpPr>
            <p:grpSpPr>
              <a:xfrm flipV="1">
                <a:off x="8534400" y="1575816"/>
                <a:ext cx="566928" cy="557784"/>
                <a:chOff x="10634472" y="3581400"/>
                <a:chExt cx="566928" cy="560388"/>
              </a:xfrm>
            </p:grpSpPr>
            <p:pic>
              <p:nvPicPr>
                <p:cNvPr id="62" name="Picture 11"/>
                <p:cNvPicPr preferRelativeResize="0">
                  <a:picLocks noChangeArrowheads="1"/>
                </p:cNvPicPr>
                <p:nvPr/>
              </p:nvPicPr>
              <p:blipFill>
                <a:blip r:embed="rId2" cstate="print"/>
                <a:srcRect/>
                <a:stretch>
                  <a:fillRect/>
                </a:stretch>
              </p:blipFill>
              <p:spPr bwMode="auto">
                <a:xfrm rot="16200000" flipV="1">
                  <a:off x="10637742" y="3578130"/>
                  <a:ext cx="560388" cy="566928"/>
                </a:xfrm>
                <a:prstGeom prst="rect">
                  <a:avLst/>
                </a:prstGeom>
                <a:noFill/>
                <a:ln w="9525">
                  <a:noFill/>
                  <a:miter lim="800000"/>
                  <a:headEnd/>
                  <a:tailEnd/>
                </a:ln>
              </p:spPr>
            </p:pic>
            <p:sp>
              <p:nvSpPr>
                <p:cNvPr id="63" name="Rectangle 62"/>
                <p:cNvSpPr/>
                <p:nvPr/>
              </p:nvSpPr>
              <p:spPr>
                <a:xfrm>
                  <a:off x="10744201" y="3684588"/>
                  <a:ext cx="76200" cy="2016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Line 14"/>
              <p:cNvSpPr>
                <a:spLocks noChangeShapeType="1"/>
              </p:cNvSpPr>
              <p:nvPr/>
            </p:nvSpPr>
            <p:spPr bwMode="auto">
              <a:xfrm flipV="1">
                <a:off x="9296400" y="1752600"/>
                <a:ext cx="381000" cy="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67" name="Line 14"/>
              <p:cNvSpPr>
                <a:spLocks noChangeShapeType="1"/>
              </p:cNvSpPr>
              <p:nvPr/>
            </p:nvSpPr>
            <p:spPr bwMode="auto">
              <a:xfrm flipH="1" flipV="1">
                <a:off x="9296400" y="1981200"/>
                <a:ext cx="381000" cy="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68" name="Line 14"/>
              <p:cNvSpPr>
                <a:spLocks noChangeShapeType="1"/>
              </p:cNvSpPr>
              <p:nvPr/>
            </p:nvSpPr>
            <p:spPr bwMode="auto">
              <a:xfrm flipV="1">
                <a:off x="10591800" y="1752600"/>
                <a:ext cx="381000" cy="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69" name="Line 14"/>
              <p:cNvSpPr>
                <a:spLocks noChangeShapeType="1"/>
              </p:cNvSpPr>
              <p:nvPr/>
            </p:nvSpPr>
            <p:spPr bwMode="auto">
              <a:xfrm flipH="1" flipV="1">
                <a:off x="10591800" y="1981200"/>
                <a:ext cx="381000" cy="0"/>
              </a:xfrm>
              <a:prstGeom prst="line">
                <a:avLst/>
              </a:prstGeom>
              <a:noFill/>
              <a:ln w="9525">
                <a:solidFill>
                  <a:schemeClr val="tx1"/>
                </a:solidFill>
                <a:round/>
                <a:headEnd/>
                <a:tailEnd type="triangle" w="med" len="med"/>
              </a:ln>
            </p:spPr>
            <p:txBody>
              <a:bodyPr lIns="91436" tIns="45718" rIns="91436" bIns="45718"/>
              <a:lstStyle/>
              <a:p>
                <a:endParaRPr lang="en-US"/>
              </a:p>
            </p:txBody>
          </p:sp>
        </p:grpSp>
        <p:grpSp>
          <p:nvGrpSpPr>
            <p:cNvPr id="10" name="Group 70"/>
            <p:cNvGrpSpPr/>
            <p:nvPr/>
          </p:nvGrpSpPr>
          <p:grpSpPr>
            <a:xfrm flipV="1">
              <a:off x="8430540" y="5659922"/>
              <a:ext cx="3223488" cy="568223"/>
              <a:chOff x="8540268" y="1568619"/>
              <a:chExt cx="3223488" cy="570876"/>
            </a:xfrm>
          </p:grpSpPr>
          <p:grpSp>
            <p:nvGrpSpPr>
              <p:cNvPr id="11" name="Group 56"/>
              <p:cNvGrpSpPr/>
              <p:nvPr/>
            </p:nvGrpSpPr>
            <p:grpSpPr>
              <a:xfrm>
                <a:off x="9827134" y="1575890"/>
                <a:ext cx="557783" cy="555030"/>
                <a:chOff x="9198483" y="1450477"/>
                <a:chExt cx="557783" cy="555030"/>
              </a:xfrm>
            </p:grpSpPr>
            <p:pic>
              <p:nvPicPr>
                <p:cNvPr id="83" name="Picture 12"/>
                <p:cNvPicPr>
                  <a:picLocks noChangeAspect="1" noChangeArrowheads="1"/>
                </p:cNvPicPr>
                <p:nvPr/>
              </p:nvPicPr>
              <p:blipFill>
                <a:blip r:embed="rId3" cstate="print"/>
                <a:srcRect/>
                <a:stretch>
                  <a:fillRect/>
                </a:stretch>
              </p:blipFill>
              <p:spPr bwMode="auto">
                <a:xfrm rot="5400000">
                  <a:off x="9199860" y="1449100"/>
                  <a:ext cx="555030" cy="557783"/>
                </a:xfrm>
                <a:prstGeom prst="rect">
                  <a:avLst/>
                </a:prstGeom>
                <a:noFill/>
                <a:ln w="9525">
                  <a:noFill/>
                  <a:miter lim="800000"/>
                  <a:headEnd/>
                  <a:tailEnd/>
                </a:ln>
              </p:spPr>
            </p:pic>
            <p:sp>
              <p:nvSpPr>
                <p:cNvPr id="84" name="Rectangle 83"/>
                <p:cNvSpPr/>
                <p:nvPr/>
              </p:nvSpPr>
              <p:spPr>
                <a:xfrm>
                  <a:off x="9539477" y="1549210"/>
                  <a:ext cx="152400" cy="1527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57"/>
              <p:cNvGrpSpPr/>
              <p:nvPr/>
            </p:nvGrpSpPr>
            <p:grpSpPr>
              <a:xfrm>
                <a:off x="11205972" y="1568619"/>
                <a:ext cx="557784" cy="569575"/>
                <a:chOff x="10639044" y="3576807"/>
                <a:chExt cx="557784" cy="569575"/>
              </a:xfrm>
            </p:grpSpPr>
            <p:pic>
              <p:nvPicPr>
                <p:cNvPr id="81" name="Picture 11"/>
                <p:cNvPicPr preferRelativeResize="0">
                  <a:picLocks noChangeArrowheads="1"/>
                </p:cNvPicPr>
                <p:nvPr/>
              </p:nvPicPr>
              <p:blipFill>
                <a:blip r:embed="rId2" cstate="print"/>
                <a:srcRect/>
                <a:stretch>
                  <a:fillRect/>
                </a:stretch>
              </p:blipFill>
              <p:spPr bwMode="auto">
                <a:xfrm flipV="1">
                  <a:off x="10639044" y="3576807"/>
                  <a:ext cx="557784" cy="569575"/>
                </a:xfrm>
                <a:prstGeom prst="rect">
                  <a:avLst/>
                </a:prstGeom>
                <a:noFill/>
                <a:ln w="9525">
                  <a:noFill/>
                  <a:miter lim="800000"/>
                  <a:headEnd/>
                  <a:tailEnd/>
                </a:ln>
              </p:spPr>
            </p:pic>
            <p:sp>
              <p:nvSpPr>
                <p:cNvPr id="82" name="Rectangle 81"/>
                <p:cNvSpPr/>
                <p:nvPr/>
              </p:nvSpPr>
              <p:spPr>
                <a:xfrm>
                  <a:off x="10896600" y="3684590"/>
                  <a:ext cx="152399" cy="1509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60"/>
              <p:cNvGrpSpPr/>
              <p:nvPr/>
            </p:nvGrpSpPr>
            <p:grpSpPr>
              <a:xfrm flipV="1">
                <a:off x="8540268" y="1569920"/>
                <a:ext cx="555192" cy="569575"/>
                <a:chOff x="10640340" y="3575477"/>
                <a:chExt cx="555192" cy="572234"/>
              </a:xfrm>
            </p:grpSpPr>
            <p:pic>
              <p:nvPicPr>
                <p:cNvPr id="79" name="Picture 11"/>
                <p:cNvPicPr preferRelativeResize="0">
                  <a:picLocks noChangeArrowheads="1"/>
                </p:cNvPicPr>
                <p:nvPr/>
              </p:nvPicPr>
              <p:blipFill>
                <a:blip r:embed="rId2" cstate="print"/>
                <a:srcRect/>
                <a:stretch>
                  <a:fillRect/>
                </a:stretch>
              </p:blipFill>
              <p:spPr bwMode="auto">
                <a:xfrm rot="10800000" flipV="1">
                  <a:off x="10640340" y="3575477"/>
                  <a:ext cx="555192" cy="572234"/>
                </a:xfrm>
                <a:prstGeom prst="rect">
                  <a:avLst/>
                </a:prstGeom>
                <a:noFill/>
                <a:ln w="9525">
                  <a:noFill/>
                  <a:miter lim="800000"/>
                  <a:headEnd/>
                  <a:tailEnd/>
                </a:ln>
              </p:spPr>
            </p:pic>
            <p:sp>
              <p:nvSpPr>
                <p:cNvPr id="80" name="Rectangle 79"/>
                <p:cNvSpPr/>
                <p:nvPr/>
              </p:nvSpPr>
              <p:spPr>
                <a:xfrm>
                  <a:off x="10744200" y="3889052"/>
                  <a:ext cx="228600" cy="1538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Line 14"/>
              <p:cNvSpPr>
                <a:spLocks noChangeShapeType="1"/>
              </p:cNvSpPr>
              <p:nvPr/>
            </p:nvSpPr>
            <p:spPr bwMode="auto">
              <a:xfrm flipV="1">
                <a:off x="9296400" y="1752600"/>
                <a:ext cx="381000" cy="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76" name="Line 14"/>
              <p:cNvSpPr>
                <a:spLocks noChangeShapeType="1"/>
              </p:cNvSpPr>
              <p:nvPr/>
            </p:nvSpPr>
            <p:spPr bwMode="auto">
              <a:xfrm flipH="1" flipV="1">
                <a:off x="9296400" y="1981200"/>
                <a:ext cx="381000" cy="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77" name="Line 14"/>
              <p:cNvSpPr>
                <a:spLocks noChangeShapeType="1"/>
              </p:cNvSpPr>
              <p:nvPr/>
            </p:nvSpPr>
            <p:spPr bwMode="auto">
              <a:xfrm flipV="1">
                <a:off x="10591800" y="1752600"/>
                <a:ext cx="381000" cy="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78" name="Line 14"/>
              <p:cNvSpPr>
                <a:spLocks noChangeShapeType="1"/>
              </p:cNvSpPr>
              <p:nvPr/>
            </p:nvSpPr>
            <p:spPr bwMode="auto">
              <a:xfrm flipH="1" flipV="1">
                <a:off x="10591800" y="1981200"/>
                <a:ext cx="381000" cy="0"/>
              </a:xfrm>
              <a:prstGeom prst="line">
                <a:avLst/>
              </a:prstGeom>
              <a:noFill/>
              <a:ln w="9525">
                <a:solidFill>
                  <a:schemeClr val="tx1"/>
                </a:solidFill>
                <a:round/>
                <a:headEnd/>
                <a:tailEnd type="triangle" w="med" len="med"/>
              </a:ln>
            </p:spPr>
            <p:txBody>
              <a:bodyPr lIns="91436" tIns="45718" rIns="91436" bIns="45718"/>
              <a:lstStyle/>
              <a:p>
                <a:endParaRPr lang="en-US"/>
              </a:p>
            </p:txBody>
          </p:sp>
        </p:grpSp>
        <p:sp>
          <p:nvSpPr>
            <p:cNvPr id="85" name="Line 14"/>
            <p:cNvSpPr>
              <a:spLocks noChangeShapeType="1"/>
            </p:cNvSpPr>
            <p:nvPr/>
          </p:nvSpPr>
          <p:spPr bwMode="auto">
            <a:xfrm>
              <a:off x="8686800" y="5056188"/>
              <a:ext cx="0" cy="4572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86" name="Line 14"/>
            <p:cNvSpPr>
              <a:spLocks noChangeShapeType="1"/>
            </p:cNvSpPr>
            <p:nvPr/>
          </p:nvSpPr>
          <p:spPr bwMode="auto">
            <a:xfrm flipV="1">
              <a:off x="11353800" y="5132388"/>
              <a:ext cx="304800" cy="3810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87" name="Line 14"/>
            <p:cNvSpPr>
              <a:spLocks noChangeShapeType="1"/>
            </p:cNvSpPr>
            <p:nvPr/>
          </p:nvSpPr>
          <p:spPr bwMode="auto">
            <a:xfrm>
              <a:off x="9982200" y="6324600"/>
              <a:ext cx="0" cy="3048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88" name="Line 14"/>
            <p:cNvSpPr>
              <a:spLocks noChangeShapeType="1"/>
            </p:cNvSpPr>
            <p:nvPr/>
          </p:nvSpPr>
          <p:spPr bwMode="auto">
            <a:xfrm flipV="1">
              <a:off x="9982200" y="1219200"/>
              <a:ext cx="0" cy="3048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89" name="Line 14"/>
            <p:cNvSpPr>
              <a:spLocks noChangeShapeType="1"/>
            </p:cNvSpPr>
            <p:nvPr/>
          </p:nvSpPr>
          <p:spPr bwMode="auto">
            <a:xfrm flipV="1">
              <a:off x="8686800" y="1219200"/>
              <a:ext cx="0" cy="3048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90" name="Line 14"/>
            <p:cNvSpPr>
              <a:spLocks noChangeShapeType="1"/>
            </p:cNvSpPr>
            <p:nvPr/>
          </p:nvSpPr>
          <p:spPr bwMode="auto">
            <a:xfrm flipV="1">
              <a:off x="11353800" y="1219200"/>
              <a:ext cx="0" cy="3048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91" name="Line 14"/>
            <p:cNvSpPr>
              <a:spLocks noChangeShapeType="1"/>
            </p:cNvSpPr>
            <p:nvPr/>
          </p:nvSpPr>
          <p:spPr bwMode="auto">
            <a:xfrm>
              <a:off x="8686800" y="6324600"/>
              <a:ext cx="0" cy="3048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92" name="Line 14"/>
            <p:cNvSpPr>
              <a:spLocks noChangeShapeType="1"/>
            </p:cNvSpPr>
            <p:nvPr/>
          </p:nvSpPr>
          <p:spPr bwMode="auto">
            <a:xfrm>
              <a:off x="11353800" y="6324600"/>
              <a:ext cx="0" cy="3048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93" name="Line 14"/>
            <p:cNvSpPr>
              <a:spLocks noChangeShapeType="1"/>
            </p:cNvSpPr>
            <p:nvPr/>
          </p:nvSpPr>
          <p:spPr bwMode="auto">
            <a:xfrm flipV="1">
              <a:off x="11734800" y="3276600"/>
              <a:ext cx="228600" cy="3810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94" name="Line 14"/>
            <p:cNvSpPr>
              <a:spLocks noChangeShapeType="1"/>
            </p:cNvSpPr>
            <p:nvPr/>
          </p:nvSpPr>
          <p:spPr bwMode="auto">
            <a:xfrm>
              <a:off x="11734800" y="4267200"/>
              <a:ext cx="228600" cy="3810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95" name="Line 14"/>
            <p:cNvSpPr>
              <a:spLocks noChangeShapeType="1"/>
            </p:cNvSpPr>
            <p:nvPr/>
          </p:nvSpPr>
          <p:spPr bwMode="auto">
            <a:xfrm flipV="1">
              <a:off x="10439400" y="2743200"/>
              <a:ext cx="228600" cy="3810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96" name="Line 14"/>
            <p:cNvSpPr>
              <a:spLocks noChangeShapeType="1"/>
            </p:cNvSpPr>
            <p:nvPr/>
          </p:nvSpPr>
          <p:spPr bwMode="auto">
            <a:xfrm>
              <a:off x="10515600" y="4876800"/>
              <a:ext cx="228600" cy="3810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97" name="Line 14"/>
            <p:cNvSpPr>
              <a:spLocks noChangeShapeType="1"/>
            </p:cNvSpPr>
            <p:nvPr/>
          </p:nvSpPr>
          <p:spPr bwMode="auto">
            <a:xfrm flipH="1">
              <a:off x="7924800" y="5029200"/>
              <a:ext cx="381000" cy="3048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98" name="Line 14"/>
            <p:cNvSpPr>
              <a:spLocks noChangeShapeType="1"/>
            </p:cNvSpPr>
            <p:nvPr/>
          </p:nvSpPr>
          <p:spPr bwMode="auto">
            <a:xfrm flipH="1" flipV="1">
              <a:off x="7696200" y="2667000"/>
              <a:ext cx="533400" cy="304800"/>
            </a:xfrm>
            <a:prstGeom prst="line">
              <a:avLst/>
            </a:prstGeom>
            <a:noFill/>
            <a:ln w="9525">
              <a:solidFill>
                <a:schemeClr val="tx1"/>
              </a:solidFill>
              <a:round/>
              <a:headEnd/>
              <a:tailEnd type="triangle" w="med" len="med"/>
            </a:ln>
          </p:spPr>
          <p:txBody>
            <a:bodyPr lIns="91436" tIns="45718" rIns="91436" bIns="45718"/>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317955" y="3657600"/>
            <a:ext cx="7911646" cy="2859078"/>
          </a:xfrm>
          <a:prstGeom prst="roundRect">
            <a:avLst/>
          </a:prstGeom>
          <a:solidFill>
            <a:srgbClr val="D5DFFF">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lIns="91432" tIns="45718" rIns="91432" bIns="45718" anchor="ctr"/>
          <a:lstStyle/>
          <a:p>
            <a:pPr algn="ctr">
              <a:defRPr/>
            </a:pPr>
            <a:endParaRPr lang="en-US">
              <a:latin typeface="Calibri" pitchFamily="34" charset="0"/>
            </a:endParaRPr>
          </a:p>
        </p:txBody>
      </p:sp>
      <p:sp>
        <p:nvSpPr>
          <p:cNvPr id="11" name="Rounded Rectangle 10"/>
          <p:cNvSpPr/>
          <p:nvPr/>
        </p:nvSpPr>
        <p:spPr>
          <a:xfrm>
            <a:off x="317955" y="1273179"/>
            <a:ext cx="7655456" cy="2178052"/>
          </a:xfrm>
          <a:prstGeom prst="roundRect">
            <a:avLst/>
          </a:prstGeom>
          <a:solidFill>
            <a:srgbClr val="D5DFFF">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lIns="91432" tIns="45718" rIns="91432" bIns="45718" anchor="ctr"/>
          <a:lstStyle/>
          <a:p>
            <a:pPr algn="ctr">
              <a:defRPr/>
            </a:pPr>
            <a:endParaRPr lang="en-US">
              <a:latin typeface="Calibri" pitchFamily="34" charset="0"/>
            </a:endParaRPr>
          </a:p>
        </p:txBody>
      </p:sp>
      <p:sp>
        <p:nvSpPr>
          <p:cNvPr id="10243" name="Title 1"/>
          <p:cNvSpPr>
            <a:spLocks noGrp="1"/>
          </p:cNvSpPr>
          <p:nvPr>
            <p:ph type="title"/>
          </p:nvPr>
        </p:nvSpPr>
        <p:spPr/>
        <p:txBody>
          <a:bodyPr/>
          <a:lstStyle/>
          <a:p>
            <a:r>
              <a:rPr lang="en-US" smtClean="0"/>
              <a:t>What’s in a State Space?</a:t>
            </a:r>
          </a:p>
        </p:txBody>
      </p:sp>
      <p:sp>
        <p:nvSpPr>
          <p:cNvPr id="8" name="Content Placeholder 7"/>
          <p:cNvSpPr>
            <a:spLocks noGrp="1"/>
          </p:cNvSpPr>
          <p:nvPr>
            <p:ph sz="half" idx="1"/>
          </p:nvPr>
        </p:nvSpPr>
        <p:spPr>
          <a:xfrm>
            <a:off x="968936" y="1736431"/>
            <a:ext cx="3028950" cy="2413000"/>
          </a:xfrm>
        </p:spPr>
        <p:txBody>
          <a:bodyPr>
            <a:normAutofit fontScale="70000" lnSpcReduction="20000"/>
          </a:bodyPr>
          <a:lstStyle/>
          <a:p>
            <a:r>
              <a:rPr lang="en-US" sz="2400" dirty="0" smtClean="0"/>
              <a:t>Problem: </a:t>
            </a:r>
            <a:r>
              <a:rPr lang="en-US" sz="2400" dirty="0" err="1" smtClean="0"/>
              <a:t>Pathing</a:t>
            </a:r>
            <a:endParaRPr lang="en-US" sz="2400" dirty="0" smtClean="0"/>
          </a:p>
          <a:p>
            <a:pPr lvl="1"/>
            <a:r>
              <a:rPr lang="en-US" sz="2000" dirty="0" smtClean="0"/>
              <a:t>States: (</a:t>
            </a:r>
            <a:r>
              <a:rPr lang="en-US" sz="2000" dirty="0" err="1" smtClean="0"/>
              <a:t>x,y</a:t>
            </a:r>
            <a:r>
              <a:rPr lang="en-US" sz="2000" dirty="0" smtClean="0"/>
              <a:t>) location</a:t>
            </a:r>
          </a:p>
          <a:p>
            <a:pPr lvl="1"/>
            <a:r>
              <a:rPr lang="en-US" sz="2000" dirty="0" smtClean="0"/>
              <a:t>Actions: NSEW</a:t>
            </a:r>
          </a:p>
          <a:p>
            <a:pPr lvl="1"/>
            <a:r>
              <a:rPr lang="en-US" sz="2000" dirty="0" smtClean="0"/>
              <a:t>Successor: update location only</a:t>
            </a:r>
          </a:p>
          <a:p>
            <a:pPr lvl="1"/>
            <a:r>
              <a:rPr lang="en-US" sz="2000" dirty="0" smtClean="0"/>
              <a:t>Goal test: is (</a:t>
            </a:r>
            <a:r>
              <a:rPr lang="en-US" sz="2000" dirty="0" err="1" smtClean="0"/>
              <a:t>x,y</a:t>
            </a:r>
            <a:r>
              <a:rPr lang="en-US" sz="2000" dirty="0" smtClean="0"/>
              <a:t>)=END</a:t>
            </a:r>
          </a:p>
        </p:txBody>
      </p:sp>
      <p:sp>
        <p:nvSpPr>
          <p:cNvPr id="9" name="Content Placeholder 8"/>
          <p:cNvSpPr>
            <a:spLocks noGrp="1"/>
          </p:cNvSpPr>
          <p:nvPr>
            <p:ph sz="half" idx="2"/>
          </p:nvPr>
        </p:nvSpPr>
        <p:spPr>
          <a:xfrm>
            <a:off x="1328057" y="3908479"/>
            <a:ext cx="2971800" cy="2405063"/>
          </a:xfrm>
        </p:spPr>
        <p:txBody>
          <a:bodyPr>
            <a:normAutofit fontScale="70000" lnSpcReduction="20000"/>
          </a:bodyPr>
          <a:lstStyle/>
          <a:p>
            <a:r>
              <a:rPr lang="en-US" sz="2400" dirty="0" smtClean="0"/>
              <a:t>Problem: Eat-All-Dots</a:t>
            </a:r>
          </a:p>
          <a:p>
            <a:pPr lvl="1"/>
            <a:r>
              <a:rPr lang="en-US" sz="2000" dirty="0" smtClean="0"/>
              <a:t>States: {(</a:t>
            </a:r>
            <a:r>
              <a:rPr lang="en-US" sz="2000" dirty="0" err="1" smtClean="0"/>
              <a:t>x,y</a:t>
            </a:r>
            <a:r>
              <a:rPr lang="en-US" sz="2000" dirty="0" smtClean="0"/>
              <a:t>), dot </a:t>
            </a:r>
            <a:r>
              <a:rPr lang="en-US" sz="2000" dirty="0" err="1" smtClean="0"/>
              <a:t>booleans</a:t>
            </a:r>
            <a:r>
              <a:rPr lang="en-US" sz="2000" dirty="0" smtClean="0"/>
              <a:t>}</a:t>
            </a:r>
          </a:p>
          <a:p>
            <a:pPr lvl="1"/>
            <a:r>
              <a:rPr lang="en-US" sz="2000" dirty="0" smtClean="0"/>
              <a:t>Actions: NSEW</a:t>
            </a:r>
          </a:p>
          <a:p>
            <a:pPr lvl="1"/>
            <a:r>
              <a:rPr lang="en-US" sz="2000" dirty="0" smtClean="0"/>
              <a:t>Successor: update location and possibly a dot </a:t>
            </a:r>
            <a:r>
              <a:rPr lang="en-US" sz="2000" dirty="0" err="1" smtClean="0"/>
              <a:t>boolean</a:t>
            </a:r>
            <a:endParaRPr lang="en-US" sz="2000" dirty="0" smtClean="0"/>
          </a:p>
          <a:p>
            <a:pPr lvl="1"/>
            <a:r>
              <a:rPr lang="en-US" sz="2000" dirty="0" smtClean="0"/>
              <a:t>Goal test: dots all false</a:t>
            </a:r>
          </a:p>
        </p:txBody>
      </p:sp>
      <p:sp>
        <p:nvSpPr>
          <p:cNvPr id="10" name="TextBox 9"/>
          <p:cNvSpPr txBox="1">
            <a:spLocks noChangeArrowheads="1"/>
          </p:cNvSpPr>
          <p:nvPr/>
        </p:nvSpPr>
        <p:spPr bwMode="auto">
          <a:xfrm>
            <a:off x="-304800" y="1273179"/>
            <a:ext cx="9144000" cy="400107"/>
          </a:xfrm>
          <a:prstGeom prst="rect">
            <a:avLst/>
          </a:prstGeom>
          <a:noFill/>
          <a:ln w="9525">
            <a:noFill/>
            <a:miter lim="800000"/>
            <a:headEnd/>
            <a:tailEnd/>
          </a:ln>
        </p:spPr>
        <p:txBody>
          <a:bodyPr wrap="square" lIns="91432" tIns="45718" rIns="91432" bIns="45718">
            <a:spAutoFit/>
          </a:bodyPr>
          <a:lstStyle/>
          <a:p>
            <a:pPr algn="ctr"/>
            <a:r>
              <a:rPr lang="en-US" sz="2000" dirty="0">
                <a:latin typeface="Calibri" pitchFamily="34" charset="0"/>
              </a:rPr>
              <a:t>A </a:t>
            </a:r>
            <a:r>
              <a:rPr lang="en-US" sz="2000" dirty="0">
                <a:solidFill>
                  <a:srgbClr val="FF0000"/>
                </a:solidFill>
                <a:latin typeface="Calibri" pitchFamily="34" charset="0"/>
              </a:rPr>
              <a:t>search state</a:t>
            </a:r>
            <a:r>
              <a:rPr lang="en-US" sz="2000" dirty="0">
                <a:latin typeface="Calibri" pitchFamily="34" charset="0"/>
              </a:rPr>
              <a:t> keeps only the details needed </a:t>
            </a:r>
            <a:r>
              <a:rPr lang="en-US" sz="2000" dirty="0" smtClean="0">
                <a:latin typeface="Calibri" pitchFamily="34" charset="0"/>
              </a:rPr>
              <a:t>for planning (abstraction</a:t>
            </a:r>
            <a:r>
              <a:rPr lang="en-US" sz="2000" dirty="0">
                <a:latin typeface="Calibri" pitchFamily="34" charset="0"/>
              </a:rPr>
              <a:t>)</a:t>
            </a:r>
          </a:p>
        </p:txBody>
      </p:sp>
      <p:pic>
        <p:nvPicPr>
          <p:cNvPr id="12" name="Picture 2"/>
          <p:cNvPicPr>
            <a:picLocks noChangeAspect="1" noChangeArrowheads="1"/>
          </p:cNvPicPr>
          <p:nvPr/>
        </p:nvPicPr>
        <p:blipFill>
          <a:blip r:embed="rId3"/>
          <a:srcRect/>
          <a:stretch>
            <a:fillRect/>
          </a:stretch>
        </p:blipFill>
        <p:spPr bwMode="auto">
          <a:xfrm>
            <a:off x="5044506" y="1600761"/>
            <a:ext cx="2582948" cy="1850470"/>
          </a:xfrm>
          <a:prstGeom prst="rect">
            <a:avLst/>
          </a:prstGeom>
          <a:noFill/>
          <a:ln w="9525">
            <a:noFill/>
            <a:miter lim="800000"/>
            <a:headEnd/>
            <a:tailEnd/>
          </a:ln>
          <a:effectLst/>
        </p:spPr>
      </p:pic>
      <p:pic>
        <p:nvPicPr>
          <p:cNvPr id="2" name="Picture 1"/>
          <p:cNvPicPr>
            <a:picLocks noChangeAspect="1"/>
          </p:cNvPicPr>
          <p:nvPr/>
        </p:nvPicPr>
        <p:blipFill>
          <a:blip r:embed="rId4"/>
          <a:stretch>
            <a:fillRect/>
          </a:stretch>
        </p:blipFill>
        <p:spPr>
          <a:xfrm>
            <a:off x="4826267" y="3908479"/>
            <a:ext cx="3019425" cy="1743075"/>
          </a:xfrm>
          <a:prstGeom prst="rect">
            <a:avLst/>
          </a:prstGeom>
        </p:spPr>
      </p:pic>
    </p:spTree>
    <p:extLst>
      <p:ext uri="{BB962C8B-B14F-4D97-AF65-F5344CB8AC3E}">
        <p14:creationId xmlns:p14="http://schemas.microsoft.com/office/powerpoint/2010/main" val="419329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build="p"/>
      <p:bldP spid="9" grpId="0" build="p"/>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PacMan</a:t>
            </a:r>
            <a:r>
              <a:rPr lang="en-US" dirty="0" smtClean="0"/>
              <a:t> Projects</a:t>
            </a:r>
            <a:endParaRPr lang="en-US" dirty="0"/>
          </a:p>
        </p:txBody>
      </p:sp>
      <p:sp>
        <p:nvSpPr>
          <p:cNvPr id="3" name="Content Placeholder 2"/>
          <p:cNvSpPr>
            <a:spLocks noGrp="1"/>
          </p:cNvSpPr>
          <p:nvPr>
            <p:ph idx="1"/>
          </p:nvPr>
        </p:nvSpPr>
        <p:spPr/>
        <p:txBody>
          <a:bodyPr/>
          <a:lstStyle/>
          <a:p>
            <a:r>
              <a:rPr lang="en-US" dirty="0" smtClean="0"/>
              <a:t>your Pacman agent will find paths through his maze world</a:t>
            </a:r>
            <a:r>
              <a:rPr lang="en-US" dirty="0" smtClean="0"/>
              <a:t>.</a:t>
            </a:r>
            <a:br>
              <a:rPr lang="en-US" dirty="0" smtClean="0"/>
            </a:br>
            <a:r>
              <a:rPr lang="en-US" dirty="0" smtClean="0"/>
              <a:t/>
            </a:r>
            <a:br>
              <a:rPr lang="en-US" dirty="0" smtClean="0"/>
            </a:br>
            <a:r>
              <a:rPr lang="en-US" dirty="0" smtClean="0"/>
              <a:t>(1)  reach a particular location.</a:t>
            </a:r>
            <a:br>
              <a:rPr lang="en-US" dirty="0" smtClean="0"/>
            </a:br>
            <a:r>
              <a:rPr lang="en-US" dirty="0" smtClean="0"/>
              <a:t>(2) collect food efficiently</a:t>
            </a:r>
            <a:r>
              <a:rPr lang="en-US" dirty="0" smtClean="0"/>
              <a:t>.</a:t>
            </a:r>
          </a:p>
          <a:p>
            <a:endParaRPr lang="en-US" dirty="0" smtClean="0"/>
          </a:p>
          <a:p>
            <a:r>
              <a:rPr lang="en-US" dirty="0" smtClean="0"/>
              <a:t>You will build general search algorithms (BFS,DFS,UCS,A*)and apply them to </a:t>
            </a:r>
            <a:r>
              <a:rPr lang="en-US" dirty="0" err="1" smtClean="0"/>
              <a:t>Pacman</a:t>
            </a:r>
            <a:r>
              <a:rPr lang="en-US" dirty="0" smtClean="0"/>
              <a:t> scenarios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Welcome to </a:t>
            </a:r>
            <a:r>
              <a:rPr lang="en-US" b="1" dirty="0" smtClean="0"/>
              <a:t>Pacman</a:t>
            </a:r>
            <a:endParaRPr lang="en-US" dirty="0"/>
          </a:p>
        </p:txBody>
      </p:sp>
      <p:sp>
        <p:nvSpPr>
          <p:cNvPr id="3" name="Content Placeholder 2"/>
          <p:cNvSpPr>
            <a:spLocks noGrp="1"/>
          </p:cNvSpPr>
          <p:nvPr>
            <p:ph idx="1"/>
          </p:nvPr>
        </p:nvSpPr>
        <p:spPr/>
        <p:txBody>
          <a:bodyPr/>
          <a:lstStyle/>
          <a:p>
            <a:r>
              <a:rPr lang="en-US" dirty="0" smtClean="0"/>
              <a:t>After downloading the code (</a:t>
            </a:r>
            <a:r>
              <a:rPr lang="en-US" dirty="0" smtClean="0">
                <a:hlinkClick r:id="rId2"/>
              </a:rPr>
              <a:t>search.zip</a:t>
            </a:r>
            <a:r>
              <a:rPr lang="en-US" dirty="0" smtClean="0"/>
              <a:t>)…. From (http://ai.berkeley.edu/search.html)</a:t>
            </a:r>
          </a:p>
          <a:p>
            <a:r>
              <a:rPr lang="en-US" dirty="0" smtClean="0"/>
              <a:t>you should be able to play a game of </a:t>
            </a:r>
            <a:r>
              <a:rPr lang="en-US" dirty="0" err="1" smtClean="0"/>
              <a:t>Pacman</a:t>
            </a:r>
            <a:r>
              <a:rPr lang="en-US" dirty="0" smtClean="0"/>
              <a:t> by typing the following at the command line: </a:t>
            </a:r>
            <a:br>
              <a:rPr lang="en-US" dirty="0" smtClean="0"/>
            </a:br>
            <a:r>
              <a:rPr lang="en-US" dirty="0" smtClean="0">
                <a:solidFill>
                  <a:srgbClr val="92D050"/>
                </a:solidFill>
              </a:rPr>
              <a:t>python pacman.py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10" y="0"/>
            <a:ext cx="7055380" cy="1400530"/>
          </a:xfrm>
        </p:spPr>
        <p:txBody>
          <a:bodyPr/>
          <a:lstStyle/>
          <a:p>
            <a:r>
              <a:rPr lang="en-US" dirty="0" smtClean="0"/>
              <a:t>Project Modules</a:t>
            </a:r>
            <a:endParaRPr lang="en-US" dirty="0"/>
          </a:p>
        </p:txBody>
      </p:sp>
      <p:pic>
        <p:nvPicPr>
          <p:cNvPr id="1026" name="Picture 2"/>
          <p:cNvPicPr>
            <a:picLocks noGrp="1" noChangeAspect="1" noChangeArrowheads="1"/>
          </p:cNvPicPr>
          <p:nvPr>
            <p:ph idx="4294967295"/>
          </p:nvPr>
        </p:nvPicPr>
        <p:blipFill>
          <a:blip r:embed="rId2"/>
          <a:srcRect/>
          <a:stretch>
            <a:fillRect/>
          </a:stretch>
        </p:blipFill>
        <p:spPr bwMode="auto">
          <a:xfrm>
            <a:off x="0" y="1066800"/>
            <a:ext cx="8077200" cy="5638800"/>
          </a:xfrm>
          <a:prstGeom prst="rect">
            <a:avLst/>
          </a:prstGeom>
          <a:noFill/>
          <a:ln w="9525">
            <a:noFill/>
            <a:miter lim="800000"/>
            <a:headEnd/>
            <a:tailEnd/>
          </a:ln>
          <a:effectLst/>
        </p:spPr>
      </p:pic>
    </p:spTree>
    <p:extLst>
      <p:ext uri="{BB962C8B-B14F-4D97-AF65-F5344CB8AC3E}">
        <p14:creationId xmlns:p14="http://schemas.microsoft.com/office/powerpoint/2010/main" val="4098062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Welcome to </a:t>
            </a:r>
            <a:r>
              <a:rPr lang="en-US" b="1" dirty="0" smtClean="0"/>
              <a:t>Pacman (</a:t>
            </a:r>
            <a:r>
              <a:rPr lang="en-US" b="1" dirty="0" err="1" smtClean="0"/>
              <a:t>Cont</a:t>
            </a:r>
            <a:r>
              <a:rPr lang="en-US" b="1" dirty="0" smtClean="0"/>
              <a:t>)</a:t>
            </a:r>
            <a:endParaRPr lang="en-US" dirty="0"/>
          </a:p>
        </p:txBody>
      </p:sp>
      <p:sp>
        <p:nvSpPr>
          <p:cNvPr id="3" name="Content Placeholder 2"/>
          <p:cNvSpPr>
            <a:spLocks noGrp="1"/>
          </p:cNvSpPr>
          <p:nvPr>
            <p:ph idx="1"/>
          </p:nvPr>
        </p:nvSpPr>
        <p:spPr/>
        <p:txBody>
          <a:bodyPr/>
          <a:lstStyle/>
          <a:p>
            <a:r>
              <a:rPr lang="en-US" dirty="0" smtClean="0">
                <a:solidFill>
                  <a:srgbClr val="002060"/>
                </a:solidFill>
              </a:rPr>
              <a:t>Navigating this world efficiently will be </a:t>
            </a:r>
            <a:r>
              <a:rPr lang="en-US" dirty="0" err="1" smtClean="0">
                <a:solidFill>
                  <a:srgbClr val="002060"/>
                </a:solidFill>
              </a:rPr>
              <a:t>Pacman's</a:t>
            </a:r>
            <a:r>
              <a:rPr lang="en-US" dirty="0" smtClean="0">
                <a:solidFill>
                  <a:srgbClr val="002060"/>
                </a:solidFill>
              </a:rPr>
              <a:t> first step in mastering his domain.</a:t>
            </a:r>
          </a:p>
          <a:p>
            <a:r>
              <a:rPr lang="en-US" dirty="0" smtClean="0"/>
              <a:t>The simplest agent in searchAgents.py is called the </a:t>
            </a:r>
            <a:r>
              <a:rPr lang="en-US" dirty="0" err="1" smtClean="0"/>
              <a:t>GoWestAgent</a:t>
            </a:r>
            <a:r>
              <a:rPr lang="en-US" dirty="0" smtClean="0"/>
              <a:t> </a:t>
            </a:r>
            <a:br>
              <a:rPr lang="en-US" dirty="0" smtClean="0"/>
            </a:br>
            <a:r>
              <a:rPr lang="en-US" dirty="0" smtClean="0">
                <a:solidFill>
                  <a:srgbClr val="92D050"/>
                </a:solidFill>
              </a:rPr>
              <a:t>python pacman.py --layout </a:t>
            </a:r>
            <a:r>
              <a:rPr lang="en-US" dirty="0" err="1" smtClean="0">
                <a:solidFill>
                  <a:srgbClr val="92D050"/>
                </a:solidFill>
              </a:rPr>
              <a:t>tinyMaze</a:t>
            </a:r>
            <a:r>
              <a:rPr lang="en-US" dirty="0" smtClean="0">
                <a:solidFill>
                  <a:srgbClr val="92D050"/>
                </a:solidFill>
              </a:rPr>
              <a:t> --</a:t>
            </a:r>
            <a:r>
              <a:rPr lang="en-US" dirty="0" err="1" smtClean="0">
                <a:solidFill>
                  <a:srgbClr val="92D050"/>
                </a:solidFill>
              </a:rPr>
              <a:t>pacman</a:t>
            </a:r>
            <a:r>
              <a:rPr lang="en-US" dirty="0" smtClean="0">
                <a:solidFill>
                  <a:srgbClr val="92D050"/>
                </a:solidFill>
              </a:rPr>
              <a:t> </a:t>
            </a:r>
            <a:r>
              <a:rPr lang="en-US" dirty="0" err="1" smtClean="0">
                <a:solidFill>
                  <a:srgbClr val="92D050"/>
                </a:solidFill>
              </a:rPr>
              <a:t>GoWestAgent</a:t>
            </a:r>
            <a:endParaRPr lang="en-US" dirty="0">
              <a:solidFill>
                <a:srgbClr val="92D05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Graph</a:t>
            </a:r>
            <a:endParaRPr lang="en-US" dirty="0"/>
          </a:p>
        </p:txBody>
      </p:sp>
      <p:sp>
        <p:nvSpPr>
          <p:cNvPr id="3" name="Content Placeholder 2"/>
          <p:cNvSpPr>
            <a:spLocks noGrp="1"/>
          </p:cNvSpPr>
          <p:nvPr>
            <p:ph idx="1"/>
          </p:nvPr>
        </p:nvSpPr>
        <p:spPr/>
        <p:txBody>
          <a:bodyPr>
            <a:normAutofit/>
          </a:bodyPr>
          <a:lstStyle/>
          <a:p>
            <a:endParaRPr lang="en-US" sz="2400" dirty="0" smtClean="0">
              <a:latin typeface="Andalus" pitchFamily="18" charset="-78"/>
              <a:cs typeface="Andalus" pitchFamily="18" charset="-78"/>
            </a:endParaRPr>
          </a:p>
          <a:p>
            <a:r>
              <a:rPr lang="en-US" sz="2400" dirty="0" smtClean="0">
                <a:latin typeface="Andalus" pitchFamily="18" charset="-78"/>
                <a:cs typeface="Andalus" pitchFamily="18" charset="-78"/>
              </a:rPr>
              <a:t>A graph consists of a set of </a:t>
            </a:r>
            <a:r>
              <a:rPr lang="en-US" sz="2400" i="1" dirty="0" smtClean="0">
                <a:latin typeface="Andalus" pitchFamily="18" charset="-78"/>
                <a:cs typeface="Andalus" pitchFamily="18" charset="-78"/>
              </a:rPr>
              <a:t>nodes and a set of arcs or links connecting pairs of nodes.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44650" y="1447800"/>
            <a:ext cx="7499350" cy="4800600"/>
          </a:xfrm>
        </p:spPr>
        <p:txBody>
          <a:bodyPr/>
          <a:lstStyle/>
          <a:p>
            <a:endParaRPr lang="en-US" dirty="0" smtClean="0">
              <a:solidFill>
                <a:srgbClr val="92D050"/>
              </a:solidFill>
            </a:endParaRPr>
          </a:p>
          <a:p>
            <a:endParaRPr lang="en-US" dirty="0">
              <a:solidFill>
                <a:srgbClr val="92D050"/>
              </a:solidFill>
            </a:endParaRPr>
          </a:p>
        </p:txBody>
      </p:sp>
      <p:pic>
        <p:nvPicPr>
          <p:cNvPr id="1026" name="Picture 2"/>
          <p:cNvPicPr>
            <a:picLocks noChangeAspect="1" noChangeArrowheads="1"/>
          </p:cNvPicPr>
          <p:nvPr/>
        </p:nvPicPr>
        <p:blipFill>
          <a:blip r:embed="rId2"/>
          <a:srcRect/>
          <a:stretch>
            <a:fillRect/>
          </a:stretch>
        </p:blipFill>
        <p:spPr bwMode="auto">
          <a:xfrm>
            <a:off x="1447800" y="0"/>
            <a:ext cx="4267200" cy="3057099"/>
          </a:xfrm>
          <a:prstGeom prst="rect">
            <a:avLst/>
          </a:prstGeom>
          <a:noFill/>
          <a:ln w="9525">
            <a:noFill/>
            <a:miter lim="800000"/>
            <a:headEnd/>
            <a:tailEnd/>
          </a:ln>
          <a:effectLst/>
        </p:spPr>
      </p:pic>
      <p:sp>
        <p:nvSpPr>
          <p:cNvPr id="8" name="Rectangle 7"/>
          <p:cNvSpPr/>
          <p:nvPr/>
        </p:nvSpPr>
        <p:spPr>
          <a:xfrm>
            <a:off x="939800" y="5008550"/>
            <a:ext cx="5943600" cy="1323439"/>
          </a:xfrm>
          <a:prstGeom prst="rect">
            <a:avLst/>
          </a:prstGeom>
        </p:spPr>
        <p:txBody>
          <a:bodyPr wrap="square">
            <a:spAutoFit/>
          </a:bodyPr>
          <a:lstStyle/>
          <a:p>
            <a:r>
              <a:rPr lang="en-US" sz="2000" dirty="0" smtClean="0">
                <a:latin typeface="Arial" pitchFamily="34" charset="0"/>
                <a:cs typeface="Arial" pitchFamily="34" charset="0"/>
              </a:rPr>
              <a:t>First, test that the </a:t>
            </a:r>
            <a:r>
              <a:rPr lang="en-US" sz="2000" dirty="0" err="1" smtClean="0">
                <a:latin typeface="Arial" pitchFamily="34" charset="0"/>
                <a:cs typeface="Arial" pitchFamily="34" charset="0"/>
              </a:rPr>
              <a:t>SearchAgent</a:t>
            </a:r>
            <a:r>
              <a:rPr lang="en-US" sz="2000" dirty="0" smtClean="0">
                <a:latin typeface="Arial" pitchFamily="34" charset="0"/>
                <a:cs typeface="Arial" pitchFamily="34" charset="0"/>
              </a:rPr>
              <a:t> is working correctly by running:</a:t>
            </a:r>
            <a:br>
              <a:rPr lang="en-US" sz="2000" dirty="0" smtClean="0">
                <a:latin typeface="Arial" pitchFamily="34" charset="0"/>
                <a:cs typeface="Arial" pitchFamily="34" charset="0"/>
              </a:rPr>
            </a:br>
            <a:r>
              <a:rPr lang="en-US" sz="2000" dirty="0" smtClean="0">
                <a:solidFill>
                  <a:srgbClr val="92D050"/>
                </a:solidFill>
                <a:latin typeface="Arial" pitchFamily="34" charset="0"/>
                <a:cs typeface="Arial" pitchFamily="34" charset="0"/>
              </a:rPr>
              <a:t>python pacman.py -l </a:t>
            </a:r>
            <a:r>
              <a:rPr lang="en-US" sz="2000" dirty="0" err="1" smtClean="0">
                <a:solidFill>
                  <a:srgbClr val="92D050"/>
                </a:solidFill>
                <a:latin typeface="Arial" pitchFamily="34" charset="0"/>
                <a:cs typeface="Arial" pitchFamily="34" charset="0"/>
              </a:rPr>
              <a:t>tinyMaze</a:t>
            </a:r>
            <a:r>
              <a:rPr lang="en-US" sz="2000" dirty="0" smtClean="0">
                <a:solidFill>
                  <a:srgbClr val="92D050"/>
                </a:solidFill>
                <a:latin typeface="Arial" pitchFamily="34" charset="0"/>
                <a:cs typeface="Arial" pitchFamily="34" charset="0"/>
              </a:rPr>
              <a:t> -p </a:t>
            </a:r>
            <a:r>
              <a:rPr lang="en-US" sz="2000" dirty="0" err="1" smtClean="0">
                <a:solidFill>
                  <a:srgbClr val="92D050"/>
                </a:solidFill>
                <a:latin typeface="Arial" pitchFamily="34" charset="0"/>
                <a:cs typeface="Arial" pitchFamily="34" charset="0"/>
              </a:rPr>
              <a:t>SearchAgent</a:t>
            </a:r>
            <a:r>
              <a:rPr lang="en-US" sz="2000" dirty="0" smtClean="0">
                <a:solidFill>
                  <a:srgbClr val="92D050"/>
                </a:solidFill>
                <a:latin typeface="Arial" pitchFamily="34" charset="0"/>
                <a:cs typeface="Arial" pitchFamily="34" charset="0"/>
              </a:rPr>
              <a:t> -a fn=</a:t>
            </a:r>
            <a:r>
              <a:rPr lang="en-US" sz="2000" dirty="0" err="1" smtClean="0">
                <a:solidFill>
                  <a:srgbClr val="92D050"/>
                </a:solidFill>
                <a:latin typeface="Arial" pitchFamily="34" charset="0"/>
                <a:cs typeface="Arial" pitchFamily="34" charset="0"/>
              </a:rPr>
              <a:t>tinyMazeSearch</a:t>
            </a:r>
            <a:endParaRPr lang="en-US" sz="2000" dirty="0" smtClean="0">
              <a:solidFill>
                <a:srgbClr val="92D050"/>
              </a:solidFill>
              <a:latin typeface="Arial" pitchFamily="34" charset="0"/>
              <a:cs typeface="Arial" pitchFamily="34" charset="0"/>
            </a:endParaRPr>
          </a:p>
        </p:txBody>
      </p:sp>
      <p:pic>
        <p:nvPicPr>
          <p:cNvPr id="5" name="Picture 2"/>
          <p:cNvPicPr>
            <a:picLocks noChangeAspect="1" noChangeArrowheads="1"/>
          </p:cNvPicPr>
          <p:nvPr/>
        </p:nvPicPr>
        <p:blipFill>
          <a:blip r:embed="rId3"/>
          <a:srcRect/>
          <a:stretch>
            <a:fillRect/>
          </a:stretch>
        </p:blipFill>
        <p:spPr bwMode="auto">
          <a:xfrm>
            <a:off x="939800" y="3131236"/>
            <a:ext cx="5715000" cy="1752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838200"/>
            <a:ext cx="7498080" cy="533400"/>
          </a:xfrm>
        </p:spPr>
        <p:txBody>
          <a:bodyPr>
            <a:normAutofit fontScale="90000"/>
          </a:bodyPr>
          <a:lstStyle/>
          <a:p>
            <a:r>
              <a:rPr lang="en-US" sz="2700" b="1" dirty="0" smtClean="0"/>
              <a:t>Question 1 :Finding a Fixed Food Dot using Depth First Search</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In searchAgents.py, you'll find a fully implemented </a:t>
            </a:r>
            <a:r>
              <a:rPr lang="en-US" dirty="0" err="1" smtClean="0"/>
              <a:t>SearchAgent</a:t>
            </a:r>
            <a:r>
              <a:rPr lang="en-US" dirty="0" smtClean="0"/>
              <a:t>, which plans out a path through </a:t>
            </a:r>
            <a:r>
              <a:rPr lang="en-US" dirty="0" err="1" smtClean="0"/>
              <a:t>Pacman's</a:t>
            </a:r>
            <a:r>
              <a:rPr lang="en-US" dirty="0" smtClean="0"/>
              <a:t> world and then executes that path step-by-step. </a:t>
            </a:r>
          </a:p>
          <a:p>
            <a:r>
              <a:rPr lang="en-US" dirty="0" smtClean="0"/>
              <a:t>The search algorithms for formulating a plan are not implemented -- </a:t>
            </a:r>
            <a:r>
              <a:rPr lang="en-US" dirty="0" smtClean="0">
                <a:solidFill>
                  <a:srgbClr val="C00000"/>
                </a:solidFill>
              </a:rPr>
              <a:t>that's your job. </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4294967295"/>
          </p:nvPr>
        </p:nvPicPr>
        <p:blipFill>
          <a:blip r:embed="rId2"/>
          <a:srcRect/>
          <a:stretch>
            <a:fillRect/>
          </a:stretch>
        </p:blipFill>
        <p:spPr bwMode="auto">
          <a:xfrm>
            <a:off x="0" y="762000"/>
            <a:ext cx="9144000" cy="2895600"/>
          </a:xfrm>
          <a:prstGeom prst="rect">
            <a:avLst/>
          </a:prstGeom>
          <a:noFill/>
          <a:ln w="9525">
            <a:noFill/>
            <a:miter lim="800000"/>
            <a:headEnd/>
            <a:tailEnd/>
          </a:ln>
          <a:effectLst/>
        </p:spPr>
      </p:pic>
    </p:spTree>
    <p:extLst>
      <p:ext uri="{BB962C8B-B14F-4D97-AF65-F5344CB8AC3E}">
        <p14:creationId xmlns:p14="http://schemas.microsoft.com/office/powerpoint/2010/main" val="1664200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Important note</a:t>
            </a:r>
            <a:endParaRPr lang="en-US" dirty="0"/>
          </a:p>
        </p:txBody>
      </p:sp>
      <p:sp>
        <p:nvSpPr>
          <p:cNvPr id="3" name="Content Placeholder 2"/>
          <p:cNvSpPr>
            <a:spLocks noGrp="1"/>
          </p:cNvSpPr>
          <p:nvPr>
            <p:ph idx="1"/>
          </p:nvPr>
        </p:nvSpPr>
        <p:spPr/>
        <p:txBody>
          <a:bodyPr/>
          <a:lstStyle/>
          <a:p>
            <a:r>
              <a:rPr lang="en-US" dirty="0" smtClean="0"/>
              <a:t> All of your search functions need to return a list of </a:t>
            </a:r>
            <a:r>
              <a:rPr lang="en-US" i="1" dirty="0" smtClean="0"/>
              <a:t>actions</a:t>
            </a:r>
            <a:r>
              <a:rPr lang="en-US" dirty="0" smtClean="0"/>
              <a:t> that will lead the agent from the start to the goal. These actions all have to be legal moves (valid directions, no moving through walls).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pg102_code.pct                                                 000260AEMacintosh HD                   ABA78158:"/>
          <p:cNvPicPr>
            <a:picLocks noChangeAspect="1" noChangeArrowheads="1"/>
          </p:cNvPicPr>
          <p:nvPr/>
        </p:nvPicPr>
        <p:blipFill>
          <a:blip r:embed="rId2"/>
          <a:srcRect/>
          <a:stretch>
            <a:fillRect/>
          </a:stretch>
        </p:blipFill>
        <p:spPr bwMode="auto">
          <a:xfrm>
            <a:off x="180975" y="1208088"/>
            <a:ext cx="8782050" cy="4443412"/>
          </a:xfrm>
          <a:prstGeom prst="rect">
            <a:avLst/>
          </a:prstGeom>
          <a:noFill/>
          <a:ln w="9525">
            <a:noFill/>
            <a:miter lim="800000"/>
            <a:headEnd/>
            <a:tailEnd/>
          </a:ln>
        </p:spPr>
      </p:pic>
      <p:sp>
        <p:nvSpPr>
          <p:cNvPr id="53251" name="Text Box 3"/>
          <p:cNvSpPr txBox="1">
            <a:spLocks noChangeArrowheads="1"/>
          </p:cNvSpPr>
          <p:nvPr/>
        </p:nvSpPr>
        <p:spPr bwMode="auto">
          <a:xfrm>
            <a:off x="76200" y="50800"/>
            <a:ext cx="9067800" cy="427038"/>
          </a:xfrm>
          <a:prstGeom prst="rect">
            <a:avLst/>
          </a:prstGeom>
          <a:noFill/>
          <a:ln w="9525">
            <a:noFill/>
            <a:miter lim="800000"/>
            <a:headEnd/>
            <a:tailEnd/>
          </a:ln>
        </p:spPr>
        <p:txBody>
          <a:bodyPr>
            <a:spAutoFit/>
          </a:bodyPr>
          <a:lstStyle/>
          <a:p>
            <a:pPr marL="1435100" indent="-1435100" eaLnBrk="0" hangingPunct="0"/>
            <a:r>
              <a:rPr lang="en-US" sz="2200"/>
              <a:t>Function depth_first_search algorithm</a:t>
            </a:r>
          </a:p>
        </p:txBody>
      </p:sp>
      <p:sp>
        <p:nvSpPr>
          <p:cNvPr id="53252" name="Text Box 4"/>
          <p:cNvSpPr txBox="1">
            <a:spLocks noChangeArrowheads="1"/>
          </p:cNvSpPr>
          <p:nvPr/>
        </p:nvSpPr>
        <p:spPr bwMode="auto">
          <a:xfrm>
            <a:off x="3200400" y="6572250"/>
            <a:ext cx="5562600" cy="274638"/>
          </a:xfrm>
          <a:prstGeom prst="rect">
            <a:avLst/>
          </a:prstGeom>
          <a:noFill/>
          <a:ln w="9525">
            <a:noFill/>
            <a:miter lim="800000"/>
            <a:headEnd/>
            <a:tailEnd/>
          </a:ln>
        </p:spPr>
        <p:txBody>
          <a:bodyPr>
            <a:spAutoFit/>
          </a:bodyPr>
          <a:lstStyle/>
          <a:p>
            <a:pPr>
              <a:spcBef>
                <a:spcPct val="50000"/>
              </a:spcBef>
            </a:pPr>
            <a:r>
              <a:rPr lang="en-GB" sz="1200"/>
              <a:t>Luger: Artificial Intelligence, 6th edition. © Pearson Education Limited, 2009</a:t>
            </a:r>
          </a:p>
        </p:txBody>
      </p:sp>
      <p:sp>
        <p:nvSpPr>
          <p:cNvPr id="53253" name="Slide Number Placeholder 5"/>
          <p:cNvSpPr>
            <a:spLocks noGrp="1"/>
          </p:cNvSpPr>
          <p:nvPr>
            <p:ph type="sldNum" sz="quarter" idx="12"/>
          </p:nvPr>
        </p:nvSpPr>
        <p:spPr>
          <a:noFill/>
        </p:spPr>
        <p:txBody>
          <a:bodyPr/>
          <a:lstStyle/>
          <a:p>
            <a:fld id="{3780CC6F-8721-40E1-ADA8-59C32B2A6A9A}" type="slidenum">
              <a:rPr lang="en-GB"/>
              <a:pPr/>
              <a:t>24</a:t>
            </a:fld>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extLst>
      <p:ext uri="{BB962C8B-B14F-4D97-AF65-F5344CB8AC3E}">
        <p14:creationId xmlns:p14="http://schemas.microsoft.com/office/powerpoint/2010/main" val="31169758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90600" y="0"/>
            <a:ext cx="7239000" cy="2243138"/>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990600" y="2438400"/>
            <a:ext cx="7181850" cy="17907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990600" y="4424362"/>
            <a:ext cx="8077200" cy="1981200"/>
          </a:xfrm>
          <a:prstGeom prst="rect">
            <a:avLst/>
          </a:prstGeom>
          <a:noFill/>
          <a:ln w="9525">
            <a:noFill/>
            <a:miter lim="800000"/>
            <a:headEnd/>
            <a:tailEnd/>
          </a:ln>
          <a:effectLst/>
        </p:spPr>
      </p:pic>
    </p:spTree>
    <p:extLst>
      <p:ext uri="{BB962C8B-B14F-4D97-AF65-F5344CB8AC3E}">
        <p14:creationId xmlns:p14="http://schemas.microsoft.com/office/powerpoint/2010/main" val="14793617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0" y="304800"/>
            <a:ext cx="5867400" cy="2438400"/>
          </a:xfrm>
        </p:spPr>
        <p:txBody>
          <a:bodyPr>
            <a:normAutofit/>
          </a:bodyPr>
          <a:lstStyle/>
          <a:p>
            <a:r>
              <a:rPr lang="en-US" dirty="0" smtClean="0"/>
              <a:t> a search node must contain not only a state but also the information necessary to reconstruct the path (plan) which gets to that state.</a:t>
            </a:r>
            <a:endParaRPr lang="en-US" dirty="0"/>
          </a:p>
        </p:txBody>
      </p:sp>
      <p:grpSp>
        <p:nvGrpSpPr>
          <p:cNvPr id="2" name="Group 98"/>
          <p:cNvGrpSpPr/>
          <p:nvPr/>
        </p:nvGrpSpPr>
        <p:grpSpPr>
          <a:xfrm>
            <a:off x="5257800" y="1219200"/>
            <a:ext cx="3657600" cy="5410200"/>
            <a:chOff x="7086600" y="1219200"/>
            <a:chExt cx="4876800" cy="5410200"/>
          </a:xfrm>
        </p:grpSpPr>
        <p:pic>
          <p:nvPicPr>
            <p:cNvPr id="68" name="Picture 11"/>
            <p:cNvPicPr>
              <a:picLocks noChangeAspect="1" noChangeArrowheads="1"/>
            </p:cNvPicPr>
            <p:nvPr/>
          </p:nvPicPr>
          <p:blipFill>
            <a:blip r:embed="rId2" cstate="print"/>
            <a:srcRect/>
            <a:stretch>
              <a:fillRect/>
            </a:stretch>
          </p:blipFill>
          <p:spPr bwMode="auto">
            <a:xfrm>
              <a:off x="7086600" y="3622676"/>
              <a:ext cx="560388" cy="568325"/>
            </a:xfrm>
            <a:prstGeom prst="rect">
              <a:avLst/>
            </a:prstGeom>
            <a:noFill/>
            <a:ln w="9525">
              <a:noFill/>
              <a:miter lim="800000"/>
              <a:headEnd/>
              <a:tailEnd/>
            </a:ln>
          </p:spPr>
        </p:pic>
        <p:pic>
          <p:nvPicPr>
            <p:cNvPr id="69" name="Picture 12"/>
            <p:cNvPicPr>
              <a:picLocks noChangeAspect="1" noChangeArrowheads="1"/>
            </p:cNvPicPr>
            <p:nvPr/>
          </p:nvPicPr>
          <p:blipFill>
            <a:blip r:embed="rId3" cstate="print"/>
            <a:srcRect/>
            <a:stretch>
              <a:fillRect/>
            </a:stretch>
          </p:blipFill>
          <p:spPr bwMode="auto">
            <a:xfrm>
              <a:off x="8382000" y="2922589"/>
              <a:ext cx="552451" cy="560387"/>
            </a:xfrm>
            <a:prstGeom prst="rect">
              <a:avLst/>
            </a:prstGeom>
            <a:noFill/>
            <a:ln w="9525">
              <a:noFill/>
              <a:miter lim="800000"/>
              <a:headEnd/>
              <a:tailEnd/>
            </a:ln>
          </p:spPr>
        </p:pic>
        <p:pic>
          <p:nvPicPr>
            <p:cNvPr id="70" name="Picture 13"/>
            <p:cNvPicPr>
              <a:picLocks noChangeAspect="1" noChangeArrowheads="1"/>
            </p:cNvPicPr>
            <p:nvPr/>
          </p:nvPicPr>
          <p:blipFill>
            <a:blip r:embed="rId4" cstate="print"/>
            <a:srcRect/>
            <a:stretch>
              <a:fillRect/>
            </a:stretch>
          </p:blipFill>
          <p:spPr bwMode="auto">
            <a:xfrm>
              <a:off x="8401048" y="4378326"/>
              <a:ext cx="552451" cy="560387"/>
            </a:xfrm>
            <a:prstGeom prst="rect">
              <a:avLst/>
            </a:prstGeom>
            <a:noFill/>
            <a:ln w="9525">
              <a:noFill/>
              <a:miter lim="800000"/>
              <a:headEnd/>
              <a:tailEnd/>
            </a:ln>
          </p:spPr>
        </p:pic>
        <p:sp>
          <p:nvSpPr>
            <p:cNvPr id="71" name="Line 14"/>
            <p:cNvSpPr>
              <a:spLocks noChangeShapeType="1"/>
            </p:cNvSpPr>
            <p:nvPr/>
          </p:nvSpPr>
          <p:spPr bwMode="auto">
            <a:xfrm flipV="1">
              <a:off x="7772401" y="3227388"/>
              <a:ext cx="457200" cy="3048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72" name="Line 15"/>
            <p:cNvSpPr>
              <a:spLocks noChangeShapeType="1"/>
            </p:cNvSpPr>
            <p:nvPr/>
          </p:nvSpPr>
          <p:spPr bwMode="auto">
            <a:xfrm>
              <a:off x="7772400" y="4294188"/>
              <a:ext cx="457200" cy="304800"/>
            </a:xfrm>
            <a:prstGeom prst="line">
              <a:avLst/>
            </a:prstGeom>
            <a:noFill/>
            <a:ln w="9525">
              <a:solidFill>
                <a:schemeClr val="tx1"/>
              </a:solidFill>
              <a:round/>
              <a:headEnd/>
              <a:tailEnd type="triangle" w="med" len="med"/>
            </a:ln>
          </p:spPr>
          <p:txBody>
            <a:bodyPr lIns="91436" tIns="45718" rIns="91436" bIns="45718"/>
            <a:lstStyle/>
            <a:p>
              <a:endParaRPr lang="en-US"/>
            </a:p>
          </p:txBody>
        </p:sp>
        <p:grpSp>
          <p:nvGrpSpPr>
            <p:cNvPr id="3" name="Group 49"/>
            <p:cNvGrpSpPr/>
            <p:nvPr/>
          </p:nvGrpSpPr>
          <p:grpSpPr>
            <a:xfrm>
              <a:off x="9739122" y="2922588"/>
              <a:ext cx="566928" cy="560388"/>
              <a:chOff x="10634472" y="3581400"/>
              <a:chExt cx="566928" cy="560388"/>
            </a:xfrm>
          </p:grpSpPr>
          <p:pic>
            <p:nvPicPr>
              <p:cNvPr id="127" name="Picture 11"/>
              <p:cNvPicPr preferRelativeResize="0">
                <a:picLocks noChangeArrowheads="1"/>
              </p:cNvPicPr>
              <p:nvPr/>
            </p:nvPicPr>
            <p:blipFill>
              <a:blip r:embed="rId2" cstate="print"/>
              <a:srcRect/>
              <a:stretch>
                <a:fillRect/>
              </a:stretch>
            </p:blipFill>
            <p:spPr bwMode="auto">
              <a:xfrm rot="16200000" flipV="1">
                <a:off x="10637742" y="3578130"/>
                <a:ext cx="560388" cy="566928"/>
              </a:xfrm>
              <a:prstGeom prst="rect">
                <a:avLst/>
              </a:prstGeom>
              <a:noFill/>
              <a:ln w="9525">
                <a:noFill/>
                <a:miter lim="800000"/>
                <a:headEnd/>
                <a:tailEnd/>
              </a:ln>
            </p:spPr>
          </p:pic>
          <p:sp>
            <p:nvSpPr>
              <p:cNvPr id="128" name="Rectangle 127"/>
              <p:cNvSpPr/>
              <p:nvPr/>
            </p:nvSpPr>
            <p:spPr>
              <a:xfrm>
                <a:off x="10786872" y="3810000"/>
                <a:ext cx="76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7"/>
            <p:cNvGrpSpPr/>
            <p:nvPr/>
          </p:nvGrpSpPr>
          <p:grpSpPr>
            <a:xfrm>
              <a:off x="9772650" y="4370388"/>
              <a:ext cx="560388" cy="568325"/>
              <a:chOff x="8534400" y="4918075"/>
              <a:chExt cx="560388" cy="568325"/>
            </a:xfrm>
          </p:grpSpPr>
          <p:pic>
            <p:nvPicPr>
              <p:cNvPr id="125" name="Picture 11"/>
              <p:cNvPicPr>
                <a:picLocks noChangeAspect="1" noChangeArrowheads="1"/>
              </p:cNvPicPr>
              <p:nvPr/>
            </p:nvPicPr>
            <p:blipFill>
              <a:blip r:embed="rId2" cstate="print"/>
              <a:srcRect/>
              <a:stretch>
                <a:fillRect/>
              </a:stretch>
            </p:blipFill>
            <p:spPr bwMode="auto">
              <a:xfrm>
                <a:off x="8534400" y="4918075"/>
                <a:ext cx="560388" cy="568325"/>
              </a:xfrm>
              <a:prstGeom prst="rect">
                <a:avLst/>
              </a:prstGeom>
              <a:noFill/>
              <a:ln w="9525">
                <a:noFill/>
                <a:miter lim="800000"/>
                <a:headEnd/>
                <a:tailEnd/>
              </a:ln>
            </p:spPr>
          </p:pic>
          <p:sp>
            <p:nvSpPr>
              <p:cNvPr id="126" name="Rectangle 44"/>
              <p:cNvSpPr/>
              <p:nvPr/>
            </p:nvSpPr>
            <p:spPr>
              <a:xfrm>
                <a:off x="8763000" y="5257800"/>
                <a:ext cx="76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48"/>
            <p:cNvGrpSpPr/>
            <p:nvPr/>
          </p:nvGrpSpPr>
          <p:grpSpPr>
            <a:xfrm>
              <a:off x="11049000" y="3684588"/>
              <a:ext cx="552451" cy="560387"/>
              <a:chOff x="10572749" y="4849813"/>
              <a:chExt cx="552451" cy="560387"/>
            </a:xfrm>
          </p:grpSpPr>
          <p:pic>
            <p:nvPicPr>
              <p:cNvPr id="123" name="Picture 12"/>
              <p:cNvPicPr>
                <a:picLocks noChangeAspect="1" noChangeArrowheads="1"/>
              </p:cNvPicPr>
              <p:nvPr/>
            </p:nvPicPr>
            <p:blipFill>
              <a:blip r:embed="rId3" cstate="print"/>
              <a:srcRect/>
              <a:stretch>
                <a:fillRect/>
              </a:stretch>
            </p:blipFill>
            <p:spPr bwMode="auto">
              <a:xfrm>
                <a:off x="10572749" y="4849813"/>
                <a:ext cx="552451" cy="560387"/>
              </a:xfrm>
              <a:prstGeom prst="rect">
                <a:avLst/>
              </a:prstGeom>
              <a:noFill/>
              <a:ln w="9525">
                <a:noFill/>
                <a:miter lim="800000"/>
                <a:headEnd/>
                <a:tailEnd/>
              </a:ln>
            </p:spPr>
          </p:pic>
          <p:sp>
            <p:nvSpPr>
              <p:cNvPr id="124" name="Rectangle 46"/>
              <p:cNvSpPr/>
              <p:nvPr/>
            </p:nvSpPr>
            <p:spPr>
              <a:xfrm>
                <a:off x="10820400" y="5181600"/>
                <a:ext cx="76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Line 14"/>
            <p:cNvSpPr>
              <a:spLocks noChangeShapeType="1"/>
            </p:cNvSpPr>
            <p:nvPr/>
          </p:nvSpPr>
          <p:spPr bwMode="auto">
            <a:xfrm>
              <a:off x="9067801" y="3227388"/>
              <a:ext cx="533399" cy="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77" name="Line 14"/>
            <p:cNvSpPr>
              <a:spLocks noChangeShapeType="1"/>
            </p:cNvSpPr>
            <p:nvPr/>
          </p:nvSpPr>
          <p:spPr bwMode="auto">
            <a:xfrm>
              <a:off x="9067800" y="4675188"/>
              <a:ext cx="533399" cy="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78" name="Line 14"/>
            <p:cNvSpPr>
              <a:spLocks noChangeShapeType="1"/>
            </p:cNvSpPr>
            <p:nvPr/>
          </p:nvSpPr>
          <p:spPr bwMode="auto">
            <a:xfrm flipV="1">
              <a:off x="10515600" y="4294188"/>
              <a:ext cx="457200" cy="3810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79" name="Line 14"/>
            <p:cNvSpPr>
              <a:spLocks noChangeShapeType="1"/>
            </p:cNvSpPr>
            <p:nvPr/>
          </p:nvSpPr>
          <p:spPr bwMode="auto">
            <a:xfrm>
              <a:off x="10439400" y="3303588"/>
              <a:ext cx="457200" cy="3810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80" name="Line 14"/>
            <p:cNvSpPr>
              <a:spLocks noChangeShapeType="1"/>
            </p:cNvSpPr>
            <p:nvPr/>
          </p:nvSpPr>
          <p:spPr bwMode="auto">
            <a:xfrm flipV="1">
              <a:off x="8686800" y="2312988"/>
              <a:ext cx="0" cy="457200"/>
            </a:xfrm>
            <a:prstGeom prst="line">
              <a:avLst/>
            </a:prstGeom>
            <a:noFill/>
            <a:ln w="9525">
              <a:solidFill>
                <a:schemeClr val="tx1"/>
              </a:solidFill>
              <a:round/>
              <a:headEnd/>
              <a:tailEnd type="triangle" w="med" len="med"/>
            </a:ln>
          </p:spPr>
          <p:txBody>
            <a:bodyPr lIns="91436" tIns="45718" rIns="91436" bIns="45718"/>
            <a:lstStyle/>
            <a:p>
              <a:endParaRPr lang="en-US"/>
            </a:p>
          </p:txBody>
        </p:sp>
        <p:grpSp>
          <p:nvGrpSpPr>
            <p:cNvPr id="7" name="Group 69"/>
            <p:cNvGrpSpPr/>
            <p:nvPr/>
          </p:nvGrpSpPr>
          <p:grpSpPr>
            <a:xfrm>
              <a:off x="8382000" y="1676400"/>
              <a:ext cx="3233928" cy="560388"/>
              <a:chOff x="8534400" y="1573212"/>
              <a:chExt cx="3233928" cy="560388"/>
            </a:xfrm>
          </p:grpSpPr>
          <p:grpSp>
            <p:nvGrpSpPr>
              <p:cNvPr id="8" name="Group 56"/>
              <p:cNvGrpSpPr/>
              <p:nvPr/>
            </p:nvGrpSpPr>
            <p:grpSpPr>
              <a:xfrm>
                <a:off x="9829800" y="1573213"/>
                <a:ext cx="552451" cy="560387"/>
                <a:chOff x="9201149" y="1447800"/>
                <a:chExt cx="552451" cy="560387"/>
              </a:xfrm>
            </p:grpSpPr>
            <p:pic>
              <p:nvPicPr>
                <p:cNvPr id="121" name="Picture 12"/>
                <p:cNvPicPr>
                  <a:picLocks noChangeAspect="1" noChangeArrowheads="1"/>
                </p:cNvPicPr>
                <p:nvPr/>
              </p:nvPicPr>
              <p:blipFill>
                <a:blip r:embed="rId3" cstate="print"/>
                <a:srcRect/>
                <a:stretch>
                  <a:fillRect/>
                </a:stretch>
              </p:blipFill>
              <p:spPr bwMode="auto">
                <a:xfrm>
                  <a:off x="9201149" y="1447800"/>
                  <a:ext cx="552451" cy="560387"/>
                </a:xfrm>
                <a:prstGeom prst="rect">
                  <a:avLst/>
                </a:prstGeom>
                <a:noFill/>
                <a:ln w="9525">
                  <a:noFill/>
                  <a:miter lim="800000"/>
                  <a:headEnd/>
                  <a:tailEnd/>
                </a:ln>
              </p:spPr>
            </p:pic>
            <p:sp>
              <p:nvSpPr>
                <p:cNvPr id="122" name="Rectangle 121"/>
                <p:cNvSpPr/>
                <p:nvPr/>
              </p:nvSpPr>
              <p:spPr>
                <a:xfrm>
                  <a:off x="9296400" y="1600200"/>
                  <a:ext cx="1524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57"/>
              <p:cNvGrpSpPr/>
              <p:nvPr/>
            </p:nvGrpSpPr>
            <p:grpSpPr>
              <a:xfrm>
                <a:off x="11201400" y="1573212"/>
                <a:ext cx="566928" cy="560388"/>
                <a:chOff x="10634472" y="3581400"/>
                <a:chExt cx="566928" cy="560388"/>
              </a:xfrm>
            </p:grpSpPr>
            <p:pic>
              <p:nvPicPr>
                <p:cNvPr id="119" name="Picture 11"/>
                <p:cNvPicPr preferRelativeResize="0">
                  <a:picLocks noChangeArrowheads="1"/>
                </p:cNvPicPr>
                <p:nvPr/>
              </p:nvPicPr>
              <p:blipFill>
                <a:blip r:embed="rId2" cstate="print"/>
                <a:srcRect/>
                <a:stretch>
                  <a:fillRect/>
                </a:stretch>
              </p:blipFill>
              <p:spPr bwMode="auto">
                <a:xfrm rot="16200000" flipV="1">
                  <a:off x="10637742" y="3578130"/>
                  <a:ext cx="560388" cy="566928"/>
                </a:xfrm>
                <a:prstGeom prst="rect">
                  <a:avLst/>
                </a:prstGeom>
                <a:noFill/>
                <a:ln w="9525">
                  <a:noFill/>
                  <a:miter lim="800000"/>
                  <a:headEnd/>
                  <a:tailEnd/>
                </a:ln>
              </p:spPr>
            </p:pic>
            <p:sp>
              <p:nvSpPr>
                <p:cNvPr id="120" name="Rectangle 119"/>
                <p:cNvSpPr/>
                <p:nvPr/>
              </p:nvSpPr>
              <p:spPr>
                <a:xfrm>
                  <a:off x="10744201" y="3684588"/>
                  <a:ext cx="76200" cy="2016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60"/>
              <p:cNvGrpSpPr/>
              <p:nvPr/>
            </p:nvGrpSpPr>
            <p:grpSpPr>
              <a:xfrm flipV="1">
                <a:off x="8534400" y="1575816"/>
                <a:ext cx="566928" cy="557784"/>
                <a:chOff x="10634472" y="3581400"/>
                <a:chExt cx="566928" cy="560388"/>
              </a:xfrm>
            </p:grpSpPr>
            <p:pic>
              <p:nvPicPr>
                <p:cNvPr id="117" name="Picture 11"/>
                <p:cNvPicPr preferRelativeResize="0">
                  <a:picLocks noChangeArrowheads="1"/>
                </p:cNvPicPr>
                <p:nvPr/>
              </p:nvPicPr>
              <p:blipFill>
                <a:blip r:embed="rId2" cstate="print"/>
                <a:srcRect/>
                <a:stretch>
                  <a:fillRect/>
                </a:stretch>
              </p:blipFill>
              <p:spPr bwMode="auto">
                <a:xfrm rot="16200000" flipV="1">
                  <a:off x="10637742" y="3578130"/>
                  <a:ext cx="560388" cy="566928"/>
                </a:xfrm>
                <a:prstGeom prst="rect">
                  <a:avLst/>
                </a:prstGeom>
                <a:noFill/>
                <a:ln w="9525">
                  <a:noFill/>
                  <a:miter lim="800000"/>
                  <a:headEnd/>
                  <a:tailEnd/>
                </a:ln>
              </p:spPr>
            </p:pic>
            <p:sp>
              <p:nvSpPr>
                <p:cNvPr id="118" name="Rectangle 117"/>
                <p:cNvSpPr/>
                <p:nvPr/>
              </p:nvSpPr>
              <p:spPr>
                <a:xfrm>
                  <a:off x="10744201" y="3684588"/>
                  <a:ext cx="76200" cy="2016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Line 14"/>
              <p:cNvSpPr>
                <a:spLocks noChangeShapeType="1"/>
              </p:cNvSpPr>
              <p:nvPr/>
            </p:nvSpPr>
            <p:spPr bwMode="auto">
              <a:xfrm flipV="1">
                <a:off x="9296400" y="1752600"/>
                <a:ext cx="381000" cy="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114" name="Line 14"/>
              <p:cNvSpPr>
                <a:spLocks noChangeShapeType="1"/>
              </p:cNvSpPr>
              <p:nvPr/>
            </p:nvSpPr>
            <p:spPr bwMode="auto">
              <a:xfrm flipH="1" flipV="1">
                <a:off x="9296400" y="1981200"/>
                <a:ext cx="381000" cy="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115" name="Line 14"/>
              <p:cNvSpPr>
                <a:spLocks noChangeShapeType="1"/>
              </p:cNvSpPr>
              <p:nvPr/>
            </p:nvSpPr>
            <p:spPr bwMode="auto">
              <a:xfrm flipV="1">
                <a:off x="10591800" y="1752600"/>
                <a:ext cx="381000" cy="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116" name="Line 14"/>
              <p:cNvSpPr>
                <a:spLocks noChangeShapeType="1"/>
              </p:cNvSpPr>
              <p:nvPr/>
            </p:nvSpPr>
            <p:spPr bwMode="auto">
              <a:xfrm flipH="1" flipV="1">
                <a:off x="10591800" y="1981200"/>
                <a:ext cx="381000" cy="0"/>
              </a:xfrm>
              <a:prstGeom prst="line">
                <a:avLst/>
              </a:prstGeom>
              <a:noFill/>
              <a:ln w="9525">
                <a:solidFill>
                  <a:schemeClr val="tx1"/>
                </a:solidFill>
                <a:round/>
                <a:headEnd/>
                <a:tailEnd type="triangle" w="med" len="med"/>
              </a:ln>
            </p:spPr>
            <p:txBody>
              <a:bodyPr lIns="91436" tIns="45718" rIns="91436" bIns="45718"/>
              <a:lstStyle/>
              <a:p>
                <a:endParaRPr lang="en-US"/>
              </a:p>
            </p:txBody>
          </p:sp>
        </p:grpSp>
        <p:grpSp>
          <p:nvGrpSpPr>
            <p:cNvPr id="11" name="Group 70"/>
            <p:cNvGrpSpPr/>
            <p:nvPr/>
          </p:nvGrpSpPr>
          <p:grpSpPr>
            <a:xfrm flipV="1">
              <a:off x="8430540" y="5659922"/>
              <a:ext cx="3223488" cy="568223"/>
              <a:chOff x="8540268" y="1568619"/>
              <a:chExt cx="3223488" cy="570876"/>
            </a:xfrm>
          </p:grpSpPr>
          <p:grpSp>
            <p:nvGrpSpPr>
              <p:cNvPr id="12" name="Group 56"/>
              <p:cNvGrpSpPr/>
              <p:nvPr/>
            </p:nvGrpSpPr>
            <p:grpSpPr>
              <a:xfrm>
                <a:off x="9827134" y="1575890"/>
                <a:ext cx="557783" cy="555030"/>
                <a:chOff x="9198483" y="1450477"/>
                <a:chExt cx="557783" cy="555030"/>
              </a:xfrm>
            </p:grpSpPr>
            <p:pic>
              <p:nvPicPr>
                <p:cNvPr id="108" name="Picture 12"/>
                <p:cNvPicPr>
                  <a:picLocks noChangeAspect="1" noChangeArrowheads="1"/>
                </p:cNvPicPr>
                <p:nvPr/>
              </p:nvPicPr>
              <p:blipFill>
                <a:blip r:embed="rId3" cstate="print"/>
                <a:srcRect/>
                <a:stretch>
                  <a:fillRect/>
                </a:stretch>
              </p:blipFill>
              <p:spPr bwMode="auto">
                <a:xfrm rot="5400000">
                  <a:off x="9199860" y="1449100"/>
                  <a:ext cx="555030" cy="557783"/>
                </a:xfrm>
                <a:prstGeom prst="rect">
                  <a:avLst/>
                </a:prstGeom>
                <a:noFill/>
                <a:ln w="9525">
                  <a:noFill/>
                  <a:miter lim="800000"/>
                  <a:headEnd/>
                  <a:tailEnd/>
                </a:ln>
              </p:spPr>
            </p:pic>
            <p:sp>
              <p:nvSpPr>
                <p:cNvPr id="109" name="Rectangle 108"/>
                <p:cNvSpPr/>
                <p:nvPr/>
              </p:nvSpPr>
              <p:spPr>
                <a:xfrm>
                  <a:off x="9539477" y="1549210"/>
                  <a:ext cx="152400" cy="1527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57"/>
              <p:cNvGrpSpPr/>
              <p:nvPr/>
            </p:nvGrpSpPr>
            <p:grpSpPr>
              <a:xfrm>
                <a:off x="11205972" y="1568619"/>
                <a:ext cx="557784" cy="569575"/>
                <a:chOff x="10639044" y="3576807"/>
                <a:chExt cx="557784" cy="569575"/>
              </a:xfrm>
            </p:grpSpPr>
            <p:pic>
              <p:nvPicPr>
                <p:cNvPr id="106" name="Picture 11"/>
                <p:cNvPicPr preferRelativeResize="0">
                  <a:picLocks noChangeArrowheads="1"/>
                </p:cNvPicPr>
                <p:nvPr/>
              </p:nvPicPr>
              <p:blipFill>
                <a:blip r:embed="rId2" cstate="print"/>
                <a:srcRect/>
                <a:stretch>
                  <a:fillRect/>
                </a:stretch>
              </p:blipFill>
              <p:spPr bwMode="auto">
                <a:xfrm flipV="1">
                  <a:off x="10639044" y="3576807"/>
                  <a:ext cx="557784" cy="569575"/>
                </a:xfrm>
                <a:prstGeom prst="rect">
                  <a:avLst/>
                </a:prstGeom>
                <a:noFill/>
                <a:ln w="9525">
                  <a:noFill/>
                  <a:miter lim="800000"/>
                  <a:headEnd/>
                  <a:tailEnd/>
                </a:ln>
              </p:spPr>
            </p:pic>
            <p:sp>
              <p:nvSpPr>
                <p:cNvPr id="107" name="Rectangle 106"/>
                <p:cNvSpPr/>
                <p:nvPr/>
              </p:nvSpPr>
              <p:spPr>
                <a:xfrm>
                  <a:off x="10896600" y="3684590"/>
                  <a:ext cx="152399" cy="1509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60"/>
              <p:cNvGrpSpPr/>
              <p:nvPr/>
            </p:nvGrpSpPr>
            <p:grpSpPr>
              <a:xfrm flipV="1">
                <a:off x="8540268" y="1569920"/>
                <a:ext cx="555192" cy="569575"/>
                <a:chOff x="10640340" y="3575477"/>
                <a:chExt cx="555192" cy="572234"/>
              </a:xfrm>
            </p:grpSpPr>
            <p:pic>
              <p:nvPicPr>
                <p:cNvPr id="104" name="Picture 11"/>
                <p:cNvPicPr preferRelativeResize="0">
                  <a:picLocks noChangeArrowheads="1"/>
                </p:cNvPicPr>
                <p:nvPr/>
              </p:nvPicPr>
              <p:blipFill>
                <a:blip r:embed="rId2" cstate="print"/>
                <a:srcRect/>
                <a:stretch>
                  <a:fillRect/>
                </a:stretch>
              </p:blipFill>
              <p:spPr bwMode="auto">
                <a:xfrm rot="10800000" flipV="1">
                  <a:off x="10640340" y="3575477"/>
                  <a:ext cx="555192" cy="572234"/>
                </a:xfrm>
                <a:prstGeom prst="rect">
                  <a:avLst/>
                </a:prstGeom>
                <a:noFill/>
                <a:ln w="9525">
                  <a:noFill/>
                  <a:miter lim="800000"/>
                  <a:headEnd/>
                  <a:tailEnd/>
                </a:ln>
              </p:spPr>
            </p:pic>
            <p:sp>
              <p:nvSpPr>
                <p:cNvPr id="105" name="Rectangle 104"/>
                <p:cNvSpPr/>
                <p:nvPr/>
              </p:nvSpPr>
              <p:spPr>
                <a:xfrm>
                  <a:off x="10744200" y="3889052"/>
                  <a:ext cx="228600" cy="1538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Line 14"/>
              <p:cNvSpPr>
                <a:spLocks noChangeShapeType="1"/>
              </p:cNvSpPr>
              <p:nvPr/>
            </p:nvSpPr>
            <p:spPr bwMode="auto">
              <a:xfrm flipV="1">
                <a:off x="9296400" y="1752600"/>
                <a:ext cx="381000" cy="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101" name="Line 14"/>
              <p:cNvSpPr>
                <a:spLocks noChangeShapeType="1"/>
              </p:cNvSpPr>
              <p:nvPr/>
            </p:nvSpPr>
            <p:spPr bwMode="auto">
              <a:xfrm flipH="1" flipV="1">
                <a:off x="9296400" y="1981200"/>
                <a:ext cx="381000" cy="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102" name="Line 14"/>
              <p:cNvSpPr>
                <a:spLocks noChangeShapeType="1"/>
              </p:cNvSpPr>
              <p:nvPr/>
            </p:nvSpPr>
            <p:spPr bwMode="auto">
              <a:xfrm flipV="1">
                <a:off x="10591800" y="1752600"/>
                <a:ext cx="381000" cy="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103" name="Line 14"/>
              <p:cNvSpPr>
                <a:spLocks noChangeShapeType="1"/>
              </p:cNvSpPr>
              <p:nvPr/>
            </p:nvSpPr>
            <p:spPr bwMode="auto">
              <a:xfrm flipH="1" flipV="1">
                <a:off x="10591800" y="1981200"/>
                <a:ext cx="381000" cy="0"/>
              </a:xfrm>
              <a:prstGeom prst="line">
                <a:avLst/>
              </a:prstGeom>
              <a:noFill/>
              <a:ln w="9525">
                <a:solidFill>
                  <a:schemeClr val="tx1"/>
                </a:solidFill>
                <a:round/>
                <a:headEnd/>
                <a:tailEnd type="triangle" w="med" len="med"/>
              </a:ln>
            </p:spPr>
            <p:txBody>
              <a:bodyPr lIns="91436" tIns="45718" rIns="91436" bIns="45718"/>
              <a:lstStyle/>
              <a:p>
                <a:endParaRPr lang="en-US"/>
              </a:p>
            </p:txBody>
          </p:sp>
        </p:grpSp>
        <p:sp>
          <p:nvSpPr>
            <p:cNvPr id="83" name="Line 14"/>
            <p:cNvSpPr>
              <a:spLocks noChangeShapeType="1"/>
            </p:cNvSpPr>
            <p:nvPr/>
          </p:nvSpPr>
          <p:spPr bwMode="auto">
            <a:xfrm>
              <a:off x="8686800" y="5056188"/>
              <a:ext cx="0" cy="4572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84" name="Line 14"/>
            <p:cNvSpPr>
              <a:spLocks noChangeShapeType="1"/>
            </p:cNvSpPr>
            <p:nvPr/>
          </p:nvSpPr>
          <p:spPr bwMode="auto">
            <a:xfrm flipV="1">
              <a:off x="11353800" y="5132388"/>
              <a:ext cx="304800" cy="3810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85" name="Line 14"/>
            <p:cNvSpPr>
              <a:spLocks noChangeShapeType="1"/>
            </p:cNvSpPr>
            <p:nvPr/>
          </p:nvSpPr>
          <p:spPr bwMode="auto">
            <a:xfrm>
              <a:off x="9982200" y="6324600"/>
              <a:ext cx="0" cy="3048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86" name="Line 14"/>
            <p:cNvSpPr>
              <a:spLocks noChangeShapeType="1"/>
            </p:cNvSpPr>
            <p:nvPr/>
          </p:nvSpPr>
          <p:spPr bwMode="auto">
            <a:xfrm flipV="1">
              <a:off x="9982200" y="1219200"/>
              <a:ext cx="0" cy="3048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87" name="Line 14"/>
            <p:cNvSpPr>
              <a:spLocks noChangeShapeType="1"/>
            </p:cNvSpPr>
            <p:nvPr/>
          </p:nvSpPr>
          <p:spPr bwMode="auto">
            <a:xfrm flipV="1">
              <a:off x="8686800" y="1219200"/>
              <a:ext cx="0" cy="3048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88" name="Line 14"/>
            <p:cNvSpPr>
              <a:spLocks noChangeShapeType="1"/>
            </p:cNvSpPr>
            <p:nvPr/>
          </p:nvSpPr>
          <p:spPr bwMode="auto">
            <a:xfrm flipV="1">
              <a:off x="11353800" y="1219200"/>
              <a:ext cx="0" cy="3048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89" name="Line 14"/>
            <p:cNvSpPr>
              <a:spLocks noChangeShapeType="1"/>
            </p:cNvSpPr>
            <p:nvPr/>
          </p:nvSpPr>
          <p:spPr bwMode="auto">
            <a:xfrm>
              <a:off x="8686800" y="6324600"/>
              <a:ext cx="0" cy="3048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90" name="Line 14"/>
            <p:cNvSpPr>
              <a:spLocks noChangeShapeType="1"/>
            </p:cNvSpPr>
            <p:nvPr/>
          </p:nvSpPr>
          <p:spPr bwMode="auto">
            <a:xfrm>
              <a:off x="11353800" y="6324600"/>
              <a:ext cx="0" cy="3048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91" name="Line 14"/>
            <p:cNvSpPr>
              <a:spLocks noChangeShapeType="1"/>
            </p:cNvSpPr>
            <p:nvPr/>
          </p:nvSpPr>
          <p:spPr bwMode="auto">
            <a:xfrm flipV="1">
              <a:off x="11734800" y="3276600"/>
              <a:ext cx="228600" cy="3810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92" name="Line 14"/>
            <p:cNvSpPr>
              <a:spLocks noChangeShapeType="1"/>
            </p:cNvSpPr>
            <p:nvPr/>
          </p:nvSpPr>
          <p:spPr bwMode="auto">
            <a:xfrm>
              <a:off x="11734800" y="4267200"/>
              <a:ext cx="228600" cy="3810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93" name="Line 14"/>
            <p:cNvSpPr>
              <a:spLocks noChangeShapeType="1"/>
            </p:cNvSpPr>
            <p:nvPr/>
          </p:nvSpPr>
          <p:spPr bwMode="auto">
            <a:xfrm flipV="1">
              <a:off x="10439400" y="2743200"/>
              <a:ext cx="228600" cy="3810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94" name="Line 14"/>
            <p:cNvSpPr>
              <a:spLocks noChangeShapeType="1"/>
            </p:cNvSpPr>
            <p:nvPr/>
          </p:nvSpPr>
          <p:spPr bwMode="auto">
            <a:xfrm>
              <a:off x="10515600" y="4876800"/>
              <a:ext cx="228600" cy="3810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95" name="Line 14"/>
            <p:cNvSpPr>
              <a:spLocks noChangeShapeType="1"/>
            </p:cNvSpPr>
            <p:nvPr/>
          </p:nvSpPr>
          <p:spPr bwMode="auto">
            <a:xfrm flipH="1">
              <a:off x="7924800" y="5029200"/>
              <a:ext cx="381000" cy="304800"/>
            </a:xfrm>
            <a:prstGeom prst="line">
              <a:avLst/>
            </a:prstGeom>
            <a:noFill/>
            <a:ln w="9525">
              <a:solidFill>
                <a:schemeClr val="tx1"/>
              </a:solidFill>
              <a:round/>
              <a:headEnd/>
              <a:tailEnd type="triangle" w="med" len="med"/>
            </a:ln>
          </p:spPr>
          <p:txBody>
            <a:bodyPr lIns="91436" tIns="45718" rIns="91436" bIns="45718"/>
            <a:lstStyle/>
            <a:p>
              <a:endParaRPr lang="en-US"/>
            </a:p>
          </p:txBody>
        </p:sp>
        <p:sp>
          <p:nvSpPr>
            <p:cNvPr id="96" name="Line 14"/>
            <p:cNvSpPr>
              <a:spLocks noChangeShapeType="1"/>
            </p:cNvSpPr>
            <p:nvPr/>
          </p:nvSpPr>
          <p:spPr bwMode="auto">
            <a:xfrm flipH="1" flipV="1">
              <a:off x="7696200" y="2667000"/>
              <a:ext cx="533400" cy="304800"/>
            </a:xfrm>
            <a:prstGeom prst="line">
              <a:avLst/>
            </a:prstGeom>
            <a:noFill/>
            <a:ln w="9525">
              <a:solidFill>
                <a:schemeClr val="tx1"/>
              </a:solidFill>
              <a:round/>
              <a:headEnd/>
              <a:tailEnd type="triangle" w="med" len="med"/>
            </a:ln>
          </p:spPr>
          <p:txBody>
            <a:bodyPr lIns="91436" tIns="45718" rIns="91436" bIns="45718"/>
            <a:lstStyle/>
            <a:p>
              <a:endParaRPr lang="en-US"/>
            </a:p>
          </p:txBody>
        </p:sp>
      </p:grpSp>
    </p:spTree>
    <p:extLst>
      <p:ext uri="{BB962C8B-B14F-4D97-AF65-F5344CB8AC3E}">
        <p14:creationId xmlns:p14="http://schemas.microsoft.com/office/powerpoint/2010/main" val="216543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pg100_code.pct                                                 000260AEMacintosh HD                   ABA78158:"/>
          <p:cNvPicPr>
            <a:picLocks noChangeAspect="1" noChangeArrowheads="1"/>
          </p:cNvPicPr>
          <p:nvPr/>
        </p:nvPicPr>
        <p:blipFill>
          <a:blip r:embed="rId2"/>
          <a:srcRect/>
          <a:stretch>
            <a:fillRect/>
          </a:stretch>
        </p:blipFill>
        <p:spPr bwMode="auto">
          <a:xfrm>
            <a:off x="301625" y="1001713"/>
            <a:ext cx="8540750" cy="4854575"/>
          </a:xfrm>
          <a:prstGeom prst="rect">
            <a:avLst/>
          </a:prstGeom>
          <a:noFill/>
          <a:ln w="9525">
            <a:noFill/>
            <a:miter lim="800000"/>
            <a:headEnd/>
            <a:tailEnd/>
          </a:ln>
        </p:spPr>
      </p:pic>
      <p:sp>
        <p:nvSpPr>
          <p:cNvPr id="49155" name="Text Box 3"/>
          <p:cNvSpPr txBox="1">
            <a:spLocks noChangeArrowheads="1"/>
          </p:cNvSpPr>
          <p:nvPr/>
        </p:nvSpPr>
        <p:spPr bwMode="auto">
          <a:xfrm>
            <a:off x="76200" y="50800"/>
            <a:ext cx="9067800" cy="427038"/>
          </a:xfrm>
          <a:prstGeom prst="rect">
            <a:avLst/>
          </a:prstGeom>
          <a:noFill/>
          <a:ln w="9525">
            <a:noFill/>
            <a:miter lim="800000"/>
            <a:headEnd/>
            <a:tailEnd/>
          </a:ln>
        </p:spPr>
        <p:txBody>
          <a:bodyPr>
            <a:spAutoFit/>
          </a:bodyPr>
          <a:lstStyle/>
          <a:p>
            <a:pPr marL="1435100" indent="-1435100" eaLnBrk="0" hangingPunct="0"/>
            <a:r>
              <a:rPr lang="en-US" sz="2200"/>
              <a:t>Function breadth_first search algorithm</a:t>
            </a:r>
          </a:p>
        </p:txBody>
      </p:sp>
      <p:sp>
        <p:nvSpPr>
          <p:cNvPr id="49156" name="Text Box 4"/>
          <p:cNvSpPr txBox="1">
            <a:spLocks noChangeArrowheads="1"/>
          </p:cNvSpPr>
          <p:nvPr/>
        </p:nvSpPr>
        <p:spPr bwMode="auto">
          <a:xfrm>
            <a:off x="3200400" y="6572250"/>
            <a:ext cx="5562600" cy="274638"/>
          </a:xfrm>
          <a:prstGeom prst="rect">
            <a:avLst/>
          </a:prstGeom>
          <a:noFill/>
          <a:ln w="9525">
            <a:noFill/>
            <a:miter lim="800000"/>
            <a:headEnd/>
            <a:tailEnd/>
          </a:ln>
        </p:spPr>
        <p:txBody>
          <a:bodyPr>
            <a:spAutoFit/>
          </a:bodyPr>
          <a:lstStyle/>
          <a:p>
            <a:pPr>
              <a:spcBef>
                <a:spcPct val="50000"/>
              </a:spcBef>
            </a:pPr>
            <a:r>
              <a:rPr lang="en-GB" sz="1200"/>
              <a:t>Luger: Artificial Intelligence, 6th edition. © Pearson Education Limited, 2009</a:t>
            </a:r>
          </a:p>
        </p:txBody>
      </p:sp>
      <p:sp>
        <p:nvSpPr>
          <p:cNvPr id="49157" name="Slide Number Placeholder 7"/>
          <p:cNvSpPr>
            <a:spLocks noGrp="1"/>
          </p:cNvSpPr>
          <p:nvPr>
            <p:ph type="sldNum" sz="quarter" idx="12"/>
          </p:nvPr>
        </p:nvSpPr>
        <p:spPr>
          <a:noFill/>
        </p:spPr>
        <p:txBody>
          <a:bodyPr/>
          <a:lstStyle/>
          <a:p>
            <a:fld id="{E8169599-B82F-4E8D-9A2E-C9720232699A}" type="slidenum">
              <a:rPr lang="en-GB"/>
              <a:pPr/>
              <a:t>28</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200400" y="6572250"/>
            <a:ext cx="5562600" cy="274638"/>
          </a:xfrm>
          <a:prstGeom prst="rect">
            <a:avLst/>
          </a:prstGeom>
          <a:noFill/>
          <a:ln w="9525">
            <a:noFill/>
            <a:miter lim="800000"/>
            <a:headEnd/>
            <a:tailEnd/>
          </a:ln>
        </p:spPr>
        <p:txBody>
          <a:bodyPr>
            <a:spAutoFit/>
          </a:bodyPr>
          <a:lstStyle/>
          <a:p>
            <a:pPr>
              <a:spcBef>
                <a:spcPct val="50000"/>
              </a:spcBef>
            </a:pPr>
            <a:r>
              <a:rPr lang="en-GB" sz="1200"/>
              <a:t>Luger: Artificial Intelligence, 6th edition. © Pearson Education Limited, 2009</a:t>
            </a:r>
          </a:p>
        </p:txBody>
      </p:sp>
      <p:sp>
        <p:nvSpPr>
          <p:cNvPr id="2" name="Title 1"/>
          <p:cNvSpPr>
            <a:spLocks noGrp="1"/>
          </p:cNvSpPr>
          <p:nvPr>
            <p:ph type="title"/>
          </p:nvPr>
        </p:nvSpPr>
        <p:spPr/>
        <p:txBody>
          <a:bodyPr/>
          <a:lstStyle/>
          <a:p>
            <a:pPr algn="ctr"/>
            <a:r>
              <a:rPr lang="en-US" dirty="0" smtClean="0"/>
              <a:t>State Space Search</a:t>
            </a:r>
            <a:endParaRPr lang="en-US" dirty="0"/>
          </a:p>
        </p:txBody>
      </p:sp>
      <p:sp>
        <p:nvSpPr>
          <p:cNvPr id="28676" name="Slide Number Placeholder 6"/>
          <p:cNvSpPr>
            <a:spLocks noGrp="1"/>
          </p:cNvSpPr>
          <p:nvPr>
            <p:ph type="sldNum" sz="quarter" idx="12"/>
          </p:nvPr>
        </p:nvSpPr>
        <p:spPr>
          <a:noFill/>
        </p:spPr>
        <p:txBody>
          <a:bodyPr/>
          <a:lstStyle/>
          <a:p>
            <a:fld id="{09EC11AA-7387-4381-B685-9981699D3F97}" type="slidenum">
              <a:rPr lang="en-GB"/>
              <a:pPr/>
              <a:t>3</a:t>
            </a:fld>
            <a:endParaRPr lang="en-GB"/>
          </a:p>
        </p:txBody>
      </p:sp>
      <p:pic>
        <p:nvPicPr>
          <p:cNvPr id="7" name="Picture 3"/>
          <p:cNvPicPr>
            <a:picLocks noGrp="1" noChangeAspect="1" noChangeArrowheads="1"/>
          </p:cNvPicPr>
          <p:nvPr>
            <p:ph idx="1"/>
          </p:nvPr>
        </p:nvPicPr>
        <p:blipFill>
          <a:blip r:embed="rId3"/>
          <a:srcRect/>
          <a:stretch>
            <a:fillRect/>
          </a:stretch>
        </p:blipFill>
        <p:spPr bwMode="auto">
          <a:xfrm>
            <a:off x="887049" y="2052638"/>
            <a:ext cx="6592028" cy="4195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effectLst/>
                <a:latin typeface="Times New Roman" pitchFamily="18" charset="0"/>
                <a:cs typeface="Times New Roman" pitchFamily="18" charset="0"/>
              </a:rPr>
              <a:t>State space model</a:t>
            </a:r>
            <a:endParaRPr lang="en-US" dirty="0">
              <a:effectLst/>
              <a:latin typeface="Times New Roman" pitchFamily="18" charset="0"/>
              <a:cs typeface="Times New Roman" pitchFamily="18" charset="0"/>
            </a:endParaRPr>
          </a:p>
        </p:txBody>
      </p:sp>
      <p:sp>
        <p:nvSpPr>
          <p:cNvPr id="6" name="Content Placeholder 5"/>
          <p:cNvSpPr>
            <a:spLocks noGrp="1"/>
          </p:cNvSpPr>
          <p:nvPr>
            <p:ph idx="1"/>
          </p:nvPr>
        </p:nvSpPr>
        <p:spPr/>
        <p:txBody>
          <a:bodyPr/>
          <a:lstStyle/>
          <a:p>
            <a:r>
              <a:rPr lang="en-US" sz="2800" dirty="0" smtClean="0">
                <a:latin typeface="Andalus" pitchFamily="18" charset="-78"/>
                <a:cs typeface="Andalus" pitchFamily="18" charset="-78"/>
              </a:rPr>
              <a:t>In the state space model of problem solving</a:t>
            </a:r>
            <a:r>
              <a:rPr lang="en-US" sz="2800" dirty="0" smtClean="0">
                <a:latin typeface="Andalus" pitchFamily="18" charset="-78"/>
                <a:cs typeface="Andalus" pitchFamily="18" charset="-78"/>
              </a:rPr>
              <a:t>,</a:t>
            </a:r>
          </a:p>
          <a:p>
            <a:pPr lvl="1">
              <a:buFont typeface="Wingdings" panose="05000000000000000000" pitchFamily="2" charset="2"/>
              <a:buChar char="v"/>
            </a:pPr>
            <a:r>
              <a:rPr lang="en-US" sz="2600" dirty="0" smtClean="0">
                <a:latin typeface="Andalus" pitchFamily="18" charset="-78"/>
                <a:cs typeface="Andalus" pitchFamily="18" charset="-78"/>
              </a:rPr>
              <a:t> </a:t>
            </a:r>
            <a:r>
              <a:rPr lang="en-US" sz="2600" dirty="0" smtClean="0">
                <a:latin typeface="Andalus" pitchFamily="18" charset="-78"/>
                <a:cs typeface="Andalus" pitchFamily="18" charset="-78"/>
              </a:rPr>
              <a:t>the nodes of a graph are taken to represent </a:t>
            </a:r>
            <a:r>
              <a:rPr lang="en-US" sz="2600" dirty="0" smtClean="0">
                <a:latin typeface="Andalus" pitchFamily="18" charset="-78"/>
                <a:cs typeface="Andalus" pitchFamily="18" charset="-78"/>
              </a:rPr>
              <a:t>different </a:t>
            </a:r>
            <a:r>
              <a:rPr lang="en-US" sz="2600" dirty="0" smtClean="0">
                <a:latin typeface="Andalus" pitchFamily="18" charset="-78"/>
                <a:cs typeface="Andalus" pitchFamily="18" charset="-78"/>
              </a:rPr>
              <a:t>configurations of a game board. </a:t>
            </a:r>
            <a:endParaRPr lang="en-US" sz="2600" dirty="0" smtClean="0">
              <a:latin typeface="Andalus" pitchFamily="18" charset="-78"/>
              <a:cs typeface="Andalus" pitchFamily="18" charset="-78"/>
            </a:endParaRPr>
          </a:p>
          <a:p>
            <a:pPr lvl="1">
              <a:buFont typeface="Wingdings" panose="05000000000000000000" pitchFamily="2" charset="2"/>
              <a:buChar char="v"/>
            </a:pPr>
            <a:r>
              <a:rPr lang="en-US" sz="2600" dirty="0" smtClean="0">
                <a:latin typeface="Andalus" pitchFamily="18" charset="-78"/>
                <a:cs typeface="Andalus" pitchFamily="18" charset="-78"/>
              </a:rPr>
              <a:t>The </a:t>
            </a:r>
            <a:r>
              <a:rPr lang="en-US" sz="2600" dirty="0" smtClean="0">
                <a:latin typeface="Andalus" pitchFamily="18" charset="-78"/>
                <a:cs typeface="Andalus" pitchFamily="18" charset="-78"/>
              </a:rPr>
              <a:t>arcs of the graph represent transitions between states. These transitions correspond to  legal moves of a game</a:t>
            </a:r>
            <a:r>
              <a:rPr lang="en-US" sz="2600" dirty="0" smtClean="0"/>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36473" y="4419600"/>
            <a:ext cx="8972550" cy="13335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600200" y="1447800"/>
            <a:ext cx="5410200" cy="2714625"/>
          </a:xfrm>
          <a:prstGeom prst="rect">
            <a:avLst/>
          </a:prstGeom>
          <a:noFill/>
          <a:ln w="9525">
            <a:noFill/>
            <a:miter lim="800000"/>
            <a:headEnd/>
            <a:tailEnd/>
          </a:ln>
          <a:effectLst/>
        </p:spPr>
      </p:pic>
      <p:sp>
        <p:nvSpPr>
          <p:cNvPr id="4" name="Title 3"/>
          <p:cNvSpPr>
            <a:spLocks noGrp="1"/>
          </p:cNvSpPr>
          <p:nvPr>
            <p:ph type="title"/>
          </p:nvPr>
        </p:nvSpPr>
        <p:spPr>
          <a:xfrm>
            <a:off x="457200" y="152400"/>
            <a:ext cx="7055380" cy="1400530"/>
          </a:xfrm>
        </p:spPr>
        <p:txBody>
          <a:bodyPr/>
          <a:lstStyle/>
          <a:p>
            <a:pPr algn="ctr"/>
            <a:r>
              <a:rPr lang="en-US" dirty="0" smtClean="0"/>
              <a:t>One Player Games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1219200"/>
            <a:ext cx="8972550" cy="4952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200400" y="6572250"/>
            <a:ext cx="5562600" cy="274638"/>
          </a:xfrm>
          <a:prstGeom prst="rect">
            <a:avLst/>
          </a:prstGeom>
          <a:noFill/>
          <a:ln w="9525">
            <a:noFill/>
            <a:miter lim="800000"/>
            <a:headEnd/>
            <a:tailEnd/>
          </a:ln>
        </p:spPr>
        <p:txBody>
          <a:bodyPr>
            <a:spAutoFit/>
          </a:bodyPr>
          <a:lstStyle/>
          <a:p>
            <a:pPr>
              <a:spcBef>
                <a:spcPct val="50000"/>
              </a:spcBef>
            </a:pPr>
            <a:r>
              <a:rPr lang="en-GB" sz="1200"/>
              <a:t>Luger: Artificial Intelligence, 6th edition. © Pearson Education Limited, 2009</a:t>
            </a:r>
          </a:p>
        </p:txBody>
      </p:sp>
      <p:pic>
        <p:nvPicPr>
          <p:cNvPr id="30723" name="Picture 3"/>
          <p:cNvPicPr>
            <a:picLocks noChangeAspect="1" noChangeArrowheads="1"/>
          </p:cNvPicPr>
          <p:nvPr/>
        </p:nvPicPr>
        <p:blipFill>
          <a:blip r:embed="rId3"/>
          <a:srcRect/>
          <a:stretch>
            <a:fillRect/>
          </a:stretch>
        </p:blipFill>
        <p:spPr bwMode="auto">
          <a:xfrm>
            <a:off x="679912" y="1264595"/>
            <a:ext cx="7400925" cy="5048250"/>
          </a:xfrm>
          <a:prstGeom prst="rect">
            <a:avLst/>
          </a:prstGeom>
          <a:noFill/>
          <a:ln w="9525">
            <a:noFill/>
            <a:miter lim="800000"/>
            <a:headEnd/>
            <a:tailEnd/>
          </a:ln>
        </p:spPr>
      </p:pic>
      <p:sp>
        <p:nvSpPr>
          <p:cNvPr id="30724" name="Text Box 4"/>
          <p:cNvSpPr txBox="1">
            <a:spLocks noChangeArrowheads="1"/>
          </p:cNvSpPr>
          <p:nvPr/>
        </p:nvSpPr>
        <p:spPr bwMode="auto">
          <a:xfrm>
            <a:off x="533400" y="304800"/>
            <a:ext cx="8153400" cy="707886"/>
          </a:xfrm>
          <a:prstGeom prst="rect">
            <a:avLst/>
          </a:prstGeom>
          <a:noFill/>
          <a:ln w="9525">
            <a:noFill/>
            <a:miter lim="800000"/>
            <a:headEnd/>
            <a:tailEnd/>
          </a:ln>
        </p:spPr>
        <p:txBody>
          <a:bodyPr>
            <a:spAutoFit/>
          </a:bodyPr>
          <a:lstStyle/>
          <a:p>
            <a:pPr>
              <a:spcBef>
                <a:spcPct val="50000"/>
              </a:spcBef>
            </a:pPr>
            <a:r>
              <a:rPr lang="en-GB" sz="2000" dirty="0" smtClean="0"/>
              <a:t>State </a:t>
            </a:r>
            <a:r>
              <a:rPr lang="en-GB" sz="2000" dirty="0"/>
              <a:t>space of the 8-puzzle generated by “move blank” operations</a:t>
            </a:r>
          </a:p>
        </p:txBody>
      </p:sp>
      <p:sp>
        <p:nvSpPr>
          <p:cNvPr id="30725" name="Slide Number Placeholder 7"/>
          <p:cNvSpPr>
            <a:spLocks noGrp="1"/>
          </p:cNvSpPr>
          <p:nvPr>
            <p:ph type="sldNum" sz="quarter" idx="12"/>
          </p:nvPr>
        </p:nvSpPr>
        <p:spPr>
          <a:noFill/>
        </p:spPr>
        <p:txBody>
          <a:bodyPr/>
          <a:lstStyle/>
          <a:p>
            <a:fld id="{82BA0061-C931-4859-B899-0A7DF0779B07}" type="slidenum">
              <a:rPr lang="en-GB"/>
              <a:pPr/>
              <a:t>7</a:t>
            </a:fld>
            <a:endParaRPr lang="en-GB"/>
          </a:p>
        </p:txBody>
      </p:sp>
    </p:spTree>
    <p:extLst>
      <p:ext uri="{BB962C8B-B14F-4D97-AF65-F5344CB8AC3E}">
        <p14:creationId xmlns:p14="http://schemas.microsoft.com/office/powerpoint/2010/main" val="485764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200400" y="6572250"/>
            <a:ext cx="5562600" cy="274638"/>
          </a:xfrm>
          <a:prstGeom prst="rect">
            <a:avLst/>
          </a:prstGeom>
          <a:noFill/>
          <a:ln w="9525">
            <a:noFill/>
            <a:miter lim="800000"/>
            <a:headEnd/>
            <a:tailEnd/>
          </a:ln>
        </p:spPr>
        <p:txBody>
          <a:bodyPr>
            <a:spAutoFit/>
          </a:bodyPr>
          <a:lstStyle/>
          <a:p>
            <a:pPr>
              <a:spcBef>
                <a:spcPct val="50000"/>
              </a:spcBef>
            </a:pPr>
            <a:r>
              <a:rPr lang="en-GB" sz="1200"/>
              <a:t>Luger: Artificial Intelligence, 6th edition. © Pearson Education Limited, 2009</a:t>
            </a:r>
          </a:p>
        </p:txBody>
      </p:sp>
      <p:pic>
        <p:nvPicPr>
          <p:cNvPr id="55299" name="Picture 3"/>
          <p:cNvPicPr>
            <a:picLocks noChangeAspect="1" noChangeArrowheads="1"/>
          </p:cNvPicPr>
          <p:nvPr/>
        </p:nvPicPr>
        <p:blipFill>
          <a:blip r:embed="rId3"/>
          <a:srcRect/>
          <a:stretch>
            <a:fillRect/>
          </a:stretch>
        </p:blipFill>
        <p:spPr bwMode="auto">
          <a:xfrm>
            <a:off x="822162" y="1177069"/>
            <a:ext cx="7296150" cy="5334000"/>
          </a:xfrm>
          <a:prstGeom prst="rect">
            <a:avLst/>
          </a:prstGeom>
          <a:noFill/>
          <a:ln w="9525">
            <a:noFill/>
            <a:miter lim="800000"/>
            <a:headEnd/>
            <a:tailEnd/>
          </a:ln>
        </p:spPr>
      </p:pic>
      <p:sp>
        <p:nvSpPr>
          <p:cNvPr id="55300" name="Text Box 4"/>
          <p:cNvSpPr txBox="1">
            <a:spLocks noChangeArrowheads="1"/>
          </p:cNvSpPr>
          <p:nvPr/>
        </p:nvSpPr>
        <p:spPr bwMode="auto">
          <a:xfrm>
            <a:off x="609600" y="228600"/>
            <a:ext cx="8077200" cy="701675"/>
          </a:xfrm>
          <a:prstGeom prst="rect">
            <a:avLst/>
          </a:prstGeom>
          <a:noFill/>
          <a:ln w="9525">
            <a:noFill/>
            <a:miter lim="800000"/>
            <a:headEnd/>
            <a:tailEnd/>
          </a:ln>
        </p:spPr>
        <p:txBody>
          <a:bodyPr>
            <a:spAutoFit/>
          </a:bodyPr>
          <a:lstStyle/>
          <a:p>
            <a:pPr>
              <a:spcBef>
                <a:spcPct val="50000"/>
              </a:spcBef>
            </a:pPr>
            <a:r>
              <a:rPr lang="en-GB" sz="2000" dirty="0" smtClean="0"/>
              <a:t>Breadth-first </a:t>
            </a:r>
            <a:r>
              <a:rPr lang="en-GB" sz="2000" dirty="0"/>
              <a:t>search of the 8-puzzle, showing order in which states 	were removed from open.</a:t>
            </a:r>
          </a:p>
        </p:txBody>
      </p:sp>
      <p:sp>
        <p:nvSpPr>
          <p:cNvPr id="55301" name="Slide Number Placeholder 5"/>
          <p:cNvSpPr>
            <a:spLocks noGrp="1"/>
          </p:cNvSpPr>
          <p:nvPr>
            <p:ph type="sldNum" sz="quarter" idx="12"/>
          </p:nvPr>
        </p:nvSpPr>
        <p:spPr>
          <a:noFill/>
        </p:spPr>
        <p:txBody>
          <a:bodyPr/>
          <a:lstStyle/>
          <a:p>
            <a:fld id="{06794801-0D86-4490-B9D9-9C18DBE9D8FF}" type="slidenum">
              <a:rPr lang="en-GB"/>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200400" y="6572250"/>
            <a:ext cx="5562600" cy="274638"/>
          </a:xfrm>
          <a:prstGeom prst="rect">
            <a:avLst/>
          </a:prstGeom>
          <a:noFill/>
          <a:ln w="9525">
            <a:noFill/>
            <a:miter lim="800000"/>
            <a:headEnd/>
            <a:tailEnd/>
          </a:ln>
        </p:spPr>
        <p:txBody>
          <a:bodyPr>
            <a:spAutoFit/>
          </a:bodyPr>
          <a:lstStyle/>
          <a:p>
            <a:pPr>
              <a:spcBef>
                <a:spcPct val="50000"/>
              </a:spcBef>
            </a:pPr>
            <a:r>
              <a:rPr lang="en-GB" sz="1200"/>
              <a:t>Luger: Artificial Intelligence, 6th edition. © Pearson Education Limited, 2009</a:t>
            </a:r>
          </a:p>
        </p:txBody>
      </p:sp>
      <p:pic>
        <p:nvPicPr>
          <p:cNvPr id="59395" name="Picture 3"/>
          <p:cNvPicPr>
            <a:picLocks noChangeAspect="1" noChangeArrowheads="1"/>
          </p:cNvPicPr>
          <p:nvPr/>
        </p:nvPicPr>
        <p:blipFill>
          <a:blip r:embed="rId3"/>
          <a:srcRect/>
          <a:stretch>
            <a:fillRect/>
          </a:stretch>
        </p:blipFill>
        <p:spPr bwMode="auto">
          <a:xfrm>
            <a:off x="1054308" y="915887"/>
            <a:ext cx="7010400" cy="5803900"/>
          </a:xfrm>
          <a:prstGeom prst="rect">
            <a:avLst/>
          </a:prstGeom>
          <a:noFill/>
          <a:ln w="9525">
            <a:noFill/>
            <a:miter lim="800000"/>
            <a:headEnd/>
            <a:tailEnd/>
          </a:ln>
        </p:spPr>
      </p:pic>
      <p:sp>
        <p:nvSpPr>
          <p:cNvPr id="59396" name="Text Box 4"/>
          <p:cNvSpPr txBox="1">
            <a:spLocks noChangeArrowheads="1"/>
          </p:cNvSpPr>
          <p:nvPr/>
        </p:nvSpPr>
        <p:spPr bwMode="auto">
          <a:xfrm>
            <a:off x="457200" y="205702"/>
            <a:ext cx="7467600" cy="400110"/>
          </a:xfrm>
          <a:prstGeom prst="rect">
            <a:avLst/>
          </a:prstGeom>
          <a:noFill/>
          <a:ln w="9525">
            <a:noFill/>
            <a:miter lim="800000"/>
            <a:headEnd/>
            <a:tailEnd/>
          </a:ln>
        </p:spPr>
        <p:txBody>
          <a:bodyPr>
            <a:spAutoFit/>
          </a:bodyPr>
          <a:lstStyle/>
          <a:p>
            <a:pPr>
              <a:spcBef>
                <a:spcPct val="50000"/>
              </a:spcBef>
            </a:pPr>
            <a:r>
              <a:rPr lang="en-GB" sz="2000" dirty="0" smtClean="0"/>
              <a:t>Depth-first </a:t>
            </a:r>
            <a:r>
              <a:rPr lang="en-GB" sz="2000" dirty="0"/>
              <a:t>search of the 8-puzzle with a depth </a:t>
            </a:r>
            <a:r>
              <a:rPr lang="en-GB" sz="2000" dirty="0" smtClean="0"/>
              <a:t>bound </a:t>
            </a:r>
            <a:r>
              <a:rPr lang="en-GB" sz="2000" dirty="0"/>
              <a:t>of 5.</a:t>
            </a:r>
          </a:p>
        </p:txBody>
      </p:sp>
      <p:sp>
        <p:nvSpPr>
          <p:cNvPr id="59397" name="Slide Number Placeholder 5"/>
          <p:cNvSpPr>
            <a:spLocks noGrp="1"/>
          </p:cNvSpPr>
          <p:nvPr>
            <p:ph type="sldNum" sz="quarter" idx="12"/>
          </p:nvPr>
        </p:nvSpPr>
        <p:spPr>
          <a:noFill/>
        </p:spPr>
        <p:txBody>
          <a:bodyPr/>
          <a:lstStyle/>
          <a:p>
            <a:fld id="{D221ECE1-ECD9-452E-BDB8-C43C18D99330}" type="slidenum">
              <a:rPr lang="en-GB"/>
              <a:pPr/>
              <a:t>9</a:t>
            </a:fld>
            <a:endParaRPr lang="en-GB"/>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26977</TotalTime>
  <Words>636</Words>
  <Application>Microsoft Office PowerPoint</Application>
  <PresentationFormat>On-screen Show (4:3)</PresentationFormat>
  <Paragraphs>107</Paragraphs>
  <Slides>28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Andalus</vt:lpstr>
      <vt:lpstr>Arial</vt:lpstr>
      <vt:lpstr>Calibri</vt:lpstr>
      <vt:lpstr>Century Gothic</vt:lpstr>
      <vt:lpstr>Times New Roman</vt:lpstr>
      <vt:lpstr>Wingdings</vt:lpstr>
      <vt:lpstr>Wingdings 3</vt:lpstr>
      <vt:lpstr>Ion</vt:lpstr>
      <vt:lpstr>Project 1: Search in Pacman </vt:lpstr>
      <vt:lpstr>Graph</vt:lpstr>
      <vt:lpstr>State Space Search</vt:lpstr>
      <vt:lpstr>State space model</vt:lpstr>
      <vt:lpstr>One Player Games</vt:lpstr>
      <vt:lpstr>PowerPoint Presentation</vt:lpstr>
      <vt:lpstr>PowerPoint Presentation</vt:lpstr>
      <vt:lpstr>PowerPoint Presentation</vt:lpstr>
      <vt:lpstr>PowerPoint Presentation</vt:lpstr>
      <vt:lpstr>PowerPoint Presentation</vt:lpstr>
      <vt:lpstr>Two Player Games TIC-TAC-TOE</vt:lpstr>
      <vt:lpstr>Three goals of Pacman projects</vt:lpstr>
      <vt:lpstr>PacMan</vt:lpstr>
      <vt:lpstr>State Space Graphs</vt:lpstr>
      <vt:lpstr>What’s in a State Space?</vt:lpstr>
      <vt:lpstr>PacMan Projects</vt:lpstr>
      <vt:lpstr>Welcome to Pacman</vt:lpstr>
      <vt:lpstr>Project Modules</vt:lpstr>
      <vt:lpstr>Welcome to Pacman (Cont)</vt:lpstr>
      <vt:lpstr>PowerPoint Presentation</vt:lpstr>
      <vt:lpstr>Question 1 :Finding a Fixed Food Dot using Depth First Search </vt:lpstr>
      <vt:lpstr>PowerPoint Presentation</vt:lpstr>
      <vt:lpstr>Important note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Search in Pacman </dc:title>
  <dc:creator>ahmed nady</dc:creator>
  <cp:lastModifiedBy>Windows User</cp:lastModifiedBy>
  <cp:revision>40</cp:revision>
  <dcterms:created xsi:type="dcterms:W3CDTF">2016-10-15T13:41:28Z</dcterms:created>
  <dcterms:modified xsi:type="dcterms:W3CDTF">2018-11-06T03:56:55Z</dcterms:modified>
</cp:coreProperties>
</file>