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Lexend Deca"/>
      <p:regular r:id="rId68"/>
      <p:bold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43C2F9-A956-467D-A648-E223F22B206C}">
  <a:tblStyle styleId="{C443C2F9-A956-467D-A648-E223F22B20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8EE7771-7C53-4F0A-AF14-984B14F6F6D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LexendDeca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LexendDec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de627178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de6271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007691fd1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007691fd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@ValueSource, @MethodSource, @CsvFileSource are some of the value sources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d93849ec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d93849e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eabc59de6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eabc59d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eabc59de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eabc59d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eabc59de6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eabc59de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d74cab4be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d74cab4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8f23846f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08f23846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d74cab4be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d74cab4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88442394c4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88442394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c98855ff3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c98855ff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8442394c4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8442394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713cfedf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713cfe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59ce2835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59ce283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0ca3a1c2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0ca3a1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c98855ff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bc98855f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bc98855ff3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bc98855f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bc98855ff3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bc98855ff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c98855ff3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c98855ff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c98855ff3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c98855f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bc98855ff3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bc98855ff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bc98855ff3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bc98855ff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bc98855ff3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bc98855ff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bc98855ff3_0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bc98855ff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638f85e62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638f85e6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77a513c981_1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77a513c981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d74cab4be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d74cab4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32895e6a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32895e6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007691fd1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007691fd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007691fd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007691f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configure server port, data source URL, etc</a:t>
            </a:r>
            <a:br>
              <a:rPr lang="en"/>
            </a:br>
            <a:r>
              <a:rPr lang="en"/>
              <a:t>Actuator are used to monitor your app in prod</a:t>
            </a:r>
            <a:br>
              <a:rPr lang="en"/>
            </a:br>
            <a:br>
              <a:rPr lang="en"/>
            </a:br>
            <a:r>
              <a:rPr lang="en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 also makes the bean available for dependency injection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@Autowired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 annotation tells Spring to inject a dependency, if you have only one constructor then </a:t>
            </a:r>
            <a:r>
              <a:rPr lang="en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@Autowired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 on constructor is optional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To create and manage the objects using inversion of control,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00"/>
              <a:buAutoNum type="arabicPeriod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Injecting the object's dependencies, that's making use of dependency injection.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ci-hub.hkvisa.net/10.1109/ICASI.2018.8394455" TargetMode="External"/><Relationship Id="rId4" Type="http://schemas.openxmlformats.org/officeDocument/2006/relationships/hyperlink" Target="https://sci-hub.hkvisa.net/10.4018/IJSEUS.2019040101" TargetMode="External"/><Relationship Id="rId5" Type="http://schemas.openxmlformats.org/officeDocument/2006/relationships/hyperlink" Target="https://mycoralhealth.medium.com/learn-to-securely-share-files-on-the-blockchain-with-ipfs-219ee47df54c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Relationship Id="rId11" Type="http://schemas.openxmlformats.org/officeDocument/2006/relationships/image" Target="../media/image11.png"/><Relationship Id="rId10" Type="http://schemas.openxmlformats.org/officeDocument/2006/relationships/image" Target="../media/image21.png"/><Relationship Id="rId12" Type="http://schemas.openxmlformats.org/officeDocument/2006/relationships/image" Target="../media/image24.png"/><Relationship Id="rId9" Type="http://schemas.openxmlformats.org/officeDocument/2006/relationships/image" Target="../media/image15.png"/><Relationship Id="rId5" Type="http://schemas.openxmlformats.org/officeDocument/2006/relationships/image" Target="../media/image36.png"/><Relationship Id="rId6" Type="http://schemas.openxmlformats.org/officeDocument/2006/relationships/image" Target="../media/image23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slidescarnival.com/extra-free-resources-icons-and-maps/?utm_source=template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lexend.com/" TargetMode="External"/><Relationship Id="rId4" Type="http://schemas.openxmlformats.org/officeDocument/2006/relationships/hyperlink" Target="https://www.fontsquirrel.com/fonts/muli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5.jpg"/><Relationship Id="rId4" Type="http://schemas.openxmlformats.org/officeDocument/2006/relationships/image" Target="../media/image39.jpg"/><Relationship Id="rId5" Type="http://schemas.openxmlformats.org/officeDocument/2006/relationships/image" Target="../media/image42.jpg"/><Relationship Id="rId6" Type="http://schemas.openxmlformats.org/officeDocument/2006/relationships/image" Target="../media/image4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30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5" Type="http://schemas.openxmlformats.org/officeDocument/2006/relationships/image" Target="../media/image14.png"/><Relationship Id="rId14" Type="http://schemas.openxmlformats.org/officeDocument/2006/relationships/image" Target="../media/image3.png"/><Relationship Id="rId17" Type="http://schemas.openxmlformats.org/officeDocument/2006/relationships/image" Target="../media/image33.png"/><Relationship Id="rId16" Type="http://schemas.openxmlformats.org/officeDocument/2006/relationships/image" Target="../media/image17.png"/><Relationship Id="rId5" Type="http://schemas.openxmlformats.org/officeDocument/2006/relationships/image" Target="../media/image35.png"/><Relationship Id="rId6" Type="http://schemas.openxmlformats.org/officeDocument/2006/relationships/image" Target="../media/image15.png"/><Relationship Id="rId18" Type="http://schemas.openxmlformats.org/officeDocument/2006/relationships/image" Target="../media/image23.png"/><Relationship Id="rId7" Type="http://schemas.openxmlformats.org/officeDocument/2006/relationships/image" Target="../media/image19.png"/><Relationship Id="rId8" Type="http://schemas.openxmlformats.org/officeDocument/2006/relationships/image" Target="../media/image3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twitter.com/googledocs/status/730087240156643328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460750" y="-100100"/>
            <a:ext cx="8265600" cy="234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Learning Journey	</a:t>
            </a:r>
            <a:endParaRPr sz="220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-4219" l="-3610" r="3610" t="4220"/>
          <a:stretch/>
        </p:blipFill>
        <p:spPr>
          <a:xfrm>
            <a:off x="5810925" y="1346981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4064" y="158049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4294967295" type="title"/>
          </p:nvPr>
        </p:nvSpPr>
        <p:spPr>
          <a:xfrm>
            <a:off x="460750" y="3436179"/>
            <a:ext cx="5747100" cy="96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Muli"/>
                <a:ea typeface="Muli"/>
                <a:cs typeface="Muli"/>
                <a:sym typeface="Muli"/>
              </a:rPr>
              <a:t>Mentor: Mayur Malpani</a:t>
            </a:r>
            <a:endParaRPr b="0"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Muli"/>
                <a:ea typeface="Muli"/>
                <a:cs typeface="Muli"/>
                <a:sym typeface="Muli"/>
              </a:rPr>
              <a:t>Buddy: Sanya Varghese</a:t>
            </a:r>
            <a:endParaRPr b="0" sz="2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0" y="1495275"/>
            <a:ext cx="3232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Shyren More</a:t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4294967295" type="title"/>
          </p:nvPr>
        </p:nvSpPr>
        <p:spPr>
          <a:xfrm>
            <a:off x="591275" y="-7262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Testing: JUnit and Mockito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22"/>
          <p:cNvSpPr txBox="1"/>
          <p:nvPr>
            <p:ph idx="4294967295" type="body"/>
          </p:nvPr>
        </p:nvSpPr>
        <p:spPr>
          <a:xfrm>
            <a:off x="591275" y="1039425"/>
            <a:ext cx="7716900" cy="36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Development Process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⬡"/>
            </a:pPr>
            <a:r>
              <a:rPr lang="en" sz="1700">
                <a:solidFill>
                  <a:schemeClr val="dk1"/>
                </a:solidFill>
              </a:rPr>
              <a:t>Setup Objects needed for tests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⬡"/>
            </a:pPr>
            <a:r>
              <a:rPr lang="en" sz="1700">
                <a:solidFill>
                  <a:schemeClr val="dk1"/>
                </a:solidFill>
              </a:rPr>
              <a:t>Perform an action via either getter or setter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⬡"/>
            </a:pPr>
            <a:r>
              <a:rPr lang="en" sz="1700">
                <a:solidFill>
                  <a:schemeClr val="dk1"/>
                </a:solidFill>
              </a:rPr>
              <a:t>Check expected result: assertEquals()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Patterns for managing test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⬡"/>
            </a:pPr>
            <a:r>
              <a:rPr lang="en" sz="1700">
                <a:solidFill>
                  <a:schemeClr val="dk1"/>
                </a:solidFill>
              </a:rPr>
              <a:t>Transient Fresh, Persistent Fresh. Persistent Shared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LifeCycle Annotations: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⬡"/>
            </a:pPr>
            <a:r>
              <a:rPr lang="en" sz="1700">
                <a:solidFill>
                  <a:schemeClr val="dk1"/>
                </a:solidFill>
              </a:rPr>
              <a:t>@BeforeEach, @AfterEach, @BeforeAll, @AfterAll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4294967295" type="title"/>
          </p:nvPr>
        </p:nvSpPr>
        <p:spPr>
          <a:xfrm>
            <a:off x="591275" y="-7262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Testing: JUnit and Mockito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3"/>
          <p:cNvSpPr txBox="1"/>
          <p:nvPr>
            <p:ph idx="4294967295" type="body"/>
          </p:nvPr>
        </p:nvSpPr>
        <p:spPr>
          <a:xfrm>
            <a:off x="591275" y="1039425"/>
            <a:ext cx="7716900" cy="36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⬡"/>
            </a:pPr>
            <a:r>
              <a:rPr lang="en" sz="1700">
                <a:solidFill>
                  <a:schemeClr val="dk1"/>
                </a:solidFill>
              </a:rPr>
              <a:t>Dynamic Tests using @TestFactory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⬡"/>
            </a:pPr>
            <a:r>
              <a:rPr lang="en" sz="1700">
                <a:solidFill>
                  <a:schemeClr val="dk1"/>
                </a:solidFill>
              </a:rPr>
              <a:t>Parametrized Test using @ParametrizedTest using different </a:t>
            </a:r>
            <a:r>
              <a:rPr lang="en" sz="1700">
                <a:solidFill>
                  <a:schemeClr val="dk1"/>
                </a:solidFill>
              </a:rPr>
              <a:t>data source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⬡"/>
            </a:pPr>
            <a:r>
              <a:rPr lang="en" sz="1700">
                <a:solidFill>
                  <a:schemeClr val="dk1"/>
                </a:solidFill>
              </a:rPr>
              <a:t>Check expected result: assertEquals()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Mockito: mock()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Types of Test Doubles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⬡"/>
            </a:pPr>
            <a:r>
              <a:rPr lang="en" sz="1700">
                <a:solidFill>
                  <a:schemeClr val="dk1"/>
                </a:solidFill>
              </a:rPr>
              <a:t>Dummy, Fake, Stub, Spy, Mock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4294967295" type="title"/>
          </p:nvPr>
        </p:nvSpPr>
        <p:spPr>
          <a:xfrm>
            <a:off x="591275" y="-7262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General</a:t>
            </a:r>
            <a:r>
              <a:rPr lang="en">
                <a:solidFill>
                  <a:schemeClr val="dk1"/>
                </a:solidFill>
              </a:rPr>
              <a:t> methodology cont.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4"/>
          <p:cNvSpPr txBox="1"/>
          <p:nvPr>
            <p:ph idx="4294967295" type="body"/>
          </p:nvPr>
        </p:nvSpPr>
        <p:spPr>
          <a:xfrm>
            <a:off x="591275" y="1039425"/>
            <a:ext cx="8270700" cy="36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⬡"/>
            </a:pPr>
            <a:r>
              <a:rPr lang="en" sz="1700">
                <a:solidFill>
                  <a:schemeClr val="dk1"/>
                </a:solidFill>
              </a:rPr>
              <a:t>To verify the authenticity of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 any given electronic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document the hash of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the given file and the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hash value stored on the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blockchain will be compared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044" y="784775"/>
            <a:ext cx="4790231" cy="40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8716" r="18951" t="0"/>
          <a:stretch/>
        </p:blipFill>
        <p:spPr>
          <a:xfrm>
            <a:off x="2259075" y="948825"/>
            <a:ext cx="4625849" cy="36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1543925" y="110550"/>
            <a:ext cx="60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State activity diagram for user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Stack: Front-end</a:t>
            </a:r>
            <a:endParaRPr/>
          </a:p>
        </p:txBody>
      </p:sp>
      <p:sp>
        <p:nvSpPr>
          <p:cNvPr id="182" name="Google Shape;182;p26"/>
          <p:cNvSpPr txBox="1"/>
          <p:nvPr>
            <p:ph idx="2" type="body"/>
          </p:nvPr>
        </p:nvSpPr>
        <p:spPr>
          <a:xfrm>
            <a:off x="985213" y="3397600"/>
            <a:ext cx="894900" cy="4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React.js</a:t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17" y="1672550"/>
            <a:ext cx="1567683" cy="13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37" y="1570000"/>
            <a:ext cx="1567675" cy="15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>
            <p:ph idx="2" type="body"/>
          </p:nvPr>
        </p:nvSpPr>
        <p:spPr>
          <a:xfrm>
            <a:off x="3137428" y="3397600"/>
            <a:ext cx="1106700" cy="4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Chakra UI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8309" y="1570000"/>
            <a:ext cx="1623441" cy="18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>
            <p:ph idx="2" type="body"/>
          </p:nvPr>
        </p:nvSpPr>
        <p:spPr>
          <a:xfrm>
            <a:off x="5676666" y="3528550"/>
            <a:ext cx="1106700" cy="4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CSS3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Stack: Back-end</a:t>
            </a:r>
            <a:endParaRPr/>
          </a:p>
        </p:txBody>
      </p:sp>
      <p:sp>
        <p:nvSpPr>
          <p:cNvPr id="194" name="Google Shape;194;p27"/>
          <p:cNvSpPr txBox="1"/>
          <p:nvPr>
            <p:ph idx="2" type="body"/>
          </p:nvPr>
        </p:nvSpPr>
        <p:spPr>
          <a:xfrm>
            <a:off x="722750" y="3264838"/>
            <a:ext cx="1776300" cy="55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Hardhat compiler</a:t>
            </a:r>
            <a:endParaRPr/>
          </a:p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940" y="1561025"/>
            <a:ext cx="961287" cy="149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75" y="1268325"/>
            <a:ext cx="2210850" cy="22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9787" y="1311963"/>
            <a:ext cx="2123564" cy="212356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>
            <p:ph idx="2" type="body"/>
          </p:nvPr>
        </p:nvSpPr>
        <p:spPr>
          <a:xfrm>
            <a:off x="3091263" y="3320163"/>
            <a:ext cx="1776300" cy="55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Solidity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ctrTitle"/>
          </p:nvPr>
        </p:nvSpPr>
        <p:spPr>
          <a:xfrm>
            <a:off x="546500" y="-8710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5" name="Google Shape;205;p28"/>
          <p:cNvSpPr txBox="1"/>
          <p:nvPr>
            <p:ph idx="1" type="subTitle"/>
          </p:nvPr>
        </p:nvSpPr>
        <p:spPr>
          <a:xfrm>
            <a:off x="546500" y="1169600"/>
            <a:ext cx="776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Research papers: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hlinkClick r:id="rId3"/>
              </a:rPr>
              <a:t>Blockchain and Smart Contract for Digital Certificate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Jiin-Chiou Cheng, Narn-Yih Lee, Chien Chi, Yi-Hua Chen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hlinkClick r:id="rId4"/>
              </a:rPr>
              <a:t>An Online Verification System of Students and Graduates Documents and Certificates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By Hani Sami Brdesee, King Abdulaziz University, Jeddah, Saudi Arabia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hlinkClick r:id="rId5"/>
              </a:rPr>
              <a:t>Learn to securely share files on the blockchain with IPFS!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409100" y="-28695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Demo</a:t>
            </a:r>
            <a:endParaRPr sz="2600"/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0818"/>
            <a:ext cx="8876875" cy="4170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837725" y="162045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/>
              <a:t>you!</a:t>
            </a:r>
            <a:endParaRPr/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1543925" y="110550"/>
            <a:ext cx="60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Issuer data flow diagram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188" y="726366"/>
            <a:ext cx="7447625" cy="411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8" name="Google Shape;78;p14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81" name="Google Shape;81;p14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4" name="Google Shape;84;p14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7" name="Google Shape;87;p14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90" name="Google Shape;90;p14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92" name="Google Shape;92;p14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Java Fundamentals, </a:t>
            </a: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Streams &amp; Lambdas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JUnit &amp; Mockito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Ending Note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Spring &amp; </a:t>
            </a: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Spring Boot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AWS</a:t>
            </a:r>
            <a:endParaRPr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1543925" y="110550"/>
            <a:ext cx="60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Verifier data flow diagram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63" y="898725"/>
            <a:ext cx="8623825" cy="37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559950" y="1170375"/>
            <a:ext cx="80241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just">
              <a:spcBef>
                <a:spcPts val="600"/>
              </a:spcBef>
              <a:spcAft>
                <a:spcPts val="0"/>
              </a:spcAft>
              <a:buSzPts val="1900"/>
              <a:buChar char="⬡"/>
            </a:pPr>
            <a:r>
              <a:rPr lang="en" sz="1900"/>
              <a:t>Issue and verify certificate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⬡"/>
            </a:pPr>
            <a:r>
              <a:rPr lang="en" sz="1900"/>
              <a:t>Saves considerable time and money in facilitating sending authenticate transcripts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⬡"/>
            </a:pPr>
            <a:r>
              <a:rPr lang="en" sz="1900"/>
              <a:t>Provides protection in the case of an unforeseen disaster such as server failures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⬡"/>
            </a:pPr>
            <a:r>
              <a:rPr lang="en" sz="1900"/>
              <a:t>Blockchain-based storage can be advantageous here as it can bring down the price of cloud storage by a significant amount</a:t>
            </a:r>
            <a:endParaRPr sz="1900"/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245" name="Google Shape;245;p34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I am Jayden Smith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246" name="Google Shape;246;p34"/>
          <p:cNvPicPr preferRelativeResize="0"/>
          <p:nvPr/>
        </p:nvPicPr>
        <p:blipFill rotWithShape="1">
          <a:blip r:embed="rId3">
            <a:alphaModFix/>
          </a:blip>
          <a:srcRect b="15581" l="0" r="0" t="114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sp>
        <p:nvSpPr>
          <p:cNvPr id="247" name="Google Shape;247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53" name="Google Shape;253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59" name="Google Shape;259;p36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8"/>
          <p:cNvSpPr txBox="1"/>
          <p:nvPr>
            <p:ph idx="4294967295" type="ctrTitle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76" name="Google Shape;276;p38"/>
          <p:cNvSpPr txBox="1"/>
          <p:nvPr>
            <p:ph idx="4294967295" type="subTitle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277" name="Google Shape;277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8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8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86" name="Google Shape;286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38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8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89" name="Google Shape;289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8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98" name="Google Shape;298;p39"/>
          <p:cNvSpPr txBox="1"/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99" name="Google Shape;299;p39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00" name="Google Shape;300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7" name="Google Shape;307;p40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08" name="Google Shape;308;p40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5" name="Google Shape;315;p41"/>
          <p:cNvSpPr txBox="1"/>
          <p:nvPr>
            <p:ph idx="1" type="body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16" name="Google Shape;316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41"/>
          <p:cNvPicPr preferRelativeResize="0"/>
          <p:nvPr/>
        </p:nvPicPr>
        <p:blipFill rotWithShape="1">
          <a:blip r:embed="rId3">
            <a:alphaModFix/>
          </a:blip>
          <a:srcRect b="0" l="0" r="9958" t="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begin	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Java</a:t>
            </a:r>
            <a:endParaRPr b="1"/>
          </a:p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Classes &amp; Objects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Exception Handling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OOP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Collections: List, Queue, Map, Set implementations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Lambda Expressions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Streams API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4" name="Google Shape;104;p15"/>
          <p:cNvSpPr txBox="1"/>
          <p:nvPr>
            <p:ph idx="2" type="body"/>
          </p:nvPr>
        </p:nvSpPr>
        <p:spPr>
          <a:xfrm>
            <a:off x="3018500" y="1352550"/>
            <a:ext cx="29655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Spring, Spring Core 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Goals of Spring, structure of project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Working with Maven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Inversion of Control &amp; Dependency Injection concept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Actuator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Bean LifeCycle: PostConstruct &amp; PreDestroy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Scope of Bean: Singleton, Prototype, Request, session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JPA Hibernate &amp; JPA Repository</a:t>
            </a:r>
            <a:endParaRPr sz="1400"/>
          </a:p>
        </p:txBody>
      </p:sp>
      <p:sp>
        <p:nvSpPr>
          <p:cNvPr id="105" name="Google Shape;105;p15"/>
          <p:cNvSpPr txBox="1"/>
          <p:nvPr>
            <p:ph idx="3" type="body"/>
          </p:nvPr>
        </p:nvSpPr>
        <p:spPr>
          <a:xfrm>
            <a:off x="6035950" y="1311150"/>
            <a:ext cx="24006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Spring REST, MVC, Boot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Making CRUD REST endpoints using Spring Boot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HTTP annotations: @GetMapping, PostMapping, etc along with @RestController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323" name="Google Shape;323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29" name="Google Shape;329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43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1" name="Google Shape;331;p43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2" name="Google Shape;332;p43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3" name="Google Shape;333;p43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4" name="Google Shape;334;p43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5" name="Google Shape;335;p43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6" name="Google Shape;336;p43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7" name="Google Shape;337;p43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8" name="Google Shape;338;p43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9" name="Google Shape;339;p43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0" name="Google Shape;340;p43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1" name="Google Shape;341;p43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2" name="Google Shape;342;p43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Q1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3" name="Google Shape;343;p43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43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43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43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Q2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7" name="Google Shape;347;p43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8" name="Google Shape;348;p43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9" name="Google Shape;349;p43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0" name="Google Shape;350;p43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1" name="Google Shape;351;p43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2" name="Google Shape;352;p43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3" name="Google Shape;353;p43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4" name="Google Shape;354;p43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Q3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5" name="Google Shape;355;p43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6" name="Google Shape;356;p43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7" name="Google Shape;357;p43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8" name="Google Shape;358;p43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9" name="Google Shape;359;p43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0" name="Google Shape;360;p43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2" name="Google Shape;362;p43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Q4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3" name="Google Shape;363;p43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43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5" name="Google Shape;365;p43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6" name="Google Shape;366;p43"/>
          <p:cNvSpPr/>
          <p:nvPr/>
        </p:nvSpPr>
        <p:spPr>
          <a:xfrm flipH="1" rot="5400000">
            <a:off x="4119824" y="2334727"/>
            <a:ext cx="145800" cy="1732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7" name="Google Shape;367;p43"/>
          <p:cNvSpPr/>
          <p:nvPr/>
        </p:nvSpPr>
        <p:spPr>
          <a:xfrm flipH="1" rot="5400000">
            <a:off x="3326930" y="3131136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8" name="Google Shape;368;p43"/>
          <p:cNvSpPr/>
          <p:nvPr/>
        </p:nvSpPr>
        <p:spPr>
          <a:xfrm flipH="1" rot="5400000">
            <a:off x="3552038" y="1299302"/>
            <a:ext cx="140700" cy="2873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9" name="Google Shape;369;p43"/>
          <p:cNvSpPr/>
          <p:nvPr/>
        </p:nvSpPr>
        <p:spPr>
          <a:xfrm flipH="1" rot="5400000">
            <a:off x="2440478" y="2410392"/>
            <a:ext cx="141900" cy="652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0" name="Google Shape;370;p43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1" name="Google Shape;371;p43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   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2" name="Google Shape;372;p43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3" name="Google Shape;373;p43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5" name="Google Shape;375;p43"/>
          <p:cNvSpPr/>
          <p:nvPr/>
        </p:nvSpPr>
        <p:spPr>
          <a:xfrm flipH="1" rot="5400000">
            <a:off x="2945818" y="1116676"/>
            <a:ext cx="141600" cy="2314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6" name="Google Shape;376;p43"/>
          <p:cNvSpPr/>
          <p:nvPr/>
        </p:nvSpPr>
        <p:spPr>
          <a:xfrm flipH="1" rot="5400000">
            <a:off x="1975138" y="1947376"/>
            <a:ext cx="141900" cy="652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7" name="Google Shape;377;p43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8" name="Google Shape;378;p43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9" name="Google Shape;379;p43"/>
          <p:cNvSpPr/>
          <p:nvPr/>
        </p:nvSpPr>
        <p:spPr>
          <a:xfrm flipH="1" rot="5400000">
            <a:off x="6459216" y="2792753"/>
            <a:ext cx="137400" cy="17385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0" name="Google Shape;380;p43"/>
          <p:cNvSpPr/>
          <p:nvPr/>
        </p:nvSpPr>
        <p:spPr>
          <a:xfrm flipH="1" rot="5400000">
            <a:off x="5656954" y="3592503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1" name="Google Shape;381;p43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2" name="Google Shape;382;p43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3" name="Google Shape;383;p43"/>
          <p:cNvSpPr/>
          <p:nvPr/>
        </p:nvSpPr>
        <p:spPr>
          <a:xfrm flipH="1" rot="5400000">
            <a:off x="7332110" y="2964653"/>
            <a:ext cx="141600" cy="23190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4" name="Google Shape;384;p43"/>
          <p:cNvSpPr/>
          <p:nvPr/>
        </p:nvSpPr>
        <p:spPr>
          <a:xfrm flipH="1" rot="5400000">
            <a:off x="6241601" y="4055278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0" name="Google Shape;390;p44"/>
          <p:cNvGraphicFramePr/>
          <p:nvPr/>
        </p:nvGraphicFramePr>
        <p:xfrm>
          <a:off x="580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{C443C2F9-A956-467D-A648-E223F22B206C}</a:tableStyleId>
              </a:tblPr>
              <a:tblGrid>
                <a:gridCol w="1503600"/>
                <a:gridCol w="1503600"/>
                <a:gridCol w="1503600"/>
                <a:gridCol w="1503600"/>
              </a:tblGrid>
              <a:tr h="74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1" name="Google Shape;391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/>
          <p:nvPr/>
        </p:nvSpPr>
        <p:spPr>
          <a:xfrm>
            <a:off x="590925" y="1018776"/>
            <a:ext cx="7361634" cy="350692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98" name="Google Shape;398;p45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9" name="Google Shape;399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45"/>
          <p:cNvSpPr txBox="1"/>
          <p:nvPr>
            <p:ph idx="4294967295" type="body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pic>
        <p:nvPicPr>
          <p:cNvPr id="401" name="Google Shape;40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412" name="Google Shape;412;p46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413" name="Google Shape;413;p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/>
          <p:nvPr>
            <p:ph idx="4294967295" type="ctrTitle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419" name="Google Shape;419;p47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420" name="Google Shape;420;p47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421" name="Google Shape;421;p47"/>
          <p:cNvSpPr txBox="1"/>
          <p:nvPr>
            <p:ph idx="4294967295" type="subTitle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422" name="Google Shape;422;p47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423" name="Google Shape;423;p47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424" name="Google Shape;424;p4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30" name="Google Shape;430;p4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1" name="Google Shape;431;p48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432" name="Google Shape;432;p48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3" name="Google Shape;433;p48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34" name="Google Shape;434;p48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8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436" name="Google Shape;436;p48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437" name="Google Shape;437;p48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438" name="Google Shape;438;p48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9" name="Google Shape;439;p48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8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441" name="Google Shape;441;p48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442" name="Google Shape;442;p48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3" name="Google Shape;443;p48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44" name="Google Shape;444;p48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8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446" name="Google Shape;446;p48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447" name="Google Shape;447;p48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448" name="Google Shape;448;p48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49" name="Google Shape;449;p48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450" name="Google Shape;450;p48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451" name="Google Shape;451;p48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52" name="Google Shape;452;p48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453" name="Google Shape;453;p48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54" name="Google Shape;454;p48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9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60" name="Google Shape;460;p49"/>
          <p:cNvSpPr txBox="1"/>
          <p:nvPr>
            <p:ph idx="1" type="body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Yellow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61" name="Google Shape;461;p49"/>
          <p:cNvSpPr txBox="1"/>
          <p:nvPr>
            <p:ph idx="2" type="body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Blue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62" name="Google Shape;462;p49"/>
          <p:cNvSpPr txBox="1"/>
          <p:nvPr>
            <p:ph idx="3" type="body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Red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3" name="Google Shape;463;p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49"/>
          <p:cNvSpPr txBox="1"/>
          <p:nvPr>
            <p:ph idx="1" type="body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Yellow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65" name="Google Shape;465;p49"/>
          <p:cNvSpPr txBox="1"/>
          <p:nvPr>
            <p:ph idx="2" type="body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Blue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66" name="Google Shape;466;p49"/>
          <p:cNvSpPr txBox="1"/>
          <p:nvPr>
            <p:ph idx="3" type="body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Red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72" name="Google Shape;472;p5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3" name="Google Shape;473;p50"/>
          <p:cNvCxnSpPr/>
          <p:nvPr/>
        </p:nvCxnSpPr>
        <p:spPr>
          <a:xfrm>
            <a:off x="580550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50"/>
          <p:cNvCxnSpPr/>
          <p:nvPr/>
        </p:nvCxnSpPr>
        <p:spPr>
          <a:xfrm>
            <a:off x="580550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50"/>
          <p:cNvCxnSpPr/>
          <p:nvPr/>
        </p:nvCxnSpPr>
        <p:spPr>
          <a:xfrm>
            <a:off x="58055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50"/>
          <p:cNvCxnSpPr/>
          <p:nvPr/>
        </p:nvCxnSpPr>
        <p:spPr>
          <a:xfrm>
            <a:off x="580550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50"/>
          <p:cNvCxnSpPr/>
          <p:nvPr/>
        </p:nvCxnSpPr>
        <p:spPr>
          <a:xfrm>
            <a:off x="580550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50"/>
          <p:cNvSpPr txBox="1"/>
          <p:nvPr/>
        </p:nvSpPr>
        <p:spPr>
          <a:xfrm>
            <a:off x="58055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50"/>
          <p:cNvSpPr/>
          <p:nvPr/>
        </p:nvSpPr>
        <p:spPr>
          <a:xfrm>
            <a:off x="120083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0"/>
          <p:cNvSpPr/>
          <p:nvPr/>
        </p:nvSpPr>
        <p:spPr>
          <a:xfrm>
            <a:off x="1515076" y="1986874"/>
            <a:ext cx="233700" cy="194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0"/>
          <p:cNvSpPr/>
          <p:nvPr/>
        </p:nvSpPr>
        <p:spPr>
          <a:xfrm>
            <a:off x="182932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0"/>
          <p:cNvSpPr/>
          <p:nvPr/>
        </p:nvSpPr>
        <p:spPr>
          <a:xfrm>
            <a:off x="295383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0"/>
          <p:cNvSpPr/>
          <p:nvPr/>
        </p:nvSpPr>
        <p:spPr>
          <a:xfrm>
            <a:off x="3268081" y="2096344"/>
            <a:ext cx="233700" cy="18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0"/>
          <p:cNvSpPr/>
          <p:nvPr/>
        </p:nvSpPr>
        <p:spPr>
          <a:xfrm>
            <a:off x="358232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0"/>
          <p:cNvSpPr/>
          <p:nvPr/>
        </p:nvSpPr>
        <p:spPr>
          <a:xfrm>
            <a:off x="470684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0"/>
          <p:cNvSpPr/>
          <p:nvPr/>
        </p:nvSpPr>
        <p:spPr>
          <a:xfrm>
            <a:off x="5021085" y="1074577"/>
            <a:ext cx="233700" cy="286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0"/>
          <p:cNvSpPr/>
          <p:nvPr/>
        </p:nvSpPr>
        <p:spPr>
          <a:xfrm>
            <a:off x="533533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0"/>
          <p:cNvSpPr/>
          <p:nvPr/>
        </p:nvSpPr>
        <p:spPr>
          <a:xfrm>
            <a:off x="645984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0"/>
          <p:cNvSpPr/>
          <p:nvPr/>
        </p:nvSpPr>
        <p:spPr>
          <a:xfrm>
            <a:off x="6774090" y="1293620"/>
            <a:ext cx="233700" cy="26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0"/>
          <p:cNvSpPr/>
          <p:nvPr/>
        </p:nvSpPr>
        <p:spPr>
          <a:xfrm>
            <a:off x="708833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1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96" name="Google Shape;496;p5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7" name="Google Shape;497;p51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498" name="Google Shape;498;p5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2" name="Google Shape;502;p5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298938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125" y="0"/>
            <a:ext cx="7594450" cy="27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29819" l="0" r="0" t="0"/>
          <a:stretch/>
        </p:blipFill>
        <p:spPr>
          <a:xfrm>
            <a:off x="304800" y="2486175"/>
            <a:ext cx="8839201" cy="22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8" name="Google Shape;508;p52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509" name="Google Shape;509;p5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52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514" name="Google Shape;5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0" name="Google Shape;520;p53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521" name="Google Shape;521;p5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5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5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5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53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Desktop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526" name="Google Shape;526;p5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308138" y="1216625"/>
            <a:ext cx="4006751" cy="2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54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533" name="Google Shape;533;p54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534" name="Google Shape;5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42" name="Google Shape;542;p5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43" name="Google Shape;543;p5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49" name="Google Shape;549;p56"/>
          <p:cNvSpPr txBox="1"/>
          <p:nvPr>
            <p:ph idx="1" type="body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0" name="Google Shape;550;p56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1" name="Google Shape;551;p5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557" name="Google Shape;557;p57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pic>
        <p:nvPicPr>
          <p:cNvPr id="558" name="Google Shape;55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64" name="Google Shape;564;p5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58"/>
          <p:cNvSpPr/>
          <p:nvPr/>
        </p:nvSpPr>
        <p:spPr>
          <a:xfrm>
            <a:off x="7735208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6" name="Google Shape;566;p58"/>
          <p:cNvSpPr/>
          <p:nvPr/>
        </p:nvSpPr>
        <p:spPr>
          <a:xfrm>
            <a:off x="7075124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7" name="Google Shape;567;p58"/>
          <p:cNvSpPr/>
          <p:nvPr/>
        </p:nvSpPr>
        <p:spPr>
          <a:xfrm>
            <a:off x="6415040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8" name="Google Shape;568;p58"/>
          <p:cNvSpPr/>
          <p:nvPr/>
        </p:nvSpPr>
        <p:spPr>
          <a:xfrm>
            <a:off x="5754956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9" name="Google Shape;569;p58"/>
          <p:cNvSpPr/>
          <p:nvPr/>
        </p:nvSpPr>
        <p:spPr>
          <a:xfrm>
            <a:off x="5094872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0" name="Google Shape;570;p58"/>
          <p:cNvSpPr/>
          <p:nvPr/>
        </p:nvSpPr>
        <p:spPr>
          <a:xfrm>
            <a:off x="4434788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1" name="Google Shape;571;p58"/>
          <p:cNvSpPr/>
          <p:nvPr/>
        </p:nvSpPr>
        <p:spPr>
          <a:xfrm>
            <a:off x="3774704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2" name="Google Shape;572;p58"/>
          <p:cNvSpPr/>
          <p:nvPr/>
        </p:nvSpPr>
        <p:spPr>
          <a:xfrm>
            <a:off x="3114619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3" name="Google Shape;573;p58"/>
          <p:cNvSpPr/>
          <p:nvPr/>
        </p:nvSpPr>
        <p:spPr>
          <a:xfrm>
            <a:off x="2454535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4" name="Google Shape;574;p58"/>
          <p:cNvSpPr/>
          <p:nvPr/>
        </p:nvSpPr>
        <p:spPr>
          <a:xfrm>
            <a:off x="1794451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5" name="Google Shape;575;p58"/>
          <p:cNvSpPr/>
          <p:nvPr/>
        </p:nvSpPr>
        <p:spPr>
          <a:xfrm>
            <a:off x="1134367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6" name="Google Shape;576;p58"/>
          <p:cNvSpPr/>
          <p:nvPr/>
        </p:nvSpPr>
        <p:spPr>
          <a:xfrm>
            <a:off x="474283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7" name="Google Shape;577;p58"/>
          <p:cNvSpPr/>
          <p:nvPr/>
        </p:nvSpPr>
        <p:spPr>
          <a:xfrm>
            <a:off x="0" y="26035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accent5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578" name="Google Shape;578;p58"/>
          <p:cNvCxnSpPr/>
          <p:nvPr/>
        </p:nvCxnSpPr>
        <p:spPr>
          <a:xfrm rot="10800000">
            <a:off x="768923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9" name="Google Shape;579;p58"/>
          <p:cNvSpPr txBox="1"/>
          <p:nvPr/>
        </p:nvSpPr>
        <p:spPr>
          <a:xfrm>
            <a:off x="72790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80" name="Google Shape;580;p58"/>
          <p:cNvCxnSpPr/>
          <p:nvPr/>
        </p:nvCxnSpPr>
        <p:spPr>
          <a:xfrm rot="10800000">
            <a:off x="2090158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1" name="Google Shape;581;p58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82" name="Google Shape;582;p58"/>
          <p:cNvCxnSpPr/>
          <p:nvPr/>
        </p:nvCxnSpPr>
        <p:spPr>
          <a:xfrm rot="10800000">
            <a:off x="3411393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3" name="Google Shape;583;p58"/>
          <p:cNvSpPr txBox="1"/>
          <p:nvPr/>
        </p:nvSpPr>
        <p:spPr>
          <a:xfrm>
            <a:off x="3373384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84" name="Google Shape;584;p58"/>
          <p:cNvCxnSpPr/>
          <p:nvPr/>
        </p:nvCxnSpPr>
        <p:spPr>
          <a:xfrm rot="10800000">
            <a:off x="4732628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5" name="Google Shape;585;p58"/>
          <p:cNvSpPr txBox="1"/>
          <p:nvPr/>
        </p:nvSpPr>
        <p:spPr>
          <a:xfrm>
            <a:off x="4696126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86" name="Google Shape;586;p58"/>
          <p:cNvCxnSpPr/>
          <p:nvPr/>
        </p:nvCxnSpPr>
        <p:spPr>
          <a:xfrm rot="10800000">
            <a:off x="6053863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7" name="Google Shape;587;p58"/>
          <p:cNvSpPr txBox="1"/>
          <p:nvPr/>
        </p:nvSpPr>
        <p:spPr>
          <a:xfrm>
            <a:off x="6018868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88" name="Google Shape;588;p58"/>
          <p:cNvCxnSpPr/>
          <p:nvPr/>
        </p:nvCxnSpPr>
        <p:spPr>
          <a:xfrm rot="10800000">
            <a:off x="7375098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9" name="Google Shape;589;p58"/>
          <p:cNvSpPr txBox="1"/>
          <p:nvPr/>
        </p:nvSpPr>
        <p:spPr>
          <a:xfrm>
            <a:off x="734161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90" name="Google Shape;590;p58"/>
          <p:cNvCxnSpPr/>
          <p:nvPr/>
        </p:nvCxnSpPr>
        <p:spPr>
          <a:xfrm rot="10800000">
            <a:off x="1439687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1" name="Google Shape;591;p58"/>
          <p:cNvSpPr txBox="1"/>
          <p:nvPr/>
        </p:nvSpPr>
        <p:spPr>
          <a:xfrm>
            <a:off x="1369548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92" name="Google Shape;592;p58"/>
          <p:cNvCxnSpPr/>
          <p:nvPr/>
        </p:nvCxnSpPr>
        <p:spPr>
          <a:xfrm rot="10800000">
            <a:off x="2760922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3" name="Google Shape;593;p58"/>
          <p:cNvSpPr txBox="1"/>
          <p:nvPr/>
        </p:nvSpPr>
        <p:spPr>
          <a:xfrm>
            <a:off x="2699944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94" name="Google Shape;594;p58"/>
          <p:cNvCxnSpPr/>
          <p:nvPr/>
        </p:nvCxnSpPr>
        <p:spPr>
          <a:xfrm rot="10800000">
            <a:off x="4082157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5" name="Google Shape;595;p58"/>
          <p:cNvSpPr txBox="1"/>
          <p:nvPr/>
        </p:nvSpPr>
        <p:spPr>
          <a:xfrm>
            <a:off x="4030339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96" name="Google Shape;596;p58"/>
          <p:cNvCxnSpPr/>
          <p:nvPr/>
        </p:nvCxnSpPr>
        <p:spPr>
          <a:xfrm rot="10800000">
            <a:off x="5403392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7" name="Google Shape;597;p58"/>
          <p:cNvSpPr txBox="1"/>
          <p:nvPr/>
        </p:nvSpPr>
        <p:spPr>
          <a:xfrm>
            <a:off x="5360735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98" name="Google Shape;598;p58"/>
          <p:cNvCxnSpPr/>
          <p:nvPr/>
        </p:nvCxnSpPr>
        <p:spPr>
          <a:xfrm rot="10800000">
            <a:off x="6724627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9" name="Google Shape;599;p58"/>
          <p:cNvSpPr txBox="1"/>
          <p:nvPr/>
        </p:nvSpPr>
        <p:spPr>
          <a:xfrm>
            <a:off x="6691131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00" name="Google Shape;600;p58"/>
          <p:cNvCxnSpPr/>
          <p:nvPr/>
        </p:nvCxnSpPr>
        <p:spPr>
          <a:xfrm rot="10800000">
            <a:off x="8045862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1" name="Google Shape;601;p58"/>
          <p:cNvSpPr txBox="1"/>
          <p:nvPr/>
        </p:nvSpPr>
        <p:spPr>
          <a:xfrm>
            <a:off x="8008073" y="34957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07" name="Google Shape;607;p5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08" name="Google Shape;608;p59"/>
          <p:cNvGraphicFramePr/>
          <p:nvPr/>
        </p:nvGraphicFramePr>
        <p:xfrm>
          <a:off x="580650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{C443C2F9-A956-467D-A648-E223F22B206C}</a:tableStyleId>
              </a:tblPr>
              <a:tblGrid>
                <a:gridCol w="138407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b="1"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b="1"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14" name="Google Shape;614;p6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60"/>
          <p:cNvSpPr/>
          <p:nvPr/>
        </p:nvSpPr>
        <p:spPr>
          <a:xfrm>
            <a:off x="612000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6" name="Google Shape;616;p60"/>
          <p:cNvSpPr/>
          <p:nvPr/>
        </p:nvSpPr>
        <p:spPr>
          <a:xfrm>
            <a:off x="4660485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7" name="Google Shape;617;p60"/>
          <p:cNvSpPr/>
          <p:nvPr/>
        </p:nvSpPr>
        <p:spPr>
          <a:xfrm>
            <a:off x="612000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8" name="Google Shape;618;p60"/>
          <p:cNvSpPr/>
          <p:nvPr/>
        </p:nvSpPr>
        <p:spPr>
          <a:xfrm>
            <a:off x="4660485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9" name="Google Shape;619;p60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3842100" y="2242577"/>
            <a:ext cx="349569" cy="47061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S</a:t>
            </a:r>
          </a:p>
        </p:txBody>
      </p:sp>
      <p:sp>
        <p:nvSpPr>
          <p:cNvPr id="624" name="Google Shape;624;p60"/>
          <p:cNvSpPr/>
          <p:nvPr/>
        </p:nvSpPr>
        <p:spPr>
          <a:xfrm>
            <a:off x="4857720" y="2250297"/>
            <a:ext cx="620701" cy="4582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W</a:t>
            </a:r>
          </a:p>
        </p:txBody>
      </p:sp>
      <p:sp>
        <p:nvSpPr>
          <p:cNvPr id="625" name="Google Shape;625;p60"/>
          <p:cNvSpPr/>
          <p:nvPr/>
        </p:nvSpPr>
        <p:spPr>
          <a:xfrm>
            <a:off x="3807513" y="3348952"/>
            <a:ext cx="449622" cy="47061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O</a:t>
            </a:r>
          </a:p>
        </p:txBody>
      </p:sp>
      <p:sp>
        <p:nvSpPr>
          <p:cNvPr id="626" name="Google Shape;626;p60"/>
          <p:cNvSpPr/>
          <p:nvPr/>
        </p:nvSpPr>
        <p:spPr>
          <a:xfrm>
            <a:off x="4971979" y="3356672"/>
            <a:ext cx="338452" cy="4582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1"/>
          <p:cNvSpPr txBox="1"/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632" name="Google Shape;632;p6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3" name="Google Shape;633;p61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4" name="Google Shape;634;p61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5" name="Google Shape;635;p61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6" name="Google Shape;636;p61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7" name="Google Shape;637;p61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9" name="Google Shape;639;p61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0" name="Google Shape;640;p61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1" name="Google Shape;641;p61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2" name="Google Shape;642;p61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3" name="Google Shape;643;p61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4" name="Google Shape;644;p61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5" name="Google Shape;645;p61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46" name="Google Shape;646;p61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647" name="Google Shape;647;p61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8" name="Google Shape;648;p61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49" name="Google Shape;649;p61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50" name="Google Shape;650;p61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651" name="Google Shape;651;p61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2" name="Google Shape;652;p61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3" name="Google Shape;653;p61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4" name="Google Shape;654;p61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655" name="Google Shape;655;p61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6" name="Google Shape;656;p61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61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61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9" name="Google Shape;659;p61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0" name="Google Shape;660;p61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661" name="Google Shape;661;p6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6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6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4" name="Google Shape;664;p6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5" name="Google Shape;665;p6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6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Continuation</a:t>
            </a:r>
            <a:endParaRPr/>
          </a:p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3753950" y="1352550"/>
            <a:ext cx="35961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AWS</a:t>
            </a:r>
            <a:endParaRPr sz="16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⬡"/>
            </a:pPr>
            <a:r>
              <a:rPr b="1" lang="en" sz="1400"/>
              <a:t>Features of Cloud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b="1" lang="en" sz="1400"/>
              <a:t>Models of Cloud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b="1" lang="en" sz="1400"/>
              <a:t>IAM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b="1" lang="en" sz="1400"/>
              <a:t>EC2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b="1" lang="en" sz="1400"/>
              <a:t>S3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b="1" lang="en" sz="1400"/>
              <a:t>Lambdas and Serverless Computing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b="1" lang="en" sz="1400"/>
              <a:t>DynamoDB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b="1" lang="en" sz="1400"/>
              <a:t>Monitoring</a:t>
            </a:r>
            <a:endParaRPr b="1" sz="1400"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JUnit and Mockito</a:t>
            </a:r>
            <a:endParaRPr sz="16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JUnit with Java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LifeCycle Annotations: 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@Before, @BeforeEach, @After, @AfterEach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JUnit with Spring Boot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Paramterized Tests: @ValueSource, @CSVSource,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BDD:  Given-When-Then using JUnit and Mockito</a:t>
            </a:r>
            <a:endParaRPr sz="1400"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72" name="Google Shape;672;p6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3" name="Google Shape;673;p62"/>
          <p:cNvGrpSpPr/>
          <p:nvPr/>
        </p:nvGrpSpPr>
        <p:grpSpPr>
          <a:xfrm>
            <a:off x="627767" y="1413043"/>
            <a:ext cx="3608219" cy="3243858"/>
            <a:chOff x="3778727" y="4460423"/>
            <a:chExt cx="720160" cy="647438"/>
          </a:xfrm>
        </p:grpSpPr>
        <p:sp>
          <p:nvSpPr>
            <p:cNvPr id="674" name="Google Shape;674;p6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5" name="Google Shape;675;p6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6" name="Google Shape;676;p6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7" name="Google Shape;677;p6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8" name="Google Shape;678;p6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9" name="Google Shape;679;p6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0" name="Google Shape;680;p6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681" name="Google Shape;681;p62"/>
          <p:cNvCxnSpPr/>
          <p:nvPr/>
        </p:nvCxnSpPr>
        <p:spPr>
          <a:xfrm>
            <a:off x="4156025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2" name="Google Shape;682;p62"/>
          <p:cNvSpPr txBox="1"/>
          <p:nvPr/>
        </p:nvSpPr>
        <p:spPr>
          <a:xfrm>
            <a:off x="5274525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83" name="Google Shape;683;p62"/>
          <p:cNvCxnSpPr/>
          <p:nvPr/>
        </p:nvCxnSpPr>
        <p:spPr>
          <a:xfrm>
            <a:off x="4000350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4" name="Google Shape;684;p62"/>
          <p:cNvSpPr txBox="1"/>
          <p:nvPr/>
        </p:nvSpPr>
        <p:spPr>
          <a:xfrm>
            <a:off x="5274525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85" name="Google Shape;685;p62"/>
          <p:cNvCxnSpPr/>
          <p:nvPr/>
        </p:nvCxnSpPr>
        <p:spPr>
          <a:xfrm>
            <a:off x="3779125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6" name="Google Shape;686;p62"/>
          <p:cNvSpPr txBox="1"/>
          <p:nvPr/>
        </p:nvSpPr>
        <p:spPr>
          <a:xfrm>
            <a:off x="5274525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87" name="Google Shape;687;p62"/>
          <p:cNvCxnSpPr/>
          <p:nvPr/>
        </p:nvCxnSpPr>
        <p:spPr>
          <a:xfrm>
            <a:off x="3590675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8" name="Google Shape;688;p62"/>
          <p:cNvSpPr txBox="1"/>
          <p:nvPr/>
        </p:nvSpPr>
        <p:spPr>
          <a:xfrm>
            <a:off x="5274525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89" name="Google Shape;689;p62"/>
          <p:cNvCxnSpPr/>
          <p:nvPr/>
        </p:nvCxnSpPr>
        <p:spPr>
          <a:xfrm>
            <a:off x="3385825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90" name="Google Shape;690;p62"/>
          <p:cNvSpPr txBox="1"/>
          <p:nvPr/>
        </p:nvSpPr>
        <p:spPr>
          <a:xfrm>
            <a:off x="5274525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91" name="Google Shape;691;p62"/>
          <p:cNvCxnSpPr/>
          <p:nvPr/>
        </p:nvCxnSpPr>
        <p:spPr>
          <a:xfrm>
            <a:off x="3172800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92" name="Google Shape;692;p62"/>
          <p:cNvSpPr txBox="1"/>
          <p:nvPr/>
        </p:nvSpPr>
        <p:spPr>
          <a:xfrm>
            <a:off x="5274525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98" name="Google Shape;698;p6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9" name="Google Shape;699;p63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580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0" name="Google Shape;700;p63"/>
          <p:cNvSpPr txBox="1"/>
          <p:nvPr/>
        </p:nvSpPr>
        <p:spPr>
          <a:xfrm>
            <a:off x="585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01" name="Google Shape;701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0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2" name="Google Shape;702;p63"/>
          <p:cNvSpPr txBox="1"/>
          <p:nvPr/>
        </p:nvSpPr>
        <p:spPr>
          <a:xfrm>
            <a:off x="2565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03" name="Google Shape;703;p63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5400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4" name="Google Shape;704;p63"/>
          <p:cNvSpPr txBox="1"/>
          <p:nvPr/>
        </p:nvSpPr>
        <p:spPr>
          <a:xfrm>
            <a:off x="45450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05" name="Google Shape;705;p63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5197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6" name="Google Shape;706;p63"/>
          <p:cNvSpPr txBox="1"/>
          <p:nvPr/>
        </p:nvSpPr>
        <p:spPr>
          <a:xfrm>
            <a:off x="65247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4"/>
          <p:cNvSpPr txBox="1"/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712" name="Google Shape;712;p64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3" name="Google Shape;713;p64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14" name="Google Shape;714;p64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64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64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64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64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64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64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64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64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64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64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64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64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64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64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64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64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64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64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64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64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64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64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64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64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64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64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64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64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64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64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64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64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64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64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64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64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64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64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64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64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64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64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64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64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64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0" name="Google Shape;760;p6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1" name="Google Shape;761;p64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62" name="Google Shape;762;p64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64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64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64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64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64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64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64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64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64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64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64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64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64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64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64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64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64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64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64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64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64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84" name="Google Shape;784;p64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785" name="Google Shape;785;p64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86" name="Google Shape;786;p64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87" name="Google Shape;787;p64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88" name="Google Shape;788;p64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89" name="Google Shape;789;p64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90" name="Google Shape;790;p64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91" name="Google Shape;791;p64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92" name="Google Shape;792;p64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93" name="Google Shape;793;p64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94" name="Google Shape;794;p64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95" name="Google Shape;795;p64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96" name="Google Shape;796;p64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02" name="Google Shape;802;p6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03" name="Google Shape;803;p65"/>
          <p:cNvGraphicFramePr/>
          <p:nvPr/>
        </p:nvGraphicFramePr>
        <p:xfrm>
          <a:off x="5805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{98EE7771-7C53-4F0A-AF14-984B14F6F6D8}</a:tableStyleId>
              </a:tblPr>
              <a:tblGrid>
                <a:gridCol w="886475"/>
                <a:gridCol w="1016075"/>
                <a:gridCol w="1016075"/>
                <a:gridCol w="1016075"/>
                <a:gridCol w="1016075"/>
                <a:gridCol w="1016075"/>
                <a:gridCol w="1016075"/>
                <a:gridCol w="1016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6"/>
          <p:cNvSpPr txBox="1"/>
          <p:nvPr>
            <p:ph idx="4294967295"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809" name="Google Shape;809;p6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0" name="Google Shape;81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6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6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6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6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6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6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6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6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6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7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831" name="Google Shape;831;p6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832" name="Google Shape;832;p6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6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839" name="Google Shape;839;p6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6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842" name="Google Shape;842;p6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Google Shape;844;p67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67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6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47" name="Google Shape;847;p6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6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851" name="Google Shape;851;p6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6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67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6" name="Google Shape;856;p6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57" name="Google Shape;857;p6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6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6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6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6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878" name="Google Shape;878;p6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6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881" name="Google Shape;881;p6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6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885" name="Google Shape;885;p6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6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889" name="Google Shape;889;p6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3" name="Google Shape;893;p67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67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67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67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6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898" name="Google Shape;898;p6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6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901" name="Google Shape;901;p6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6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904" name="Google Shape;904;p6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6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907" name="Google Shape;907;p6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6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6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910" name="Google Shape;910;p6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6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915" name="Google Shape;915;p6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6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918" name="Google Shape;918;p6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1" name="Google Shape;921;p67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6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923" name="Google Shape;923;p6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6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926" name="Google Shape;926;p6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6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932" name="Google Shape;932;p6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6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935" name="Google Shape;935;p6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6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941" name="Google Shape;941;p6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Google Shape;946;p6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47" name="Google Shape;947;p6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1" name="Google Shape;951;p67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67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67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4" name="Google Shape;954;p6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955" name="Google Shape;955;p6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6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58" name="Google Shape;958;p6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6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61" name="Google Shape;961;p6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3" name="Google Shape;963;p67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4" name="Google Shape;964;p6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65" name="Google Shape;965;p6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6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68" name="Google Shape;968;p6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3" name="Google Shape;973;p6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74" name="Google Shape;974;p6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6" name="Google Shape;976;p67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67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8" name="Google Shape;978;p6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979" name="Google Shape;979;p6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6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982" name="Google Shape;982;p6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4" name="Google Shape;984;p67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6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986" name="Google Shape;986;p6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6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989" name="Google Shape;989;p6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67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67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4" name="Google Shape;994;p6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995" name="Google Shape;995;p6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7" name="Google Shape;997;p6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998" name="Google Shape;998;p6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6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003" name="Google Shape;1003;p6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6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007" name="Google Shape;1007;p6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6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010" name="Google Shape;1010;p6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6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014" name="Google Shape;1014;p6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6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020" name="Google Shape;1020;p6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6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023" name="Google Shape;1023;p6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8" name="Google Shape;1028;p67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9" name="Google Shape;1029;p6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030" name="Google Shape;1030;p6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6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033" name="Google Shape;1033;p6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7" name="Google Shape;1037;p67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8" name="Google Shape;1038;p6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039" name="Google Shape;1039;p6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6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43" name="Google Shape;1043;p6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6" name="Google Shape;1046;p67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67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67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9" name="Google Shape;1049;p6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050" name="Google Shape;1050;p6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3" name="Google Shape;1053;p67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4" name="Google Shape;1054;p6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055" name="Google Shape;1055;p6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6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8" name="Google Shape;1058;p67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9" name="Google Shape;1059;p6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60" name="Google Shape;1060;p6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6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6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6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66" name="Google Shape;1066;p6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6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6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70" name="Google Shape;1070;p6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6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6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74" name="Google Shape;1074;p6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6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6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6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080" name="Google Shape;1080;p6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6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6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6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6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5" name="Google Shape;1085;p6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086" name="Google Shape;1086;p6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6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6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089" name="Google Shape;1089;p6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6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6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6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6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6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5" name="Google Shape;1095;p67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6" name="Google Shape;1096;p6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097" name="Google Shape;1097;p6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6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6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6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6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2" name="Google Shape;1102;p67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1103" name="Google Shape;1103;p6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04" name="Google Shape;1104;p6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05" name="Google Shape;1105;p67"/>
          <p:cNvSpPr/>
          <p:nvPr/>
        </p:nvSpPr>
        <p:spPr>
          <a:xfrm>
            <a:off x="6462174" y="2342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67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1107" name="Google Shape;1107;p6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6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9" name="Google Shape;1109;p67"/>
          <p:cNvSpPr/>
          <p:nvPr/>
        </p:nvSpPr>
        <p:spPr>
          <a:xfrm>
            <a:off x="7347162" y="2321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0" name="Google Shape;1110;p67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1111" name="Google Shape;1111;p6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6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3" name="Google Shape;1113;p67"/>
          <p:cNvSpPr/>
          <p:nvPr/>
        </p:nvSpPr>
        <p:spPr>
          <a:xfrm>
            <a:off x="6750834" y="3421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6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5" name="Google Shape;1115;p67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Google Shape;1120;p6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21" name="Google Shape;1121;p6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6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6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6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6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6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6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28" name="Google Shape;1128;p6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6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6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6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6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33" name="Google Shape;1133;p6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6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6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6" name="Google Shape;1136;p6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37" name="Google Shape;1137;p6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6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6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6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6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6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43" name="Google Shape;1143;p6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6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6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6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47" name="Google Shape;1147;p6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6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6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6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1" name="Google Shape;1151;p6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52" name="Google Shape;1152;p6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6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6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6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6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6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58" name="Google Shape;1158;p6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6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6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6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6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6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6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65" name="Google Shape;1165;p6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6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6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68" name="Google Shape;1168;p6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6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6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6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72" name="Google Shape;1172;p6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6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6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6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6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6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8" name="Google Shape;1178;p6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79" name="Google Shape;1179;p6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6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6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6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6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6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85" name="Google Shape;1185;p6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6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6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8" name="Google Shape;1188;p6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89" name="Google Shape;1189;p6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90" name="Google Shape;1190;p6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6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6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6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6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6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6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6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6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6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0" name="Google Shape;1200;p6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6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6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6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6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6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6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07" name="Google Shape;1207;p6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6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6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6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6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12" name="Google Shape;1212;p6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6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6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6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6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6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18" name="Google Shape;1218;p6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6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6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6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6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6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6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25" name="Google Shape;1225;p6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6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6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6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6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30" name="Google Shape;1230;p6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6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6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6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6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35" name="Google Shape;1235;p6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6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6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6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6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0" name="Google Shape;1240;p6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41" name="Google Shape;1241;p6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6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6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6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6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6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6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6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6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6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1" name="Google Shape;1251;p6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52" name="Google Shape;1252;p6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6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6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5" name="Google Shape;1255;p6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56" name="Google Shape;1256;p6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6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6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6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6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6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6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6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6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6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6" name="Google Shape;1266;p6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67" name="Google Shape;1267;p6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6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6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6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1" name="Google Shape;1271;p6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72" name="Google Shape;1272;p6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6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6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6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6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6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6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6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6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6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2" name="Google Shape;1282;p6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83" name="Google Shape;1283;p6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6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6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6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6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6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6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0" name="Google Shape;1290;p6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91" name="Google Shape;1291;p6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6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6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6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5" name="Google Shape;1295;p6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96" name="Google Shape;1296;p6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6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6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6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6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01" name="Google Shape;1301;p6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6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6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6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6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6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07" name="Google Shape;1307;p6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6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6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6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6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6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6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14" name="Google Shape;1314;p6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6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6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6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18" name="Google Shape;1318;p6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6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6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6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6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3" name="Google Shape;1323;p6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24" name="Google Shape;1324;p6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6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6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6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6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6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6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31" name="Google Shape;1331;p6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6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6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4" name="Google Shape;1334;p6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35" name="Google Shape;1335;p6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6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6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6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9" name="Google Shape;1339;p6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40" name="Google Shape;1340;p6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6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6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6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6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6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6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47" name="Google Shape;1347;p6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6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6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6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6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6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6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4" name="Google Shape;1354;p6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55" name="Google Shape;1355;p6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6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6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6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6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60" name="Google Shape;1360;p6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6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6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6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64" name="Google Shape;1364;p6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6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6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6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68" name="Google Shape;1368;p6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6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6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6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6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73" name="Google Shape;1373;p6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6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6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6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6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78" name="Google Shape;1378;p6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6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6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6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6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3" name="Google Shape;1383;p6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84" name="Google Shape;1384;p6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6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6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6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6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6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0" name="Google Shape;1390;p6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91" name="Google Shape;1391;p6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6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6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6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6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6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6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6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99" name="Google Shape;1399;p6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6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6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6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6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6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6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6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6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6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6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6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6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12" name="Google Shape;1412;p6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6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6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6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6" name="Google Shape;1416;p6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17" name="Google Shape;1417;p6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6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6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6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21" name="Google Shape;1421;p6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6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6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6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6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6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6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28" name="Google Shape;1428;p6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6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6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6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6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6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6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6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6" name="Google Shape;1436;p6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37" name="Google Shape;1437;p6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6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6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6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6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6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6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6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6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6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6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6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9" name="Google Shape;1449;p6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50" name="Google Shape;1450;p6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6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6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6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6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6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6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6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6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6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6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6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6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63" name="Google Shape;1463;p6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6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6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6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6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6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6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6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6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76" name="Google Shape;1476;p6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6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6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6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6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6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6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83" name="Google Shape;1483;p6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6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6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6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6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6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6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6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6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6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6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6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6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6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6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8" name="Google Shape;1498;p6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99" name="Google Shape;1499;p6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00" name="Google Shape;1500;p6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6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6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3" name="Google Shape;1503;p6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04" name="Google Shape;1504;p6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6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6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7" name="Google Shape;1507;p6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08" name="Google Shape;1508;p6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6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6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1" name="Google Shape;1511;p6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12" name="Google Shape;1512;p6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6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6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5" name="Google Shape;1515;p6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16" name="Google Shape;1516;p6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6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6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6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6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6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6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6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6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25" name="Google Shape;1525;p6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6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6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6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6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6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6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6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6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6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6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6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6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6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6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6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6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6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6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6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6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6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6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6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9" name="Google Shape;1549;p6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50" name="Google Shape;1550;p6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51" name="Google Shape;1551;p6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6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3" name="Google Shape;1553;p6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54" name="Google Shape;1554;p6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6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6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57" name="Google Shape;1557;p6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6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59" name="Google Shape;1559;p68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60" name="Google Shape;1560;p6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61" name="Google Shape;1561;p6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62" name="Google Shape;1562;p6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6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6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6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69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1" name="Google Shape;1571;p6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2" name="Google Shape;1572;p69"/>
          <p:cNvSpPr txBox="1"/>
          <p:nvPr>
            <p:ph idx="4294967295" type="body"/>
          </p:nvPr>
        </p:nvSpPr>
        <p:spPr>
          <a:xfrm>
            <a:off x="960500" y="780225"/>
            <a:ext cx="6051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7" name="Google Shape;1577;p7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8" name="Google Shape;1578;p7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79" name="Google Shape;1579;p7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80" name="Google Shape;1580;p7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81" name="Google Shape;1581;p7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82" name="Google Shape;1582;p7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83" name="Google Shape;1583;p7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84" name="Google Shape;1584;p7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85" name="Google Shape;1585;p7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86" name="Google Shape;1586;p7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87" name="Google Shape;1587;p7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88" name="Google Shape;1588;p7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89" name="Google Shape;1589;p7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90" name="Google Shape;1590;p7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91" name="Google Shape;1591;p7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592" name="Google Shape;1592;p7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Ending Note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580550" y="1352550"/>
            <a:ext cx="77670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LinkedIn Learning Bug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Creating Single Source of Truth for Intranet IDs and Laptops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Certification sponsorship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580550" y="205975"/>
            <a:ext cx="7840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MVC CRUD using Thymeleaf</a:t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00" y="1243875"/>
            <a:ext cx="7594450" cy="27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</a:t>
            </a:r>
            <a:endParaRPr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580550" y="1352550"/>
            <a:ext cx="77670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Goals of Spring, structure of project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Working with Maven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Configuring the application.properties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Multiple dependencies: Actuator,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Inversion of Control &amp; Dependency Injection concept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Constructor injection and Setter injection, @Autowired, @Qualifier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HTTP annotations: @GetMapping, PostMapping, etc along with @RestController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Scope of Bean: Singleton, Prototype, Request, session/global session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