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5E0A7C"/>
                </a:solidFill>
              </a:defRPr>
            </a:lvl1pPr>
          </a:lstStyle>
          <a:p>
            <a:pPr/>
            <a:r>
              <a:t>Текст назви</a:t>
            </a:r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pic>
        <p:nvPicPr>
          <p:cNvPr id="1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65242" y="11516805"/>
            <a:ext cx="4977484" cy="227529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>
            <p:ph type="body" sz="quarter" idx="13"/>
          </p:nvPr>
        </p:nvSpPr>
        <p:spPr>
          <a:xfrm>
            <a:off x="435786" y="12624933"/>
            <a:ext cx="19047033" cy="84518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5000">
                <a:solidFill>
                  <a:srgbClr val="9B9B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About Authors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1" name="Shape 101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Num" sz="quarter" idx="2"/>
          </p:nvPr>
        </p:nvSpPr>
        <p:spPr>
          <a:xfrm>
            <a:off x="23761699" y="13011354"/>
            <a:ext cx="453239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xfrm>
            <a:off x="23761699" y="13011354"/>
            <a:ext cx="453239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body" idx="1"/>
          </p:nvPr>
        </p:nvSpPr>
        <p:spPr>
          <a:xfrm>
            <a:off x="1689100" y="1151661"/>
            <a:ext cx="21005800" cy="11412678"/>
          </a:xfrm>
          <a:prstGeom prst="rect">
            <a:avLst/>
          </a:prstGeom>
          <a:ln w="9525">
            <a:round/>
          </a:ln>
        </p:spPr>
        <p:txBody>
          <a:bodyPr/>
          <a:lstStyle>
            <a:lvl1pPr marL="0" indent="0">
              <a:spcBef>
                <a:spcPts val="5200"/>
              </a:spcBef>
              <a:buSzTx/>
              <a:buNone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23761699" y="13011354"/>
            <a:ext cx="453239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Shape 28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Текст назви</a:t>
            </a:r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назви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xfrm>
            <a:off x="23765068" y="13015621"/>
            <a:ext cx="453239" cy="46136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6" name="Shape 46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Текст назви</a:t>
            </a:r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назви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назви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1689100" y="3238500"/>
            <a:ext cx="21005800" cy="8683635"/>
          </a:xfrm>
          <a:prstGeom prst="rect">
            <a:avLst/>
          </a:prstGeom>
        </p:spPr>
        <p:txBody>
          <a:bodyPr/>
          <a:lstStyle>
            <a:lvl1pPr>
              <a:buClr>
                <a:srgbClr val="8CC118"/>
              </a:buClr>
              <a:buSzPct val="10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buClr>
                <a:srgbClr val="8CC118"/>
              </a:buClr>
              <a:buSzPct val="9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buClr>
                <a:srgbClr val="8CC118"/>
              </a:buClr>
              <a:buSzPct val="8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buClr>
                <a:srgbClr val="8CC118"/>
              </a:buClr>
              <a:buSzPct val="7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buClr>
                <a:srgbClr val="8CC118"/>
              </a:buClr>
              <a:buSzPct val="6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23764715" y="13011354"/>
            <a:ext cx="453238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Текст назви</a:t>
            </a:r>
          </a:p>
        </p:txBody>
      </p:sp>
      <p:sp>
        <p:nvSpPr>
          <p:cNvPr id="74" name="Shape 74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xfrm>
            <a:off x="23761699" y="13017500"/>
            <a:ext cx="453239" cy="46136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2" name="Shape 2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" name="Shape 4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5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Shape 7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назви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23761699" y="13011354"/>
            <a:ext cx="453239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Forests</a:t>
            </a:r>
          </a:p>
        </p:txBody>
      </p:sp>
      <p:sp>
        <p:nvSpPr>
          <p:cNvPr id="142" name="Shape 14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Authors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4" name="Shape 144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14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9" name="Shape 149"/>
          <p:cNvSpPr/>
          <p:nvPr>
            <p:ph type="sldNum" sz="quarter" idx="2"/>
          </p:nvPr>
        </p:nvSpPr>
        <p:spPr>
          <a:xfrm>
            <a:off x="23859516" y="12742114"/>
            <a:ext cx="355422" cy="538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50" name="image19.png"/>
          <p:cNvPicPr>
            <a:picLocks noChangeAspect="1"/>
          </p:cNvPicPr>
          <p:nvPr/>
        </p:nvPicPr>
        <p:blipFill>
          <a:blip r:embed="rId3">
            <a:extLst/>
          </a:blip>
          <a:srcRect l="0" t="22224" r="0" b="21966"/>
          <a:stretch>
            <a:fillRect/>
          </a:stretch>
        </p:blipFill>
        <p:spPr>
          <a:xfrm>
            <a:off x="661407" y="4053080"/>
            <a:ext cx="22450927" cy="7048065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661407" y="842226"/>
            <a:ext cx="2241124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b="1" sz="7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Gradient Boosting</a:t>
            </a:r>
          </a:p>
        </p:txBody>
      </p:sp>
      <p:sp>
        <p:nvSpPr>
          <p:cNvPr id="152" name="Shape 152"/>
          <p:cNvSpPr/>
          <p:nvPr/>
        </p:nvSpPr>
        <p:spPr>
          <a:xfrm>
            <a:off x="661410" y="2445155"/>
            <a:ext cx="9300741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Input: age, gender, occupation etc</a:t>
            </a:r>
          </a:p>
        </p:txBody>
      </p:sp>
      <p:sp>
        <p:nvSpPr>
          <p:cNvPr id="153" name="Shape 153"/>
          <p:cNvSpPr/>
          <p:nvPr/>
        </p:nvSpPr>
        <p:spPr>
          <a:xfrm flipV="1">
            <a:off x="9000127" y="6279858"/>
            <a:ext cx="1201003" cy="1287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12468400" y="2461711"/>
            <a:ext cx="10848800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Does the person like computer games?</a:t>
            </a:r>
          </a:p>
        </p:txBody>
      </p:sp>
      <p:sp>
        <p:nvSpPr>
          <p:cNvPr id="155" name="Shape 155"/>
          <p:cNvSpPr/>
          <p:nvPr/>
        </p:nvSpPr>
        <p:spPr>
          <a:xfrm>
            <a:off x="15246712" y="3770826"/>
            <a:ext cx="4831309" cy="1461431"/>
          </a:xfrm>
          <a:prstGeom prst="rect">
            <a:avLst/>
          </a:prstGeom>
          <a:solidFill>
            <a:srgbClr val="FFFFFF"/>
          </a:solidFill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15496863" y="4101429"/>
            <a:ext cx="4331005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Age &lt; 15</a:t>
            </a:r>
          </a:p>
        </p:txBody>
      </p:sp>
      <p:sp>
        <p:nvSpPr>
          <p:cNvPr id="157" name="Shape 157"/>
          <p:cNvSpPr/>
          <p:nvPr/>
        </p:nvSpPr>
        <p:spPr>
          <a:xfrm flipH="1">
            <a:off x="15908260" y="5841773"/>
            <a:ext cx="748473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18539850" y="5841773"/>
            <a:ext cx="748472" cy="966940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15011739" y="5667980"/>
            <a:ext cx="1359895" cy="66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b="1"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60" name="Shape 160"/>
          <p:cNvSpPr/>
          <p:nvPr/>
        </p:nvSpPr>
        <p:spPr>
          <a:xfrm>
            <a:off x="19062036" y="5667980"/>
            <a:ext cx="1359895" cy="66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b="1"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161" name="Shape 161"/>
          <p:cNvSpPr/>
          <p:nvPr/>
        </p:nvSpPr>
        <p:spPr>
          <a:xfrm>
            <a:off x="18505028" y="6853981"/>
            <a:ext cx="4030589" cy="403058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15667394" y="8659162"/>
            <a:ext cx="2225409" cy="222540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11232777" y="8659159"/>
            <a:ext cx="2225409" cy="222540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66" name="Group 166"/>
          <p:cNvGrpSpPr/>
          <p:nvPr/>
        </p:nvGrpSpPr>
        <p:grpSpPr>
          <a:xfrm>
            <a:off x="12815207" y="7261749"/>
            <a:ext cx="3841525" cy="844065"/>
            <a:chOff x="0" y="0"/>
            <a:chExt cx="3841524" cy="844063"/>
          </a:xfrm>
        </p:grpSpPr>
        <p:sp>
          <p:nvSpPr>
            <p:cNvPr id="164" name="Shape 164"/>
            <p:cNvSpPr/>
            <p:nvPr/>
          </p:nvSpPr>
          <p:spPr>
            <a:xfrm>
              <a:off x="-1" y="0"/>
              <a:ext cx="3841526" cy="84406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-1" y="83478"/>
              <a:ext cx="3841526" cy="665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200">
                  <a:solidFill>
                    <a:srgbClr val="595959"/>
                  </a:solidFill>
                  <a:latin typeface="Gotham Pro"/>
                  <a:ea typeface="Gotham Pro"/>
                  <a:cs typeface="Gotham Pro"/>
                  <a:sym typeface="Gotham Pro"/>
                </a:defRPr>
              </a:lvl1pPr>
            </a:lstStyle>
            <a:p>
              <a:pPr/>
              <a:r>
                <a:t>Is male?</a:t>
              </a:r>
            </a:p>
          </p:txBody>
        </p:sp>
      </p:grpSp>
      <p:sp>
        <p:nvSpPr>
          <p:cNvPr id="167" name="Shape 167"/>
          <p:cNvSpPr/>
          <p:nvPr/>
        </p:nvSpPr>
        <p:spPr>
          <a:xfrm flipH="1">
            <a:off x="13706259" y="8512479"/>
            <a:ext cx="748473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14774687" y="8512479"/>
            <a:ext cx="748473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12830619" y="8338686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b="1"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70" name="Shape 170"/>
          <p:cNvSpPr/>
          <p:nvPr/>
        </p:nvSpPr>
        <p:spPr>
          <a:xfrm>
            <a:off x="14843211" y="8338686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b="1"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171" name="Shape 171"/>
          <p:cNvSpPr/>
          <p:nvPr/>
        </p:nvSpPr>
        <p:spPr>
          <a:xfrm>
            <a:off x="661410" y="11052419"/>
            <a:ext cx="9300741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Prediction score in each leaf</a:t>
            </a:r>
          </a:p>
        </p:txBody>
      </p:sp>
      <p:sp>
        <p:nvSpPr>
          <p:cNvPr id="172" name="Shape 172"/>
          <p:cNvSpPr/>
          <p:nvPr/>
        </p:nvSpPr>
        <p:spPr>
          <a:xfrm flipV="1">
            <a:off x="9000127" y="11446092"/>
            <a:ext cx="1201003" cy="1287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11637513" y="11052419"/>
            <a:ext cx="1193107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+2</a:t>
            </a:r>
          </a:p>
        </p:txBody>
      </p:sp>
      <p:sp>
        <p:nvSpPr>
          <p:cNvPr id="174" name="Shape 174"/>
          <p:cNvSpPr/>
          <p:nvPr/>
        </p:nvSpPr>
        <p:spPr>
          <a:xfrm>
            <a:off x="16025305" y="11052419"/>
            <a:ext cx="1501411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+0.1</a:t>
            </a:r>
          </a:p>
        </p:txBody>
      </p:sp>
      <p:sp>
        <p:nvSpPr>
          <p:cNvPr id="175" name="Shape 175"/>
          <p:cNvSpPr/>
          <p:nvPr/>
        </p:nvSpPr>
        <p:spPr>
          <a:xfrm>
            <a:off x="20066330" y="11052419"/>
            <a:ext cx="1193107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1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77" name="Shape 177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180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2" name="Shape 182"/>
          <p:cNvSpPr/>
          <p:nvPr>
            <p:ph type="sldNum" sz="quarter" idx="2"/>
          </p:nvPr>
        </p:nvSpPr>
        <p:spPr>
          <a:xfrm>
            <a:off x="23859516" y="12742114"/>
            <a:ext cx="355422" cy="538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3" name="Shape 183"/>
          <p:cNvSpPr/>
          <p:nvPr/>
        </p:nvSpPr>
        <p:spPr>
          <a:xfrm>
            <a:off x="5403803" y="1684885"/>
            <a:ext cx="3841525" cy="844065"/>
          </a:xfrm>
          <a:prstGeom prst="rect">
            <a:avLst/>
          </a:prstGeom>
          <a:solidFill>
            <a:srgbClr val="FFFFFF"/>
          </a:solidFill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84" name="image20.png"/>
          <p:cNvPicPr>
            <a:picLocks noChangeAspect="1"/>
          </p:cNvPicPr>
          <p:nvPr/>
        </p:nvPicPr>
        <p:blipFill>
          <a:blip r:embed="rId3">
            <a:extLst/>
          </a:blip>
          <a:srcRect l="0" t="32360" r="0" b="0"/>
          <a:stretch>
            <a:fillRect/>
          </a:stretch>
        </p:blipFill>
        <p:spPr>
          <a:xfrm>
            <a:off x="616612" y="4131282"/>
            <a:ext cx="23457735" cy="892507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 flipV="1">
            <a:off x="9000127" y="6889457"/>
            <a:ext cx="1201003" cy="1287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520296" y="607730"/>
            <a:ext cx="10848800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Tree 1</a:t>
            </a:r>
          </a:p>
        </p:txBody>
      </p:sp>
      <p:sp>
        <p:nvSpPr>
          <p:cNvPr id="187" name="Shape 187"/>
          <p:cNvSpPr/>
          <p:nvPr/>
        </p:nvSpPr>
        <p:spPr>
          <a:xfrm>
            <a:off x="5159064" y="1768363"/>
            <a:ext cx="433100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Age &lt; 15</a:t>
            </a:r>
          </a:p>
        </p:txBody>
      </p:sp>
      <p:sp>
        <p:nvSpPr>
          <p:cNvPr id="188" name="Shape 188"/>
          <p:cNvSpPr/>
          <p:nvPr/>
        </p:nvSpPr>
        <p:spPr>
          <a:xfrm flipH="1">
            <a:off x="5570459" y="3454173"/>
            <a:ext cx="748473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8202050" y="3454173"/>
            <a:ext cx="748472" cy="966940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4673939" y="3280380"/>
            <a:ext cx="1359895" cy="66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b="1"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91" name="Shape 191"/>
          <p:cNvSpPr/>
          <p:nvPr/>
        </p:nvSpPr>
        <p:spPr>
          <a:xfrm>
            <a:off x="8724235" y="3280380"/>
            <a:ext cx="1359895" cy="66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b="1"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192" name="Shape 192"/>
          <p:cNvSpPr/>
          <p:nvPr/>
        </p:nvSpPr>
        <p:spPr>
          <a:xfrm>
            <a:off x="8167227" y="4624868"/>
            <a:ext cx="4030589" cy="403058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5329594" y="6271562"/>
            <a:ext cx="2225409" cy="222540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747695" y="6289640"/>
            <a:ext cx="2225409" cy="222540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97" name="Group 197"/>
          <p:cNvGrpSpPr/>
          <p:nvPr/>
        </p:nvGrpSpPr>
        <p:grpSpPr>
          <a:xfrm>
            <a:off x="2477408" y="4874150"/>
            <a:ext cx="3841525" cy="844065"/>
            <a:chOff x="0" y="0"/>
            <a:chExt cx="3841524" cy="844063"/>
          </a:xfrm>
        </p:grpSpPr>
        <p:sp>
          <p:nvSpPr>
            <p:cNvPr id="195" name="Shape 195"/>
            <p:cNvSpPr/>
            <p:nvPr/>
          </p:nvSpPr>
          <p:spPr>
            <a:xfrm>
              <a:off x="-1" y="0"/>
              <a:ext cx="3841526" cy="84406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6" name="Shape 196"/>
            <p:cNvSpPr/>
            <p:nvPr/>
          </p:nvSpPr>
          <p:spPr>
            <a:xfrm>
              <a:off x="-1" y="83478"/>
              <a:ext cx="3841526" cy="665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200">
                  <a:solidFill>
                    <a:srgbClr val="595959"/>
                  </a:solidFill>
                  <a:latin typeface="Gotham Pro"/>
                  <a:ea typeface="Gotham Pro"/>
                  <a:cs typeface="Gotham Pro"/>
                  <a:sym typeface="Gotham Pro"/>
                </a:defRPr>
              </a:lvl1pPr>
            </a:lstStyle>
            <a:p>
              <a:pPr/>
              <a:r>
                <a:t>Is male?</a:t>
              </a:r>
            </a:p>
          </p:txBody>
        </p:sp>
      </p:grpSp>
      <p:sp>
        <p:nvSpPr>
          <p:cNvPr id="198" name="Shape 198"/>
          <p:cNvSpPr/>
          <p:nvPr/>
        </p:nvSpPr>
        <p:spPr>
          <a:xfrm flipH="1">
            <a:off x="3368459" y="6124880"/>
            <a:ext cx="748474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4436888" y="6124880"/>
            <a:ext cx="748472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2492819" y="5951085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b="1"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201" name="Shape 201"/>
          <p:cNvSpPr/>
          <p:nvPr/>
        </p:nvSpPr>
        <p:spPr>
          <a:xfrm>
            <a:off x="4505411" y="5951085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b="1"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202" name="Shape 202"/>
          <p:cNvSpPr/>
          <p:nvPr/>
        </p:nvSpPr>
        <p:spPr>
          <a:xfrm>
            <a:off x="1299713" y="8868019"/>
            <a:ext cx="1193107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FF0000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+2</a:t>
            </a:r>
          </a:p>
        </p:txBody>
      </p:sp>
      <p:sp>
        <p:nvSpPr>
          <p:cNvPr id="203" name="Shape 203"/>
          <p:cNvSpPr/>
          <p:nvPr/>
        </p:nvSpPr>
        <p:spPr>
          <a:xfrm>
            <a:off x="5687505" y="8868019"/>
            <a:ext cx="1501411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FF0000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+0.1</a:t>
            </a:r>
          </a:p>
        </p:txBody>
      </p:sp>
      <p:sp>
        <p:nvSpPr>
          <p:cNvPr id="204" name="Shape 204"/>
          <p:cNvSpPr/>
          <p:nvPr/>
        </p:nvSpPr>
        <p:spPr>
          <a:xfrm>
            <a:off x="9728530" y="8868019"/>
            <a:ext cx="1193107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205" name="Shape 205"/>
          <p:cNvSpPr/>
          <p:nvPr/>
        </p:nvSpPr>
        <p:spPr>
          <a:xfrm flipH="1">
            <a:off x="13004800" y="1407949"/>
            <a:ext cx="1" cy="8057092"/>
          </a:xfrm>
          <a:prstGeom prst="line">
            <a:avLst/>
          </a:prstGeom>
          <a:ln w="38100">
            <a:solidFill>
              <a:srgbClr val="808080"/>
            </a:solidFill>
            <a:prstDash val="sysDash"/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13535200" y="607730"/>
            <a:ext cx="10848800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Tree 2</a:t>
            </a:r>
          </a:p>
        </p:txBody>
      </p:sp>
      <p:sp>
        <p:nvSpPr>
          <p:cNvPr id="207" name="Shape 207"/>
          <p:cNvSpPr/>
          <p:nvPr/>
        </p:nvSpPr>
        <p:spPr>
          <a:xfrm>
            <a:off x="15896536" y="1767076"/>
            <a:ext cx="5702321" cy="844065"/>
          </a:xfrm>
          <a:prstGeom prst="rect">
            <a:avLst/>
          </a:prstGeom>
          <a:solidFill>
            <a:srgbClr val="FFFFFF"/>
          </a:solidFill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15896536" y="1850553"/>
            <a:ext cx="5702321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Use computer daily?</a:t>
            </a:r>
          </a:p>
        </p:txBody>
      </p:sp>
      <p:sp>
        <p:nvSpPr>
          <p:cNvPr id="209" name="Shape 209"/>
          <p:cNvSpPr/>
          <p:nvPr/>
        </p:nvSpPr>
        <p:spPr>
          <a:xfrm flipH="1">
            <a:off x="16982506" y="3242646"/>
            <a:ext cx="748473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19614096" y="3242646"/>
            <a:ext cx="748472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16085985" y="3068852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b="1"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212" name="Shape 212"/>
          <p:cNvSpPr/>
          <p:nvPr/>
        </p:nvSpPr>
        <p:spPr>
          <a:xfrm>
            <a:off x="20136282" y="3068852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b="1"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213" name="Shape 213"/>
          <p:cNvSpPr/>
          <p:nvPr/>
        </p:nvSpPr>
        <p:spPr>
          <a:xfrm>
            <a:off x="13538200" y="4624868"/>
            <a:ext cx="4030589" cy="403058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20043759" y="4624868"/>
            <a:ext cx="4030589" cy="403058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14770614" y="8868019"/>
            <a:ext cx="2128173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FF0000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+0.9</a:t>
            </a:r>
          </a:p>
        </p:txBody>
      </p:sp>
      <p:sp>
        <p:nvSpPr>
          <p:cNvPr id="216" name="Shape 216"/>
          <p:cNvSpPr/>
          <p:nvPr/>
        </p:nvSpPr>
        <p:spPr>
          <a:xfrm>
            <a:off x="21131747" y="8868019"/>
            <a:ext cx="2128173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-0.9</a:t>
            </a:r>
          </a:p>
        </p:txBody>
      </p:sp>
      <p:sp>
        <p:nvSpPr>
          <p:cNvPr id="217" name="Shape 217"/>
          <p:cNvSpPr/>
          <p:nvPr/>
        </p:nvSpPr>
        <p:spPr>
          <a:xfrm>
            <a:off x="1959964" y="11212978"/>
            <a:ext cx="6447436" cy="91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8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f (	 )=2+0.9=2.9</a:t>
            </a:r>
          </a:p>
        </p:txBody>
      </p:sp>
      <p:sp>
        <p:nvSpPr>
          <p:cNvPr id="218" name="Shape 218"/>
          <p:cNvSpPr/>
          <p:nvPr/>
        </p:nvSpPr>
        <p:spPr>
          <a:xfrm>
            <a:off x="10782306" y="11187578"/>
            <a:ext cx="6447437" cy="91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8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pPr/>
            <a:r>
              <a:t>f (	 )=-1+0.9=-0.1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4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220" name="Shape 220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223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sldNum" sz="quarter" idx="2"/>
          </p:nvPr>
        </p:nvSpPr>
        <p:spPr>
          <a:xfrm>
            <a:off x="23931168" y="13011354"/>
            <a:ext cx="283770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2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228" name="Shape 228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231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sldNum" sz="quarter" idx="2"/>
          </p:nvPr>
        </p:nvSpPr>
        <p:spPr>
          <a:xfrm>
            <a:off x="23931168" y="13011354"/>
            <a:ext cx="283770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240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236" name="Shape 236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239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sldNum" sz="quarter" idx="2"/>
          </p:nvPr>
        </p:nvSpPr>
        <p:spPr>
          <a:xfrm>
            <a:off x="23931168" y="13011354"/>
            <a:ext cx="283770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48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244" name="Shape 244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6" name="Shape 246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24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sldNum" sz="quarter" idx="2"/>
          </p:nvPr>
        </p:nvSpPr>
        <p:spPr>
          <a:xfrm>
            <a:off x="23931168" y="13011354"/>
            <a:ext cx="283770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56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252" name="Shape 252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pic>
          <p:nvPicPr>
            <p:cNvPr id="255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sldNum" sz="quarter" idx="2"/>
          </p:nvPr>
        </p:nvSpPr>
        <p:spPr>
          <a:xfrm>
            <a:off x="23931168" y="13011354"/>
            <a:ext cx="283770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