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0A7C"/>
                </a:solidFill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400">
                <a:solidFill>
                  <a:srgbClr val="8CC118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400">
                <a:solidFill>
                  <a:srgbClr val="8CC118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400">
                <a:solidFill>
                  <a:srgbClr val="8CC118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400">
                <a:solidFill>
                  <a:srgbClr val="8CC118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400">
                <a:solidFill>
                  <a:srgbClr val="8CC118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pic>
        <p:nvPicPr>
          <p:cNvPr id="18" name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5242" y="11516804"/>
            <a:ext cx="4977485" cy="227529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body" sz="quarter" idx="13"/>
          </p:nvPr>
        </p:nvSpPr>
        <p:spPr>
          <a:xfrm>
            <a:off x="435785" y="12624933"/>
            <a:ext cx="19047034" cy="84518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  <a:defRPr sz="5000">
                <a:solidFill>
                  <a:srgbClr val="9B9B99"/>
                </a:solidFill>
              </a:defRPr>
            </a:pP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038" indent="-464038" algn="ctr">
              <a:spcBef>
                <a:spcPts val="0"/>
              </a:spcBef>
              <a:buClrTx/>
              <a:buSzPct val="75000"/>
              <a:buChar char="•"/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038" indent="-464038" algn="ctr">
              <a:spcBef>
                <a:spcPts val="0"/>
              </a:spcBef>
              <a:buClrTx/>
              <a:buSzPct val="75000"/>
              <a:buChar char="•"/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038" indent="-464038" algn="ctr">
              <a:spcBef>
                <a:spcPts val="0"/>
              </a:spcBef>
              <a:buClrTx/>
              <a:buSzPct val="75000"/>
              <a:buChar char="•"/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038" indent="-464038" algn="ctr">
              <a:spcBef>
                <a:spcPts val="0"/>
              </a:spcBef>
              <a:buClrTx/>
              <a:buSzPct val="75000"/>
              <a:buChar char="•"/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01" name="Shape 101"/>
          <p:cNvSpPr/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xfrm>
            <a:off x="1689100" y="1151661"/>
            <a:ext cx="21005800" cy="114126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200"/>
              </a:spcBef>
              <a:buClrTx/>
              <a:buSzTx/>
              <a:buNone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5200"/>
              </a:spcBef>
              <a:buClrTx/>
              <a:buSzPct val="75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5200"/>
              </a:spcBef>
              <a:buClrTx/>
              <a:buSzPct val="75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5200"/>
              </a:spcBef>
              <a:buClrTx/>
              <a:buSzPct val="75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5200"/>
              </a:spcBef>
              <a:buClrTx/>
              <a:buSzPct val="75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ClrTx/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lnSpc>
                <a:spcPct val="90000"/>
              </a:lnSpc>
              <a:spcBef>
                <a:spcPts val="2000"/>
              </a:spcBef>
              <a:buClrTx/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lnSpc>
                <a:spcPct val="90000"/>
              </a:lnSpc>
              <a:spcBef>
                <a:spcPts val="2000"/>
              </a:spcBef>
              <a:buClrTx/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lnSpc>
                <a:spcPct val="90000"/>
              </a:lnSpc>
              <a:spcBef>
                <a:spcPts val="2000"/>
              </a:spcBef>
              <a:buClrTx/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lnSpc>
                <a:spcPct val="90000"/>
              </a:lnSpc>
              <a:spcBef>
                <a:spcPts val="2000"/>
              </a:spcBef>
              <a:buClrTx/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22192340" y="12808586"/>
            <a:ext cx="515262" cy="538479"/>
          </a:xfrm>
          <a:prstGeom prst="rect">
            <a:avLst/>
          </a:prstGeom>
        </p:spPr>
        <p:txBody>
          <a:bodyPr lIns="91438" tIns="91438" rIns="91438" bIns="91438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Shape 2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23765068" y="13015621"/>
            <a:ext cx="453239" cy="46136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>
            <a:off x="23761699" y="13011354"/>
            <a:ext cx="453239" cy="4613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buSzPct val="75000"/>
              <a:buChar char="•"/>
              <a:defRPr sz="4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117600" indent="-558800">
              <a:spcBef>
                <a:spcPts val="4500"/>
              </a:spcBef>
              <a:buClrTx/>
              <a:buSzPct val="75000"/>
              <a:buChar char="•"/>
              <a:defRPr sz="4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676400" indent="-558800">
              <a:spcBef>
                <a:spcPts val="4500"/>
              </a:spcBef>
              <a:buClrTx/>
              <a:buSzPct val="75000"/>
              <a:buChar char="•"/>
              <a:defRPr sz="4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235200" indent="-558800">
              <a:spcBef>
                <a:spcPts val="4500"/>
              </a:spcBef>
              <a:buClrTx/>
              <a:buSzPct val="75000"/>
              <a:buChar char="•"/>
              <a:defRPr sz="4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794000" indent="-558800">
              <a:spcBef>
                <a:spcPts val="4500"/>
              </a:spcBef>
              <a:buClrTx/>
              <a:buSzPct val="75000"/>
              <a:buChar char="•"/>
              <a:defRPr sz="4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>
            <a:lvl1pPr>
              <a:buClrTx/>
              <a:buSzPct val="75000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ClrTx/>
              <a:buSzPct val="75000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ClrTx/>
              <a:buSzPct val="75000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ClrTx/>
              <a:buSzPct val="75000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ClrTx/>
              <a:buSzPct val="75000"/>
              <a:buChar char="•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>
            <a:off x="23761699" y="13017500"/>
            <a:ext cx="453239" cy="461366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" name="Shape 2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hape 7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назви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689100" y="3238500"/>
            <a:ext cx="21005800" cy="868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23764715" y="13011354"/>
            <a:ext cx="453238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100000"/>
        <a:buFontTx/>
        <a:buChar char="‣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90000"/>
        <a:buFontTx/>
        <a:buChar char="‣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80000"/>
        <a:buFontTx/>
        <a:buChar char="‣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70000"/>
        <a:buFontTx/>
        <a:buChar char="‣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60000"/>
        <a:buFontTx/>
        <a:buChar char="‣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8CC118"/>
        </a:buClr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Deep Learning</a:t>
            </a:r>
          </a:p>
        </p:txBody>
      </p:sp>
      <p:sp>
        <p:nvSpPr>
          <p:cNvPr id="151" name="Shape 151"/>
          <p:cNvSpPr/>
          <p:nvPr>
            <p:ph type="subTitle" sz="quarter" idx="1"/>
          </p:nvPr>
        </p:nvSpPr>
        <p:spPr>
          <a:xfrm>
            <a:off x="435785" y="12624933"/>
            <a:ext cx="19047034" cy="845182"/>
          </a:xfrm>
          <a:prstGeom prst="rect">
            <a:avLst/>
          </a:prstGeom>
        </p:spPr>
        <p:txBody>
          <a:bodyPr anchor="b"/>
          <a:lstStyle>
            <a:lvl1pPr algn="l">
              <a:defRPr sz="5000">
                <a:solidFill>
                  <a:srgbClr val="9B9B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About Authors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6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22" name="Shape 222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5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Shape 227"/>
          <p:cNvSpPr/>
          <p:nvPr>
            <p:ph type="title"/>
          </p:nvPr>
        </p:nvSpPr>
        <p:spPr>
          <a:xfrm>
            <a:off x="1689100" y="291138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Types of Deep Neural Networks</a:t>
            </a:r>
          </a:p>
        </p:txBody>
      </p:sp>
      <p:sp>
        <p:nvSpPr>
          <p:cNvPr id="228" name="Shape 228"/>
          <p:cNvSpPr/>
          <p:nvPr>
            <p:ph type="sldNum" sz="quarter" idx="4294967295"/>
          </p:nvPr>
        </p:nvSpPr>
        <p:spPr>
          <a:xfrm>
            <a:off x="23761701" y="13011354"/>
            <a:ext cx="453238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Shape 229"/>
          <p:cNvSpPr/>
          <p:nvPr/>
        </p:nvSpPr>
        <p:spPr>
          <a:xfrm>
            <a:off x="11059666" y="2921919"/>
            <a:ext cx="2264665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LSTM:</a:t>
            </a:r>
          </a:p>
        </p:txBody>
      </p:sp>
      <p:pic>
        <p:nvPicPr>
          <p:cNvPr id="230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508" y="4273298"/>
            <a:ext cx="12026984" cy="6855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CNN for Handwritten Digit Recognition</a:t>
            </a:r>
          </a:p>
        </p:txBody>
      </p:sp>
      <p:pic>
        <p:nvPicPr>
          <p:cNvPr id="233" name="lenet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5168" y="3590132"/>
            <a:ext cx="18853664" cy="519158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1829117" y="10682730"/>
            <a:ext cx="207257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LeNet CNN, Created by Yahn Le Cun - http://yann.lecun.com/exdb/lenet/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1689100" y="320500"/>
            <a:ext cx="21005800" cy="2286001"/>
          </a:xfrm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CNN for Handwritten Digit Recognition</a:t>
            </a:r>
          </a:p>
        </p:txBody>
      </p:sp>
      <p:pic>
        <p:nvPicPr>
          <p:cNvPr id="237" name="Знімок екрана 2017-01-06 о 11.3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517" y="3517926"/>
            <a:ext cx="16966966" cy="740547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3181984" y="11479323"/>
            <a:ext cx="180200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Fei-Fei Li &amp; Andrej Karpathy &amp; Justin Johnson (Stanford 2016)  </a:t>
            </a:r>
          </a:p>
        </p:txBody>
      </p:sp>
      <p:sp>
        <p:nvSpPr>
          <p:cNvPr id="239" name="Shape 239"/>
          <p:cNvSpPr/>
          <p:nvPr/>
        </p:nvSpPr>
        <p:spPr>
          <a:xfrm>
            <a:off x="9064371" y="2554213"/>
            <a:ext cx="62552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Convolution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1689100" y="320500"/>
            <a:ext cx="21005800" cy="2286001"/>
          </a:xfrm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CNN for Handwritten Digit Recognition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3181984" y="11479323"/>
            <a:ext cx="180200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Fei-Fei Li &amp; Andrej Karpathy &amp; Justin Johnson (Stanford 2016)  </a:t>
            </a:r>
          </a:p>
        </p:txBody>
      </p:sp>
      <p:sp>
        <p:nvSpPr>
          <p:cNvPr id="243" name="Shape 243"/>
          <p:cNvSpPr/>
          <p:nvPr/>
        </p:nvSpPr>
        <p:spPr>
          <a:xfrm>
            <a:off x="9064371" y="2554213"/>
            <a:ext cx="62552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Convolution Layer</a:t>
            </a:r>
          </a:p>
        </p:txBody>
      </p:sp>
      <p:pic>
        <p:nvPicPr>
          <p:cNvPr id="244" name="Знімок екрана 2017-01-06 о 11.40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1984" y="3501437"/>
            <a:ext cx="18020032" cy="810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1689100" y="320500"/>
            <a:ext cx="21005800" cy="2286001"/>
          </a:xfrm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CNN for Handwritten Digit Recognition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3181984" y="11479323"/>
            <a:ext cx="180200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Fei-Fei Li &amp; Andrej Karpathy &amp; Justin Johnson (Stanford 2016)  </a:t>
            </a:r>
          </a:p>
        </p:txBody>
      </p:sp>
      <p:sp>
        <p:nvSpPr>
          <p:cNvPr id="248" name="Shape 248"/>
          <p:cNvSpPr/>
          <p:nvPr/>
        </p:nvSpPr>
        <p:spPr>
          <a:xfrm>
            <a:off x="283606" y="2249413"/>
            <a:ext cx="2381678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ConvNet is a sequence of Convolutional Layers, interspersed with</a:t>
            </a:r>
          </a:p>
          <a:p>
            <a:pPr/>
            <a:r>
              <a:t>activation functions</a:t>
            </a:r>
          </a:p>
        </p:txBody>
      </p:sp>
      <p:pic>
        <p:nvPicPr>
          <p:cNvPr id="249" name="Знімок екрана 2017-01-06 о 11.4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5349" y="3919718"/>
            <a:ext cx="18433302" cy="7266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1689100" y="320500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Layers Visualization</a:t>
            </a:r>
          </a:p>
        </p:txBody>
      </p:sp>
      <p:sp>
        <p:nvSpPr>
          <p:cNvPr id="252" name="Shape 252"/>
          <p:cNvSpPr/>
          <p:nvPr/>
        </p:nvSpPr>
        <p:spPr>
          <a:xfrm>
            <a:off x="1965705" y="11555523"/>
            <a:ext cx="204525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Feature visualization of convolutional net trained on ImageNet from [Zeiler &amp; Fergus 2013]</a:t>
            </a:r>
          </a:p>
        </p:txBody>
      </p:sp>
      <p:pic>
        <p:nvPicPr>
          <p:cNvPr id="253" name="Знімок екрана 2017-01-06 о 11.42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5373" y="2287074"/>
            <a:ext cx="16493254" cy="9035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1689100" y="-35000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Another example of Deep CNN</a:t>
            </a:r>
          </a:p>
        </p:txBody>
      </p:sp>
      <p:pic>
        <p:nvPicPr>
          <p:cNvPr id="256" name="convn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801" y="2027194"/>
            <a:ext cx="24417602" cy="11693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2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58" name="Shape 258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61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Learning Frameworks</a:t>
            </a:r>
          </a:p>
        </p:txBody>
      </p:sp>
      <p:sp>
        <p:nvSpPr>
          <p:cNvPr id="264" name="Shape 264"/>
          <p:cNvSpPr/>
          <p:nvPr>
            <p:ph type="sldNum" sz="quarter" idx="4294967295"/>
          </p:nvPr>
        </p:nvSpPr>
        <p:spPr>
          <a:xfrm>
            <a:off x="23761698" y="13011354"/>
            <a:ext cx="453239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5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386" y="4392457"/>
            <a:ext cx="11965827" cy="4276025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>
            <a:off x="12469707" y="5069238"/>
            <a:ext cx="11681004" cy="357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We will look at the example of a TensorFlow code. TensorFlow is an open source software library for machine learning in various kinds of perceptual and language understanding tasks developed by Google Brain.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2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68" name="Shape 268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71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MNIST Example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xfrm>
            <a:off x="23761698" y="13011354"/>
            <a:ext cx="453239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75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5" y="6035897"/>
            <a:ext cx="7957143" cy="5997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4400" y="3641740"/>
            <a:ext cx="7390262" cy="1333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84888" y="3584886"/>
            <a:ext cx="11494931" cy="7992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4002600" cy="4104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/>
            <a:r>
              <a:t>What is Deep Learning?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1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157" name="Shape 157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0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Neural Network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7651" y="4159663"/>
            <a:ext cx="12608698" cy="684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70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166" name="Shape 166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9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Neural Network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3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5056" y="3506192"/>
            <a:ext cx="17813888" cy="8149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1146415" y="6155328"/>
            <a:ext cx="14002600" cy="6136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/>
            <a:r>
              <a:t>Why is Deep Learning Effective?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3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179" name="Shape 179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2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Shape 184"/>
          <p:cNvSpPr/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5" name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688" y="2031300"/>
            <a:ext cx="12857764" cy="965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3569436" y="2625409"/>
            <a:ext cx="10755267" cy="846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Every day, we create 2.5 quintillion bytes of data — so much that 90% of the data in the world today has been created in the last two years alone. This data comes from everywhere: sensors used to gather climate information, posts to social media sites, digital pictures and videos, purchase transaction records, and cell phone GPS signals to name a few. (IBM)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2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188" name="Shape 188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1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 of Deep Learning</a:t>
            </a:r>
          </a:p>
        </p:txBody>
      </p:sp>
      <p:sp>
        <p:nvSpPr>
          <p:cNvPr id="194" name="Shape 194"/>
          <p:cNvSpPr/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5" name="image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78457" y="4706604"/>
            <a:ext cx="7470148" cy="5603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276" y="5268709"/>
            <a:ext cx="7983744" cy="4479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83857" y="6031460"/>
            <a:ext cx="7470148" cy="3099318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9903022" y="4105924"/>
            <a:ext cx="5631816" cy="84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Speech Recognition</a:t>
            </a:r>
          </a:p>
        </p:txBody>
      </p:sp>
      <p:sp>
        <p:nvSpPr>
          <p:cNvPr id="199" name="Shape 199"/>
          <p:cNvSpPr/>
          <p:nvPr/>
        </p:nvSpPr>
        <p:spPr>
          <a:xfrm>
            <a:off x="1984284" y="4105924"/>
            <a:ext cx="4657726" cy="84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Computer Vision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17745895" y="4105924"/>
            <a:ext cx="5335271" cy="84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Business Analytics!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02" name="Shape 202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5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Shape 207"/>
          <p:cNvSpPr/>
          <p:nvPr>
            <p:ph type="title"/>
          </p:nvPr>
        </p:nvSpPr>
        <p:spPr>
          <a:xfrm>
            <a:off x="1689099" y="291138"/>
            <a:ext cx="21005802" cy="2286001"/>
          </a:xfrm>
          <a:prstGeom prst="rect">
            <a:avLst/>
          </a:prstGeom>
        </p:spPr>
        <p:txBody>
          <a:bodyPr/>
          <a:lstStyle/>
          <a:p>
            <a:pPr/>
            <a:r>
              <a:t>Types of Deep Neural Networks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Shape 209"/>
          <p:cNvSpPr/>
          <p:nvPr/>
        </p:nvSpPr>
        <p:spPr>
          <a:xfrm>
            <a:off x="7158989" y="2921919"/>
            <a:ext cx="1006602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Convolutional Neural Network:</a:t>
            </a:r>
          </a:p>
        </p:txBody>
      </p:sp>
      <p:pic>
        <p:nvPicPr>
          <p:cNvPr id="21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917" y="4845839"/>
            <a:ext cx="23284165" cy="6336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6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12" name="Shape 212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5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7" name="Shape 217"/>
          <p:cNvSpPr/>
          <p:nvPr>
            <p:ph type="title"/>
          </p:nvPr>
        </p:nvSpPr>
        <p:spPr>
          <a:xfrm>
            <a:off x="1689100" y="291138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Types of Deep Neural Networks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7772399" y="2921919"/>
            <a:ext cx="883920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Recurrent Neural Network:</a:t>
            </a:r>
          </a:p>
        </p:txBody>
      </p:sp>
      <p:pic>
        <p:nvPicPr>
          <p:cNvPr id="22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2368" y="4775522"/>
            <a:ext cx="13839264" cy="5611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