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68" r:id="rId6"/>
    <p:sldId id="267" r:id="rId7"/>
    <p:sldId id="266" r:id="rId8"/>
    <p:sldId id="269" r:id="rId9"/>
    <p:sldId id="270" r:id="rId10"/>
    <p:sldId id="271" r:id="rId11"/>
    <p:sldId id="272" r:id="rId12"/>
    <p:sldId id="273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AE67B50-404C-412D-9367-BC837E7A5BDA}">
          <p14:sldIdLst>
            <p14:sldId id="256"/>
            <p14:sldId id="265"/>
            <p14:sldId id="257"/>
            <p14:sldId id="258"/>
            <p14:sldId id="268"/>
            <p14:sldId id="267"/>
            <p14:sldId id="266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33158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5E0A7C"/>
                </a:solidFill>
              </a:defRPr>
            </a:lvl1pPr>
          </a:lstStyle>
          <a:p>
            <a:r>
              <a:t>Текст назви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solidFill>
                  <a:srgbClr val="8CC1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solidFill>
                  <a:srgbClr val="8CC1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solidFill>
                  <a:srgbClr val="8CC1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solidFill>
                  <a:srgbClr val="8CC1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solidFill>
                  <a:srgbClr val="8CC1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pic>
        <p:nvPicPr>
          <p:cNvPr id="1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65242" y="11516805"/>
            <a:ext cx="4977484" cy="2275296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>
            <a:spLocks noGrp="1"/>
          </p:cNvSpPr>
          <p:nvPr>
            <p:ph type="body" sz="quarter" idx="13"/>
          </p:nvPr>
        </p:nvSpPr>
        <p:spPr>
          <a:xfrm>
            <a:off x="435786" y="12624933"/>
            <a:ext cx="19047033" cy="84518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SzTx/>
              <a:buNone/>
              <a:defRPr sz="5000">
                <a:solidFill>
                  <a:srgbClr val="9B9B9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About Authors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xfrm>
            <a:off x="23761699" y="13011354"/>
            <a:ext cx="453239" cy="46106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xfrm>
            <a:off x="23761699" y="13011354"/>
            <a:ext cx="453239" cy="46106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1689100" y="1151661"/>
            <a:ext cx="21005800" cy="11412678"/>
          </a:xfrm>
          <a:prstGeom prst="rect">
            <a:avLst/>
          </a:prstGeom>
          <a:ln w="9525">
            <a:round/>
          </a:ln>
        </p:spPr>
        <p:txBody>
          <a:bodyPr/>
          <a:lstStyle>
            <a:lvl1pPr marL="0" indent="0">
              <a:spcBef>
                <a:spcPts val="5200"/>
              </a:spcBef>
              <a:buSzTx/>
              <a:buNone/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spcBef>
                <a:spcPts val="5200"/>
              </a:spcBef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>
              <a:spcBef>
                <a:spcPts val="5200"/>
              </a:spcBef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>
              <a:spcBef>
                <a:spcPts val="5200"/>
              </a:spcBef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>
              <a:spcBef>
                <a:spcPts val="5200"/>
              </a:spcBef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23761699" y="13011354"/>
            <a:ext cx="453239" cy="46106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Текст назви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Текст назви</a:t>
            </a:r>
          </a:p>
        </p:txBody>
      </p:sp>
      <p:sp>
        <p:nvSpPr>
          <p:cNvPr id="38" name="Shape 38"/>
          <p:cNvSpPr>
            <a:spLocks noGrp="1"/>
          </p:cNvSpPr>
          <p:nvPr>
            <p:ph type="sldNum" sz="quarter" idx="2"/>
          </p:nvPr>
        </p:nvSpPr>
        <p:spPr>
          <a:xfrm>
            <a:off x="23765068" y="13015621"/>
            <a:ext cx="453239" cy="46136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Текст назви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назви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назви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8683635"/>
          </a:xfrm>
          <a:prstGeom prst="rect">
            <a:avLst/>
          </a:prstGeom>
        </p:spPr>
        <p:txBody>
          <a:bodyPr/>
          <a:lstStyle>
            <a:lvl1pPr>
              <a:buClr>
                <a:srgbClr val="8CC118"/>
              </a:buClr>
              <a:buSzPct val="100000"/>
              <a:buChar char="‣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buClr>
                <a:srgbClr val="8CC118"/>
              </a:buClr>
              <a:buSzPct val="90000"/>
              <a:buChar char="‣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buClr>
                <a:srgbClr val="8CC118"/>
              </a:buClr>
              <a:buSzPct val="80000"/>
              <a:buChar char="‣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buClr>
                <a:srgbClr val="8CC118"/>
              </a:buClr>
              <a:buSzPct val="70000"/>
              <a:buChar char="‣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buClr>
                <a:srgbClr val="8CC118"/>
              </a:buClr>
              <a:buSzPct val="60000"/>
              <a:buChar char="‣"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23764715" y="13011354"/>
            <a:ext cx="453238" cy="46106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Текст назви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  <p:sp>
        <p:nvSpPr>
          <p:cNvPr id="83" name="Shape 83"/>
          <p:cNvSpPr>
            <a:spLocks noGrp="1"/>
          </p:cNvSpPr>
          <p:nvPr>
            <p:ph type="sldNum" sz="quarter" idx="2"/>
          </p:nvPr>
        </p:nvSpPr>
        <p:spPr>
          <a:xfrm>
            <a:off x="23761699" y="13017500"/>
            <a:ext cx="453239" cy="46136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2" name="Shape 2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" name="Shape 3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" name="Shape 4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5" name="pasted-image.tiff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назви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23761699" y="13011354"/>
            <a:ext cx="453239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1 рівень тексту</a:t>
            </a:r>
          </a:p>
          <a:p>
            <a:pPr lvl="1"/>
            <a:r>
              <a:t>2 рівень тексту</a:t>
            </a:r>
          </a:p>
          <a:p>
            <a:pPr lvl="2"/>
            <a:r>
              <a:t>3 рівень тексту</a:t>
            </a:r>
          </a:p>
          <a:p>
            <a:pPr lvl="3"/>
            <a:r>
              <a:t>4 рівень тексту</a:t>
            </a:r>
          </a:p>
          <a:p>
            <a:pPr lvl="4"/>
            <a:r>
              <a:t>5 рівень тексту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ctrTitle"/>
          </p:nvPr>
        </p:nvSpPr>
        <p:spPr>
          <a:xfrm>
            <a:off x="1778000" y="2298700"/>
            <a:ext cx="20001345" cy="4648200"/>
          </a:xfrm>
          <a:prstGeom prst="rect">
            <a:avLst/>
          </a:prstGeom>
        </p:spPr>
        <p:txBody>
          <a:bodyPr/>
          <a:lstStyle/>
          <a:p>
            <a:r>
              <a:rPr dirty="0"/>
              <a:t>Decision Forests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About Authors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1.jpeg"/>
          <p:cNvPicPr>
            <a:picLocks noChangeAspect="1"/>
          </p:cNvPicPr>
          <p:nvPr/>
        </p:nvPicPr>
        <p:blipFill>
          <a:blip r:embed="rId2">
            <a:extLst/>
          </a:blip>
          <a:srcRect b="9506"/>
          <a:stretch>
            <a:fillRect/>
          </a:stretch>
        </p:blipFill>
        <p:spPr>
          <a:xfrm>
            <a:off x="0" y="-1"/>
            <a:ext cx="24384000" cy="1465166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-4" y="2"/>
            <a:ext cx="24374906" cy="14651664"/>
          </a:xfrm>
          <a:prstGeom prst="rect">
            <a:avLst/>
          </a:prstGeom>
          <a:solidFill>
            <a:srgbClr val="000000">
              <a:alpha val="649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146415" y="6155328"/>
            <a:ext cx="17280130" cy="2215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38" tIns="91438" rIns="91438" bIns="91438">
            <a:spAutoFit/>
          </a:bodyPr>
          <a:lstStyle>
            <a:lvl1pPr algn="l" defTabSz="1828800">
              <a:defRPr sz="132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dirty="0" err="1" smtClean="0"/>
              <a:t>Impementation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3124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4"/>
          <p:cNvGrpSpPr/>
          <p:nvPr/>
        </p:nvGrpSpPr>
        <p:grpSpPr>
          <a:xfrm>
            <a:off x="-192858" y="12499340"/>
            <a:ext cx="24769717" cy="1655518"/>
            <a:chOff x="0" y="0"/>
            <a:chExt cx="24769715" cy="1655517"/>
          </a:xfrm>
        </p:grpSpPr>
        <p:sp>
          <p:nvSpPr>
            <p:cNvPr id="220" name="Shape 220"/>
            <p:cNvSpPr/>
            <p:nvPr/>
          </p:nvSpPr>
          <p:spPr>
            <a:xfrm>
              <a:off x="373053" y="0"/>
              <a:ext cx="2735984" cy="1070834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-1" y="385516"/>
              <a:ext cx="24769717" cy="1270002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-1" y="374422"/>
              <a:ext cx="24769717" cy="745085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23" name="image1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6" cy="7805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5" name="Shape 225"/>
          <p:cNvSpPr>
            <a:spLocks noGrp="1"/>
          </p:cNvSpPr>
          <p:nvPr>
            <p:ph type="sldNum" sz="quarter" idx="4294967295"/>
          </p:nvPr>
        </p:nvSpPr>
        <p:spPr>
          <a:xfrm>
            <a:off x="23931168" y="13011354"/>
            <a:ext cx="283770" cy="4613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661406" y="842226"/>
            <a:ext cx="22411246" cy="1275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tIns="91438" rIns="91438" bIns="91438">
            <a:spAutoFit/>
          </a:bodyPr>
          <a:lstStyle>
            <a:lvl1pPr algn="l" defTabSz="1828800">
              <a:defRPr sz="7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Gradient Boosting</a:t>
            </a:r>
          </a:p>
        </p:txBody>
      </p:sp>
      <p:pic>
        <p:nvPicPr>
          <p:cNvPr id="227" name="Знімок екрана 2017-01-07 о 11.47.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9580" y="2836761"/>
            <a:ext cx="12903533" cy="8042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number-of-tree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86544" y="3397404"/>
            <a:ext cx="9916126" cy="78218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583183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4"/>
          <p:cNvGrpSpPr/>
          <p:nvPr/>
        </p:nvGrpSpPr>
        <p:grpSpPr>
          <a:xfrm>
            <a:off x="-192858" y="12499340"/>
            <a:ext cx="24769717" cy="1655518"/>
            <a:chOff x="0" y="0"/>
            <a:chExt cx="24769715" cy="1655517"/>
          </a:xfrm>
        </p:grpSpPr>
        <p:sp>
          <p:nvSpPr>
            <p:cNvPr id="230" name="Shape 230"/>
            <p:cNvSpPr/>
            <p:nvPr/>
          </p:nvSpPr>
          <p:spPr>
            <a:xfrm>
              <a:off x="373053" y="0"/>
              <a:ext cx="2735984" cy="1070834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-1" y="385516"/>
              <a:ext cx="24769717" cy="1270002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-1" y="374422"/>
              <a:ext cx="24769717" cy="745085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33" name="image1.ti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6" cy="7805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5" name="Shape 235"/>
          <p:cNvSpPr>
            <a:spLocks noGrp="1"/>
          </p:cNvSpPr>
          <p:nvPr>
            <p:ph type="sldNum" sz="quarter" idx="4294967295"/>
          </p:nvPr>
        </p:nvSpPr>
        <p:spPr>
          <a:xfrm>
            <a:off x="23931168" y="13011354"/>
            <a:ext cx="283770" cy="4613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661406" y="842226"/>
            <a:ext cx="22411246" cy="1275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tIns="91438" rIns="91438" bIns="91438">
            <a:spAutoFit/>
          </a:bodyPr>
          <a:lstStyle>
            <a:lvl1pPr algn="l" defTabSz="1828800">
              <a:defRPr sz="7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XGBoost</a:t>
            </a:r>
          </a:p>
        </p:txBody>
      </p:sp>
      <p:sp>
        <p:nvSpPr>
          <p:cNvPr id="237" name="Shape 237"/>
          <p:cNvSpPr/>
          <p:nvPr/>
        </p:nvSpPr>
        <p:spPr>
          <a:xfrm>
            <a:off x="661410" y="2445155"/>
            <a:ext cx="9300741" cy="79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tIns="91438" rIns="91438" bIns="91438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- Gradient Boosting Framework</a:t>
            </a:r>
          </a:p>
        </p:txBody>
      </p:sp>
      <p:sp>
        <p:nvSpPr>
          <p:cNvPr id="238" name="Shape 238"/>
          <p:cNvSpPr/>
          <p:nvPr/>
        </p:nvSpPr>
        <p:spPr>
          <a:xfrm>
            <a:off x="661410" y="3290957"/>
            <a:ext cx="16299133" cy="79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tIns="91438" rIns="91438" bIns="91438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- Combines the idea of Gradient Boosting and Decision Trees</a:t>
            </a:r>
          </a:p>
        </p:txBody>
      </p:sp>
      <p:sp>
        <p:nvSpPr>
          <p:cNvPr id="239" name="Shape 239"/>
          <p:cNvSpPr/>
          <p:nvPr/>
        </p:nvSpPr>
        <p:spPr>
          <a:xfrm>
            <a:off x="661410" y="4136757"/>
            <a:ext cx="16299133" cy="79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tIns="91438" rIns="91438" bIns="91438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- Suitable for both regression and classification problems</a:t>
            </a:r>
          </a:p>
        </p:txBody>
      </p:sp>
      <p:sp>
        <p:nvSpPr>
          <p:cNvPr id="240" name="Shape 240"/>
          <p:cNvSpPr/>
          <p:nvPr/>
        </p:nvSpPr>
        <p:spPr>
          <a:xfrm>
            <a:off x="661410" y="4982557"/>
            <a:ext cx="16299133" cy="79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tIns="91438" rIns="91438" bIns="91438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- Winner of many Kaggle competitions </a:t>
            </a:r>
          </a:p>
        </p:txBody>
      </p:sp>
      <p:sp>
        <p:nvSpPr>
          <p:cNvPr id="241" name="Shape 241"/>
          <p:cNvSpPr/>
          <p:nvPr/>
        </p:nvSpPr>
        <p:spPr>
          <a:xfrm>
            <a:off x="661410" y="5828356"/>
            <a:ext cx="16299133" cy="79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38" tIns="91438" rIns="91438" bIns="91438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- Fast speed, distributed and portable</a:t>
            </a:r>
          </a:p>
        </p:txBody>
      </p:sp>
      <p:pic>
        <p:nvPicPr>
          <p:cNvPr id="242" name="Знімок екрана 2017-01-07 о 11.59.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62506" y="5043987"/>
            <a:ext cx="9194801" cy="7340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389042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1.jpeg"/>
          <p:cNvPicPr>
            <a:picLocks noChangeAspect="1"/>
          </p:cNvPicPr>
          <p:nvPr/>
        </p:nvPicPr>
        <p:blipFill>
          <a:blip r:embed="rId2">
            <a:extLst/>
          </a:blip>
          <a:srcRect b="9506"/>
          <a:stretch>
            <a:fillRect/>
          </a:stretch>
        </p:blipFill>
        <p:spPr>
          <a:xfrm>
            <a:off x="0" y="-1"/>
            <a:ext cx="24384000" cy="1465166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-4" y="2"/>
            <a:ext cx="24374906" cy="14651664"/>
          </a:xfrm>
          <a:prstGeom prst="rect">
            <a:avLst/>
          </a:prstGeom>
          <a:solidFill>
            <a:srgbClr val="000000">
              <a:alpha val="649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146415" y="6155328"/>
            <a:ext cx="17280130" cy="424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38" tIns="91438" rIns="91438" bIns="91438">
            <a:spAutoFit/>
          </a:bodyPr>
          <a:lstStyle>
            <a:lvl1pPr algn="l" defTabSz="1828800">
              <a:defRPr sz="132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dirty="0" smtClean="0"/>
              <a:t>What is Decision tree?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2016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144" name="Shape 144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7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23859516" y="12742114"/>
            <a:ext cx="355422" cy="5384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9" tIns="91439" rIns="91439" bIns="91439" anchor="ctr"/>
          <a:lstStyle>
            <a:lvl1pPr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150" name="image19.png"/>
          <p:cNvPicPr>
            <a:picLocks noChangeAspect="1"/>
          </p:cNvPicPr>
          <p:nvPr/>
        </p:nvPicPr>
        <p:blipFill>
          <a:blip r:embed="rId3">
            <a:extLst/>
          </a:blip>
          <a:srcRect t="22224" b="21966"/>
          <a:stretch>
            <a:fillRect/>
          </a:stretch>
        </p:blipFill>
        <p:spPr>
          <a:xfrm>
            <a:off x="661407" y="4053080"/>
            <a:ext cx="22450927" cy="7048065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1262778" y="841831"/>
            <a:ext cx="22411244" cy="129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dirty="0" smtClean="0"/>
              <a:t>Decision Tree</a:t>
            </a:r>
            <a:endParaRPr dirty="0"/>
          </a:p>
        </p:txBody>
      </p:sp>
      <p:sp>
        <p:nvSpPr>
          <p:cNvPr id="152" name="Shape 152"/>
          <p:cNvSpPr/>
          <p:nvPr/>
        </p:nvSpPr>
        <p:spPr>
          <a:xfrm>
            <a:off x="1262778" y="2416745"/>
            <a:ext cx="9300741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dirty="0"/>
              <a:t>Input: age, gender, occupation </a:t>
            </a:r>
            <a:r>
              <a:rPr dirty="0" err="1"/>
              <a:t>etc</a:t>
            </a:r>
            <a:endParaRPr dirty="0"/>
          </a:p>
        </p:txBody>
      </p:sp>
      <p:sp>
        <p:nvSpPr>
          <p:cNvPr id="153" name="Shape 153"/>
          <p:cNvSpPr/>
          <p:nvPr/>
        </p:nvSpPr>
        <p:spPr>
          <a:xfrm flipV="1">
            <a:off x="9000127" y="6279858"/>
            <a:ext cx="1201003" cy="1287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2468400" y="2461711"/>
            <a:ext cx="10848800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Does the person like computer games?</a:t>
            </a:r>
          </a:p>
        </p:txBody>
      </p:sp>
      <p:sp>
        <p:nvSpPr>
          <p:cNvPr id="155" name="Shape 155"/>
          <p:cNvSpPr/>
          <p:nvPr/>
        </p:nvSpPr>
        <p:spPr>
          <a:xfrm>
            <a:off x="15246712" y="3770826"/>
            <a:ext cx="4831309" cy="1461431"/>
          </a:xfrm>
          <a:prstGeom prst="rect">
            <a:avLst/>
          </a:prstGeom>
          <a:solidFill>
            <a:srgbClr val="FFFFFF"/>
          </a:solidFill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15496863" y="4101429"/>
            <a:ext cx="4331005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Age &lt; 15</a:t>
            </a:r>
          </a:p>
        </p:txBody>
      </p:sp>
      <p:sp>
        <p:nvSpPr>
          <p:cNvPr id="157" name="Shape 157"/>
          <p:cNvSpPr/>
          <p:nvPr/>
        </p:nvSpPr>
        <p:spPr>
          <a:xfrm flipH="1">
            <a:off x="15908260" y="5841773"/>
            <a:ext cx="748473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8539850" y="5841773"/>
            <a:ext cx="748472" cy="966940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5011739" y="5667980"/>
            <a:ext cx="1359895" cy="66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Yes</a:t>
            </a:r>
          </a:p>
        </p:txBody>
      </p:sp>
      <p:sp>
        <p:nvSpPr>
          <p:cNvPr id="160" name="Shape 160"/>
          <p:cNvSpPr/>
          <p:nvPr/>
        </p:nvSpPr>
        <p:spPr>
          <a:xfrm>
            <a:off x="19062036" y="5667980"/>
            <a:ext cx="1359895" cy="66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No</a:t>
            </a:r>
          </a:p>
        </p:txBody>
      </p:sp>
      <p:sp>
        <p:nvSpPr>
          <p:cNvPr id="161" name="Shape 161"/>
          <p:cNvSpPr/>
          <p:nvPr/>
        </p:nvSpPr>
        <p:spPr>
          <a:xfrm>
            <a:off x="18505028" y="6853981"/>
            <a:ext cx="4030589" cy="403058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5667394" y="8659162"/>
            <a:ext cx="2225409" cy="222540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11232777" y="8659159"/>
            <a:ext cx="2225409" cy="222540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66" name="Group 166"/>
          <p:cNvGrpSpPr/>
          <p:nvPr/>
        </p:nvGrpSpPr>
        <p:grpSpPr>
          <a:xfrm>
            <a:off x="12815207" y="7261749"/>
            <a:ext cx="3841525" cy="844065"/>
            <a:chOff x="0" y="0"/>
            <a:chExt cx="3841524" cy="844063"/>
          </a:xfrm>
        </p:grpSpPr>
        <p:sp>
          <p:nvSpPr>
            <p:cNvPr id="164" name="Shape 164"/>
            <p:cNvSpPr/>
            <p:nvPr/>
          </p:nvSpPr>
          <p:spPr>
            <a:xfrm>
              <a:off x="-1" y="0"/>
              <a:ext cx="3841526" cy="84406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-1" y="83478"/>
              <a:ext cx="3841526" cy="665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3200">
                  <a:solidFill>
                    <a:srgbClr val="595959"/>
                  </a:solidFill>
                  <a:latin typeface="Gotham Pro"/>
                  <a:ea typeface="Gotham Pro"/>
                  <a:cs typeface="Gotham Pro"/>
                  <a:sym typeface="Gotham Pro"/>
                </a:defRPr>
              </a:lvl1pPr>
            </a:lstStyle>
            <a:p>
              <a:r>
                <a:t>Is male?</a:t>
              </a:r>
            </a:p>
          </p:txBody>
        </p:sp>
      </p:grpSp>
      <p:sp>
        <p:nvSpPr>
          <p:cNvPr id="167" name="Shape 167"/>
          <p:cNvSpPr/>
          <p:nvPr/>
        </p:nvSpPr>
        <p:spPr>
          <a:xfrm flipH="1">
            <a:off x="13706259" y="8512479"/>
            <a:ext cx="748473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4774687" y="8512479"/>
            <a:ext cx="748473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2830619" y="8338686"/>
            <a:ext cx="1359895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Yes</a:t>
            </a:r>
          </a:p>
        </p:txBody>
      </p:sp>
      <p:sp>
        <p:nvSpPr>
          <p:cNvPr id="170" name="Shape 170"/>
          <p:cNvSpPr/>
          <p:nvPr/>
        </p:nvSpPr>
        <p:spPr>
          <a:xfrm>
            <a:off x="14843211" y="8338686"/>
            <a:ext cx="1359895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No</a:t>
            </a:r>
          </a:p>
        </p:txBody>
      </p:sp>
      <p:sp>
        <p:nvSpPr>
          <p:cNvPr id="171" name="Shape 171"/>
          <p:cNvSpPr/>
          <p:nvPr/>
        </p:nvSpPr>
        <p:spPr>
          <a:xfrm>
            <a:off x="1262777" y="11014430"/>
            <a:ext cx="9300741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dirty="0"/>
              <a:t>Prediction score in each leaf</a:t>
            </a:r>
          </a:p>
        </p:txBody>
      </p:sp>
      <p:sp>
        <p:nvSpPr>
          <p:cNvPr id="172" name="Shape 172"/>
          <p:cNvSpPr/>
          <p:nvPr/>
        </p:nvSpPr>
        <p:spPr>
          <a:xfrm flipV="1">
            <a:off x="9000127" y="11446092"/>
            <a:ext cx="1201003" cy="1287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11637513" y="11052419"/>
            <a:ext cx="1193107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+2</a:t>
            </a:r>
          </a:p>
        </p:txBody>
      </p:sp>
      <p:sp>
        <p:nvSpPr>
          <p:cNvPr id="174" name="Shape 174"/>
          <p:cNvSpPr/>
          <p:nvPr/>
        </p:nvSpPr>
        <p:spPr>
          <a:xfrm>
            <a:off x="16025305" y="11052419"/>
            <a:ext cx="1501411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+0.1</a:t>
            </a:r>
          </a:p>
        </p:txBody>
      </p:sp>
      <p:sp>
        <p:nvSpPr>
          <p:cNvPr id="175" name="Shape 175"/>
          <p:cNvSpPr/>
          <p:nvPr/>
        </p:nvSpPr>
        <p:spPr>
          <a:xfrm>
            <a:off x="20066330" y="11052419"/>
            <a:ext cx="1193107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-1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1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177" name="Shape 177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80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23859516" y="12742114"/>
            <a:ext cx="355422" cy="5384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9" tIns="91439" rIns="91439" bIns="91439" anchor="ctr"/>
          <a:lstStyle>
            <a:lvl1pPr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5403803" y="1684885"/>
            <a:ext cx="3841525" cy="844065"/>
          </a:xfrm>
          <a:prstGeom prst="rect">
            <a:avLst/>
          </a:prstGeom>
          <a:solidFill>
            <a:srgbClr val="FFFFFF"/>
          </a:solidFill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4" name="image20.png"/>
          <p:cNvPicPr>
            <a:picLocks noChangeAspect="1"/>
          </p:cNvPicPr>
          <p:nvPr/>
        </p:nvPicPr>
        <p:blipFill>
          <a:blip r:embed="rId3">
            <a:extLst/>
          </a:blip>
          <a:srcRect t="32360"/>
          <a:stretch>
            <a:fillRect/>
          </a:stretch>
        </p:blipFill>
        <p:spPr>
          <a:xfrm>
            <a:off x="616612" y="4131282"/>
            <a:ext cx="23457735" cy="8925073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 flipV="1">
            <a:off x="9000127" y="6889457"/>
            <a:ext cx="1201003" cy="1287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520296" y="607730"/>
            <a:ext cx="10848800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dirty="0"/>
              <a:t>Tree 1</a:t>
            </a:r>
          </a:p>
        </p:txBody>
      </p:sp>
      <p:sp>
        <p:nvSpPr>
          <p:cNvPr id="187" name="Shape 187"/>
          <p:cNvSpPr/>
          <p:nvPr/>
        </p:nvSpPr>
        <p:spPr>
          <a:xfrm>
            <a:off x="5159064" y="1768363"/>
            <a:ext cx="4331005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Age &lt; 15</a:t>
            </a:r>
          </a:p>
        </p:txBody>
      </p:sp>
      <p:sp>
        <p:nvSpPr>
          <p:cNvPr id="188" name="Shape 188"/>
          <p:cNvSpPr/>
          <p:nvPr/>
        </p:nvSpPr>
        <p:spPr>
          <a:xfrm flipH="1">
            <a:off x="5570459" y="3454173"/>
            <a:ext cx="748473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8202050" y="3454173"/>
            <a:ext cx="748472" cy="966940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673939" y="3280380"/>
            <a:ext cx="1359895" cy="66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Yes</a:t>
            </a:r>
          </a:p>
        </p:txBody>
      </p:sp>
      <p:sp>
        <p:nvSpPr>
          <p:cNvPr id="191" name="Shape 191"/>
          <p:cNvSpPr/>
          <p:nvPr/>
        </p:nvSpPr>
        <p:spPr>
          <a:xfrm>
            <a:off x="8724235" y="3280380"/>
            <a:ext cx="1359895" cy="66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No</a:t>
            </a:r>
          </a:p>
        </p:txBody>
      </p:sp>
      <p:sp>
        <p:nvSpPr>
          <p:cNvPr id="192" name="Shape 192"/>
          <p:cNvSpPr/>
          <p:nvPr/>
        </p:nvSpPr>
        <p:spPr>
          <a:xfrm>
            <a:off x="8167227" y="4624868"/>
            <a:ext cx="4030589" cy="403058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5329594" y="6271562"/>
            <a:ext cx="2225409" cy="222540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747695" y="6289640"/>
            <a:ext cx="2225409" cy="222540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97" name="Group 197"/>
          <p:cNvGrpSpPr/>
          <p:nvPr/>
        </p:nvGrpSpPr>
        <p:grpSpPr>
          <a:xfrm>
            <a:off x="2477408" y="4874150"/>
            <a:ext cx="3841525" cy="844065"/>
            <a:chOff x="0" y="0"/>
            <a:chExt cx="3841524" cy="844063"/>
          </a:xfrm>
        </p:grpSpPr>
        <p:sp>
          <p:nvSpPr>
            <p:cNvPr id="195" name="Shape 195"/>
            <p:cNvSpPr/>
            <p:nvPr/>
          </p:nvSpPr>
          <p:spPr>
            <a:xfrm>
              <a:off x="-1" y="0"/>
              <a:ext cx="3841526" cy="844064"/>
            </a:xfrm>
            <a:prstGeom prst="rect">
              <a:avLst/>
            </a:prstGeom>
            <a:solidFill>
              <a:srgbClr val="FFFFFF"/>
            </a:solidFill>
            <a:ln w="508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-1" y="83478"/>
              <a:ext cx="3841526" cy="665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 defTabSz="1828800">
                <a:defRPr sz="3200">
                  <a:solidFill>
                    <a:srgbClr val="595959"/>
                  </a:solidFill>
                  <a:latin typeface="Gotham Pro"/>
                  <a:ea typeface="Gotham Pro"/>
                  <a:cs typeface="Gotham Pro"/>
                  <a:sym typeface="Gotham Pro"/>
                </a:defRPr>
              </a:lvl1pPr>
            </a:lstStyle>
            <a:p>
              <a:r>
                <a:t>Is male?</a:t>
              </a:r>
            </a:p>
          </p:txBody>
        </p:sp>
      </p:grpSp>
      <p:sp>
        <p:nvSpPr>
          <p:cNvPr id="198" name="Shape 198"/>
          <p:cNvSpPr/>
          <p:nvPr/>
        </p:nvSpPr>
        <p:spPr>
          <a:xfrm flipH="1">
            <a:off x="3368459" y="6124880"/>
            <a:ext cx="748474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4436888" y="6124880"/>
            <a:ext cx="748472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2492819" y="5951085"/>
            <a:ext cx="1359895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Yes</a:t>
            </a:r>
          </a:p>
        </p:txBody>
      </p:sp>
      <p:sp>
        <p:nvSpPr>
          <p:cNvPr id="201" name="Shape 201"/>
          <p:cNvSpPr/>
          <p:nvPr/>
        </p:nvSpPr>
        <p:spPr>
          <a:xfrm>
            <a:off x="4505411" y="5951085"/>
            <a:ext cx="1359895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No</a:t>
            </a:r>
          </a:p>
        </p:txBody>
      </p:sp>
      <p:sp>
        <p:nvSpPr>
          <p:cNvPr id="202" name="Shape 202"/>
          <p:cNvSpPr/>
          <p:nvPr/>
        </p:nvSpPr>
        <p:spPr>
          <a:xfrm>
            <a:off x="1299713" y="8868019"/>
            <a:ext cx="1193107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4000">
                <a:solidFill>
                  <a:srgbClr val="FF0000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+2</a:t>
            </a:r>
          </a:p>
        </p:txBody>
      </p:sp>
      <p:sp>
        <p:nvSpPr>
          <p:cNvPr id="203" name="Shape 203"/>
          <p:cNvSpPr/>
          <p:nvPr/>
        </p:nvSpPr>
        <p:spPr>
          <a:xfrm>
            <a:off x="5687505" y="8868019"/>
            <a:ext cx="1501411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4000">
                <a:solidFill>
                  <a:srgbClr val="FF0000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+0.1</a:t>
            </a:r>
          </a:p>
        </p:txBody>
      </p:sp>
      <p:sp>
        <p:nvSpPr>
          <p:cNvPr id="204" name="Shape 204"/>
          <p:cNvSpPr/>
          <p:nvPr/>
        </p:nvSpPr>
        <p:spPr>
          <a:xfrm>
            <a:off x="9728530" y="8868019"/>
            <a:ext cx="1193107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-1</a:t>
            </a:r>
          </a:p>
        </p:txBody>
      </p:sp>
      <p:sp>
        <p:nvSpPr>
          <p:cNvPr id="205" name="Shape 205"/>
          <p:cNvSpPr/>
          <p:nvPr/>
        </p:nvSpPr>
        <p:spPr>
          <a:xfrm flipH="1">
            <a:off x="13004800" y="1407949"/>
            <a:ext cx="1" cy="8057092"/>
          </a:xfrm>
          <a:prstGeom prst="line">
            <a:avLst/>
          </a:prstGeom>
          <a:ln w="38100">
            <a:solidFill>
              <a:srgbClr val="808080"/>
            </a:solidFill>
            <a:prstDash val="sysDash"/>
            <a:miter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13535200" y="607730"/>
            <a:ext cx="10848800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Tree 2</a:t>
            </a:r>
          </a:p>
        </p:txBody>
      </p:sp>
      <p:sp>
        <p:nvSpPr>
          <p:cNvPr id="207" name="Shape 207"/>
          <p:cNvSpPr/>
          <p:nvPr/>
        </p:nvSpPr>
        <p:spPr>
          <a:xfrm>
            <a:off x="15896536" y="1767076"/>
            <a:ext cx="5702321" cy="844065"/>
          </a:xfrm>
          <a:prstGeom prst="rect">
            <a:avLst/>
          </a:prstGeom>
          <a:solidFill>
            <a:srgbClr val="FFFFFF"/>
          </a:solidFill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15896536" y="1850553"/>
            <a:ext cx="5702321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Use computer daily?</a:t>
            </a:r>
          </a:p>
        </p:txBody>
      </p:sp>
      <p:sp>
        <p:nvSpPr>
          <p:cNvPr id="209" name="Shape 209"/>
          <p:cNvSpPr/>
          <p:nvPr/>
        </p:nvSpPr>
        <p:spPr>
          <a:xfrm flipH="1">
            <a:off x="16982506" y="3242646"/>
            <a:ext cx="748473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9614096" y="3242646"/>
            <a:ext cx="748472" cy="966939"/>
          </a:xfrm>
          <a:prstGeom prst="line">
            <a:avLst/>
          </a:prstGeom>
          <a:ln w="50800">
            <a:solidFill>
              <a:srgbClr val="A5A5A5"/>
            </a:solidFill>
            <a:miter/>
            <a:tailEnd type="triangle"/>
          </a:ln>
        </p:spPr>
        <p:txBody>
          <a:bodyPr tIns="91439" bIns="91439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6085985" y="3068852"/>
            <a:ext cx="1359895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Yes</a:t>
            </a:r>
          </a:p>
        </p:txBody>
      </p:sp>
      <p:sp>
        <p:nvSpPr>
          <p:cNvPr id="212" name="Shape 212"/>
          <p:cNvSpPr/>
          <p:nvPr/>
        </p:nvSpPr>
        <p:spPr>
          <a:xfrm>
            <a:off x="20136282" y="3068852"/>
            <a:ext cx="1359895" cy="665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3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No</a:t>
            </a:r>
          </a:p>
        </p:txBody>
      </p:sp>
      <p:sp>
        <p:nvSpPr>
          <p:cNvPr id="213" name="Shape 213"/>
          <p:cNvSpPr/>
          <p:nvPr/>
        </p:nvSpPr>
        <p:spPr>
          <a:xfrm>
            <a:off x="13538200" y="4624868"/>
            <a:ext cx="4030589" cy="403058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20043759" y="4624868"/>
            <a:ext cx="4030589" cy="4030589"/>
          </a:xfrm>
          <a:prstGeom prst="ellipse">
            <a:avLst/>
          </a:prstGeom>
          <a:ln w="50800">
            <a:solidFill>
              <a:srgbClr val="808080"/>
            </a:solidFill>
            <a:miter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14770614" y="8868019"/>
            <a:ext cx="2128173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4000">
                <a:solidFill>
                  <a:srgbClr val="FF0000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+0.9</a:t>
            </a:r>
          </a:p>
        </p:txBody>
      </p:sp>
      <p:sp>
        <p:nvSpPr>
          <p:cNvPr id="216" name="Shape 216"/>
          <p:cNvSpPr/>
          <p:nvPr/>
        </p:nvSpPr>
        <p:spPr>
          <a:xfrm>
            <a:off x="21131747" y="8868019"/>
            <a:ext cx="2128173" cy="792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-0.9</a:t>
            </a:r>
          </a:p>
        </p:txBody>
      </p:sp>
      <p:sp>
        <p:nvSpPr>
          <p:cNvPr id="217" name="Shape 217"/>
          <p:cNvSpPr/>
          <p:nvPr/>
        </p:nvSpPr>
        <p:spPr>
          <a:xfrm>
            <a:off x="1959964" y="11212978"/>
            <a:ext cx="6447436" cy="91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8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f (	 )=2+0.9=2.9</a:t>
            </a:r>
          </a:p>
        </p:txBody>
      </p:sp>
      <p:sp>
        <p:nvSpPr>
          <p:cNvPr id="218" name="Shape 218"/>
          <p:cNvSpPr/>
          <p:nvPr/>
        </p:nvSpPr>
        <p:spPr>
          <a:xfrm>
            <a:off x="10782306" y="11187578"/>
            <a:ext cx="6447437" cy="919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48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t>f (	 )=-1+0.9=-0.1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half" idx="1"/>
          </p:nvPr>
        </p:nvSpPr>
        <p:spPr>
          <a:xfrm>
            <a:off x="1194807" y="3287081"/>
            <a:ext cx="10007600" cy="9207500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Advantages: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Easy to interpret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Applicable for continuous and categorical input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Implicitly perform feature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selection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Require relatively little effort from users for data preparation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Shape 151"/>
          <p:cNvSpPr/>
          <p:nvPr/>
        </p:nvSpPr>
        <p:spPr>
          <a:xfrm>
            <a:off x="1194807" y="842226"/>
            <a:ext cx="22411244" cy="129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dirty="0" smtClean="0"/>
              <a:t>Decision Trees pros and cons</a:t>
            </a:r>
            <a:endParaRPr dirty="0"/>
          </a:p>
        </p:txBody>
      </p:sp>
      <p:sp>
        <p:nvSpPr>
          <p:cNvPr id="10" name="Текст 4"/>
          <p:cNvSpPr txBox="1">
            <a:spLocks/>
          </p:cNvSpPr>
          <p:nvPr/>
        </p:nvSpPr>
        <p:spPr>
          <a:xfrm>
            <a:off x="698500" y="3262745"/>
            <a:ext cx="100076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558800" marR="0" indent="-558800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1117600" marR="0" indent="-558800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676400" marR="0" indent="-558800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235200" marR="0" indent="-558800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794000" marR="0" indent="-558800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endParaRPr lang="uk-UA" dirty="0"/>
          </a:p>
        </p:txBody>
      </p:sp>
      <p:sp>
        <p:nvSpPr>
          <p:cNvPr id="11" name="Текст 4"/>
          <p:cNvSpPr txBox="1">
            <a:spLocks/>
          </p:cNvSpPr>
          <p:nvPr/>
        </p:nvSpPr>
        <p:spPr>
          <a:xfrm>
            <a:off x="12839700" y="3390900"/>
            <a:ext cx="100076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558800" marR="0" indent="-558800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1117600" marR="0" indent="-558800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676400" marR="0" indent="-558800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235200" marR="0" indent="-558800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794000" marR="0" indent="-558800" algn="l" defTabSz="825500" rtl="0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None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Disadvantages:</a:t>
            </a:r>
          </a:p>
          <a:p>
            <a:pPr hangingPunct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Exponential calculation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growth with data getting bigger</a:t>
            </a:r>
          </a:p>
          <a:p>
            <a:pPr hangingPunct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classification error rate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small training set</a:t>
            </a:r>
          </a:p>
          <a:p>
            <a:pPr hangingPunct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High variance</a:t>
            </a:r>
            <a:endParaRPr lang="uk-UA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Group 181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14" name="Shape 177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" name="Shape 178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" name="Shape 179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7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437626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1.jpeg"/>
          <p:cNvPicPr>
            <a:picLocks noChangeAspect="1"/>
          </p:cNvPicPr>
          <p:nvPr/>
        </p:nvPicPr>
        <p:blipFill>
          <a:blip r:embed="rId2">
            <a:extLst/>
          </a:blip>
          <a:srcRect b="9506"/>
          <a:stretch>
            <a:fillRect/>
          </a:stretch>
        </p:blipFill>
        <p:spPr>
          <a:xfrm>
            <a:off x="0" y="-1"/>
            <a:ext cx="24384000" cy="1465166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-4" y="2"/>
            <a:ext cx="24374906" cy="14651664"/>
          </a:xfrm>
          <a:prstGeom prst="rect">
            <a:avLst/>
          </a:prstGeom>
          <a:solidFill>
            <a:srgbClr val="000000">
              <a:alpha val="6499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146415" y="6155328"/>
            <a:ext cx="17280130" cy="424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38" tIns="91438" rIns="91438" bIns="91438">
            <a:spAutoFit/>
          </a:bodyPr>
          <a:lstStyle>
            <a:lvl1pPr algn="l" defTabSz="1828800">
              <a:defRPr sz="132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defRPr>
            </a:lvl1pPr>
          </a:lstStyle>
          <a:p>
            <a:r>
              <a:rPr lang="en-US" dirty="0" smtClean="0"/>
              <a:t>Can it be done better?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74428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144" name="Shape 144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7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23859516" y="12742114"/>
            <a:ext cx="355422" cy="5384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9" tIns="91439" rIns="91439" bIns="91439" anchor="ctr"/>
          <a:lstStyle>
            <a:lvl1pPr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448272" y="700817"/>
            <a:ext cx="22411244" cy="129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dirty="0" smtClean="0"/>
              <a:t>Gradient boosting</a:t>
            </a:r>
            <a:endParaRPr dirty="0"/>
          </a:p>
        </p:txBody>
      </p:sp>
      <p:sp>
        <p:nvSpPr>
          <p:cNvPr id="34" name="Shape 152"/>
          <p:cNvSpPr/>
          <p:nvPr/>
        </p:nvSpPr>
        <p:spPr>
          <a:xfrm>
            <a:off x="1448272" y="2752872"/>
            <a:ext cx="20687828" cy="923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algn="l" defTabSz="1828800">
              <a:defRPr sz="4000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sz="4800" dirty="0" smtClean="0"/>
              <a:t>Ensemble of weak learners to get strong result. </a:t>
            </a:r>
            <a:endParaRPr sz="4800" dirty="0"/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72" y="4358811"/>
            <a:ext cx="21411728" cy="708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384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144" name="Shape 144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7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23859516" y="12742114"/>
            <a:ext cx="355422" cy="5384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9" tIns="91439" rIns="91439" bIns="91439" anchor="ctr"/>
          <a:lstStyle>
            <a:lvl1pPr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448272" y="700817"/>
            <a:ext cx="22411244" cy="129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dirty="0" smtClean="0"/>
              <a:t>Gradient boosting components</a:t>
            </a:r>
            <a:endParaRPr dirty="0"/>
          </a:p>
        </p:txBody>
      </p:sp>
      <p:sp>
        <p:nvSpPr>
          <p:cNvPr id="12" name="Текст 4"/>
          <p:cNvSpPr txBox="1">
            <a:spLocks/>
          </p:cNvSpPr>
          <p:nvPr/>
        </p:nvSpPr>
        <p:spPr>
          <a:xfrm>
            <a:off x="1448272" y="3488496"/>
            <a:ext cx="9867428" cy="7658100"/>
          </a:xfrm>
          <a:prstGeom prst="rect">
            <a:avLst/>
          </a:prstGeom>
        </p:spPr>
        <p:txBody>
          <a:bodyPr anchor="t"/>
          <a:lstStyle>
            <a:lvl1pPr marL="63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Shallow decision trees with</a:t>
            </a:r>
            <a:r>
              <a:rPr lang="ru-RU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few nodes</a:t>
            </a:r>
          </a:p>
          <a:p>
            <a:pPr hangingPunct="1"/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High bias &amp; low variance</a:t>
            </a:r>
          </a:p>
          <a:p>
            <a:pPr hangingPunct="1"/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“Decision stumps”: tree with one split</a:t>
            </a:r>
          </a:p>
          <a:p>
            <a:pPr hangingPunct="1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hangingPunct="1"/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127" y="3488496"/>
            <a:ext cx="10950574" cy="743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640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-192857" y="12499340"/>
            <a:ext cx="24769715" cy="1655517"/>
            <a:chOff x="0" y="0"/>
            <a:chExt cx="24769714" cy="1655516"/>
          </a:xfrm>
        </p:grpSpPr>
        <p:sp>
          <p:nvSpPr>
            <p:cNvPr id="144" name="Shape 144"/>
            <p:cNvSpPr/>
            <p:nvPr/>
          </p:nvSpPr>
          <p:spPr>
            <a:xfrm>
              <a:off x="373053" y="0"/>
              <a:ext cx="2735983" cy="1070833"/>
            </a:xfrm>
            <a:prstGeom prst="roundRect">
              <a:avLst>
                <a:gd name="adj" fmla="val 15566"/>
              </a:avLst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0" y="385516"/>
              <a:ext cx="24769715" cy="1270001"/>
            </a:xfrm>
            <a:prstGeom prst="rect">
              <a:avLst/>
            </a:prstGeom>
            <a:solidFill>
              <a:srgbClr val="8CC11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374422"/>
              <a:ext cx="24769715" cy="745084"/>
            </a:xfrm>
            <a:prstGeom prst="rect">
              <a:avLst/>
            </a:prstGeom>
            <a:solidFill>
              <a:srgbClr val="5E0A7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7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5782" y="164878"/>
              <a:ext cx="2390525" cy="780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23859516" y="12742114"/>
            <a:ext cx="355422" cy="53848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9" tIns="91439" rIns="91439" bIns="91439" anchor="ctr"/>
          <a:lstStyle>
            <a:lvl1pPr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1448272" y="700817"/>
            <a:ext cx="22411244" cy="129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l" defTabSz="1828800">
              <a:defRPr sz="7200" b="1">
                <a:solidFill>
                  <a:srgbClr val="595959"/>
                </a:solidFill>
                <a:latin typeface="Gotham Pro"/>
                <a:ea typeface="Gotham Pro"/>
                <a:cs typeface="Gotham Pro"/>
                <a:sym typeface="Gotham Pro"/>
              </a:defRPr>
            </a:lvl1pPr>
          </a:lstStyle>
          <a:p>
            <a:r>
              <a:rPr lang="en-US" dirty="0" smtClean="0"/>
              <a:t>Gradient boosting process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Текст 4"/>
              <p:cNvSpPr txBox="1">
                <a:spLocks/>
              </p:cNvSpPr>
              <p:nvPr/>
            </p:nvSpPr>
            <p:spPr>
              <a:xfrm>
                <a:off x="1448272" y="3488496"/>
                <a:ext cx="10896128" cy="7658100"/>
              </a:xfrm>
              <a:prstGeom prst="rect">
                <a:avLst/>
              </a:prstGeom>
            </p:spPr>
            <p:txBody>
              <a:bodyPr anchor="t"/>
              <a:lstStyle>
                <a:lvl1pPr marL="635000" marR="0" indent="-63500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52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1pPr>
                <a:lvl2pPr marL="1270000" marR="0" indent="-63500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52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2pPr>
                <a:lvl3pPr marL="1905000" marR="0" indent="-63500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52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3pPr>
                <a:lvl4pPr marL="2540000" marR="0" indent="-63500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52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4pPr>
                <a:lvl5pPr marL="3175000" marR="0" indent="-63500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52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5pPr>
                <a:lvl6pPr marL="3810000" marR="0" indent="-63500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52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6pPr>
                <a:lvl7pPr marL="4445000" marR="0" indent="-63500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52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7pPr>
                <a:lvl8pPr marL="5080000" marR="0" indent="-63500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52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8pPr>
                <a:lvl9pPr marL="5715000" marR="0" indent="-635000" algn="l" defTabSz="825500" rtl="0" latinLnBrk="0">
                  <a:lnSpc>
                    <a:spcPct val="100000"/>
                  </a:lnSpc>
                  <a:spcBef>
                    <a:spcPts val="5900"/>
                  </a:spcBef>
                  <a:spcAft>
                    <a:spcPts val="0"/>
                  </a:spcAft>
                  <a:buClrTx/>
                  <a:buSzPct val="75000"/>
                  <a:buFontTx/>
                  <a:buChar char="•"/>
                  <a:tabLst/>
                  <a:defRPr sz="52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Helvetica Light"/>
                  </a:defRPr>
                </a:lvl9pPr>
              </a:lstStyle>
              <a:p>
                <a:pPr hangingPunct="1"/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Comlex model is a linear combination of “weak” models.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 hangingPunct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 hangingPunct="1">
                  <a:buFontTx/>
                  <a:buChar char="-"/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Equivalent to point in functional space </a:t>
                </a:r>
              </a:p>
              <a:p>
                <a:pPr lvl="1" hangingPunct="1">
                  <a:buFontTx/>
                  <a:buChar char="-"/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Can be optimized with Axis Aligned Gradient Descent</a:t>
                </a:r>
              </a:p>
            </p:txBody>
          </p:sp>
        </mc:Choice>
        <mc:Fallback>
          <p:sp>
            <p:nvSpPr>
              <p:cNvPr id="11" name="Текс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272" y="3488496"/>
                <a:ext cx="10896128" cy="7658100"/>
              </a:xfrm>
              <a:prstGeom prst="rect">
                <a:avLst/>
              </a:prstGeom>
              <a:blipFill rotWithShape="0">
                <a:blip r:embed="rId3"/>
                <a:stretch>
                  <a:fillRect l="-1735" t="-1989" r="-1679" b="-755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952483"/>
            <a:ext cx="11353799" cy="88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4909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234</Words>
  <Application>Microsoft Office PowerPoint</Application>
  <PresentationFormat>Произвольный</PresentationFormat>
  <Paragraphs>71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Calibri</vt:lpstr>
      <vt:lpstr>Cambria Math</vt:lpstr>
      <vt:lpstr>Gotham</vt:lpstr>
      <vt:lpstr>Gotham Pro</vt:lpstr>
      <vt:lpstr>Helvetica</vt:lpstr>
      <vt:lpstr>Helvetica Light</vt:lpstr>
      <vt:lpstr>Helvetica Neue</vt:lpstr>
      <vt:lpstr>Helvetica Neue Light</vt:lpstr>
      <vt:lpstr>Times New Roman</vt:lpstr>
      <vt:lpstr>White</vt:lpstr>
      <vt:lpstr>Decision Forests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Forests</dc:title>
  <cp:lastModifiedBy>Anatoliy Stegniy</cp:lastModifiedBy>
  <cp:revision>10</cp:revision>
  <dcterms:modified xsi:type="dcterms:W3CDTF">2017-01-08T14:29:51Z</dcterms:modified>
</cp:coreProperties>
</file>