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8" r:id="rId6"/>
    <p:sldId id="267" r:id="rId7"/>
    <p:sldId id="266" r:id="rId8"/>
    <p:sldId id="269" r:id="rId9"/>
    <p:sldId id="27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E67B50-404C-412D-9367-BC837E7A5BDA}">
          <p14:sldIdLst>
            <p14:sldId id="256"/>
            <p14:sldId id="265"/>
            <p14:sldId id="257"/>
            <p14:sldId id="258"/>
            <p14:sldId id="268"/>
            <p14:sldId id="267"/>
            <p14:sldId id="266"/>
            <p14:sldId id="269"/>
          </p14:sldIdLst>
        </p14:section>
        <p14:section name="Раздел без заголовка" id="{0DAACB08-8EA7-417B-AF0F-94A629980747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15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0A7C"/>
                </a:solidFill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pic>
        <p:nvPicPr>
          <p:cNvPr id="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242" y="11516805"/>
            <a:ext cx="4977484" cy="227529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435786" y="12624933"/>
            <a:ext cx="19047033" cy="8451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9B9B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About Authors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1689100" y="1151661"/>
            <a:ext cx="21005800" cy="11412678"/>
          </a:xfrm>
          <a:prstGeom prst="rect">
            <a:avLst/>
          </a:prstGeom>
          <a:ln w="9525">
            <a:round/>
          </a:ln>
        </p:spPr>
        <p:txBody>
          <a:bodyPr/>
          <a:lstStyle>
            <a:lvl1pPr marL="0" indent="0">
              <a:spcBef>
                <a:spcPts val="5200"/>
              </a:spcBef>
              <a:buSzTx/>
              <a:buNone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23765068" y="13015621"/>
            <a:ext cx="453239" cy="46136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683635"/>
          </a:xfrm>
          <a:prstGeom prst="rect">
            <a:avLst/>
          </a:prstGeom>
        </p:spPr>
        <p:txBody>
          <a:bodyPr/>
          <a:lstStyle>
            <a:lvl1pPr>
              <a:buClr>
                <a:srgbClr val="8CC118"/>
              </a:buClr>
              <a:buSzPct val="10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lr>
                <a:srgbClr val="8CC118"/>
              </a:buClr>
              <a:buSzPct val="9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lr>
                <a:srgbClr val="8CC118"/>
              </a:buClr>
              <a:buSzPct val="8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lr>
                <a:srgbClr val="8CC118"/>
              </a:buClr>
              <a:buSzPct val="7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lr>
                <a:srgbClr val="8CC118"/>
              </a:buClr>
              <a:buSzPct val="6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23764715" y="13011354"/>
            <a:ext cx="453238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23761699" y="13017500"/>
            <a:ext cx="453239" cy="461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" name="Shape 2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5" name="pasted-image.tiff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1778000" y="2298700"/>
            <a:ext cx="20001345" cy="4648200"/>
          </a:xfrm>
          <a:prstGeom prst="rect">
            <a:avLst/>
          </a:prstGeom>
        </p:spPr>
        <p:txBody>
          <a:bodyPr/>
          <a:lstStyle/>
          <a:p>
            <a:r>
              <a:rPr dirty="0"/>
              <a:t>Decision Forests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Authors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What is </a:t>
            </a:r>
            <a:r>
              <a:rPr lang="en-US" dirty="0" smtClean="0"/>
              <a:t>Decision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2016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0" name="image19.png"/>
          <p:cNvPicPr>
            <a:picLocks noChangeAspect="1"/>
          </p:cNvPicPr>
          <p:nvPr/>
        </p:nvPicPr>
        <p:blipFill>
          <a:blip r:embed="rId3">
            <a:extLst/>
          </a:blip>
          <a:srcRect t="22224" b="21966"/>
          <a:stretch>
            <a:fillRect/>
          </a:stretch>
        </p:blipFill>
        <p:spPr>
          <a:xfrm>
            <a:off x="661407" y="4053080"/>
            <a:ext cx="22450927" cy="7048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262778" y="841831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Decision Tree</a:t>
            </a:r>
            <a:endParaRPr dirty="0"/>
          </a:p>
        </p:txBody>
      </p:sp>
      <p:sp>
        <p:nvSpPr>
          <p:cNvPr id="152" name="Shape 152"/>
          <p:cNvSpPr/>
          <p:nvPr/>
        </p:nvSpPr>
        <p:spPr>
          <a:xfrm>
            <a:off x="1262778" y="2416745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Input: age, gender, occupation </a:t>
            </a:r>
            <a:r>
              <a:rPr dirty="0" err="1"/>
              <a:t>etc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 flipV="1">
            <a:off x="9000127" y="6279858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2468400" y="2461711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Does the person like computer games?</a:t>
            </a:r>
          </a:p>
        </p:txBody>
      </p:sp>
      <p:sp>
        <p:nvSpPr>
          <p:cNvPr id="155" name="Shape 155"/>
          <p:cNvSpPr/>
          <p:nvPr/>
        </p:nvSpPr>
        <p:spPr>
          <a:xfrm>
            <a:off x="15246712" y="3770826"/>
            <a:ext cx="4831309" cy="1461431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5496863" y="4101429"/>
            <a:ext cx="4331005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Age &lt; 15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15908260" y="58417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539850" y="58417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5011739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9062036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61" name="Shape 161"/>
          <p:cNvSpPr/>
          <p:nvPr/>
        </p:nvSpPr>
        <p:spPr>
          <a:xfrm>
            <a:off x="18505028" y="6853981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5667394" y="86591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232777" y="8659159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12815207" y="7261749"/>
            <a:ext cx="3841525" cy="844065"/>
            <a:chOff x="0" y="0"/>
            <a:chExt cx="3841524" cy="844063"/>
          </a:xfrm>
        </p:grpSpPr>
        <p:sp>
          <p:nvSpPr>
            <p:cNvPr id="164" name="Shape 164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r>
                <a:t>Is male?</a:t>
              </a:r>
            </a:p>
          </p:txBody>
        </p:sp>
      </p:grpSp>
      <p:sp>
        <p:nvSpPr>
          <p:cNvPr id="167" name="Shape 167"/>
          <p:cNvSpPr/>
          <p:nvPr/>
        </p:nvSpPr>
        <p:spPr>
          <a:xfrm flipH="1">
            <a:off x="13706259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774687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2830619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70" name="Shape 170"/>
          <p:cNvSpPr/>
          <p:nvPr/>
        </p:nvSpPr>
        <p:spPr>
          <a:xfrm>
            <a:off x="14843211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71" name="Shape 171"/>
          <p:cNvSpPr/>
          <p:nvPr/>
        </p:nvSpPr>
        <p:spPr>
          <a:xfrm>
            <a:off x="1262777" y="11014430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Prediction score in each leaf</a:t>
            </a:r>
          </a:p>
        </p:txBody>
      </p:sp>
      <p:sp>
        <p:nvSpPr>
          <p:cNvPr id="172" name="Shape 172"/>
          <p:cNvSpPr/>
          <p:nvPr/>
        </p:nvSpPr>
        <p:spPr>
          <a:xfrm flipV="1">
            <a:off x="9000127" y="11446092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1637513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+2</a:t>
            </a:r>
          </a:p>
        </p:txBody>
      </p:sp>
      <p:sp>
        <p:nvSpPr>
          <p:cNvPr id="174" name="Shape 174"/>
          <p:cNvSpPr/>
          <p:nvPr/>
        </p:nvSpPr>
        <p:spPr>
          <a:xfrm>
            <a:off x="16025305" y="110524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+0.1</a:t>
            </a:r>
          </a:p>
        </p:txBody>
      </p:sp>
      <p:sp>
        <p:nvSpPr>
          <p:cNvPr id="175" name="Shape 175"/>
          <p:cNvSpPr/>
          <p:nvPr/>
        </p:nvSpPr>
        <p:spPr>
          <a:xfrm>
            <a:off x="20066330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1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77" name="Shape 177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80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403803" y="1684885"/>
            <a:ext cx="3841525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4" name="image20.png"/>
          <p:cNvPicPr>
            <a:picLocks noChangeAspect="1"/>
          </p:cNvPicPr>
          <p:nvPr/>
        </p:nvPicPr>
        <p:blipFill>
          <a:blip r:embed="rId3">
            <a:extLst/>
          </a:blip>
          <a:srcRect t="32360"/>
          <a:stretch>
            <a:fillRect/>
          </a:stretch>
        </p:blipFill>
        <p:spPr>
          <a:xfrm>
            <a:off x="616612" y="4131282"/>
            <a:ext cx="23457735" cy="892507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 flipV="1">
            <a:off x="9000127" y="6889457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20296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Tree 1</a:t>
            </a:r>
          </a:p>
        </p:txBody>
      </p:sp>
      <p:sp>
        <p:nvSpPr>
          <p:cNvPr id="187" name="Shape 187"/>
          <p:cNvSpPr/>
          <p:nvPr/>
        </p:nvSpPr>
        <p:spPr>
          <a:xfrm>
            <a:off x="5159064" y="1768363"/>
            <a:ext cx="433100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Age &lt; 15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5570459" y="34541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202050" y="34541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673939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91" name="Shape 191"/>
          <p:cNvSpPr/>
          <p:nvPr/>
        </p:nvSpPr>
        <p:spPr>
          <a:xfrm>
            <a:off x="8724235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92" name="Shape 192"/>
          <p:cNvSpPr/>
          <p:nvPr/>
        </p:nvSpPr>
        <p:spPr>
          <a:xfrm>
            <a:off x="8167227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329594" y="62715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47695" y="6289640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2477408" y="4874150"/>
            <a:ext cx="3841525" cy="844065"/>
            <a:chOff x="0" y="0"/>
            <a:chExt cx="3841524" cy="844063"/>
          </a:xfrm>
        </p:grpSpPr>
        <p:sp>
          <p:nvSpPr>
            <p:cNvPr id="195" name="Shape 195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r>
                <a:t>Is male?</a:t>
              </a:r>
            </a:p>
          </p:txBody>
        </p:sp>
      </p:grpSp>
      <p:sp>
        <p:nvSpPr>
          <p:cNvPr id="198" name="Shape 198"/>
          <p:cNvSpPr/>
          <p:nvPr/>
        </p:nvSpPr>
        <p:spPr>
          <a:xfrm flipH="1">
            <a:off x="3368459" y="6124880"/>
            <a:ext cx="748474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436888" y="6124880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492819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201" name="Shape 201"/>
          <p:cNvSpPr/>
          <p:nvPr/>
        </p:nvSpPr>
        <p:spPr>
          <a:xfrm>
            <a:off x="4505411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202" name="Shape 202"/>
          <p:cNvSpPr/>
          <p:nvPr/>
        </p:nvSpPr>
        <p:spPr>
          <a:xfrm>
            <a:off x="1299713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+2</a:t>
            </a:r>
          </a:p>
        </p:txBody>
      </p:sp>
      <p:sp>
        <p:nvSpPr>
          <p:cNvPr id="203" name="Shape 203"/>
          <p:cNvSpPr/>
          <p:nvPr/>
        </p:nvSpPr>
        <p:spPr>
          <a:xfrm>
            <a:off x="5687505" y="88680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+0.1</a:t>
            </a:r>
          </a:p>
        </p:txBody>
      </p:sp>
      <p:sp>
        <p:nvSpPr>
          <p:cNvPr id="204" name="Shape 204"/>
          <p:cNvSpPr/>
          <p:nvPr/>
        </p:nvSpPr>
        <p:spPr>
          <a:xfrm>
            <a:off x="9728530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-1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13004800" y="1407949"/>
            <a:ext cx="1" cy="8057092"/>
          </a:xfrm>
          <a:prstGeom prst="line">
            <a:avLst/>
          </a:prstGeom>
          <a:ln w="38100">
            <a:solidFill>
              <a:srgbClr val="808080"/>
            </a:solidFill>
            <a:prstDash val="sysDash"/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3535200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Tree 2</a:t>
            </a:r>
          </a:p>
        </p:txBody>
      </p:sp>
      <p:sp>
        <p:nvSpPr>
          <p:cNvPr id="207" name="Shape 207"/>
          <p:cNvSpPr/>
          <p:nvPr/>
        </p:nvSpPr>
        <p:spPr>
          <a:xfrm>
            <a:off x="15896536" y="1767076"/>
            <a:ext cx="5702321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5896536" y="1850553"/>
            <a:ext cx="5702321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Use computer daily?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16982506" y="3242646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9614096" y="3242646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6085985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212" name="Shape 212"/>
          <p:cNvSpPr/>
          <p:nvPr/>
        </p:nvSpPr>
        <p:spPr>
          <a:xfrm>
            <a:off x="20136282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213" name="Shape 213"/>
          <p:cNvSpPr/>
          <p:nvPr/>
        </p:nvSpPr>
        <p:spPr>
          <a:xfrm>
            <a:off x="13538200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0043759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4770614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+0.9</a:t>
            </a:r>
          </a:p>
        </p:txBody>
      </p:sp>
      <p:sp>
        <p:nvSpPr>
          <p:cNvPr id="216" name="Shape 216"/>
          <p:cNvSpPr/>
          <p:nvPr/>
        </p:nvSpPr>
        <p:spPr>
          <a:xfrm>
            <a:off x="21131747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-0.9</a:t>
            </a:r>
          </a:p>
        </p:txBody>
      </p:sp>
      <p:sp>
        <p:nvSpPr>
          <p:cNvPr id="217" name="Shape 217"/>
          <p:cNvSpPr/>
          <p:nvPr/>
        </p:nvSpPr>
        <p:spPr>
          <a:xfrm>
            <a:off x="1959964" y="11212978"/>
            <a:ext cx="6447436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f (	 )=2+0.9=2.9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82306" y="11187578"/>
            <a:ext cx="6447437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f (	 )=-1+0.9=-0.1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1"/>
          </p:nvPr>
        </p:nvSpPr>
        <p:spPr>
          <a:xfrm>
            <a:off x="1194807" y="3287081"/>
            <a:ext cx="10007600" cy="92075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interpret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Applicable for continuous and categorical input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Implicitly perform feature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 relatively little effort from users for data preparation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hape 151"/>
          <p:cNvSpPr/>
          <p:nvPr/>
        </p:nvSpPr>
        <p:spPr>
          <a:xfrm>
            <a:off x="1194807" y="842226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Decision Trees pros and cons</a:t>
            </a:r>
            <a:endParaRPr dirty="0"/>
          </a:p>
        </p:txBody>
      </p:sp>
      <p:sp>
        <p:nvSpPr>
          <p:cNvPr id="10" name="Текст 4"/>
          <p:cNvSpPr txBox="1">
            <a:spLocks/>
          </p:cNvSpPr>
          <p:nvPr/>
        </p:nvSpPr>
        <p:spPr>
          <a:xfrm>
            <a:off x="698500" y="3262745"/>
            <a:ext cx="100076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588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1176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6764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2352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7940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uk-UA" dirty="0"/>
          </a:p>
        </p:txBody>
      </p:sp>
      <p:sp>
        <p:nvSpPr>
          <p:cNvPr id="11" name="Текст 4"/>
          <p:cNvSpPr txBox="1">
            <a:spLocks/>
          </p:cNvSpPr>
          <p:nvPr/>
        </p:nvSpPr>
        <p:spPr>
          <a:xfrm>
            <a:off x="12839700" y="3390900"/>
            <a:ext cx="100076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5588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1176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6764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2352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7940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Disadvantages:</a:t>
            </a:r>
          </a:p>
          <a:p>
            <a:pPr hangingPunct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calculation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growth with data getting bigger</a:t>
            </a:r>
          </a:p>
          <a:p>
            <a:pPr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classification error rate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small training set</a:t>
            </a:r>
          </a:p>
          <a:p>
            <a:pPr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81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" name="Shape 177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78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79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437626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Can it be done better?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4428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</a:t>
            </a:r>
            <a:endParaRPr dirty="0"/>
          </a:p>
        </p:txBody>
      </p:sp>
      <p:sp>
        <p:nvSpPr>
          <p:cNvPr id="34" name="Shape 152"/>
          <p:cNvSpPr/>
          <p:nvPr/>
        </p:nvSpPr>
        <p:spPr>
          <a:xfrm>
            <a:off x="1448272" y="2752872"/>
            <a:ext cx="20687828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sz="4800" dirty="0" smtClean="0"/>
              <a:t>Ensemble of weak learners to get strong result. </a:t>
            </a:r>
            <a:endParaRPr sz="48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2" y="4358811"/>
            <a:ext cx="21411728" cy="70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38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 components</a:t>
            </a:r>
            <a:endParaRPr dirty="0"/>
          </a:p>
        </p:txBody>
      </p:sp>
      <p:sp>
        <p:nvSpPr>
          <p:cNvPr id="12" name="Текст 4"/>
          <p:cNvSpPr txBox="1">
            <a:spLocks/>
          </p:cNvSpPr>
          <p:nvPr/>
        </p:nvSpPr>
        <p:spPr>
          <a:xfrm>
            <a:off x="1448272" y="3488496"/>
            <a:ext cx="9867428" cy="7658100"/>
          </a:xfrm>
          <a:prstGeom prst="rect">
            <a:avLst/>
          </a:prstGeom>
        </p:spPr>
        <p:txBody>
          <a:bodyPr anchor="t"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Shallow decision trees with</a:t>
            </a:r>
            <a:r>
              <a:rPr lang="ru-RU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few nodes</a:t>
            </a:r>
          </a:p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bias &amp; low variance</a:t>
            </a:r>
          </a:p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“Decision stumps”: tree with one split</a:t>
            </a:r>
          </a:p>
          <a:p>
            <a:pPr hangingPunct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hangingPunct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7" y="3488496"/>
            <a:ext cx="10950574" cy="74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40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 process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 4"/>
              <p:cNvSpPr txBox="1">
                <a:spLocks/>
              </p:cNvSpPr>
              <p:nvPr/>
            </p:nvSpPr>
            <p:spPr>
              <a:xfrm>
                <a:off x="1448272" y="3488496"/>
                <a:ext cx="10896128" cy="7658100"/>
              </a:xfrm>
              <a:prstGeom prst="rect">
                <a:avLst/>
              </a:prstGeom>
            </p:spPr>
            <p:txBody>
              <a:bodyPr anchor="t"/>
              <a:lstStyle>
                <a:lvl1pPr marL="63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381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444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508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571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Comlex model is a linear combination of “weak” models.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 hangingPunct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 hangingPunct="1">
                  <a:buFontTx/>
                  <a:buChar char="-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Equivalent to point in functional space </a:t>
                </a:r>
              </a:p>
              <a:p>
                <a:pPr lvl="1" hangingPunct="1">
                  <a:buFontTx/>
                  <a:buChar char="-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Can be optimized with Axis Aligned Gradient Descent</a:t>
                </a:r>
              </a:p>
            </p:txBody>
          </p:sp>
        </mc:Choice>
        <mc:Fallback>
          <p:sp>
            <p:nvSpPr>
              <p:cNvPr id="11" name="Текс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72" y="3488496"/>
                <a:ext cx="10896128" cy="7658100"/>
              </a:xfrm>
              <a:prstGeom prst="rect">
                <a:avLst/>
              </a:prstGeom>
              <a:blipFill rotWithShape="0">
                <a:blip r:embed="rId3"/>
                <a:stretch>
                  <a:fillRect l="-1735" t="-1989" r="-1679" b="-75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952483"/>
            <a:ext cx="11353799" cy="88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7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193</Words>
  <Application>Microsoft Office PowerPoint</Application>
  <PresentationFormat>Произвольный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Calibri</vt:lpstr>
      <vt:lpstr>Cambria Math</vt:lpstr>
      <vt:lpstr>Gotham</vt:lpstr>
      <vt:lpstr>Gotham Pro</vt:lpstr>
      <vt:lpstr>Helvetica</vt:lpstr>
      <vt:lpstr>Helvetica Light</vt:lpstr>
      <vt:lpstr>Helvetica Neue</vt:lpstr>
      <vt:lpstr>Helvetica Neue Light</vt:lpstr>
      <vt:lpstr>Times New Roman</vt:lpstr>
      <vt:lpstr>White</vt:lpstr>
      <vt:lpstr>Decision Forests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Forests</dc:title>
  <cp:lastModifiedBy>Anatoliy Stegniy</cp:lastModifiedBy>
  <cp:revision>9</cp:revision>
  <dcterms:modified xsi:type="dcterms:W3CDTF">2017-01-08T14:07:06Z</dcterms:modified>
</cp:coreProperties>
</file>