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7" r:id="rId4"/>
    <p:sldId id="260" r:id="rId5"/>
    <p:sldId id="264" r:id="rId6"/>
    <p:sldId id="261" r:id="rId7"/>
    <p:sldId id="266" r:id="rId8"/>
    <p:sldId id="265" r:id="rId9"/>
    <p:sldId id="262" r:id="rId10"/>
    <p:sldId id="263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hkZXaux/9eO8ncAGGRH3BNCReK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 recommendations(</a:t>
            </a:r>
            <a:r>
              <a:rPr lang="en-US" dirty="0" err="1"/>
              <a:t>user_profile</a:t>
            </a:r>
            <a:r>
              <a:rPr lang="en-US" dirty="0"/>
              <a:t>):</a:t>
            </a:r>
          </a:p>
          <a:p>
            <a:r>
              <a:rPr lang="en-US" dirty="0"/>
              <a:t>     return </a:t>
            </a:r>
            <a:r>
              <a:rPr lang="en-US" dirty="0" err="1"/>
              <a:t>top_recommendations</a:t>
            </a:r>
            <a:endParaRPr lang="en-US" dirty="0"/>
          </a:p>
          <a:p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A list object of this new user’s preferences is generated from our </a:t>
            </a:r>
            <a:r>
              <a:rPr lang="en-US" dirty="0" err="1"/>
              <a:t>ProfileBuilder</a:t>
            </a:r>
            <a:r>
              <a:rPr lang="en-US" dirty="0"/>
              <a:t> dropdown menu</a:t>
            </a:r>
          </a:p>
          <a:p>
            <a:pPr marL="228600" indent="-228600">
              <a:buAutoNum type="arabicParenR"/>
            </a:pPr>
            <a:endParaRPr lang="en-US" dirty="0"/>
          </a:p>
          <a:p>
            <a:pPr marL="228600" indent="-228600">
              <a:buAutoNum type="arabicParenR"/>
            </a:pPr>
            <a:endParaRPr lang="en-US"/>
          </a:p>
          <a:p>
            <a:pPr marL="228600" indent="-228600">
              <a:buAutoNum type="arabicParenR"/>
            </a:pPr>
            <a:r>
              <a:rPr lang="en-US" dirty="0"/>
              <a:t>This list object is then used to populate a feature vector that is a </a:t>
            </a:r>
            <a:r>
              <a:rPr lang="en-US" dirty="0" err="1"/>
              <a:t>numpy.array</a:t>
            </a:r>
            <a:r>
              <a:rPr lang="en-US" dirty="0"/>
              <a:t>([]) of dimensions [1xN] where N = number of unique features we found in our model (</a:t>
            </a:r>
            <a:r>
              <a:rPr lang="en-US" dirty="0" err="1"/>
              <a:t>E.g</a:t>
            </a:r>
            <a:r>
              <a:rPr lang="en-US" dirty="0"/>
              <a:t>: The unique number of business categories such as a Ramen shop being labeled [“</a:t>
            </a:r>
            <a:r>
              <a:rPr lang="en-US" dirty="0" err="1"/>
              <a:t>Ramen”,”Japanese”,”Soups”,”Sushi</a:t>
            </a:r>
            <a:r>
              <a:rPr lang="en-US" dirty="0"/>
              <a:t>”])</a:t>
            </a:r>
          </a:p>
          <a:p>
            <a:pPr marL="228600" indent="-228600">
              <a:buAutoNum type="arabicParenR"/>
            </a:pPr>
            <a:r>
              <a:rPr lang="en-US" dirty="0"/>
              <a:t>The feature vector is converted to a Sparse Matrix for </a:t>
            </a:r>
            <a:r>
              <a:rPr lang="en-US" dirty="0" err="1"/>
              <a:t>LightFM</a:t>
            </a:r>
            <a:r>
              <a:rPr lang="en-US" dirty="0"/>
              <a:t> model digestion</a:t>
            </a:r>
          </a:p>
          <a:p>
            <a:pPr marL="228600" indent="-228600">
              <a:buAutoNum type="arabicParenR"/>
            </a:pPr>
            <a:r>
              <a:rPr lang="en-US" dirty="0"/>
              <a:t>The model is then called with the following parameters:</a:t>
            </a:r>
          </a:p>
          <a:p>
            <a:pPr marL="685800" lvl="1" indent="-228600">
              <a:buAutoNum type="arabicParenR"/>
            </a:pPr>
            <a:r>
              <a:rPr lang="en-US" dirty="0"/>
              <a:t>“</a:t>
            </a:r>
            <a:r>
              <a:rPr lang="en-US" dirty="0" err="1"/>
              <a:t>Users_Id</a:t>
            </a:r>
            <a:r>
              <a:rPr lang="en-US" dirty="0"/>
              <a:t> = 0” is an index reference to the row of the </a:t>
            </a:r>
            <a:r>
              <a:rPr lang="en-US" dirty="0" err="1"/>
              <a:t>user_features</a:t>
            </a:r>
            <a:r>
              <a:rPr lang="en-US" dirty="0"/>
              <a:t> input (which is a 1xN vector --- it only has 1 row!)</a:t>
            </a:r>
          </a:p>
          <a:p>
            <a:pPr marL="685800" lvl="1" indent="-228600">
              <a:buAutoNum type="arabicParenR"/>
            </a:pPr>
            <a:r>
              <a:rPr lang="en-US" dirty="0"/>
              <a:t>“</a:t>
            </a:r>
            <a:r>
              <a:rPr lang="en-US" dirty="0" err="1"/>
              <a:t>Items_id</a:t>
            </a:r>
            <a:r>
              <a:rPr lang="en-US" dirty="0"/>
              <a:t> = </a:t>
            </a:r>
            <a:r>
              <a:rPr lang="en-US" dirty="0" err="1"/>
              <a:t>all_items</a:t>
            </a:r>
            <a:r>
              <a:rPr lang="en-US" dirty="0"/>
              <a:t>” is a </a:t>
            </a:r>
            <a:r>
              <a:rPr lang="en-US" dirty="0" err="1"/>
              <a:t>numpy</a:t>
            </a:r>
            <a:r>
              <a:rPr lang="en-US" dirty="0"/>
              <a:t> contiguous array from [0,1,2,…,M] where M is the number of businesses in our model – somewhere around 6000</a:t>
            </a:r>
          </a:p>
          <a:p>
            <a:pPr marL="685800" lvl="1" indent="-228600">
              <a:buAutoNum type="arabicParenR"/>
            </a:pPr>
            <a:r>
              <a:rPr lang="en-US" dirty="0"/>
              <a:t>“</a:t>
            </a:r>
            <a:r>
              <a:rPr lang="en-US" dirty="0" err="1"/>
              <a:t>User_features</a:t>
            </a:r>
            <a:r>
              <a:rPr lang="en-US" dirty="0"/>
              <a:t> = []” we feed in the sparse matrix generated in #3</a:t>
            </a:r>
          </a:p>
          <a:p>
            <a:pPr marL="685800" lvl="1" indent="-228600">
              <a:buAutoNum type="arabicParenR"/>
            </a:pPr>
            <a:r>
              <a:rPr lang="en-US" dirty="0" err="1"/>
              <a:t>num_threads</a:t>
            </a:r>
            <a:r>
              <a:rPr lang="en-US" dirty="0"/>
              <a:t> is used to compute utilizing multiple cores if your python environment supports it</a:t>
            </a:r>
          </a:p>
          <a:p>
            <a:pPr marL="228600" lvl="0" indent="-228600">
              <a:buAutoNum type="arabicParenR"/>
            </a:pPr>
            <a:r>
              <a:rPr lang="en-US" dirty="0"/>
              <a:t>Lastly the results are then sorted from top to worst scores</a:t>
            </a:r>
          </a:p>
          <a:p>
            <a:pPr marL="228600" lvl="0" indent="-228600">
              <a:buAutoNum type="arabicParenR"/>
            </a:pPr>
            <a:r>
              <a:rPr lang="en-US" dirty="0"/>
              <a:t>Only the top 5 are extracted and fed back into the Dash App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B5A24-0C96-4CD7-8B76-6B3F477EAD1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92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18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25;p1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" name="Google Shape;26;p18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18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1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8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1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18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18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18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FEFEFE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7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7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FEFEFE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8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8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FEFEFE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9" name="Google Shape;99;p28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FEFEFE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2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28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28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9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9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FEFEFE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FEFEFE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4" name="Google Shape;114;p30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FEFEFE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3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3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30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30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1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31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3" name="Google Shape;123;p31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FEFEFE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3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3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2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0" name="Google Shape;130;p3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3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3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3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6" name="Google Shape;136;p3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3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1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FEFEFE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22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5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5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9" name="Google Shape;79;p25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6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6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6" name="Google Shape;86;p26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2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7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17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Google Shape;9;p17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17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7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17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7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1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1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Google Shape;21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jp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>
            <a:spLocks noGrp="1"/>
          </p:cNvSpPr>
          <p:nvPr>
            <p:ph type="ctrTitle"/>
          </p:nvPr>
        </p:nvSpPr>
        <p:spPr>
          <a:xfrm>
            <a:off x="256674" y="2404534"/>
            <a:ext cx="9229300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 sz="4000" dirty="0"/>
              <a:t>Personalized Yelp Recommendations</a:t>
            </a:r>
            <a:endParaRPr sz="4000" dirty="0"/>
          </a:p>
        </p:txBody>
      </p:sp>
      <p:sp>
        <p:nvSpPr>
          <p:cNvPr id="144" name="Google Shape;144;p1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GA Tech CSE6424 Data Visualization </a:t>
            </a:r>
            <a:r>
              <a:rPr lang="en-US" dirty="0"/>
              <a:t>-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Team Project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dirty="0"/>
              <a:t>Brandon Tran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dirty="0"/>
              <a:t>John Hermina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dirty="0"/>
              <a:t>Timothy Marx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dirty="0"/>
          </a:p>
        </p:txBody>
      </p:sp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F4C28-04F3-4110-A4A7-5E6CC6563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241" y="491158"/>
            <a:ext cx="7958331" cy="1077229"/>
          </a:xfrm>
        </p:spPr>
        <p:txBody>
          <a:bodyPr>
            <a:normAutofit/>
          </a:bodyPr>
          <a:lstStyle/>
          <a:p>
            <a:r>
              <a:rPr lang="en-US" sz="3200" dirty="0"/>
              <a:t>Putting it all together!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9879CD-5778-4248-A558-BA2ED3F1D3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8050" y="538614"/>
            <a:ext cx="6318539" cy="619847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74C51A-D661-4B0A-86D2-BD560466042F}"/>
              </a:ext>
            </a:extLst>
          </p:cNvPr>
          <p:cNvSpPr txBox="1">
            <a:spLocks/>
          </p:cNvSpPr>
          <p:nvPr/>
        </p:nvSpPr>
        <p:spPr>
          <a:xfrm>
            <a:off x="1165411" y="1191504"/>
            <a:ext cx="3319183" cy="5451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1) Preferences are fed into the model in the 1</a:t>
            </a:r>
            <a:r>
              <a:rPr lang="en-US" baseline="30000" dirty="0">
                <a:solidFill>
                  <a:schemeClr val="bg1"/>
                </a:solidFill>
              </a:rPr>
              <a:t>st</a:t>
            </a:r>
            <a:r>
              <a:rPr lang="en-US" dirty="0">
                <a:solidFill>
                  <a:schemeClr val="bg1"/>
                </a:solidFill>
              </a:rPr>
              <a:t> drop-down menu</a:t>
            </a:r>
          </a:p>
          <a:p>
            <a:r>
              <a:rPr lang="en-US" dirty="0">
                <a:solidFill>
                  <a:schemeClr val="bg1"/>
                </a:solidFill>
              </a:rPr>
              <a:t>2) Recommendations are automatically populated from the </a:t>
            </a:r>
            <a:r>
              <a:rPr lang="en-US" dirty="0" err="1">
                <a:solidFill>
                  <a:schemeClr val="bg1"/>
                </a:solidFill>
              </a:rPr>
              <a:t>LightFM</a:t>
            </a:r>
            <a:r>
              <a:rPr lang="en-US" dirty="0">
                <a:solidFill>
                  <a:schemeClr val="bg1"/>
                </a:solidFill>
              </a:rPr>
              <a:t> model</a:t>
            </a:r>
          </a:p>
          <a:p>
            <a:r>
              <a:rPr lang="en-US" dirty="0">
                <a:solidFill>
                  <a:schemeClr val="bg1"/>
                </a:solidFill>
              </a:rPr>
              <a:t>3) Graphics are also automatically updated once businesses are populated</a:t>
            </a:r>
          </a:p>
        </p:txBody>
      </p:sp>
    </p:spTree>
    <p:extLst>
      <p:ext uri="{BB962C8B-B14F-4D97-AF65-F5344CB8AC3E}">
        <p14:creationId xmlns:p14="http://schemas.microsoft.com/office/powerpoint/2010/main" val="2252805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About - Me</a:t>
            </a:r>
            <a:endParaRPr/>
          </a:p>
        </p:txBody>
      </p:sp>
      <p:sp>
        <p:nvSpPr>
          <p:cNvPr id="151" name="Google Shape;151;p2"/>
          <p:cNvSpPr txBox="1">
            <a:spLocks noGrp="1"/>
          </p:cNvSpPr>
          <p:nvPr>
            <p:ph type="body" idx="1"/>
          </p:nvPr>
        </p:nvSpPr>
        <p:spPr>
          <a:xfrm>
            <a:off x="622654" y="155729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Education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 dirty="0"/>
              <a:t>Biochemical Engineering (2015)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 dirty="0"/>
              <a:t>Masters in Analytics (2020)</a:t>
            </a:r>
            <a:endParaRPr dirty="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Work Experience</a:t>
            </a:r>
            <a:endParaRPr dirty="0"/>
          </a:p>
        </p:txBody>
      </p:sp>
      <p:pic>
        <p:nvPicPr>
          <p:cNvPr id="152" name="Google Shape;15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7050" y="4294759"/>
            <a:ext cx="1464202" cy="793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46363" y="4288539"/>
            <a:ext cx="1565473" cy="793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79385" y="4288539"/>
            <a:ext cx="1876249" cy="793314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"/>
          <p:cNvSpPr/>
          <p:nvPr/>
        </p:nvSpPr>
        <p:spPr>
          <a:xfrm>
            <a:off x="2614794" y="4593469"/>
            <a:ext cx="766892" cy="21684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 cap="rnd" cmpd="sng">
            <a:solidFill>
              <a:srgbClr val="698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6" name="Google Shape;156;p2"/>
          <p:cNvSpPr/>
          <p:nvPr/>
        </p:nvSpPr>
        <p:spPr>
          <a:xfrm>
            <a:off x="5411380" y="4612129"/>
            <a:ext cx="766892" cy="21684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 cap="rnd" cmpd="sng">
            <a:solidFill>
              <a:srgbClr val="698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7" name="Google Shape;157;p2"/>
          <p:cNvSpPr/>
          <p:nvPr/>
        </p:nvSpPr>
        <p:spPr>
          <a:xfrm>
            <a:off x="-399095" y="5138217"/>
            <a:ext cx="3651256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Virology Research (1.5 years)</a:t>
            </a:r>
            <a:endParaRPr sz="1200" dirty="0"/>
          </a:p>
        </p:txBody>
      </p:sp>
      <p:sp>
        <p:nvSpPr>
          <p:cNvPr id="158" name="Google Shape;158;p2"/>
          <p:cNvSpPr/>
          <p:nvPr/>
        </p:nvSpPr>
        <p:spPr>
          <a:xfrm>
            <a:off x="2448282" y="5366798"/>
            <a:ext cx="3651256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Process Scientist I (2.75 years)</a:t>
            </a:r>
            <a:endParaRPr sz="1200" dirty="0"/>
          </a:p>
        </p:txBody>
      </p:sp>
      <p:sp>
        <p:nvSpPr>
          <p:cNvPr id="159" name="Google Shape;159;p2"/>
          <p:cNvSpPr/>
          <p:nvPr/>
        </p:nvSpPr>
        <p:spPr>
          <a:xfrm>
            <a:off x="5430041" y="5150061"/>
            <a:ext cx="3548977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Process Engineer II (1.0 years)</a:t>
            </a:r>
            <a:endParaRPr sz="1200" dirty="0"/>
          </a:p>
        </p:txBody>
      </p:sp>
      <p:pic>
        <p:nvPicPr>
          <p:cNvPr id="160" name="Google Shape;160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95809" y="1858284"/>
            <a:ext cx="2317160" cy="1281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" descr="University of California, Davis - Wikipedia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631836" y="1697497"/>
            <a:ext cx="1723748" cy="1723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54;p2">
            <a:extLst>
              <a:ext uri="{FF2B5EF4-FFF2-40B4-BE49-F238E27FC236}">
                <a16:creationId xmlns:a16="http://schemas.microsoft.com/office/drawing/2014/main" id="{5D660B9C-26AA-4327-A786-E78A0EB358C1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339158" y="4288539"/>
            <a:ext cx="1876249" cy="7933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6;p2">
            <a:extLst>
              <a:ext uri="{FF2B5EF4-FFF2-40B4-BE49-F238E27FC236}">
                <a16:creationId xmlns:a16="http://schemas.microsoft.com/office/drawing/2014/main" id="{5E20086B-BEAC-4961-AEC1-D056863593BA}"/>
              </a:ext>
            </a:extLst>
          </p:cNvPr>
          <p:cNvSpPr/>
          <p:nvPr/>
        </p:nvSpPr>
        <p:spPr>
          <a:xfrm>
            <a:off x="8420919" y="4612129"/>
            <a:ext cx="766892" cy="21684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 cap="rnd" cmpd="sng">
            <a:solidFill>
              <a:srgbClr val="698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" name="Google Shape;159;p2">
            <a:extLst>
              <a:ext uri="{FF2B5EF4-FFF2-40B4-BE49-F238E27FC236}">
                <a16:creationId xmlns:a16="http://schemas.microsoft.com/office/drawing/2014/main" id="{0880E5F1-62A7-4E4C-AD66-854694EB5CB5}"/>
              </a:ext>
            </a:extLst>
          </p:cNvPr>
          <p:cNvSpPr/>
          <p:nvPr/>
        </p:nvSpPr>
        <p:spPr>
          <a:xfrm>
            <a:off x="8946915" y="5366798"/>
            <a:ext cx="3091782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Consultant (2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mo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 sz="1200" dirty="0"/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About – Software/Hardware</a:t>
            </a:r>
            <a:br>
              <a:rPr lang="en-US"/>
            </a:br>
            <a:r>
              <a:rPr lang="en-US"/>
              <a:t>&amp; Programming Experience</a:t>
            </a:r>
            <a:endParaRPr/>
          </a:p>
        </p:txBody>
      </p:sp>
      <p:sp>
        <p:nvSpPr>
          <p:cNvPr id="167" name="Google Shape;167;p3"/>
          <p:cNvSpPr txBox="1">
            <a:spLocks noGrp="1"/>
          </p:cNvSpPr>
          <p:nvPr>
            <p:ph type="body" idx="1"/>
          </p:nvPr>
        </p:nvSpPr>
        <p:spPr>
          <a:xfrm>
            <a:off x="662972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Software</a:t>
            </a:r>
            <a:endParaRPr/>
          </a:p>
        </p:txBody>
      </p:sp>
      <p:sp>
        <p:nvSpPr>
          <p:cNvPr id="168" name="Google Shape;168;p3"/>
          <p:cNvSpPr txBox="1">
            <a:spLocks noGrp="1"/>
          </p:cNvSpPr>
          <p:nvPr>
            <p:ph type="body" idx="2"/>
          </p:nvPr>
        </p:nvSpPr>
        <p:spPr>
          <a:xfrm>
            <a:off x="4205656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Programming</a:t>
            </a:r>
            <a:endParaRPr/>
          </a:p>
        </p:txBody>
      </p:sp>
      <p:pic>
        <p:nvPicPr>
          <p:cNvPr id="169" name="Google Shape;16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32590" y="5252056"/>
            <a:ext cx="986345" cy="765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110" y="4126490"/>
            <a:ext cx="822872" cy="912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48290" y="2752394"/>
            <a:ext cx="899418" cy="937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698992" y="4100975"/>
            <a:ext cx="1735047" cy="937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55808" y="2807623"/>
            <a:ext cx="1819850" cy="906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57557" y="4246563"/>
            <a:ext cx="1340826" cy="1098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326984" y="4148084"/>
            <a:ext cx="1878672" cy="1196896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"/>
          <p:cNvSpPr txBox="1"/>
          <p:nvPr/>
        </p:nvSpPr>
        <p:spPr>
          <a:xfrm>
            <a:off x="7434039" y="240632"/>
            <a:ext cx="4814107" cy="5800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lang="en-US" sz="18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Equipment (5-layer flasks, Ambr15, Waves, Stainless Steel reactors, disposable reactors)</a:t>
            </a:r>
            <a:endParaRPr/>
          </a:p>
        </p:txBody>
      </p:sp>
      <p:pic>
        <p:nvPicPr>
          <p:cNvPr id="177" name="Google Shape;177;p3" descr="Image result for ambr1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784314" y="2584780"/>
            <a:ext cx="2190959" cy="1598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718289" y="2807622"/>
            <a:ext cx="1282008" cy="906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0353463" y="1584491"/>
            <a:ext cx="1667192" cy="263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784314" y="4400031"/>
            <a:ext cx="2190959" cy="1554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295552" y="5538125"/>
            <a:ext cx="2332085" cy="906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0124737" y="4332442"/>
            <a:ext cx="1966070" cy="1598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8058663" y="1176769"/>
            <a:ext cx="1769297" cy="1320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BA23485-9CEC-4579-8273-9D9BFD63670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680667" y="5299420"/>
            <a:ext cx="1594584" cy="7180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7E12D3-C8E7-4356-A4F8-DD0BF400857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642374" y="2900560"/>
            <a:ext cx="1735047" cy="713359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9F703-2F20-44FC-AB51-6C161E811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D2365-9D75-424F-9E27-98F53C28B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5103"/>
            <a:ext cx="8596668" cy="4486260"/>
          </a:xfrm>
        </p:spPr>
        <p:txBody>
          <a:bodyPr>
            <a:normAutofit/>
          </a:bodyPr>
          <a:lstStyle/>
          <a:p>
            <a:r>
              <a:rPr lang="en-US" dirty="0"/>
              <a:t>Yelp is a great resource for finding places to eat!</a:t>
            </a:r>
          </a:p>
          <a:p>
            <a:r>
              <a:rPr lang="en-US" dirty="0"/>
              <a:t>However, unless you’re an avid Yelp user -- Yelp cannot recommend a </a:t>
            </a:r>
            <a:r>
              <a:rPr lang="en-US" u="sng" dirty="0"/>
              <a:t>personalized</a:t>
            </a:r>
            <a:r>
              <a:rPr lang="en-US" dirty="0"/>
              <a:t> search.</a:t>
            </a:r>
          </a:p>
          <a:p>
            <a:pPr lvl="1"/>
            <a:r>
              <a:rPr lang="en-US" dirty="0"/>
              <a:t>Multiple written multiple reviews,</a:t>
            </a:r>
          </a:p>
          <a:p>
            <a:pPr lvl="1"/>
            <a:r>
              <a:rPr lang="en-US" dirty="0"/>
              <a:t>Multiple business visits/ratings</a:t>
            </a:r>
          </a:p>
          <a:p>
            <a:r>
              <a:rPr lang="en-US" dirty="0"/>
              <a:t>Heck, Yelp’s Recommendations go on for pages and pages like google searches! </a:t>
            </a:r>
          </a:p>
          <a:p>
            <a:pPr lvl="1"/>
            <a:r>
              <a:rPr lang="en-US" dirty="0"/>
              <a:t>This isn’t personalization more than just recommendations! 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271677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ABDF1-BCA1-40F5-B2A6-B67F6D128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C9A4D-CE47-40C5-A56C-DC0D033C29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an app that can allow users to input their food preferences &amp; output a </a:t>
            </a:r>
            <a:r>
              <a:rPr lang="en-US" u="sng" dirty="0"/>
              <a:t>personalized restaurant search</a:t>
            </a:r>
          </a:p>
          <a:p>
            <a:endParaRPr lang="en-US" dirty="0"/>
          </a:p>
          <a:p>
            <a:r>
              <a:rPr lang="en-US" dirty="0"/>
              <a:t>Additionally, </a:t>
            </a:r>
            <a:r>
              <a:rPr lang="en-US" u="sng" dirty="0"/>
              <a:t>provide metrics</a:t>
            </a:r>
            <a:r>
              <a:rPr lang="en-US" dirty="0"/>
              <a:t> &amp; limit the results as to allow users to make </a:t>
            </a:r>
            <a:r>
              <a:rPr lang="en-US" u="sng" dirty="0"/>
              <a:t>informed decisions</a:t>
            </a:r>
            <a:r>
              <a:rPr lang="en-US" dirty="0"/>
              <a:t> quicker and with confidence!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141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6D427-175A-480D-968E-0B90AD40D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System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FA7E3-830B-4EE5-A13D-7DEF61D09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Package: </a:t>
            </a:r>
            <a:r>
              <a:rPr lang="en-US" dirty="0" err="1"/>
              <a:t>LightFM</a:t>
            </a:r>
            <a:endParaRPr lang="en-US" dirty="0"/>
          </a:p>
          <a:p>
            <a:r>
              <a:rPr lang="en-US" dirty="0" err="1"/>
              <a:t>LightFM</a:t>
            </a:r>
            <a:r>
              <a:rPr lang="en-US" dirty="0"/>
              <a:t> maps user/item features and performs dimensionality reduction to find latent factors (see Matrix Factorization) that exist in your model</a:t>
            </a:r>
          </a:p>
          <a:p>
            <a:r>
              <a:rPr lang="en-US" dirty="0"/>
              <a:t>The model of choice here was a </a:t>
            </a:r>
            <a:r>
              <a:rPr lang="en-US" u="sng" dirty="0"/>
              <a:t>user-based collaborative filtering</a:t>
            </a:r>
            <a:r>
              <a:rPr lang="en-US" dirty="0"/>
              <a:t> model</a:t>
            </a:r>
          </a:p>
          <a:p>
            <a:pPr lvl="1"/>
            <a:r>
              <a:rPr lang="en-US" dirty="0"/>
              <a:t>A method that exploits user’s features (cuisine preference) to create a model that can be used to predict for a </a:t>
            </a:r>
            <a:r>
              <a:rPr lang="en-US" b="1" dirty="0"/>
              <a:t>new user (you!)</a:t>
            </a:r>
            <a:r>
              <a:rPr lang="en-US" dirty="0"/>
              <a:t> based on their own preferences</a:t>
            </a:r>
          </a:p>
        </p:txBody>
      </p:sp>
    </p:spTree>
    <p:extLst>
      <p:ext uri="{BB962C8B-B14F-4D97-AF65-F5344CB8AC3E}">
        <p14:creationId xmlns:p14="http://schemas.microsoft.com/office/powerpoint/2010/main" val="749610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D5052-5A70-4A2E-8F41-4F838DD8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exactly are the inputs?</a:t>
            </a:r>
            <a:br>
              <a:rPr lang="en-US" dirty="0"/>
            </a:br>
            <a:r>
              <a:rPr lang="en-US" dirty="0"/>
              <a:t>How was the model trained?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A255A-4DEA-4E5F-A8D3-A9DFB3A4B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10326568" cy="4545011"/>
          </a:xfrm>
        </p:spPr>
        <p:txBody>
          <a:bodyPr>
            <a:normAutofit/>
          </a:bodyPr>
          <a:lstStyle/>
          <a:p>
            <a:r>
              <a:rPr lang="en-US" dirty="0"/>
              <a:t>The Yelp Challenge Dataset contains lots of information</a:t>
            </a:r>
          </a:p>
          <a:p>
            <a:r>
              <a:rPr lang="en-US" dirty="0"/>
              <a:t>Specifically, we used what the business tagged itself as</a:t>
            </a:r>
          </a:p>
          <a:p>
            <a:endParaRPr lang="en-US" dirty="0"/>
          </a:p>
          <a:p>
            <a:r>
              <a:rPr lang="en-US" dirty="0"/>
              <a:t>Ex: The Cheesecake Factory lists under {</a:t>
            </a:r>
            <a:r>
              <a:rPr lang="en-US" dirty="0" err="1"/>
              <a:t>Desserts,American</a:t>
            </a:r>
            <a:r>
              <a:rPr lang="en-US" dirty="0"/>
              <a:t> (Traditional)}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37160" indent="0">
              <a:buNone/>
            </a:pPr>
            <a:endParaRPr lang="en-US" dirty="0"/>
          </a:p>
          <a:p>
            <a:r>
              <a:rPr lang="en-US" dirty="0"/>
              <a:t>These business tags are used as inputs and the </a:t>
            </a:r>
            <a:r>
              <a:rPr lang="en-US" dirty="0" err="1"/>
              <a:t>LightFM</a:t>
            </a:r>
            <a:r>
              <a:rPr lang="en-US" dirty="0"/>
              <a:t> model is trained on what users that exist in the system that have reviewed +3 locations.</a:t>
            </a:r>
          </a:p>
          <a:p>
            <a:r>
              <a:rPr lang="en-US" dirty="0"/>
              <a:t>Recommended restaurants are populated based on highest similarity score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098FB2-8485-45D5-BFA9-6E6CC3E8A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488" y="413485"/>
            <a:ext cx="4857475" cy="16320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F97485-2A89-4A3F-A161-46E21454D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556" y="3846922"/>
            <a:ext cx="5140223" cy="133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066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DFDEFF7-EED9-4DA1-9B19-F99BC5193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253" y="2768600"/>
            <a:ext cx="8381306" cy="13208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Example of how User-based Collaborative Filtering works (Next slide)</a:t>
            </a:r>
          </a:p>
        </p:txBody>
      </p:sp>
    </p:spTree>
    <p:extLst>
      <p:ext uri="{BB962C8B-B14F-4D97-AF65-F5344CB8AC3E}">
        <p14:creationId xmlns:p14="http://schemas.microsoft.com/office/powerpoint/2010/main" val="4170072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B82C880-3146-4874-A85F-F6F1EF2E314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67177" y="2103783"/>
          <a:ext cx="831838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341">
                  <a:extLst>
                    <a:ext uri="{9D8B030D-6E8A-4147-A177-3AD203B41FA5}">
                      <a16:colId xmlns:a16="http://schemas.microsoft.com/office/drawing/2014/main" val="3265641852"/>
                    </a:ext>
                  </a:extLst>
                </a:gridCol>
                <a:gridCol w="1188341">
                  <a:extLst>
                    <a:ext uri="{9D8B030D-6E8A-4147-A177-3AD203B41FA5}">
                      <a16:colId xmlns:a16="http://schemas.microsoft.com/office/drawing/2014/main" val="54842157"/>
                    </a:ext>
                  </a:extLst>
                </a:gridCol>
                <a:gridCol w="1188341">
                  <a:extLst>
                    <a:ext uri="{9D8B030D-6E8A-4147-A177-3AD203B41FA5}">
                      <a16:colId xmlns:a16="http://schemas.microsoft.com/office/drawing/2014/main" val="1562420527"/>
                    </a:ext>
                  </a:extLst>
                </a:gridCol>
                <a:gridCol w="1188341">
                  <a:extLst>
                    <a:ext uri="{9D8B030D-6E8A-4147-A177-3AD203B41FA5}">
                      <a16:colId xmlns:a16="http://schemas.microsoft.com/office/drawing/2014/main" val="2687095596"/>
                    </a:ext>
                  </a:extLst>
                </a:gridCol>
                <a:gridCol w="1188341">
                  <a:extLst>
                    <a:ext uri="{9D8B030D-6E8A-4147-A177-3AD203B41FA5}">
                      <a16:colId xmlns:a16="http://schemas.microsoft.com/office/drawing/2014/main" val="3725282102"/>
                    </a:ext>
                  </a:extLst>
                </a:gridCol>
                <a:gridCol w="1188341">
                  <a:extLst>
                    <a:ext uri="{9D8B030D-6E8A-4147-A177-3AD203B41FA5}">
                      <a16:colId xmlns:a16="http://schemas.microsoft.com/office/drawing/2014/main" val="3397110953"/>
                    </a:ext>
                  </a:extLst>
                </a:gridCol>
                <a:gridCol w="1188341">
                  <a:extLst>
                    <a:ext uri="{9D8B030D-6E8A-4147-A177-3AD203B41FA5}">
                      <a16:colId xmlns:a16="http://schemas.microsoft.com/office/drawing/2014/main" val="11105414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900" dirty="0"/>
                        <a:t>“Japanese”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“Burgers”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“American (New)”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“Wigs”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“Thai”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“Hair Salon”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063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82806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8BE8F5E3-0E13-4C28-BC54-3326ED84B2D7}"/>
              </a:ext>
            </a:extLst>
          </p:cNvPr>
          <p:cNvSpPr/>
          <p:nvPr/>
        </p:nvSpPr>
        <p:spPr>
          <a:xfrm>
            <a:off x="1456104" y="652627"/>
            <a:ext cx="8140535" cy="741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User_profile</a:t>
            </a:r>
            <a:r>
              <a:rPr lang="en-US" dirty="0"/>
              <a:t> = [“</a:t>
            </a:r>
            <a:r>
              <a:rPr lang="en-US" dirty="0" err="1"/>
              <a:t>Japanese”,”Thai”,”Burgers”,”Korean”,”Soups</a:t>
            </a:r>
            <a:r>
              <a:rPr lang="en-US" dirty="0"/>
              <a:t>”]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DBA048-2E01-4A6D-A206-4BB518DE0A90}"/>
              </a:ext>
            </a:extLst>
          </p:cNvPr>
          <p:cNvSpPr/>
          <p:nvPr/>
        </p:nvSpPr>
        <p:spPr>
          <a:xfrm>
            <a:off x="845172" y="3371153"/>
            <a:ext cx="4034665" cy="175233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Sparse Matrix{ </a:t>
            </a:r>
          </a:p>
          <a:p>
            <a:r>
              <a:rPr lang="en-US" dirty="0"/>
              <a:t>	Dim:1xN</a:t>
            </a:r>
          </a:p>
          <a:p>
            <a:r>
              <a:rPr lang="en-US" dirty="0"/>
              <a:t>	Values: {(“Japanese”,1)</a:t>
            </a:r>
          </a:p>
          <a:p>
            <a:r>
              <a:rPr lang="en-US" dirty="0"/>
              <a:t>		…</a:t>
            </a:r>
          </a:p>
          <a:p>
            <a:r>
              <a:rPr lang="en-US" dirty="0"/>
              <a:t>	             (“Soups”,1)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N = # unique features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D6A8D0-C42C-44A0-BA6C-E308F794078C}"/>
              </a:ext>
            </a:extLst>
          </p:cNvPr>
          <p:cNvSpPr/>
          <p:nvPr/>
        </p:nvSpPr>
        <p:spPr>
          <a:xfrm>
            <a:off x="5996823" y="3318587"/>
            <a:ext cx="4399508" cy="1752336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Model.predict</a:t>
            </a:r>
            <a:r>
              <a:rPr lang="en-US" dirty="0"/>
              <a:t>(</a:t>
            </a:r>
            <a:r>
              <a:rPr lang="en-US" dirty="0" err="1"/>
              <a:t>users_id</a:t>
            </a:r>
            <a:r>
              <a:rPr lang="en-US" dirty="0"/>
              <a:t>=0,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items_id</a:t>
            </a:r>
            <a:r>
              <a:rPr lang="en-US" dirty="0"/>
              <a:t>= 	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user_features</a:t>
            </a:r>
            <a:r>
              <a:rPr lang="en-US" dirty="0"/>
              <a:t>=</a:t>
            </a:r>
          </a:p>
          <a:p>
            <a:r>
              <a:rPr lang="en-US" dirty="0"/>
              <a:t>			</a:t>
            </a:r>
          </a:p>
          <a:p>
            <a:r>
              <a:rPr lang="en-US" dirty="0"/>
              <a:t>	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276ADA-0329-4A96-B91E-359861D41554}"/>
              </a:ext>
            </a:extLst>
          </p:cNvPr>
          <p:cNvSpPr/>
          <p:nvPr/>
        </p:nvSpPr>
        <p:spPr>
          <a:xfrm>
            <a:off x="8283125" y="4260967"/>
            <a:ext cx="643549" cy="32096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" dirty="0"/>
              <a:t>Sparse Matrix{ </a:t>
            </a:r>
          </a:p>
          <a:p>
            <a:r>
              <a:rPr lang="en-US" sz="100" dirty="0"/>
              <a:t>		Dim:1x402</a:t>
            </a:r>
          </a:p>
          <a:p>
            <a:r>
              <a:rPr lang="en-US" sz="100" dirty="0"/>
              <a:t>		Values: {(“Japanese”,1)</a:t>
            </a:r>
          </a:p>
          <a:p>
            <a:r>
              <a:rPr lang="en-US" sz="100" dirty="0"/>
              <a:t>				…</a:t>
            </a:r>
          </a:p>
          <a:p>
            <a:r>
              <a:rPr lang="en-US" sz="100" dirty="0"/>
              <a:t>				(“Soups”,1)}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278DA55-688F-4D76-8935-FAC68DE5E724}"/>
              </a:ext>
            </a:extLst>
          </p:cNvPr>
          <p:cNvCxnSpPr>
            <a:stCxn id="6" idx="2"/>
            <a:endCxn id="4" idx="0"/>
          </p:cNvCxnSpPr>
          <p:nvPr/>
        </p:nvCxnSpPr>
        <p:spPr>
          <a:xfrm flipH="1">
            <a:off x="5526370" y="1394307"/>
            <a:ext cx="2" cy="709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F6BC68-B938-43B6-B6B2-C8FF00B075AE}"/>
              </a:ext>
            </a:extLst>
          </p:cNvPr>
          <p:cNvCxnSpPr>
            <a:cxnSpLocks/>
          </p:cNvCxnSpPr>
          <p:nvPr/>
        </p:nvCxnSpPr>
        <p:spPr>
          <a:xfrm flipH="1">
            <a:off x="3279913" y="2883783"/>
            <a:ext cx="2001078" cy="434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2B31D4-7AD4-4A1B-A259-C5666C628A92}"/>
              </a:ext>
            </a:extLst>
          </p:cNvPr>
          <p:cNvCxnSpPr>
            <a:cxnSpLocks/>
          </p:cNvCxnSpPr>
          <p:nvPr/>
        </p:nvCxnSpPr>
        <p:spPr>
          <a:xfrm>
            <a:off x="4880640" y="4183812"/>
            <a:ext cx="2061336" cy="248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row: Down 17">
            <a:extLst>
              <a:ext uri="{FF2B5EF4-FFF2-40B4-BE49-F238E27FC236}">
                <a16:creationId xmlns:a16="http://schemas.microsoft.com/office/drawing/2014/main" id="{F999E95D-5EEF-4C4A-8386-4C2B77B5D107}"/>
              </a:ext>
            </a:extLst>
          </p:cNvPr>
          <p:cNvSpPr/>
          <p:nvPr/>
        </p:nvSpPr>
        <p:spPr>
          <a:xfrm>
            <a:off x="7745896" y="5208104"/>
            <a:ext cx="1391478" cy="8415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Sort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D6E463-A9C3-4001-BB80-3D0748C12428}"/>
              </a:ext>
            </a:extLst>
          </p:cNvPr>
          <p:cNvSpPr/>
          <p:nvPr/>
        </p:nvSpPr>
        <p:spPr>
          <a:xfrm>
            <a:off x="1806703" y="5380954"/>
            <a:ext cx="2681362" cy="133732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All_items</a:t>
            </a:r>
            <a:r>
              <a:rPr lang="en-US" dirty="0"/>
              <a:t> = {0,1,2,…,M}</a:t>
            </a:r>
          </a:p>
          <a:p>
            <a:endParaRPr lang="en-US" dirty="0"/>
          </a:p>
          <a:p>
            <a:r>
              <a:rPr lang="en-US" dirty="0"/>
              <a:t>M = # businesses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CDE39C0-513B-4CD9-87EC-12DF48557D9A}"/>
              </a:ext>
            </a:extLst>
          </p:cNvPr>
          <p:cNvCxnSpPr>
            <a:cxnSpLocks/>
          </p:cNvCxnSpPr>
          <p:nvPr/>
        </p:nvCxnSpPr>
        <p:spPr>
          <a:xfrm flipV="1">
            <a:off x="4488065" y="4012538"/>
            <a:ext cx="2453911" cy="1685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>
            <a:extLst>
              <a:ext uri="{FF2B5EF4-FFF2-40B4-BE49-F238E27FC236}">
                <a16:creationId xmlns:a16="http://schemas.microsoft.com/office/drawing/2014/main" id="{8AAC7137-316E-463B-BDD9-D549FA972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34" y="86485"/>
            <a:ext cx="7958331" cy="1077229"/>
          </a:xfrm>
        </p:spPr>
        <p:txBody>
          <a:bodyPr/>
          <a:lstStyle/>
          <a:p>
            <a:r>
              <a:rPr lang="en-US" dirty="0"/>
              <a:t>Model Input &amp; Output Overview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03446A-9353-44B6-B8C1-8A5CB5BD3E23}"/>
              </a:ext>
            </a:extLst>
          </p:cNvPr>
          <p:cNvSpPr txBox="1"/>
          <p:nvPr/>
        </p:nvSpPr>
        <p:spPr>
          <a:xfrm>
            <a:off x="1248788" y="1729856"/>
            <a:ext cx="2401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Feature Vector for this user: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2D1D4C-92B0-4A52-9C2F-DA8AE1D882D1}"/>
              </a:ext>
            </a:extLst>
          </p:cNvPr>
          <p:cNvSpPr/>
          <p:nvPr/>
        </p:nvSpPr>
        <p:spPr>
          <a:xfrm>
            <a:off x="7827615" y="3785532"/>
            <a:ext cx="697688" cy="34797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" dirty="0" err="1"/>
              <a:t>All_items</a:t>
            </a:r>
            <a:r>
              <a:rPr lang="en-US" sz="300" dirty="0"/>
              <a:t> = {0,1,2,…,M}</a:t>
            </a:r>
          </a:p>
          <a:p>
            <a:endParaRPr lang="en-US" sz="300" dirty="0"/>
          </a:p>
          <a:p>
            <a:r>
              <a:rPr lang="en-US" sz="300" dirty="0"/>
              <a:t>M = # businesses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93EDAA-2DC7-46FB-8A73-21772D71BC5A}"/>
              </a:ext>
            </a:extLst>
          </p:cNvPr>
          <p:cNvSpPr/>
          <p:nvPr/>
        </p:nvSpPr>
        <p:spPr>
          <a:xfrm>
            <a:off x="6834607" y="6134268"/>
            <a:ext cx="3214055" cy="506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 X recs</a:t>
            </a:r>
          </a:p>
        </p:txBody>
      </p:sp>
    </p:spTree>
    <p:extLst>
      <p:ext uri="{BB962C8B-B14F-4D97-AF65-F5344CB8AC3E}">
        <p14:creationId xmlns:p14="http://schemas.microsoft.com/office/powerpoint/2010/main" val="40119518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803</Words>
  <Application>Microsoft Office PowerPoint</Application>
  <PresentationFormat>Widescreen</PresentationFormat>
  <Paragraphs>113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Noto Sans Symbols</vt:lpstr>
      <vt:lpstr>Arial</vt:lpstr>
      <vt:lpstr>Trebuchet MS</vt:lpstr>
      <vt:lpstr>Wingdings</vt:lpstr>
      <vt:lpstr>Facet</vt:lpstr>
      <vt:lpstr>Personalized Yelp Recommendations</vt:lpstr>
      <vt:lpstr>About - Me</vt:lpstr>
      <vt:lpstr>About – Software/Hardware &amp; Programming Experience</vt:lpstr>
      <vt:lpstr>Problem Statement</vt:lpstr>
      <vt:lpstr>Project Goal</vt:lpstr>
      <vt:lpstr>Recommendation System Details</vt:lpstr>
      <vt:lpstr>What exactly are the inputs? How was the model trained?</vt:lpstr>
      <vt:lpstr>Example of how User-based Collaborative Filtering works (Next slide)</vt:lpstr>
      <vt:lpstr>Model Input &amp; Output Overview</vt:lpstr>
      <vt:lpstr>Putting it all together!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Personalized Yelp Recommendations</dc:title>
  <dc:creator>Brandon Tran</dc:creator>
  <cp:lastModifiedBy>Tran, Brandon</cp:lastModifiedBy>
  <cp:revision>7</cp:revision>
  <dcterms:created xsi:type="dcterms:W3CDTF">2019-02-03T23:48:58Z</dcterms:created>
  <dcterms:modified xsi:type="dcterms:W3CDTF">2020-10-28T01:13:40Z</dcterms:modified>
</cp:coreProperties>
</file>