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hkZXaux/9eO8ncAGGRH3BNCReK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1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1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1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1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1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1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FEFEFE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7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8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8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9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0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30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3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3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1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31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2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3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22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5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26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34.png"/><Relationship Id="rId5" Type="http://schemas.openxmlformats.org/officeDocument/2006/relationships/image" Target="../media/image3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4.png"/><Relationship Id="rId7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9.jpg"/><Relationship Id="rId13" Type="http://schemas.openxmlformats.org/officeDocument/2006/relationships/image" Target="../media/image17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9" Type="http://schemas.openxmlformats.org/officeDocument/2006/relationships/image" Target="../media/image8.png"/><Relationship Id="rId15" Type="http://schemas.openxmlformats.org/officeDocument/2006/relationships/image" Target="../media/image5.png"/><Relationship Id="rId14" Type="http://schemas.openxmlformats.org/officeDocument/2006/relationships/image" Target="../media/image3.png"/><Relationship Id="rId16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8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Relationship Id="rId5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256674" y="2404534"/>
            <a:ext cx="9229300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Data Aggregation Tool (VBA)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UC Davis: Biochemical Engineer / GA Tech: Analytics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01Sept20</a:t>
            </a:r>
            <a:endParaRPr/>
          </a:p>
        </p:txBody>
      </p:sp>
      <p:pic>
        <p:nvPicPr>
          <p:cNvPr id="145" name="Google Shape;14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6026" y="1990349"/>
            <a:ext cx="6779948" cy="963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MultiPi Output</a:t>
            </a:r>
            <a:endParaRPr/>
          </a:p>
        </p:txBody>
      </p:sp>
      <p:sp>
        <p:nvSpPr>
          <p:cNvPr id="248" name="Google Shape;248;p10"/>
          <p:cNvSpPr txBox="1"/>
          <p:nvPr>
            <p:ph idx="1" type="body"/>
          </p:nvPr>
        </p:nvSpPr>
        <p:spPr>
          <a:xfrm>
            <a:off x="517968" y="1502328"/>
            <a:ext cx="3167341" cy="4746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Reactor by Reactor output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Colors utilized to assist in human parsing of bioreactor to bioreactor data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Digestible by Spotfire (data tags available on row 2) or JMP (Simply delete the data tag row on row 2)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</a:pPr>
            <a:r>
              <a:rPr lang="en-US" sz="1200"/>
              <a:t>*Data shown are randomized numbers</a:t>
            </a:r>
            <a:endParaRPr/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3706" y="765200"/>
            <a:ext cx="7279831" cy="4746072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0"/>
          <p:cNvSpPr/>
          <p:nvPr/>
        </p:nvSpPr>
        <p:spPr>
          <a:xfrm>
            <a:off x="2109171" y="5861967"/>
            <a:ext cx="7973658" cy="461665"/>
          </a:xfrm>
          <a:prstGeom prst="rect">
            <a:avLst/>
          </a:prstGeom>
          <a:solidFill>
            <a:srgbClr val="E9F6C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29384 rows * 17 tags = </a:t>
            </a:r>
            <a:r>
              <a:rPr b="1" lang="en-US" sz="2400" u="sng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499,528 data points took ~6min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Spotfire Integration</a:t>
            </a:r>
            <a:br>
              <a:rPr lang="en-US"/>
            </a:br>
            <a:endParaRPr/>
          </a:p>
        </p:txBody>
      </p:sp>
      <p:sp>
        <p:nvSpPr>
          <p:cNvPr id="256" name="Google Shape;256;p11"/>
          <p:cNvSpPr txBox="1"/>
          <p:nvPr>
            <p:ph idx="1" type="body"/>
          </p:nvPr>
        </p:nvSpPr>
        <p:spPr>
          <a:xfrm>
            <a:off x="677334" y="2160588"/>
            <a:ext cx="3979445" cy="4143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Template created in Spotfire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Reads all column names in uploaded file into Listbox registry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Automatically plots selected entry from ListBox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Example shown is for “Runfile” project plotting VCD</a:t>
            </a:r>
            <a:endParaRPr/>
          </a:p>
        </p:txBody>
      </p:sp>
      <p:pic>
        <p:nvPicPr>
          <p:cNvPr id="257" name="Google Shape;257;p1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8412" y="1138048"/>
            <a:ext cx="6976990" cy="4581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5668" y="1543432"/>
            <a:ext cx="6733562" cy="4169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MultiPi Version Control</a:t>
            </a:r>
            <a:endParaRPr/>
          </a:p>
        </p:txBody>
      </p:sp>
      <p:sp>
        <p:nvSpPr>
          <p:cNvPr id="264" name="Google Shape;264;p12"/>
          <p:cNvSpPr txBox="1"/>
          <p:nvPr>
            <p:ph idx="1" type="body"/>
          </p:nvPr>
        </p:nvSpPr>
        <p:spPr>
          <a:xfrm>
            <a:off x="521059" y="1330521"/>
            <a:ext cx="4563560" cy="441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Updates would be made to: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Add new features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Improve upon old features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Fix bugs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All changes were documented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Code is highly commented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65" name="Google Shape;2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8304" y="1544335"/>
            <a:ext cx="5318483" cy="37693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p12"/>
          <p:cNvCxnSpPr/>
          <p:nvPr/>
        </p:nvCxnSpPr>
        <p:spPr>
          <a:xfrm>
            <a:off x="4163291" y="3006436"/>
            <a:ext cx="2071254" cy="173182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7" name="Google Shape;267;p12"/>
          <p:cNvCxnSpPr>
            <a:endCxn id="268" idx="1"/>
          </p:cNvCxnSpPr>
          <p:nvPr/>
        </p:nvCxnSpPr>
        <p:spPr>
          <a:xfrm flipH="1" rot="-5400000">
            <a:off x="43160" y="4312464"/>
            <a:ext cx="1493100" cy="224700"/>
          </a:xfrm>
          <a:prstGeom prst="curvedConnector2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68" name="Google Shape;26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2060" y="3749831"/>
            <a:ext cx="5278582" cy="2843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MultiPi Goal Check</a:t>
            </a:r>
            <a:endParaRPr/>
          </a:p>
        </p:txBody>
      </p:sp>
      <p:sp>
        <p:nvSpPr>
          <p:cNvPr id="274" name="Google Shape;274;p13"/>
          <p:cNvSpPr txBox="1"/>
          <p:nvPr>
            <p:ph idx="1" type="body"/>
          </p:nvPr>
        </p:nvSpPr>
        <p:spPr>
          <a:xfrm>
            <a:off x="521059" y="1330521"/>
            <a:ext cx="4563560" cy="441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Project goals: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Obtain Pi Data efficiently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Eliminate operator need-to-know of OSIsoft PI Data Historian </a:t>
            </a:r>
            <a:r>
              <a:rPr lang="en-US" u="sng"/>
              <a:t>or</a:t>
            </a:r>
            <a:r>
              <a:rPr lang="en-US"/>
              <a:t> underlying VBA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Macro should be easy to utilize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Data output should be easily ported over to Spotfire for visual analysis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Code must be written such that facility fit upgrades (such as addition of a new reactors or new Pi tags) </a:t>
            </a:r>
            <a:r>
              <a:rPr lang="en-US" u="sng"/>
              <a:t>can be updated without programming knowledge</a:t>
            </a:r>
            <a:endParaRPr/>
          </a:p>
        </p:txBody>
      </p:sp>
      <p:pic>
        <p:nvPicPr>
          <p:cNvPr descr="https://emojipedia-us.s3.dualstack.us-west-1.amazonaws.com/thumbs/160/google/146/heavy-check-mark_2714.png" id="275" name="Google Shape;2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5668" y="1488289"/>
            <a:ext cx="570345" cy="570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85576" y="4064968"/>
            <a:ext cx="1189184" cy="11891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mojipedia-us.s3.dualstack.us-west-1.amazonaws.com/thumbs/160/google/146/heavy-check-mark_2714.png" id="277" name="Google Shape;27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5668" y="2762235"/>
            <a:ext cx="570345" cy="5703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mojipedia-us.s3.dualstack.us-west-1.amazonaws.com/thumbs/160/google/146/heavy-check-mark_2714.png" id="278" name="Google Shape;27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5668" y="3332580"/>
            <a:ext cx="570345" cy="570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63111" y="2146718"/>
            <a:ext cx="2486025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mojipedia-us.s3.dualstack.us-west-1.amazonaws.com/thumbs/160/google/146/heavy-check-mark_2714.png" id="280" name="Google Shape;28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5668" y="2044241"/>
            <a:ext cx="570345" cy="570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Trebuchet MS"/>
              <a:buNone/>
            </a:pPr>
            <a:r>
              <a:rPr lang="en-US" sz="3400"/>
              <a:t>MultiPi Goal Check</a:t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521059" y="1330521"/>
            <a:ext cx="7161286" cy="4578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“</a:t>
            </a:r>
            <a:r>
              <a:rPr b="1" lang="en-US" u="sng"/>
              <a:t>can be updated without programming knowledge”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If PI servers updated to a new address, tags got renamed, or new tags were added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All of the coding referenced excel sheets for non-coder modification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If expansion happens and more than 57 reactors exist?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… Honestly I forgot to put this outside of the code.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840"/>
              <a:buChar char="►"/>
            </a:pPr>
            <a:r>
              <a:rPr lang="en-US" sz="1050"/>
              <a:t>I’m still waiting for the day they call me about this</a:t>
            </a:r>
            <a:endParaRPr/>
          </a:p>
        </p:txBody>
      </p:sp>
      <p:pic>
        <p:nvPicPr>
          <p:cNvPr id="287" name="Google Shape;28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5540" y="609600"/>
            <a:ext cx="3394163" cy="56942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" name="Google Shape;288;p14"/>
          <p:cNvCxnSpPr/>
          <p:nvPr/>
        </p:nvCxnSpPr>
        <p:spPr>
          <a:xfrm>
            <a:off x="2611582" y="2833255"/>
            <a:ext cx="5084618" cy="12469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MultiPi in Summary</a:t>
            </a:r>
            <a:endParaRPr/>
          </a:p>
        </p:txBody>
      </p:sp>
      <p:sp>
        <p:nvSpPr>
          <p:cNvPr id="294" name="Google Shape;294;p15"/>
          <p:cNvSpPr txBox="1"/>
          <p:nvPr>
            <p:ph idx="1" type="body"/>
          </p:nvPr>
        </p:nvSpPr>
        <p:spPr>
          <a:xfrm>
            <a:off x="589974" y="1375931"/>
            <a:ext cx="4903354" cy="4696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Char char="►"/>
            </a:pPr>
            <a:r>
              <a:rPr lang="en-US" sz="1400"/>
              <a:t>Program became tool to query data most people never knew how to access in the first place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Char char="►"/>
            </a:pPr>
            <a:r>
              <a:rPr lang="en-US" sz="1260"/>
              <a:t>Both non-GMP </a:t>
            </a:r>
            <a:r>
              <a:rPr lang="en-US" sz="1260" u="sng"/>
              <a:t>and</a:t>
            </a:r>
            <a:r>
              <a:rPr lang="en-US" sz="1260"/>
              <a:t> GMP registries were built-in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 sz="1400"/>
              <a:t>People in other departments are utilizing my program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Char char="►"/>
            </a:pPr>
            <a:r>
              <a:rPr lang="en-US" sz="1260"/>
              <a:t>Process Tech Transfer Specialist getting data to a client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Char char="►"/>
            </a:pPr>
            <a:r>
              <a:rPr lang="en-US" sz="1260"/>
              <a:t>Clinical Ops comparing batch to batch performance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 sz="1400"/>
              <a:t>MultiPi grabs 20 reactors for 12 tags across 14 days in ~15minutes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Char char="►"/>
            </a:pPr>
            <a:r>
              <a:rPr lang="en-US" sz="1260"/>
              <a:t>&gt;500% efficiency increase to how most people were grabbing the data into excel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 sz="1400"/>
              <a:t>Great care was taken for the customer: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Char char="►"/>
            </a:pPr>
            <a:r>
              <a:rPr lang="en-US" sz="1260"/>
              <a:t>Each GUI was drawn out and drafted before finalizing in VBA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Char char="►"/>
            </a:pPr>
            <a:r>
              <a:rPr lang="en-US" sz="1260"/>
              <a:t>Many features were built-in for end-user comfort (Ex: Pre-selection of Pi-tags in a single checkbox click)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Char char="►"/>
            </a:pPr>
            <a:r>
              <a:rPr lang="en-US" sz="1260"/>
              <a:t>Updates could be done on the excelbook 🡪 No VBA required!</a:t>
            </a:r>
            <a:endParaRPr/>
          </a:p>
        </p:txBody>
      </p:sp>
      <p:pic>
        <p:nvPicPr>
          <p:cNvPr descr="https://previews.123rf.com/images/iqoncept/iqoncept1412/iqoncept141200074/34515342-job-well-done-words-in-red-stamp-to-illustrate-a-good-review-for-a-job-task-or-project-completed-to-.jpg" id="295" name="Google Shape;29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671637"/>
            <a:ext cx="3914775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About - Me</a:t>
            </a:r>
            <a:endParaRPr/>
          </a:p>
        </p:txBody>
      </p:sp>
      <p:sp>
        <p:nvSpPr>
          <p:cNvPr id="151" name="Google Shape;151;p2"/>
          <p:cNvSpPr txBox="1"/>
          <p:nvPr>
            <p:ph idx="1" type="body"/>
          </p:nvPr>
        </p:nvSpPr>
        <p:spPr>
          <a:xfrm>
            <a:off x="622654" y="155729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Education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Biochemical Engineering (2015)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Masters in Analytics (2020)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Work Experience</a:t>
            </a:r>
            <a:endParaRPr/>
          </a:p>
        </p:txBody>
      </p:sp>
      <p:pic>
        <p:nvPicPr>
          <p:cNvPr id="152" name="Google Shape;15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4838" y="4269879"/>
            <a:ext cx="1643806" cy="89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8085" y="4269879"/>
            <a:ext cx="1757499" cy="89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91887" y="4269879"/>
            <a:ext cx="2106396" cy="89062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"/>
          <p:cNvSpPr/>
          <p:nvPr/>
        </p:nvSpPr>
        <p:spPr>
          <a:xfrm>
            <a:off x="3566515" y="4593469"/>
            <a:ext cx="860961" cy="24344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2"/>
          <p:cNvSpPr/>
          <p:nvPr/>
        </p:nvSpPr>
        <p:spPr>
          <a:xfrm>
            <a:off x="6593255" y="4593469"/>
            <a:ext cx="860961" cy="24344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p2"/>
          <p:cNvSpPr/>
          <p:nvPr/>
        </p:nvSpPr>
        <p:spPr>
          <a:xfrm>
            <a:off x="485603" y="5198973"/>
            <a:ext cx="36512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Virology Research (1.5 years)</a:t>
            </a:r>
            <a:endParaRPr/>
          </a:p>
        </p:txBody>
      </p:sp>
      <p:sp>
        <p:nvSpPr>
          <p:cNvPr id="158" name="Google Shape;158;p2"/>
          <p:cNvSpPr/>
          <p:nvPr/>
        </p:nvSpPr>
        <p:spPr>
          <a:xfrm>
            <a:off x="3580128" y="5472336"/>
            <a:ext cx="3793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Process Scientist I (2.75 years)</a:t>
            </a:r>
            <a:endParaRPr/>
          </a:p>
        </p:txBody>
      </p:sp>
      <p:sp>
        <p:nvSpPr>
          <p:cNvPr id="159" name="Google Shape;159;p2"/>
          <p:cNvSpPr/>
          <p:nvPr/>
        </p:nvSpPr>
        <p:spPr>
          <a:xfrm>
            <a:off x="6869218" y="5194768"/>
            <a:ext cx="37517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Process Engineer II (1.0 years)</a:t>
            </a:r>
            <a:endParaRPr/>
          </a:p>
        </p:txBody>
      </p:sp>
      <p:pic>
        <p:nvPicPr>
          <p:cNvPr id="160" name="Google Shape;160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95809" y="1858284"/>
            <a:ext cx="2317160" cy="12812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iversity of California, Davis - Wikipedia" id="161" name="Google Shape;161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31836" y="1697497"/>
            <a:ext cx="1723748" cy="1723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About – Software/Hardware</a:t>
            </a:r>
            <a:br>
              <a:rPr lang="en-US"/>
            </a:br>
            <a:r>
              <a:rPr lang="en-US"/>
              <a:t>&amp; Programming Experience</a:t>
            </a:r>
            <a:endParaRPr/>
          </a:p>
        </p:txBody>
      </p:sp>
      <p:sp>
        <p:nvSpPr>
          <p:cNvPr id="167" name="Google Shape;167;p3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Software</a:t>
            </a:r>
            <a:endParaRPr/>
          </a:p>
        </p:txBody>
      </p:sp>
      <p:sp>
        <p:nvSpPr>
          <p:cNvPr id="168" name="Google Shape;168;p3"/>
          <p:cNvSpPr txBox="1"/>
          <p:nvPr>
            <p:ph idx="2" type="body"/>
          </p:nvPr>
        </p:nvSpPr>
        <p:spPr>
          <a:xfrm>
            <a:off x="4205656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Programming</a:t>
            </a:r>
            <a:endParaRPr/>
          </a:p>
        </p:txBody>
      </p:sp>
      <p:pic>
        <p:nvPicPr>
          <p:cNvPr id="169" name="Google Shape;1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6374" y="2869671"/>
            <a:ext cx="986345" cy="765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8110" y="4126490"/>
            <a:ext cx="822872" cy="91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80663" y="2788891"/>
            <a:ext cx="899418" cy="937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98992" y="4100975"/>
            <a:ext cx="1735047" cy="937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5808" y="2807623"/>
            <a:ext cx="1819850" cy="906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7557" y="4246563"/>
            <a:ext cx="1340826" cy="1098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326984" y="4148084"/>
            <a:ext cx="1878672" cy="119689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"/>
          <p:cNvSpPr txBox="1"/>
          <p:nvPr/>
        </p:nvSpPr>
        <p:spPr>
          <a:xfrm>
            <a:off x="7434039" y="240632"/>
            <a:ext cx="4814107" cy="5800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Equipment (5-layer flasks, Ambr15, Waves, Stainless Steel reactors, disposable reactors)</a:t>
            </a:r>
            <a:endParaRPr/>
          </a:p>
        </p:txBody>
      </p:sp>
      <p:pic>
        <p:nvPicPr>
          <p:cNvPr descr="Image result for ambr15" id="177" name="Google Shape;177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784314" y="2584780"/>
            <a:ext cx="2190959" cy="1598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718289" y="2807622"/>
            <a:ext cx="1282008" cy="906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353463" y="1584491"/>
            <a:ext cx="1667192" cy="263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784314" y="4400031"/>
            <a:ext cx="2190959" cy="1554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295552" y="5538125"/>
            <a:ext cx="2332085" cy="906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124737" y="4332442"/>
            <a:ext cx="1966070" cy="1598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8058663" y="1176769"/>
            <a:ext cx="1769297" cy="132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Initial Problem</a:t>
            </a:r>
            <a:endParaRPr/>
          </a:p>
        </p:txBody>
      </p:sp>
      <p:sp>
        <p:nvSpPr>
          <p:cNvPr id="189" name="Google Shape;189;p4"/>
          <p:cNvSpPr txBox="1"/>
          <p:nvPr>
            <p:ph idx="1" type="body"/>
          </p:nvPr>
        </p:nvSpPr>
        <p:spPr>
          <a:xfrm>
            <a:off x="433138" y="2160589"/>
            <a:ext cx="4428232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“What is ‘Pi’?”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A </a:t>
            </a:r>
            <a:r>
              <a:rPr lang="en-US" u="sng"/>
              <a:t>Data Historian</a:t>
            </a:r>
            <a:r>
              <a:rPr lang="en-US"/>
              <a:t> system by OSISoft which can track multiple tags from bioreactors simultaneously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Problem?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People knew of Pi, but many could not access the info </a:t>
            </a:r>
            <a:r>
              <a:rPr lang="en-US" u="sng"/>
              <a:t>efficiently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Many found it </a:t>
            </a:r>
            <a:r>
              <a:rPr lang="en-US" u="sng"/>
              <a:t>tedious</a:t>
            </a:r>
            <a:r>
              <a:rPr lang="en-US"/>
              <a:t> to access the information they desired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Solution?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u="sng"/>
              <a:t>Design</a:t>
            </a:r>
            <a:r>
              <a:rPr lang="en-US"/>
              <a:t> an efficient program</a:t>
            </a:r>
            <a:endParaRPr u="sng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90" name="Google Shape;190;p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5511" y="2159924"/>
            <a:ext cx="2734320" cy="388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4850" y="3492610"/>
            <a:ext cx="913844" cy="860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75668" y="460489"/>
            <a:ext cx="6089230" cy="596166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"/>
          <p:cNvSpPr/>
          <p:nvPr/>
        </p:nvSpPr>
        <p:spPr>
          <a:xfrm>
            <a:off x="9641304" y="5831304"/>
            <a:ext cx="737937" cy="486053"/>
          </a:xfrm>
          <a:prstGeom prst="ellipse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p4"/>
          <p:cNvSpPr txBox="1"/>
          <p:nvPr/>
        </p:nvSpPr>
        <p:spPr>
          <a:xfrm>
            <a:off x="4975667" y="102818"/>
            <a:ext cx="64543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of how </a:t>
            </a:r>
            <a:r>
              <a:rPr b="0" i="0" lang="en-US" sz="1800" u="sng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NOT</a:t>
            </a: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to design your UI (A music software) </a:t>
            </a:r>
            <a:endParaRPr/>
          </a:p>
        </p:txBody>
      </p:sp>
      <p:sp>
        <p:nvSpPr>
          <p:cNvPr id="195" name="Google Shape;195;p4"/>
          <p:cNvSpPr txBox="1"/>
          <p:nvPr/>
        </p:nvSpPr>
        <p:spPr>
          <a:xfrm>
            <a:off x="8630653" y="6442574"/>
            <a:ext cx="2815390" cy="369332"/>
          </a:xfrm>
          <a:prstGeom prst="rect">
            <a:avLst/>
          </a:prstGeom>
          <a:solidFill>
            <a:srgbClr val="E9F6C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Quit?! Where is confirm??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"/>
          <p:cNvSpPr txBox="1"/>
          <p:nvPr>
            <p:ph type="title"/>
          </p:nvPr>
        </p:nvSpPr>
        <p:spPr>
          <a:xfrm>
            <a:off x="677334" y="879652"/>
            <a:ext cx="8596668" cy="1050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lang="en-US" sz="3240"/>
              <a:t>Data Querying Program Goals</a:t>
            </a:r>
            <a:br>
              <a:rPr lang="en-US" sz="3240"/>
            </a:br>
            <a:endParaRPr sz="3240"/>
          </a:p>
        </p:txBody>
      </p:sp>
      <p:sp>
        <p:nvSpPr>
          <p:cNvPr id="201" name="Google Shape;201;p5"/>
          <p:cNvSpPr txBox="1"/>
          <p:nvPr>
            <p:ph idx="1" type="body"/>
          </p:nvPr>
        </p:nvSpPr>
        <p:spPr>
          <a:xfrm>
            <a:off x="908854" y="1713833"/>
            <a:ext cx="4590704" cy="3791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Project goals: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84"/>
              <a:buChar char="►"/>
            </a:pPr>
            <a:r>
              <a:rPr lang="en-US" sz="1480"/>
              <a:t>Obtain Pi Data efficiently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84"/>
              <a:buChar char="►"/>
            </a:pPr>
            <a:r>
              <a:rPr lang="en-US" sz="1480"/>
              <a:t>Eliminate operator need-to-know of OSIsoft PI Data Historian </a:t>
            </a:r>
            <a:r>
              <a:rPr lang="en-US" sz="1480" u="sng"/>
              <a:t>or</a:t>
            </a:r>
            <a:r>
              <a:rPr lang="en-US" sz="1480"/>
              <a:t> underlying VBA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Requirements: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84"/>
              <a:buChar char="►"/>
            </a:pPr>
            <a:r>
              <a:rPr lang="en-US" sz="1480"/>
              <a:t>Macro should be easy to utilize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84"/>
              <a:buChar char="►"/>
            </a:pPr>
            <a:r>
              <a:rPr lang="en-US" sz="1480"/>
              <a:t>Data output should be easily ported over to Spotfire for visual analysis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84"/>
              <a:buChar char="►"/>
            </a:pPr>
            <a:r>
              <a:rPr lang="en-US" sz="1480"/>
              <a:t>Code must be written such that facility fit upgrades (such as addition of a new reactors or new Pi tags) </a:t>
            </a:r>
            <a:r>
              <a:rPr lang="en-US" sz="1480" u="sng"/>
              <a:t>can be updated without programming knowledge</a:t>
            </a:r>
            <a:endParaRPr/>
          </a:p>
        </p:txBody>
      </p:sp>
      <p:sp>
        <p:nvSpPr>
          <p:cNvPr id="202" name="Google Shape;202;p5"/>
          <p:cNvSpPr txBox="1"/>
          <p:nvPr>
            <p:ph idx="2" type="body"/>
          </p:nvPr>
        </p:nvSpPr>
        <p:spPr>
          <a:xfrm>
            <a:off x="5592686" y="1713832"/>
            <a:ext cx="4700821" cy="299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Solution: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84"/>
              <a:buChar char="►"/>
            </a:pPr>
            <a:r>
              <a:rPr lang="en-US" sz="1480"/>
              <a:t>I chose to program in VBA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36"/>
              <a:buChar char="►"/>
            </a:pPr>
            <a:r>
              <a:rPr lang="en-US" sz="1295"/>
              <a:t>“Build your program in a language that is optimal to the end user”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36"/>
              <a:buChar char="►"/>
            </a:pPr>
            <a:r>
              <a:rPr lang="en-US" sz="1295"/>
              <a:t>Everyone knows how to use Excel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36"/>
              <a:buChar char="►"/>
            </a:pPr>
            <a:r>
              <a:rPr lang="en-US" sz="1295"/>
              <a:t>Userforms can be designed to lead customer interaction through the software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36"/>
              <a:buChar char="►"/>
            </a:pPr>
            <a:r>
              <a:rPr lang="en-US" sz="1295" u="sng"/>
              <a:t>Everyone knows how to click buttons!</a:t>
            </a:r>
            <a:endParaRPr/>
          </a:p>
        </p:txBody>
      </p:sp>
      <p:pic>
        <p:nvPicPr>
          <p:cNvPr id="203" name="Google Shape;20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2686" y="4037756"/>
            <a:ext cx="410527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randomBar dir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The result - MultiPi</a:t>
            </a:r>
            <a:endParaRPr/>
          </a:p>
        </p:txBody>
      </p:sp>
      <p:sp>
        <p:nvSpPr>
          <p:cNvPr id="209" name="Google Shape;209;p6"/>
          <p:cNvSpPr txBox="1"/>
          <p:nvPr>
            <p:ph idx="1" type="body"/>
          </p:nvPr>
        </p:nvSpPr>
        <p:spPr>
          <a:xfrm>
            <a:off x="385012" y="1536970"/>
            <a:ext cx="5221704" cy="442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Char char="►"/>
            </a:pPr>
            <a:r>
              <a:rPr lang="en-US" sz="1400"/>
              <a:t>A program that was easy to use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 sz="1400"/>
              <a:t>So easy in fact…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Char char="►"/>
            </a:pPr>
            <a:r>
              <a:rPr lang="en-US" sz="1260"/>
              <a:t>people still don’t know what Pi is at BI</a:t>
            </a:r>
            <a:endParaRPr/>
          </a:p>
          <a:p>
            <a:pPr indent="-27178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 sz="1400"/>
              <a:t>Program Usage (In a nutshell):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Char char="►"/>
            </a:pPr>
            <a:r>
              <a:rPr lang="en-US" sz="1260"/>
              <a:t>1) Select bioreactors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Char char="►"/>
            </a:pPr>
            <a:r>
              <a:rPr lang="en-US" sz="1260"/>
              <a:t>2) Define bioreactors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Char char="►"/>
            </a:pPr>
            <a:r>
              <a:rPr lang="en-US" sz="1260"/>
              <a:t>3) Select Pi Tags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Char char="►"/>
            </a:pPr>
            <a:r>
              <a:rPr lang="en-US" sz="1260"/>
              <a:t>4) Specify START / END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Char char="►"/>
            </a:pPr>
            <a:r>
              <a:rPr lang="en-US" sz="1260"/>
              <a:t>5) Specify STEP interval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Char char="►"/>
            </a:pPr>
            <a:r>
              <a:rPr lang="en-US" sz="1260"/>
              <a:t>6) Accept Parameters before computation starts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Char char="►"/>
            </a:pPr>
            <a:r>
              <a:rPr lang="en-US" sz="1260"/>
              <a:t>7) Save the file output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Char char="►"/>
            </a:pPr>
            <a:r>
              <a:rPr lang="en-US" sz="1260"/>
              <a:t>8) Open the file in Spotfire Template</a:t>
            </a:r>
            <a:endParaRPr/>
          </a:p>
          <a:p>
            <a:pPr indent="-221741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t/>
            </a:r>
            <a:endParaRPr sz="1260"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 sz="1400"/>
              <a:t>Detailed program usage on following slides</a:t>
            </a:r>
            <a:endParaRPr/>
          </a:p>
          <a:p>
            <a:pPr indent="-27178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00"/>
          </a:p>
        </p:txBody>
      </p:sp>
      <p:pic>
        <p:nvPicPr>
          <p:cNvPr id="210" name="Google Shape;21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9221" y="-2052"/>
            <a:ext cx="5566610" cy="68141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6"/>
          <p:cNvSpPr txBox="1"/>
          <p:nvPr/>
        </p:nvSpPr>
        <p:spPr>
          <a:xfrm>
            <a:off x="4140077" y="6207930"/>
            <a:ext cx="7607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Video</a:t>
            </a:r>
            <a:endParaRPr/>
          </a:p>
        </p:txBody>
      </p:sp>
      <p:sp>
        <p:nvSpPr>
          <p:cNvPr id="212" name="Google Shape;212;p6"/>
          <p:cNvSpPr/>
          <p:nvPr/>
        </p:nvSpPr>
        <p:spPr>
          <a:xfrm>
            <a:off x="4900863" y="6248399"/>
            <a:ext cx="834190" cy="32886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MultiPi Interface (1/3)</a:t>
            </a:r>
            <a:endParaRPr/>
          </a:p>
        </p:txBody>
      </p:sp>
      <p:sp>
        <p:nvSpPr>
          <p:cNvPr id="218" name="Google Shape;218;p7"/>
          <p:cNvSpPr txBox="1"/>
          <p:nvPr>
            <p:ph idx="1" type="body"/>
          </p:nvPr>
        </p:nvSpPr>
        <p:spPr>
          <a:xfrm>
            <a:off x="908853" y="1930400"/>
            <a:ext cx="8915399" cy="1926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Select Server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Select Bioreactor(s)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19" name="Google Shape;219;p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7748" y="2817536"/>
            <a:ext cx="6917887" cy="274519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7"/>
          <p:cNvSpPr/>
          <p:nvPr/>
        </p:nvSpPr>
        <p:spPr>
          <a:xfrm>
            <a:off x="8272624" y="3041073"/>
            <a:ext cx="1717964" cy="408709"/>
          </a:xfrm>
          <a:prstGeom prst="ellipse">
            <a:avLst/>
          </a:prstGeom>
          <a:noFill/>
          <a:ln cap="rnd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1" name="Google Shape;221;p7"/>
          <p:cNvSpPr/>
          <p:nvPr/>
        </p:nvSpPr>
        <p:spPr>
          <a:xfrm>
            <a:off x="4560909" y="3368699"/>
            <a:ext cx="4671068" cy="824345"/>
          </a:xfrm>
          <a:prstGeom prst="ellipse">
            <a:avLst/>
          </a:prstGeom>
          <a:noFill/>
          <a:ln cap="rnd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2" name="Google Shape;222;p7"/>
          <p:cNvSpPr txBox="1"/>
          <p:nvPr/>
        </p:nvSpPr>
        <p:spPr>
          <a:xfrm>
            <a:off x="908853" y="5177872"/>
            <a:ext cx="8915399" cy="1926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en-US" sz="18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Color scheme: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Green = Forward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Red = Quit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Blue = Go back 1 step (Not shown for 1</a:t>
            </a:r>
            <a:r>
              <a:rPr b="0" baseline="30000" i="0" lang="en-US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st</a:t>
            </a:r>
            <a:r>
              <a:rPr b="0" i="0" lang="en-US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 step!)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MultiPi Interface (2/3)</a:t>
            </a:r>
            <a:endParaRPr/>
          </a:p>
        </p:txBody>
      </p:sp>
      <p:sp>
        <p:nvSpPr>
          <p:cNvPr id="228" name="Google Shape;228;p8"/>
          <p:cNvSpPr txBox="1"/>
          <p:nvPr>
            <p:ph idx="1" type="body"/>
          </p:nvPr>
        </p:nvSpPr>
        <p:spPr>
          <a:xfrm>
            <a:off x="908853" y="1930400"/>
            <a:ext cx="8915399" cy="1926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Define your bioreactor(s) as you wish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Ex: Control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Ex2: pH Shift Up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Ex3: Temp Shift Down</a:t>
            </a:r>
            <a:endParaRPr/>
          </a:p>
        </p:txBody>
      </p:sp>
      <p:pic>
        <p:nvPicPr>
          <p:cNvPr id="229" name="Google Shape;229;p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2807" y="1930400"/>
            <a:ext cx="3486150" cy="37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8"/>
          <p:cNvSpPr txBox="1"/>
          <p:nvPr/>
        </p:nvSpPr>
        <p:spPr>
          <a:xfrm>
            <a:off x="5825836" y="3047999"/>
            <a:ext cx="14131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V52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6610" y="1347826"/>
            <a:ext cx="7839075" cy="53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MultiPi Interface (3/3)</a:t>
            </a:r>
            <a:endParaRPr/>
          </a:p>
        </p:txBody>
      </p:sp>
      <p:sp>
        <p:nvSpPr>
          <p:cNvPr id="237" name="Google Shape;237;p9"/>
          <p:cNvSpPr txBox="1"/>
          <p:nvPr>
            <p:ph idx="1" type="body"/>
          </p:nvPr>
        </p:nvSpPr>
        <p:spPr>
          <a:xfrm>
            <a:off x="908853" y="1930400"/>
            <a:ext cx="2647757" cy="4599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Select Pi Tag(s)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Input Start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Input End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Input Step-size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</a:pPr>
            <a:r>
              <a:rPr lang="en-US" sz="1200"/>
              <a:t>(Everything else is optional!)</a:t>
            </a:r>
            <a:endParaRPr/>
          </a:p>
          <a:p>
            <a:pPr indent="-281940" lvl="0" marL="342900" rtl="0" algn="l">
              <a:spcBef>
                <a:spcPts val="1000"/>
              </a:spcBef>
              <a:spcAft>
                <a:spcPts val="0"/>
              </a:spcAft>
              <a:buSzPts val="960"/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</a:pPr>
            <a:r>
              <a:rPr lang="en-US" sz="1200"/>
              <a:t>Note: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800"/>
              <a:buChar char="►"/>
            </a:pPr>
            <a:r>
              <a:rPr lang="en-US" sz="1000"/>
              <a:t>Grey box details bioreactors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800"/>
              <a:buChar char="►"/>
            </a:pPr>
            <a:r>
              <a:rPr lang="en-US" sz="1000"/>
              <a:t>Bottom-left for “Runtime”</a:t>
            </a:r>
            <a:endParaRPr/>
          </a:p>
        </p:txBody>
      </p:sp>
      <p:sp>
        <p:nvSpPr>
          <p:cNvPr id="238" name="Google Shape;238;p9"/>
          <p:cNvSpPr/>
          <p:nvPr/>
        </p:nvSpPr>
        <p:spPr>
          <a:xfrm>
            <a:off x="6504709" y="1521691"/>
            <a:ext cx="2730649" cy="1547091"/>
          </a:xfrm>
          <a:prstGeom prst="ellipse">
            <a:avLst/>
          </a:prstGeom>
          <a:noFill/>
          <a:ln cap="rnd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9" name="Google Shape;239;p9"/>
          <p:cNvSpPr/>
          <p:nvPr/>
        </p:nvSpPr>
        <p:spPr>
          <a:xfrm>
            <a:off x="6466065" y="2546166"/>
            <a:ext cx="2730649" cy="1547091"/>
          </a:xfrm>
          <a:prstGeom prst="ellipse">
            <a:avLst/>
          </a:prstGeom>
          <a:noFill/>
          <a:ln cap="rnd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Google Shape;240;p9"/>
          <p:cNvSpPr/>
          <p:nvPr/>
        </p:nvSpPr>
        <p:spPr>
          <a:xfrm>
            <a:off x="6868151" y="3916819"/>
            <a:ext cx="1926475" cy="792204"/>
          </a:xfrm>
          <a:prstGeom prst="ellipse">
            <a:avLst/>
          </a:prstGeom>
          <a:noFill/>
          <a:ln cap="rnd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1" name="Google Shape;241;p9"/>
          <p:cNvSpPr/>
          <p:nvPr/>
        </p:nvSpPr>
        <p:spPr>
          <a:xfrm>
            <a:off x="6504709" y="5239327"/>
            <a:ext cx="2819400" cy="473850"/>
          </a:xfrm>
          <a:prstGeom prst="ellipse">
            <a:avLst/>
          </a:prstGeom>
          <a:noFill/>
          <a:ln cap="rnd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2" name="Google Shape;242;p9"/>
          <p:cNvSpPr/>
          <p:nvPr/>
        </p:nvSpPr>
        <p:spPr>
          <a:xfrm>
            <a:off x="3455742" y="1521691"/>
            <a:ext cx="2529421" cy="4193309"/>
          </a:xfrm>
          <a:prstGeom prst="ellipse">
            <a:avLst/>
          </a:prstGeom>
          <a:noFill/>
          <a:ln cap="rnd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2019-02-03T23:48:58Z</dcterms:created>
  <dc:creator>Brandon Tran</dc:creator>
</cp:coreProperties>
</file>