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0" r:id="rId5"/>
    <p:sldId id="271" r:id="rId6"/>
    <p:sldId id="276" r:id="rId7"/>
    <p:sldId id="301" r:id="rId8"/>
    <p:sldId id="300" r:id="rId9"/>
    <p:sldId id="302" r:id="rId10"/>
    <p:sldId id="303" r:id="rId11"/>
    <p:sldId id="365" r:id="rId12"/>
    <p:sldId id="366" r:id="rId13"/>
    <p:sldId id="304" r:id="rId14"/>
    <p:sldId id="306" r:id="rId15"/>
    <p:sldId id="312" r:id="rId16"/>
    <p:sldId id="319" r:id="rId17"/>
    <p:sldId id="314" r:id="rId18"/>
    <p:sldId id="320" r:id="rId19"/>
    <p:sldId id="315" r:id="rId20"/>
    <p:sldId id="321" r:id="rId21"/>
    <p:sldId id="316" r:id="rId22"/>
    <p:sldId id="322" r:id="rId23"/>
    <p:sldId id="330" r:id="rId24"/>
    <p:sldId id="331" r:id="rId25"/>
    <p:sldId id="332" r:id="rId26"/>
    <p:sldId id="363" r:id="rId27"/>
    <p:sldId id="317" r:id="rId28"/>
    <p:sldId id="323" r:id="rId29"/>
    <p:sldId id="318" r:id="rId30"/>
    <p:sldId id="414" r:id="rId31"/>
    <p:sldId id="326" r:id="rId32"/>
    <p:sldId id="327" r:id="rId33"/>
    <p:sldId id="367" r:id="rId34"/>
    <p:sldId id="368" r:id="rId35"/>
    <p:sldId id="328" r:id="rId36"/>
    <p:sldId id="369" r:id="rId37"/>
    <p:sldId id="275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18" autoAdjust="0"/>
  </p:normalViewPr>
  <p:slideViewPr>
    <p:cSldViewPr snapToGrid="0">
      <p:cViewPr varScale="1">
        <p:scale>
          <a:sx n="61" d="100"/>
          <a:sy n="61" d="100"/>
        </p:scale>
        <p:origin x="-72" y="-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hyperlink" Target="&#24635;&#25991;&#26723;/okHttp&#28304;&#30721;&#35299;&#26512;/&#25318;&#25130;&#22120;&#36131;&#20219;&#38142;.jpg" TargetMode="Externa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hyperlink" Target="&#24635;&#25991;&#26723;/okHttp&#28304;&#30721;&#35299;&#26512;/&#37325;&#35797;&#21644;&#37325;&#23450;&#21521;&#25318;&#25130;&#22120;&#27969;&#31243;&#22270;.jpg" TargetMode="Externa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hyperlink" Target="&#24635;&#25991;&#26723;/okHttp&#28304;&#30721;&#35299;&#26512;/&#32531;&#23384;&#25318;&#25130;&#22120;&#27969;&#31243;&#22270;.jpg" TargetMode="Externa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hyperlink" Target="&#24635;&#25991;&#26723;/okHttp&#28304;&#30721;&#35299;&#26512;/&#36830;&#25509;&#25318;&#25130;&#22120;-&#36830;&#25509;&#22797;&#29992;.jpg" TargetMode="Externa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hyperlink" Target="&#24635;&#25991;&#26723;/okHttp&#28304;&#30721;&#35299;&#26512;/&#36830;&#25509;&#25318;&#25130;&#22120;%20-%20&#36335;&#30001;&#26597;&#25214;%20.jpg" TargetMode="Externa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hyperlink" Target="&#24635;&#25991;&#26723;/okHttp&#28304;&#30721;&#35299;&#26512;/&#21628;&#21483;&#26381;&#21153;&#25318;&#25130;&#22120;.jpg" TargetMode="Externa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hyperlink" Target="&#24635;&#25991;&#26723;/okHttp&#28304;&#30721;&#35299;&#26512;/okHttp&#25972;&#20307;&#24037;&#20316;&#27969;&#31243;.jpg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0250" y="2818130"/>
            <a:ext cx="829627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75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OKHttp</a:t>
            </a:r>
            <a:r>
              <a:rPr lang="zh-CN" altLang="en-US" sz="75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源码</a:t>
            </a:r>
            <a:r>
              <a:rPr lang="zh-CN" altLang="en-US" sz="75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解析</a:t>
            </a:r>
            <a:endParaRPr lang="zh-CN" altLang="en-US" sz="75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0250" y="3758565"/>
            <a:ext cx="1854200" cy="49911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800" spc="225" dirty="0">
                <a:solidFill>
                  <a:srgbClr val="292929"/>
                </a:solidFill>
                <a:cs typeface="+mn-ea"/>
                <a:sym typeface="+mn-lt"/>
              </a:rPr>
              <a:t>版本</a:t>
            </a:r>
            <a:r>
              <a:rPr lang="en-US" altLang="zh-CN" sz="2800" spc="225" dirty="0">
                <a:solidFill>
                  <a:srgbClr val="292929"/>
                </a:solidFill>
                <a:cs typeface="+mn-ea"/>
                <a:sym typeface="+mn-lt"/>
              </a:rPr>
              <a:t>4.9.3</a:t>
            </a:r>
            <a:endParaRPr sz="28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10" grpId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05" y="31861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拦截器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图片 5" descr="拦截器责任链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159385"/>
            <a:ext cx="3773170" cy="65392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2945" y="1324610"/>
            <a:ext cx="62337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拦截器链使用了责任链模式，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将</a:t>
            </a:r>
            <a:r>
              <a:rPr lang="en-US" altLang="zh-CN"/>
              <a:t>Request</a:t>
            </a:r>
            <a:r>
              <a:rPr lang="zh-CN" altLang="en-US"/>
              <a:t>从上层拦截器不断地往下层拦截器传递。</a:t>
            </a:r>
            <a:endParaRPr lang="zh-CN" altLang="en-US"/>
          </a:p>
          <a:p>
            <a:r>
              <a:rPr lang="zh-CN" altLang="en-US"/>
              <a:t>每层拦截器在往下传递之前会根据自己的职责对</a:t>
            </a:r>
            <a:r>
              <a:rPr lang="en-US" altLang="zh-CN"/>
              <a:t>Request</a:t>
            </a:r>
            <a:r>
              <a:rPr lang="zh-CN" altLang="en-US"/>
              <a:t>进行包装或者根据</a:t>
            </a:r>
            <a:r>
              <a:rPr lang="en-US" altLang="zh-CN"/>
              <a:t>Request</a:t>
            </a:r>
            <a:r>
              <a:rPr lang="zh-CN" altLang="en-US"/>
              <a:t>的头字段选择相应的执行</a:t>
            </a:r>
            <a:r>
              <a:rPr lang="zh-CN" altLang="en-US"/>
              <a:t>策略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当</a:t>
            </a:r>
            <a:r>
              <a:rPr lang="en-US" altLang="zh-CN"/>
              <a:t>Request</a:t>
            </a:r>
            <a:r>
              <a:rPr lang="zh-CN" altLang="en-US"/>
              <a:t>到达最后一层拦截器，也就是</a:t>
            </a:r>
            <a:r>
              <a:rPr lang="en-US" altLang="zh-CN"/>
              <a:t>CallServerInterceptor</a:t>
            </a:r>
            <a:r>
              <a:rPr lang="zh-CN" altLang="en-US"/>
              <a:t>后，</a:t>
            </a:r>
            <a:r>
              <a:rPr lang="en-US" altLang="zh-CN"/>
              <a:t>CallServerInterceptor</a:t>
            </a:r>
            <a:r>
              <a:rPr lang="zh-CN" altLang="en-US"/>
              <a:t>直接请求服务器，获取</a:t>
            </a:r>
            <a:r>
              <a:rPr lang="zh-CN" altLang="en-US"/>
              <a:t>响应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3.CallServerInterceptor</a:t>
            </a:r>
            <a:r>
              <a:rPr lang="zh-CN" altLang="en-US"/>
              <a:t>会把响应往上传递，直到最上层的拦截器。向上传递的过程中，每个拦截器又会根据自己的职责处理</a:t>
            </a:r>
            <a:r>
              <a:rPr lang="en-US" altLang="zh-CN"/>
              <a:t>Response</a:t>
            </a:r>
            <a:r>
              <a:rPr lang="zh-CN" altLang="en-US"/>
              <a:t>或者根据</a:t>
            </a:r>
            <a:r>
              <a:rPr lang="en-US" altLang="zh-CN"/>
              <a:t>Response</a:t>
            </a:r>
            <a:r>
              <a:rPr lang="zh-CN" altLang="en-US"/>
              <a:t>头的内容选择相应的执行</a:t>
            </a:r>
            <a:r>
              <a:rPr lang="zh-CN" altLang="en-US"/>
              <a:t>策略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若请求过程中某个拦截器捕获到异常，会把异常不断往上层拦截器</a:t>
            </a:r>
            <a:r>
              <a:rPr lang="zh-CN" altLang="en-US"/>
              <a:t>传递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2365" y="296545"/>
            <a:ext cx="285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295" y="3058795"/>
            <a:ext cx="507047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sz="7500" b="1" spc="225" dirty="0">
                <a:solidFill>
                  <a:srgbClr val="292929"/>
                </a:solidFill>
                <a:cs typeface="+mn-ea"/>
                <a:sym typeface="+mn-lt"/>
              </a:rPr>
              <a:t>五大拦截器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0005" y="318611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五大拦截器简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Shape 144"/>
          <p:cNvSpPr/>
          <p:nvPr/>
        </p:nvSpPr>
        <p:spPr>
          <a:xfrm>
            <a:off x="1654175" y="1135380"/>
            <a:ext cx="2922905" cy="2872105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19240" y="1655619"/>
            <a:ext cx="2470538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重试和重定向拦截器</a:t>
            </a:r>
            <a:endParaRPr lang="zh-CN" altLang="en-US" sz="24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80314" y="2648269"/>
            <a:ext cx="2470538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网络请求异常重试、</a:t>
            </a:r>
            <a:endParaRPr lang="zh-CN" altLang="en-US" sz="1400" dirty="0">
              <a:solidFill>
                <a:srgbClr val="262626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请求重定向</a:t>
            </a:r>
            <a:endParaRPr lang="zh-CN" altLang="en-US" sz="14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" name="Shape 144"/>
          <p:cNvSpPr/>
          <p:nvPr/>
        </p:nvSpPr>
        <p:spPr>
          <a:xfrm>
            <a:off x="4351020" y="1135380"/>
            <a:ext cx="2922905" cy="2872105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77045" y="1731819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桥接拦截器</a:t>
            </a:r>
            <a:endParaRPr lang="zh-CN" altLang="en-US" sz="24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2" name="Shape 144"/>
          <p:cNvSpPr/>
          <p:nvPr/>
        </p:nvSpPr>
        <p:spPr>
          <a:xfrm>
            <a:off x="7000875" y="1135380"/>
            <a:ext cx="2922905" cy="2872105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226900" y="1731819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缓存</a:t>
            </a:r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拦截器</a:t>
            </a:r>
            <a:endParaRPr lang="zh-CN" altLang="en-US" sz="24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5" name="Shape 144"/>
          <p:cNvSpPr/>
          <p:nvPr/>
        </p:nvSpPr>
        <p:spPr>
          <a:xfrm>
            <a:off x="3013075" y="3548380"/>
            <a:ext cx="2922905" cy="2872105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178140" y="4068619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连接</a:t>
            </a:r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拦截器</a:t>
            </a:r>
            <a:endParaRPr lang="zh-CN" altLang="en-US" sz="24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38" name="Shape 144"/>
          <p:cNvSpPr/>
          <p:nvPr/>
        </p:nvSpPr>
        <p:spPr>
          <a:xfrm>
            <a:off x="5730875" y="3548380"/>
            <a:ext cx="2922905" cy="2872105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56900" y="4068619"/>
            <a:ext cx="2470538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呼叫服务</a:t>
            </a:r>
            <a:endParaRPr lang="zh-CN" altLang="en-US" sz="2400" dirty="0">
              <a:solidFill>
                <a:srgbClr val="262626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拦截器</a:t>
            </a:r>
            <a:endParaRPr lang="zh-CN" altLang="en-US" sz="24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577159" y="2648269"/>
            <a:ext cx="2470538" cy="4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构建</a:t>
            </a: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请求头</a:t>
            </a:r>
            <a:endParaRPr lang="zh-CN" altLang="en-US" sz="14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03214" y="2648269"/>
            <a:ext cx="2470538" cy="4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处理网络请求缓存</a:t>
            </a:r>
            <a:endParaRPr lang="zh-CN" altLang="en-US" sz="14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30324" y="4898074"/>
            <a:ext cx="2470538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寻找可用连接</a:t>
            </a: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、连接服务器</a:t>
            </a:r>
            <a:endParaRPr lang="zh-CN" altLang="en-US" sz="1400" dirty="0">
              <a:solidFill>
                <a:srgbClr val="262626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cs typeface="+mn-ea"/>
                <a:sym typeface="+mn-lt"/>
              </a:rPr>
              <a:t>(Tcp</a:t>
            </a: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三次握手，</a:t>
            </a:r>
            <a:r>
              <a:rPr lang="en-US" altLang="zh-CN" sz="1400" dirty="0">
                <a:solidFill>
                  <a:srgbClr val="262626"/>
                </a:solidFill>
                <a:cs typeface="+mn-ea"/>
                <a:sym typeface="+mn-lt"/>
              </a:rPr>
              <a:t>TLS</a:t>
            </a: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四次握手</a:t>
            </a:r>
            <a:r>
              <a:rPr lang="en-US" altLang="zh-CN" sz="1400" dirty="0">
                <a:solidFill>
                  <a:srgbClr val="262626"/>
                </a:solidFill>
                <a:cs typeface="+mn-ea"/>
                <a:sym typeface="+mn-lt"/>
              </a:rPr>
              <a:t>)</a:t>
            </a:r>
            <a:endParaRPr lang="en-US" altLang="zh-CN" sz="140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33214" y="5059999"/>
            <a:ext cx="2470538" cy="4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直接与服务器进行数据</a:t>
            </a:r>
            <a:r>
              <a:rPr lang="zh-CN" altLang="en-US" sz="1400" dirty="0">
                <a:solidFill>
                  <a:srgbClr val="262626"/>
                </a:solidFill>
                <a:cs typeface="+mn-ea"/>
                <a:sym typeface="+mn-lt"/>
              </a:rPr>
              <a:t>交换</a:t>
            </a:r>
            <a:endParaRPr lang="zh-CN" altLang="en-US" sz="1400" dirty="0">
              <a:solidFill>
                <a:srgbClr val="26262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/>
      <p:bldP spid="25" grpId="0" bldLvl="0"/>
      <p:bldP spid="27" grpId="0" bldLvl="0"/>
      <p:bldP spid="33" grpId="0" bldLvl="0"/>
      <p:bldP spid="36" grpId="0" bldLvl="0"/>
      <p:bldP spid="39" grpId="0" bldLvl="0"/>
      <p:bldP spid="41" grpId="0" bldLvl="0"/>
      <p:bldP spid="42" grpId="0" bldLvl="0"/>
      <p:bldP spid="43" grpId="0" bldLvl="0"/>
      <p:bldP spid="4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551300" y="36811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8203" y="2041171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30500" y="3115310"/>
            <a:ext cx="886650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重试和重定向拦截器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201" y="3015703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3.1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65" y="296545"/>
            <a:ext cx="285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  <p:bldP spid="1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05" y="318611"/>
            <a:ext cx="93065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RetryAndFllowUpInterceptor -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重试和重定向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拦截器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72871" y="19550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重试和重定向拦截器流程图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30" y="1070610"/>
            <a:ext cx="5488305" cy="5235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1535" y="2585085"/>
            <a:ext cx="38493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重试和重定向拦截器主要负责</a:t>
            </a:r>
            <a:r>
              <a:rPr lang="zh-CN" altLang="en-US"/>
              <a:t>三件事：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创建</a:t>
            </a:r>
            <a:r>
              <a:rPr lang="en-US" altLang="zh-CN"/>
              <a:t>ExchangeFinder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网络请求异常</a:t>
            </a:r>
            <a:r>
              <a:rPr lang="zh-CN" altLang="en-US"/>
              <a:t>重试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网络请求重定向，重定向次数不大于</a:t>
            </a:r>
            <a:r>
              <a:rPr lang="en-US" altLang="zh-CN"/>
              <a:t>20</a:t>
            </a:r>
            <a:r>
              <a:rPr lang="zh-CN" altLang="en-US"/>
              <a:t>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551300" y="36811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8203" y="2041171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30500" y="3115310"/>
            <a:ext cx="886650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桥接拦截器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201" y="3015703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3.2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65" y="296545"/>
            <a:ext cx="285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0500" y="4197350"/>
            <a:ext cx="252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BridgeInterceptor</a:t>
            </a:r>
            <a:endParaRPr lang="en-US" altLang="zh-CN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  <p:bldP spid="1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05" y="318611"/>
            <a:ext cx="56940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BridgeInterceptor -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桥接拦截器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551300" y="36811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8203" y="2041171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30500" y="3115310"/>
            <a:ext cx="886650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缓存拦截器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201" y="3015703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3.3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65" y="296545"/>
            <a:ext cx="285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0500" y="4239260"/>
            <a:ext cx="252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CacheInterceptor</a:t>
            </a:r>
            <a:endParaRPr lang="en-US" altLang="zh-CN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  <p:bldP spid="1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05" y="318611"/>
            <a:ext cx="56940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CacheInterceptor -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缓存拦截器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缓存拦截器流程图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65" y="946150"/>
            <a:ext cx="4444365" cy="5592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0560" y="3160395"/>
            <a:ext cx="58820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缓存拦截器主要</a:t>
            </a:r>
            <a:r>
              <a:rPr lang="zh-CN" altLang="en-US"/>
              <a:t>负责根据请求头</a:t>
            </a:r>
            <a:r>
              <a:rPr lang="en-US" altLang="zh-CN"/>
              <a:t>/</a:t>
            </a:r>
            <a:r>
              <a:rPr lang="zh-CN" altLang="en-US"/>
              <a:t>响应头</a:t>
            </a:r>
            <a:r>
              <a:rPr lang="en-US" altLang="zh-CN"/>
              <a:t>Cache-Control</a:t>
            </a:r>
            <a:r>
              <a:rPr lang="zh-CN" altLang="en-US"/>
              <a:t>字段，选择相应的缓存策略进行缓存</a:t>
            </a:r>
            <a:r>
              <a:rPr lang="en-US" altLang="zh-CN"/>
              <a:t>(</a:t>
            </a:r>
            <a:r>
              <a:rPr lang="zh-CN" altLang="en-US"/>
              <a:t>缓存对象是服务器返回的</a:t>
            </a:r>
            <a:r>
              <a:rPr lang="en-US" altLang="zh-CN"/>
              <a:t>Response)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而</a:t>
            </a:r>
            <a:r>
              <a:rPr lang="en-US" altLang="zh-CN"/>
              <a:t>Cache-Control</a:t>
            </a:r>
            <a:r>
              <a:rPr lang="zh-CN" altLang="en-US"/>
              <a:t>头可以通过下面两种方式</a:t>
            </a:r>
            <a:r>
              <a:rPr lang="zh-CN" altLang="en-US"/>
              <a:t>添加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1633855"/>
            <a:ext cx="5882005" cy="1333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2140" y="945515"/>
            <a:ext cx="605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如果在创建</a:t>
            </a:r>
            <a:r>
              <a:rPr lang="en-US" altLang="zh-CN"/>
              <a:t>OkHttpClient</a:t>
            </a:r>
            <a:r>
              <a:rPr lang="zh-CN" altLang="en-US"/>
              <a:t>时未设置缓存，那么缓存拦截器将</a:t>
            </a:r>
            <a:endParaRPr lang="zh-CN" altLang="en-US"/>
          </a:p>
          <a:p>
            <a:r>
              <a:rPr lang="zh-CN" altLang="en-US"/>
              <a:t>不生效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0" y="4636770"/>
            <a:ext cx="5982970" cy="17532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82230" y="946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工作流程图：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551300" y="36811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8203" y="2041171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30500" y="3115310"/>
            <a:ext cx="886650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连接拦截器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201" y="3015703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3.4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65" y="296545"/>
            <a:ext cx="285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30500" y="4239260"/>
            <a:ext cx="422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ConnectionInterceptor</a:t>
            </a:r>
            <a:endParaRPr lang="en-US" altLang="zh-CN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  <p:bldP spid="1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83963" y="1416871"/>
            <a:ext cx="4157980" cy="646430"/>
            <a:chOff x="7220041" y="2128611"/>
            <a:chExt cx="4157980" cy="646430"/>
          </a:xfrm>
        </p:grpSpPr>
        <p:sp>
          <p:nvSpPr>
            <p:cNvPr id="8" name="文本框 7"/>
            <p:cNvSpPr txBox="1"/>
            <p:nvPr/>
          </p:nvSpPr>
          <p:spPr>
            <a:xfrm>
              <a:off x="8013156" y="2129881"/>
              <a:ext cx="336486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分发器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83963" y="2599099"/>
            <a:ext cx="3420745" cy="646331"/>
            <a:chOff x="7220041" y="3006965"/>
            <a:chExt cx="3420745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8013156" y="300808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拦截器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链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83963" y="4878499"/>
            <a:ext cx="3420745" cy="646767"/>
            <a:chOff x="7220041" y="4752729"/>
            <a:chExt cx="3420745" cy="646767"/>
          </a:xfrm>
        </p:grpSpPr>
        <p:sp>
          <p:nvSpPr>
            <p:cNvPr id="16" name="文本框 15"/>
            <p:cNvSpPr txBox="1"/>
            <p:nvPr/>
          </p:nvSpPr>
          <p:spPr>
            <a:xfrm>
              <a:off x="8013156" y="475433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问题解答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0041" y="4752729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83963" y="3718099"/>
            <a:ext cx="3420745" cy="667385"/>
            <a:chOff x="7220041" y="3830411"/>
            <a:chExt cx="3420745" cy="667385"/>
          </a:xfrm>
        </p:grpSpPr>
        <p:sp>
          <p:nvSpPr>
            <p:cNvPr id="20" name="文本框 19"/>
            <p:cNvSpPr txBox="1"/>
            <p:nvPr/>
          </p:nvSpPr>
          <p:spPr>
            <a:xfrm>
              <a:off x="8013156" y="385263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五大拦截器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46800" y="43345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05" y="318611"/>
            <a:ext cx="65754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ConnectionInterceptor -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连接拦截器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1866265"/>
            <a:ext cx="9004300" cy="3009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1395" y="1061720"/>
            <a:ext cx="919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连接拦截器会寻找一个与服务器的可用连接，它的</a:t>
            </a:r>
            <a:r>
              <a:rPr lang="en-US" altLang="zh-CN"/>
              <a:t>Intercepte</a:t>
            </a:r>
            <a:r>
              <a:rPr lang="zh-CN" altLang="en-US"/>
              <a:t>方法很简短，但是其中涉及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连接查找过程比较</a:t>
            </a:r>
            <a:r>
              <a:rPr lang="zh-CN" altLang="en-US"/>
              <a:t>复杂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4155" y="318611"/>
            <a:ext cx="41586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RealCall.initExchange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042035"/>
            <a:ext cx="8665845" cy="558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4155" y="318611"/>
            <a:ext cx="39109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ExchangeFinder.find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000125"/>
            <a:ext cx="7034530" cy="5120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35620" y="1268730"/>
            <a:ext cx="45389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寻找可用一个可用的</a:t>
            </a:r>
            <a:r>
              <a:rPr lang="en-US" altLang="zh-CN"/>
              <a:t>RealConnection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通过</a:t>
            </a:r>
            <a:r>
              <a:rPr lang="en-US" altLang="zh-CN"/>
              <a:t>RealConnection.newCodec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创建出</a:t>
            </a:r>
            <a:r>
              <a:rPr lang="en-US" altLang="zh-CN"/>
              <a:t>ExchangeCodec</a:t>
            </a:r>
            <a:r>
              <a:rPr lang="zh-CN" altLang="en-US"/>
              <a:t>实例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findHealthyConnection</a:t>
            </a:r>
            <a:r>
              <a:rPr lang="zh-CN" altLang="en-US"/>
              <a:t>方法中就涉及到</a:t>
            </a:r>
            <a:br>
              <a:rPr lang="zh-CN" altLang="en-US"/>
            </a:br>
            <a:r>
              <a:rPr lang="zh-CN" altLang="en-US"/>
              <a:t>了</a:t>
            </a:r>
            <a:r>
              <a:rPr lang="en-US" altLang="zh-CN"/>
              <a:t> </a:t>
            </a:r>
            <a:r>
              <a:rPr lang="zh-CN" altLang="en-US"/>
              <a:t>连接池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连接复用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0655" y="317976"/>
            <a:ext cx="4201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连接拦截器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-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连接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7" name="图片 16" descr="连接拦截器-连接复用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95" y="318135"/>
            <a:ext cx="2968625" cy="61366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0925" y="1351280"/>
            <a:ext cx="50533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关于连接复用：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1.HTTP1.0</a:t>
            </a:r>
            <a:r>
              <a:rPr lang="zh-CN" altLang="en-US"/>
              <a:t>不支持连接复用，而</a:t>
            </a:r>
            <a:r>
              <a:rPr lang="en-US" altLang="zh-CN"/>
              <a:t>HTTP1.1</a:t>
            </a:r>
            <a:r>
              <a:rPr lang="zh-CN" altLang="en-US"/>
              <a:t>和</a:t>
            </a:r>
            <a:r>
              <a:rPr lang="en-US" altLang="zh-CN"/>
              <a:t>HTTP2.0</a:t>
            </a:r>
            <a:r>
              <a:rPr lang="zh-CN" altLang="en-US"/>
              <a:t>都支持连接复用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2.HTTP1.0</a:t>
            </a:r>
            <a:r>
              <a:rPr lang="zh-CN" altLang="en-US"/>
              <a:t>在会话结束后就会关闭连接，每</a:t>
            </a:r>
            <a:r>
              <a:rPr lang="zh-CN" altLang="en-US"/>
              <a:t>次请求都需要和服务器重新建立连接。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3.HTTP1.1</a:t>
            </a:r>
            <a:r>
              <a:rPr lang="zh-CN" altLang="en-US"/>
              <a:t>支持连接复用，但是连接只能通过阻塞的方式处理多个请求，也就是一个请求在执行的过程中，其它的请求需要</a:t>
            </a:r>
            <a:r>
              <a:rPr lang="zh-CN" altLang="en-US"/>
              <a:t>等待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4.HTTP2.0</a:t>
            </a:r>
            <a:r>
              <a:rPr lang="zh-CN" altLang="en-US"/>
              <a:t>支持连接复用，并且是多路复用，也就是</a:t>
            </a:r>
            <a:r>
              <a:rPr lang="en-US" altLang="zh-CN"/>
              <a:t>HTTP2.0</a:t>
            </a:r>
            <a:r>
              <a:rPr lang="zh-CN" altLang="en-US"/>
              <a:t>的连接能够并发处理</a:t>
            </a:r>
            <a:r>
              <a:rPr lang="zh-CN" altLang="en-US"/>
              <a:t>多个请求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0655" y="317976"/>
            <a:ext cx="4201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连接拦截器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-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路由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连接拦截器 - 路由查找 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085" y="113030"/>
            <a:ext cx="3358515" cy="6450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0925" y="1301750"/>
            <a:ext cx="4472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</a:t>
            </a:r>
            <a:r>
              <a:rPr lang="en-US" altLang="zh-CN"/>
              <a:t>Router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一个路由</a:t>
            </a:r>
            <a:r>
              <a:rPr lang="en-US" altLang="zh-CN"/>
              <a:t> </a:t>
            </a:r>
            <a:r>
              <a:rPr lang="zh-CN" altLang="en-US"/>
              <a:t>由</a:t>
            </a:r>
            <a:r>
              <a:rPr lang="en-US" altLang="zh-CN"/>
              <a:t> </a:t>
            </a:r>
            <a:r>
              <a:rPr lang="zh-CN" altLang="en-US"/>
              <a:t>代理</a:t>
            </a:r>
            <a:r>
              <a:rPr lang="en-US" altLang="zh-CN"/>
              <a:t>(</a:t>
            </a:r>
            <a:r>
              <a:rPr lang="zh-CN" altLang="en-US"/>
              <a:t>直连代理可以视为没有代理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IP</a:t>
            </a:r>
            <a:r>
              <a:rPr lang="zh-CN" altLang="en-US"/>
              <a:t>地址，端口号</a:t>
            </a:r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0925" y="4301490"/>
            <a:ext cx="5224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</a:t>
            </a:r>
            <a:r>
              <a:rPr lang="en-US" altLang="zh-CN"/>
              <a:t>RouteSelector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持有一个代理列表</a:t>
            </a:r>
            <a:r>
              <a:rPr lang="en-US" altLang="zh-CN"/>
              <a:t>proxies</a:t>
            </a:r>
            <a:r>
              <a:rPr lang="zh-CN" altLang="en-US"/>
              <a:t>，用于从代理列表中选择代理以及该代理对应的</a:t>
            </a:r>
            <a:r>
              <a:rPr lang="en-US" altLang="zh-CN"/>
              <a:t>Route</a:t>
            </a:r>
            <a:r>
              <a:rPr lang="en-US" altLang="zh-CN"/>
              <a:t>Selection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50925" y="2414905"/>
            <a:ext cx="4472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路由管理类</a:t>
            </a:r>
            <a:r>
              <a:rPr lang="en-US" altLang="zh-CN"/>
              <a:t>RouteSelection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持有并管理一个</a:t>
            </a:r>
            <a:r>
              <a:rPr lang="en-US" altLang="zh-CN"/>
              <a:t>Route</a:t>
            </a:r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1560" y="3329305"/>
            <a:ext cx="4471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代理类</a:t>
            </a:r>
            <a:r>
              <a:rPr lang="en-US" altLang="zh-CN"/>
              <a:t>Proxy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每个代理类</a:t>
            </a:r>
            <a:r>
              <a:rPr lang="zh-CN" altLang="en-US"/>
              <a:t>都对应一个</a:t>
            </a:r>
            <a:r>
              <a:rPr lang="en-US" altLang="zh-CN"/>
              <a:t>RouteSelection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551300" y="36811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8203" y="2041171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30500" y="3115310"/>
            <a:ext cx="886650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呼叫</a:t>
            </a: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服务拦截器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2591" y="301633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3.5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65" y="296545"/>
            <a:ext cx="285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0500" y="4239260"/>
            <a:ext cx="30632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CallServerInterceptor</a:t>
            </a:r>
            <a:endParaRPr lang="en-US" altLang="zh-CN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  <p:bldP spid="1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05" y="318611"/>
            <a:ext cx="76803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CallServerInterceptor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——呼叫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服务拦截器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呼叫服务拦截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0" y="318770"/>
            <a:ext cx="2498090" cy="6426200"/>
          </a:xfrm>
          <a:prstGeom prst="rect">
            <a:avLst/>
          </a:prstGeom>
        </p:spPr>
      </p:pic>
      <p:pic>
        <p:nvPicPr>
          <p:cNvPr id="3" name="图片 2" descr="呼叫服务拦截器">
            <a:hlinkClick r:id="rId3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0" y="318770"/>
            <a:ext cx="2498090" cy="6426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100" y="1135380"/>
            <a:ext cx="5591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Except : 100-continue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该字段用于在向服务器发送</a:t>
            </a:r>
            <a:r>
              <a:rPr lang="en-US" altLang="zh-CN"/>
              <a:t>Post</a:t>
            </a:r>
            <a:r>
              <a:rPr lang="zh-CN" altLang="en-US"/>
              <a:t>请求的时候向服务器询问其是否愿意接受请求体，如果服务器返回状态码为</a:t>
            </a:r>
            <a:r>
              <a:rPr lang="en-US" altLang="zh-CN"/>
              <a:t>100</a:t>
            </a:r>
            <a:r>
              <a:rPr lang="zh-CN" altLang="en-US"/>
              <a:t>的响应时，表明服务器愿意接收请求体，这时客户端才把请求体的数据发送过去。（一般用在传输的数据比较大的情况</a:t>
            </a:r>
            <a:r>
              <a:rPr lang="zh-CN" altLang="en-US"/>
              <a:t>下）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551300" y="36811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8203" y="2041171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30500" y="3115310"/>
            <a:ext cx="886650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自定义拦截器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2591" y="301633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3.6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65" y="296545"/>
            <a:ext cx="285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0500" y="4239260"/>
            <a:ext cx="2689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CustomInterceptor</a:t>
            </a:r>
            <a:endParaRPr lang="en-US" altLang="zh-CN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  <p:bldP spid="1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05" y="318611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拦截器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87120" y="1167130"/>
            <a:ext cx="6223000" cy="4925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2367" y="296131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Four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sz="7500" b="1" spc="225" dirty="0">
                <a:solidFill>
                  <a:srgbClr val="292929"/>
                </a:solidFill>
                <a:cs typeface="+mn-ea"/>
                <a:sym typeface="+mn-lt"/>
              </a:rPr>
              <a:t>问题</a:t>
            </a:r>
            <a:r>
              <a:rPr lang="zh-CN" sz="7500" b="1" spc="225" dirty="0">
                <a:solidFill>
                  <a:srgbClr val="292929"/>
                </a:solidFill>
                <a:cs typeface="+mn-ea"/>
                <a:sym typeface="+mn-lt"/>
              </a:rPr>
              <a:t>解答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5367" y="295496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One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295" y="2959100"/>
            <a:ext cx="638619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sz="7500" b="1" spc="225" dirty="0">
                <a:solidFill>
                  <a:srgbClr val="292929"/>
                </a:solidFill>
                <a:cs typeface="+mn-ea"/>
                <a:sym typeface="+mn-lt"/>
              </a:rPr>
              <a:t>分发器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551300" y="36811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8203" y="2041171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05100" y="2788920"/>
            <a:ext cx="886650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问题一：</a:t>
            </a:r>
            <a:endParaRPr lang="zh-CN" altLang="en-US" sz="75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2591" y="301633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4.1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65" y="296545"/>
            <a:ext cx="285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Fou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5100" y="4011295"/>
            <a:ext cx="69570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什么时候使用多个</a:t>
            </a:r>
            <a:r>
              <a:rPr lang="en-US" altLang="zh-CN" sz="3200"/>
              <a:t>OkHttpClient</a:t>
            </a:r>
            <a:r>
              <a:rPr lang="zh-CN" altLang="en-US" sz="3200"/>
              <a:t>对象？</a:t>
            </a:r>
            <a:endParaRPr lang="zh-CN" altLang="en-US"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  <p:bldP spid="1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2505" y="318135"/>
            <a:ext cx="10206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问题一：什么时候需要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创建多个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OkHttpClient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94175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2505" y="4102100"/>
            <a:ext cx="9899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所以在一般情况下，我们只需要建立一个</a:t>
            </a:r>
            <a:r>
              <a:rPr lang="en-US" altLang="zh-CN"/>
              <a:t>OkHttpClient</a:t>
            </a:r>
            <a:r>
              <a:rPr lang="zh-CN" altLang="en-US"/>
              <a:t>对象来处理多个请求即可，若创建太多</a:t>
            </a:r>
            <a:r>
              <a:rPr lang="en-US" altLang="zh-CN"/>
              <a:t>OkHttpClient</a:t>
            </a:r>
            <a:r>
              <a:rPr lang="zh-CN" altLang="en-US"/>
              <a:t>，由于每个</a:t>
            </a:r>
            <a:r>
              <a:rPr lang="en-US" altLang="zh-CN"/>
              <a:t>OkHttpClient</a:t>
            </a:r>
            <a:r>
              <a:rPr lang="zh-CN" altLang="en-US"/>
              <a:t>的分发器都会持有一个线程池，就会导致内存的浪费，</a:t>
            </a:r>
            <a:br>
              <a:rPr lang="zh-CN" altLang="en-US"/>
            </a:br>
            <a:r>
              <a:rPr lang="zh-CN" altLang="en-US"/>
              <a:t>所以切记不要每次请求都创建一个</a:t>
            </a:r>
            <a:r>
              <a:rPr lang="en-US" altLang="zh-CN"/>
              <a:t>OkHttpClient</a:t>
            </a:r>
            <a:r>
              <a:rPr lang="zh-CN" altLang="en-US"/>
              <a:t>。可以采用单例模式来使用</a:t>
            </a:r>
            <a:r>
              <a:rPr lang="en-US" altLang="zh-CN"/>
              <a:t>OkHttpClient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92505" y="1898015"/>
            <a:ext cx="9340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对象会拥有一个分发器，而每个分发器对象又会持有一个线程池，所以一个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对象就能够通过它的分发器处理多个</a:t>
            </a:r>
            <a:r>
              <a:rPr lang="en-US" altLang="zh-CN">
                <a:sym typeface="+mn-ea"/>
              </a:rPr>
              <a:t>Request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92505" y="1362075"/>
            <a:ext cx="5996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一个</a:t>
            </a:r>
            <a:r>
              <a:rPr lang="en-US" altLang="zh-CN" sz="2400" b="1"/>
              <a:t>OkHttpClient</a:t>
            </a:r>
            <a:r>
              <a:rPr lang="zh-CN" altLang="en-US" sz="2400" b="1"/>
              <a:t>足以处理多个</a:t>
            </a:r>
            <a:r>
              <a:rPr lang="en-US" altLang="zh-CN" sz="2400" b="1"/>
              <a:t>Request</a:t>
            </a:r>
            <a:r>
              <a:rPr lang="zh-CN" altLang="en-US" sz="2400" b="1"/>
              <a:t>：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1081405" y="3565525"/>
            <a:ext cx="66268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一般情况下，以单例的形式使用</a:t>
            </a:r>
            <a:r>
              <a:rPr lang="en-US" altLang="zh-CN" sz="2400" b="1">
                <a:sym typeface="+mn-ea"/>
              </a:rPr>
              <a:t>OkHttpClient</a:t>
            </a:r>
            <a:r>
              <a:rPr lang="zh-CN" altLang="en-US" sz="2400" b="1">
                <a:sym typeface="+mn-ea"/>
              </a:rPr>
              <a:t>：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2505" y="318135"/>
            <a:ext cx="10206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问题一：什么时候需要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创建多个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OkHttpClient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对象？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94175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7375" y="977265"/>
            <a:ext cx="5568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需要创建多个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OkHttpClient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对象的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场景：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75" y="1513205"/>
            <a:ext cx="630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需要使用到多种拦截器链，多种证书锁定，多种分发器，连接池等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7375" y="3780790"/>
            <a:ext cx="59201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访问需要经过代理服务器转发</a:t>
            </a:r>
            <a:r>
              <a:rPr lang="zh-CN" altLang="en-US"/>
              <a:t>的外网：有部分的外网访问需要通过代理服务器转发</a:t>
            </a:r>
            <a:r>
              <a:rPr lang="en-US" altLang="zh-CN"/>
              <a:t>(</a:t>
            </a:r>
            <a:r>
              <a:rPr lang="zh-CN" altLang="en-US"/>
              <a:t>比如</a:t>
            </a:r>
            <a:r>
              <a:rPr lang="en-US" altLang="zh-CN"/>
              <a:t>VPN</a:t>
            </a:r>
            <a:r>
              <a:rPr lang="zh-CN" altLang="en-US"/>
              <a:t>翻墙这种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如右图所示场景：访问国内网不需要设置代理服务器。访问</a:t>
            </a:r>
            <a:r>
              <a:rPr lang="en-US" altLang="zh-CN"/>
              <a:t>A</a:t>
            </a:r>
            <a:r>
              <a:rPr lang="zh-CN" altLang="en-US"/>
              <a:t>国网需要通过代理服务器</a:t>
            </a:r>
            <a:r>
              <a:rPr lang="en-US" altLang="zh-CN"/>
              <a:t>A</a:t>
            </a:r>
            <a:r>
              <a:rPr lang="zh-CN" altLang="en-US"/>
              <a:t>，访问</a:t>
            </a:r>
            <a:r>
              <a:rPr lang="en-US" altLang="zh-CN"/>
              <a:t>B</a:t>
            </a:r>
            <a:r>
              <a:rPr lang="zh-CN" altLang="en-US"/>
              <a:t>国网需要通过代理服务器</a:t>
            </a:r>
            <a:r>
              <a:rPr lang="en-US" altLang="zh-CN"/>
              <a:t>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如果这时，使用一个</a:t>
            </a:r>
            <a:r>
              <a:rPr lang="en-US" altLang="zh-CN"/>
              <a:t>OkHttpClient</a:t>
            </a:r>
            <a:r>
              <a:rPr lang="zh-CN" altLang="en-US"/>
              <a:t>对象，那就必须设置</a:t>
            </a:r>
            <a:r>
              <a:rPr lang="en-US" altLang="zh-CN"/>
              <a:t>ProxySelector</a:t>
            </a:r>
            <a:r>
              <a:rPr lang="zh-CN" altLang="en-US"/>
              <a:t>，很容易增加不必要的</a:t>
            </a:r>
            <a:r>
              <a:rPr lang="en-US" altLang="zh-CN"/>
              <a:t>DNS</a:t>
            </a:r>
            <a:r>
              <a:rPr lang="zh-CN" altLang="en-US"/>
              <a:t>解析和路由尝试操作。所以应该使用三个</a:t>
            </a:r>
            <a:r>
              <a:rPr lang="en-US" altLang="zh-CN"/>
              <a:t>OkHttpClient</a:t>
            </a:r>
            <a:r>
              <a:rPr lang="zh-CN" altLang="en-US"/>
              <a:t>对象并分别设置代理。而</a:t>
            </a:r>
            <a:r>
              <a:rPr lang="en-US" altLang="zh-CN"/>
              <a:t>ProxySelector</a:t>
            </a:r>
            <a:r>
              <a:rPr lang="zh-CN" altLang="en-US"/>
              <a:t>更应该用</a:t>
            </a:r>
            <a:r>
              <a:rPr lang="zh-CN" altLang="en-US"/>
              <a:t>作冗余</a:t>
            </a:r>
            <a:r>
              <a:rPr lang="zh-CN" altLang="en-US"/>
              <a:t>处理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315085"/>
            <a:ext cx="5401310" cy="49409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7375" y="2227580"/>
            <a:ext cx="630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缓存位置或者缓存方式不同：比如一部分的请求响应缓存在路径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，一部分请求缓存在路径</a:t>
            </a:r>
            <a:r>
              <a:rPr lang="en-US" altLang="zh-CN">
                <a:sym typeface="+mn-ea"/>
              </a:rPr>
              <a:t>B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3004185"/>
            <a:ext cx="630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进行不同协议类型的网络请求，一个</a:t>
            </a:r>
            <a:r>
              <a:rPr lang="en-US" altLang="zh-CN">
                <a:sym typeface="+mn-ea"/>
              </a:rPr>
              <a:t>OkHttpClient</a:t>
            </a:r>
            <a:r>
              <a:rPr lang="zh-CN" altLang="en-US">
                <a:sym typeface="+mn-ea"/>
              </a:rPr>
              <a:t>只能支持一种协议类型的网络请求，比如只支持</a:t>
            </a:r>
            <a:r>
              <a:rPr lang="en-US" altLang="zh-CN">
                <a:sym typeface="+mn-ea"/>
              </a:rPr>
              <a:t>HTTP1.1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551300" y="36811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8203" y="2041171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05100" y="2788920"/>
            <a:ext cx="8866505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zh-CN" altLang="en-US" sz="75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二：</a:t>
            </a:r>
            <a:endParaRPr lang="zh-CN" altLang="en-US" sz="75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2591" y="301633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4.2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2365" y="296545"/>
            <a:ext cx="285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Fou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5100" y="4011295"/>
            <a:ext cx="6324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/>
              <a:t>O</a:t>
            </a:r>
            <a:r>
              <a:rPr sz="3200"/>
              <a:t>k</a:t>
            </a:r>
            <a:r>
              <a:rPr lang="en-US" sz="3200"/>
              <a:t>H</a:t>
            </a:r>
            <a:r>
              <a:rPr sz="3200"/>
              <a:t>ttp怎么保证不重复发送请求</a:t>
            </a:r>
            <a:r>
              <a:rPr lang="zh-CN" sz="3200"/>
              <a:t>？</a:t>
            </a:r>
            <a:endParaRPr lang="zh-CN"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  <p:bldP spid="1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2505" y="318135"/>
            <a:ext cx="10206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问题二：</a:t>
            </a:r>
            <a:r>
              <a:rPr lang="en-US" sz="3200">
                <a:sym typeface="+mn-ea"/>
              </a:rPr>
              <a:t>O</a:t>
            </a:r>
            <a:r>
              <a:rPr sz="3200">
                <a:sym typeface="+mn-ea"/>
              </a:rPr>
              <a:t>k</a:t>
            </a:r>
            <a:r>
              <a:rPr lang="en-US" sz="3200">
                <a:sym typeface="+mn-ea"/>
              </a:rPr>
              <a:t>H</a:t>
            </a:r>
            <a:r>
              <a:rPr sz="3200">
                <a:sym typeface="+mn-ea"/>
              </a:rPr>
              <a:t>ttp怎么保证不重复发送请求</a:t>
            </a:r>
            <a:r>
              <a:rPr lang="zh-CN" sz="3200">
                <a:sym typeface="+mn-ea"/>
              </a:rPr>
              <a:t>？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2505" y="1207770"/>
            <a:ext cx="9784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解决方案一：如果是通过按钮等控件触发的网络请求，如果为了防止恶意</a:t>
            </a:r>
            <a:r>
              <a:rPr lang="zh-CN" altLang="en-US"/>
              <a:t>点击，可以防抖和节流</a:t>
            </a:r>
            <a:endParaRPr lang="zh-CN" altLang="en-US"/>
          </a:p>
          <a:p>
            <a:r>
              <a:rPr lang="en-US" altLang="zh-CN"/>
              <a:t>	       </a:t>
            </a:r>
            <a:r>
              <a:rPr lang="zh-CN" altLang="en-US"/>
              <a:t>的方式</a:t>
            </a:r>
            <a:r>
              <a:rPr lang="zh-CN" altLang="en-US"/>
              <a:t>来处理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2505" y="27793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解决方案二：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感谢您的观看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4" grpId="0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6505" y="317976"/>
            <a:ext cx="74091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1.1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从使用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OkHttp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进行异步网络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请求开始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1179830"/>
            <a:ext cx="8776335" cy="515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5240" y="318611"/>
            <a:ext cx="4091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1.2 Real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Call.enqueue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10" y="1518920"/>
            <a:ext cx="9439275" cy="18675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1535" y="1150620"/>
            <a:ext cx="618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将参数中的</a:t>
            </a:r>
            <a:r>
              <a:rPr lang="en-US" altLang="zh-CN"/>
              <a:t>Callback</a:t>
            </a:r>
            <a:r>
              <a:rPr lang="zh-CN" altLang="en-US"/>
              <a:t>封装成</a:t>
            </a:r>
            <a:r>
              <a:rPr lang="en-US" altLang="zh-CN"/>
              <a:t>AsyncCall</a:t>
            </a:r>
            <a:r>
              <a:rPr lang="zh-CN" altLang="en-US"/>
              <a:t>对象后交给分发器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04731" y="446461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10" y="4274185"/>
            <a:ext cx="9404985" cy="13900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5510" y="3761740"/>
            <a:ext cx="681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Async</a:t>
            </a:r>
            <a:r>
              <a:rPr lang="zh-CN" altLang="en-US"/>
              <a:t>对象实现了</a:t>
            </a:r>
            <a:r>
              <a:rPr lang="en-US" altLang="zh-CN"/>
              <a:t>Runnable</a:t>
            </a:r>
            <a:r>
              <a:rPr lang="zh-CN" altLang="en-US"/>
              <a:t>接口，它最终会被分发器送到</a:t>
            </a:r>
            <a:r>
              <a:rPr lang="zh-CN" altLang="en-US"/>
              <a:t>线程池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265" y="317976"/>
            <a:ext cx="3389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okHttp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中的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线程池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2590800"/>
            <a:ext cx="10877550" cy="20472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5455" y="1595120"/>
            <a:ext cx="1097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OkHttp</a:t>
            </a:r>
            <a:r>
              <a:rPr lang="zh-CN" altLang="en-US"/>
              <a:t>中创建了一个核心线程数为</a:t>
            </a:r>
            <a:r>
              <a:rPr lang="en-US" altLang="zh-CN"/>
              <a:t>0</a:t>
            </a:r>
            <a:r>
              <a:rPr lang="zh-CN" altLang="en-US"/>
              <a:t>，并且任务队列容量也为</a:t>
            </a:r>
            <a:r>
              <a:rPr lang="en-US" altLang="zh-CN"/>
              <a:t>0</a:t>
            </a:r>
            <a:r>
              <a:rPr lang="zh-CN" altLang="en-US"/>
              <a:t>的线程池，在任务加入该线程池后会马上创建</a:t>
            </a:r>
            <a:endParaRPr lang="zh-CN" altLang="en-US"/>
          </a:p>
          <a:p>
            <a:r>
              <a:rPr lang="zh-CN" altLang="en-US"/>
              <a:t>一个非核心线程去执行，从而实现</a:t>
            </a:r>
            <a:r>
              <a:rPr lang="zh-CN" altLang="en-US"/>
              <a:t>高并发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05" y="318611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分发器工作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19971" y="18661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okHttp整体工作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149860"/>
            <a:ext cx="2621280" cy="6558280"/>
          </a:xfrm>
          <a:prstGeom prst="rect">
            <a:avLst/>
          </a:prstGeom>
        </p:spPr>
      </p:pic>
      <p:pic>
        <p:nvPicPr>
          <p:cNvPr id="3" name="图片 2" descr="okHttp整体工作流程">
            <a:hlinkClick r:id="rId3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149860"/>
            <a:ext cx="2621280" cy="655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2667" y="296766"/>
            <a:ext cx="23885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Two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23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sz="7500" b="1" spc="225" dirty="0">
                <a:solidFill>
                  <a:srgbClr val="292929"/>
                </a:solidFill>
                <a:cs typeface="+mn-ea"/>
                <a:sym typeface="+mn-lt"/>
              </a:rPr>
              <a:t>拦截器</a:t>
            </a:r>
            <a:r>
              <a:rPr lang="zh-CN" sz="7500" b="1" spc="225" dirty="0">
                <a:solidFill>
                  <a:srgbClr val="292929"/>
                </a:solidFill>
                <a:cs typeface="+mn-ea"/>
                <a:sym typeface="+mn-lt"/>
              </a:rPr>
              <a:t>链</a:t>
            </a:r>
            <a:endParaRPr lang="zh-CN"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4501" y="2959188"/>
            <a:ext cx="18307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alphaModFix amt="6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105" y="31861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拦截器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链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803275"/>
            <a:ext cx="11836400" cy="5753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53225" y="5405755"/>
            <a:ext cx="5158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区别：</a:t>
            </a:r>
            <a:endParaRPr lang="zh-CN" altLang="en-US"/>
          </a:p>
          <a:p>
            <a:r>
              <a:rPr lang="zh-CN" altLang="en-US"/>
              <a:t>应用层拦截器无法使用</a:t>
            </a:r>
            <a:r>
              <a:rPr lang="en-US" altLang="zh-CN"/>
              <a:t>Exchange</a:t>
            </a:r>
            <a:endParaRPr lang="en-US" altLang="zh-CN"/>
          </a:p>
          <a:p>
            <a:r>
              <a:rPr lang="zh-CN" altLang="en-US"/>
              <a:t>网络层拦截器可以使用</a:t>
            </a:r>
            <a:r>
              <a:rPr lang="en-US" altLang="zh-CN"/>
              <a:t>Exchange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615,&quot;width&quot;:12150}"/>
</p:tagLst>
</file>

<file path=ppt/tags/tag2.xml><?xml version="1.0" encoding="utf-8"?>
<p:tagLst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dh3yr2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2982</Words>
  <Application>WPS 演示</Application>
  <PresentationFormat>自定义</PresentationFormat>
  <Paragraphs>283</Paragraphs>
  <Slides>35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方正粗谭黑简体</vt:lpstr>
      <vt:lpstr>黑体</vt:lpstr>
      <vt:lpstr>微软雅黑</vt:lpstr>
      <vt:lpstr>Arial Unicode MS</vt:lpstr>
      <vt:lpstr>等线</vt:lpstr>
      <vt:lpstr>Gill Sans</vt:lpstr>
      <vt:lpstr>Arial</vt:lpstr>
      <vt:lpstr>NumberOnly</vt:lpstr>
      <vt:lpstr>Calibri</vt:lpstr>
      <vt:lpstr>Gill Sans</vt:lpstr>
      <vt:lpstr>Wingdings</vt:lpstr>
      <vt:lpstr>方正粗谭黑简体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简洁述职报告</dc:title>
  <dc:creator>第一PPT</dc:creator>
  <cp:keywords>www.1ppt.com</cp:keywords>
  <dc:description>www.1ppt.com</dc:description>
  <cp:lastModifiedBy>。。。</cp:lastModifiedBy>
  <cp:revision>72</cp:revision>
  <dcterms:created xsi:type="dcterms:W3CDTF">2021-12-10T10:23:00Z</dcterms:created>
  <dcterms:modified xsi:type="dcterms:W3CDTF">2021-12-14T14:22:28Z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69CF7DA2A9F748189C41E258865F7325</vt:lpwstr>
  </property>
</Properties>
</file>