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Lst>
  <p:sldSz cx="21420138" cy="30275213"/>
  <p:notesSz cx="6858000" cy="9144000"/>
  <p:defaultTextStyle>
    <a:defPPr>
      <a:defRPr lang="en-E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28"/>
    <p:restoredTop sz="94671"/>
  </p:normalViewPr>
  <p:slideViewPr>
    <p:cSldViewPr snapToGrid="0">
      <p:cViewPr varScale="1">
        <p:scale>
          <a:sx n="39" d="100"/>
          <a:sy n="39" d="100"/>
        </p:scale>
        <p:origin x="1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970620490904351"/>
          <c:y val="6.6234774550395295E-2"/>
          <c:w val="0.59591765935401542"/>
          <c:h val="0.89387652032901888"/>
        </c:manualLayout>
      </c:layout>
      <c:doughnutChart>
        <c:varyColors val="1"/>
        <c:ser>
          <c:idx val="0"/>
          <c:order val="0"/>
          <c:tx>
            <c:strRef>
              <c:f>Sheet1!$B$1</c:f>
              <c:strCache>
                <c:ptCount val="1"/>
                <c:pt idx="0">
                  <c:v>Column2</c:v>
                </c:pt>
              </c:strCache>
            </c:strRef>
          </c:tx>
          <c:spPr>
            <a:ln>
              <a:solidFill>
                <a:schemeClr val="bg1">
                  <a:lumMod val="65000"/>
                </a:schemeClr>
              </a:solidFill>
            </a:ln>
            <a:effectLst>
              <a:outerShdw blurRad="50800" dist="50800" dir="5400000" algn="ctr" rotWithShape="0">
                <a:schemeClr val="bg1">
                  <a:lumMod val="50000"/>
                </a:schemeClr>
              </a:outerShdw>
            </a:effectLst>
          </c:spPr>
          <c:dPt>
            <c:idx val="0"/>
            <c:bubble3D val="0"/>
            <c:spPr>
              <a:solidFill>
                <a:schemeClr val="accent1"/>
              </a:solidFill>
              <a:ln w="19050">
                <a:solidFill>
                  <a:schemeClr val="bg1">
                    <a:lumMod val="65000"/>
                  </a:schemeClr>
                </a:solidFill>
              </a:ln>
              <a:effectLst>
                <a:outerShdw blurRad="50800" dist="50800" dir="5400000" algn="ctr" rotWithShape="0">
                  <a:schemeClr val="bg1">
                    <a:lumMod val="50000"/>
                  </a:schemeClr>
                </a:outerShdw>
              </a:effectLst>
            </c:spPr>
            <c:extLst>
              <c:ext xmlns:c16="http://schemas.microsoft.com/office/drawing/2014/chart" uri="{C3380CC4-5D6E-409C-BE32-E72D297353CC}">
                <c16:uniqueId val="{00000001-08D0-004C-B7F0-17B2984D8491}"/>
              </c:ext>
            </c:extLst>
          </c:dPt>
          <c:dPt>
            <c:idx val="1"/>
            <c:bubble3D val="0"/>
            <c:spPr>
              <a:solidFill>
                <a:schemeClr val="bg1">
                  <a:lumMod val="65000"/>
                </a:schemeClr>
              </a:solidFill>
              <a:ln w="19050">
                <a:solidFill>
                  <a:schemeClr val="bg1">
                    <a:lumMod val="65000"/>
                  </a:schemeClr>
                </a:solidFill>
              </a:ln>
              <a:effectLst>
                <a:outerShdw blurRad="50800" dist="50800" dir="5400000" algn="ctr" rotWithShape="0">
                  <a:schemeClr val="bg1">
                    <a:lumMod val="50000"/>
                  </a:schemeClr>
                </a:outerShdw>
              </a:effectLst>
            </c:spPr>
            <c:extLst>
              <c:ext xmlns:c16="http://schemas.microsoft.com/office/drawing/2014/chart" uri="{C3380CC4-5D6E-409C-BE32-E72D297353CC}">
                <c16:uniqueId val="{00000001-36D6-1A43-A1D3-83A0C8C1AC7B}"/>
              </c:ext>
            </c:extLst>
          </c:dPt>
          <c:dPt>
            <c:idx val="2"/>
            <c:bubble3D val="0"/>
            <c:spPr>
              <a:solidFill>
                <a:schemeClr val="accent3"/>
              </a:solidFill>
              <a:ln w="19050">
                <a:solidFill>
                  <a:schemeClr val="bg1">
                    <a:lumMod val="65000"/>
                  </a:schemeClr>
                </a:solidFill>
              </a:ln>
              <a:effectLst>
                <a:outerShdw blurRad="50800" dist="50800" dir="5400000" algn="ctr" rotWithShape="0">
                  <a:schemeClr val="bg1">
                    <a:lumMod val="50000"/>
                  </a:schemeClr>
                </a:outerShdw>
              </a:effectLst>
            </c:spPr>
            <c:extLst>
              <c:ext xmlns:c16="http://schemas.microsoft.com/office/drawing/2014/chart" uri="{C3380CC4-5D6E-409C-BE32-E72D297353CC}">
                <c16:uniqueId val="{00000005-08D0-004C-B7F0-17B2984D8491}"/>
              </c:ext>
            </c:extLst>
          </c:dPt>
          <c:dPt>
            <c:idx val="3"/>
            <c:bubble3D val="0"/>
            <c:spPr>
              <a:solidFill>
                <a:schemeClr val="accent4"/>
              </a:solidFill>
              <a:ln w="19050">
                <a:solidFill>
                  <a:schemeClr val="bg1">
                    <a:lumMod val="65000"/>
                  </a:schemeClr>
                </a:solidFill>
              </a:ln>
              <a:effectLst>
                <a:outerShdw blurRad="50800" dist="50800" dir="5400000" algn="ctr" rotWithShape="0">
                  <a:schemeClr val="bg1">
                    <a:lumMod val="50000"/>
                  </a:schemeClr>
                </a:outerShdw>
              </a:effectLst>
            </c:spPr>
            <c:extLst>
              <c:ext xmlns:c16="http://schemas.microsoft.com/office/drawing/2014/chart" uri="{C3380CC4-5D6E-409C-BE32-E72D297353CC}">
                <c16:uniqueId val="{00000007-08D0-004C-B7F0-17B2984D8491}"/>
              </c:ext>
            </c:extLst>
          </c:dPt>
          <c:cat>
            <c:numRef>
              <c:f>Sheet1!$A$2:$A$5</c:f>
              <c:numCache>
                <c:formatCode>General</c:formatCode>
                <c:ptCount val="4"/>
              </c:numCache>
            </c:numRef>
          </c:cat>
          <c:val>
            <c:numRef>
              <c:f>Sheet1!$B$2:$B$5</c:f>
              <c:numCache>
                <c:formatCode>General</c:formatCode>
                <c:ptCount val="4"/>
                <c:pt idx="0">
                  <c:v>77</c:v>
                </c:pt>
                <c:pt idx="1">
                  <c:v>23</c:v>
                </c:pt>
              </c:numCache>
            </c:numRef>
          </c:val>
          <c:extLst>
            <c:ext xmlns:c16="http://schemas.microsoft.com/office/drawing/2014/chart" uri="{C3380CC4-5D6E-409C-BE32-E72D297353CC}">
              <c16:uniqueId val="{00000000-36D6-1A43-A1D3-83A0C8C1AC7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E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0.34737</cdr:x>
      <cdr:y>0.32366</cdr:y>
    </cdr:from>
    <cdr:to>
      <cdr:x>0.75555</cdr:x>
      <cdr:y>0.85154</cdr:y>
    </cdr:to>
    <cdr:sp macro="" textlink="">
      <cdr:nvSpPr>
        <cdr:cNvPr id="2" name="TextBox 1">
          <a:extLst xmlns:a="http://schemas.openxmlformats.org/drawingml/2006/main">
            <a:ext uri="{FF2B5EF4-FFF2-40B4-BE49-F238E27FC236}">
              <a16:creationId xmlns:a16="http://schemas.microsoft.com/office/drawing/2014/main" id="{7C361A5D-CD28-4ACE-CC63-C6586DED7C2C}"/>
            </a:ext>
          </a:extLst>
        </cdr:cNvPr>
        <cdr:cNvSpPr txBox="1"/>
      </cdr:nvSpPr>
      <cdr:spPr>
        <a:xfrm xmlns:a="http://schemas.openxmlformats.org/drawingml/2006/main">
          <a:off x="3531689" y="2157696"/>
          <a:ext cx="4149968" cy="35192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3800" b="1" dirty="0"/>
            <a:t>0.77</a:t>
          </a:r>
        </a:p>
        <a:p xmlns:a="http://schemas.openxmlformats.org/drawingml/2006/main">
          <a:r>
            <a:rPr lang="en-GB" sz="5400" b="1" dirty="0"/>
            <a:t> Accuracy</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2677519" y="4954765"/>
            <a:ext cx="12601066" cy="13915875"/>
          </a:xfrm>
        </p:spPr>
        <p:txBody>
          <a:bodyPr anchor="b">
            <a:normAutofit/>
          </a:bodyPr>
          <a:lstStyle>
            <a:lvl1pPr algn="l">
              <a:defRPr sz="4919"/>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2677519" y="21720357"/>
            <a:ext cx="12601066" cy="4954765"/>
          </a:xfrm>
        </p:spPr>
        <p:txBody>
          <a:bodyPr>
            <a:normAutofit/>
          </a:bodyPr>
          <a:lstStyle>
            <a:lvl1pPr marL="0" indent="0" algn="l">
              <a:buNone/>
              <a:defRPr sz="3163"/>
            </a:lvl1pPr>
            <a:lvl2pPr marL="803222" indent="0" algn="ctr">
              <a:buNone/>
              <a:defRPr sz="3513"/>
            </a:lvl2pPr>
            <a:lvl3pPr marL="1606443" indent="0" algn="ctr">
              <a:buNone/>
              <a:defRPr sz="3163"/>
            </a:lvl3pPr>
            <a:lvl4pPr marL="2409665" indent="0" algn="ctr">
              <a:buNone/>
              <a:defRPr sz="2811"/>
            </a:lvl4pPr>
            <a:lvl5pPr marL="3212887" indent="0" algn="ctr">
              <a:buNone/>
              <a:defRPr sz="2811"/>
            </a:lvl5pPr>
            <a:lvl6pPr marL="4016109" indent="0" algn="ctr">
              <a:buNone/>
              <a:defRPr sz="2811"/>
            </a:lvl6pPr>
            <a:lvl7pPr marL="4819331" indent="0" algn="ctr">
              <a:buNone/>
              <a:defRPr sz="2811"/>
            </a:lvl7pPr>
            <a:lvl8pPr marL="5622552" indent="0" algn="ctr">
              <a:buNone/>
              <a:defRPr sz="2811"/>
            </a:lvl8pPr>
            <a:lvl9pPr marL="6425774" indent="0" algn="ctr">
              <a:buNone/>
              <a:defRPr sz="2811"/>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2878334" y="20292238"/>
            <a:ext cx="170622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29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1673450" y="4036695"/>
            <a:ext cx="17503638" cy="437308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1673450" y="10091729"/>
            <a:ext cx="17503638" cy="171769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1534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16206557" y="4646009"/>
            <a:ext cx="3111985" cy="21706754"/>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768172" y="4646013"/>
            <a:ext cx="13832158" cy="2170675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4671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0936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2585480" y="5985130"/>
            <a:ext cx="12249641" cy="9958391"/>
          </a:xfrm>
        </p:spPr>
        <p:txBody>
          <a:bodyPr anchor="t">
            <a:normAutofit/>
          </a:bodyPr>
          <a:lstStyle>
            <a:lvl1pPr>
              <a:lnSpc>
                <a:spcPct val="110000"/>
              </a:lnSpc>
              <a:defRPr sz="6325"/>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2677518" y="21727785"/>
            <a:ext cx="9706000" cy="5080894"/>
          </a:xfrm>
        </p:spPr>
        <p:txBody>
          <a:bodyPr>
            <a:normAutofit/>
          </a:bodyPr>
          <a:lstStyle>
            <a:lvl1pPr marL="0" indent="0">
              <a:buNone/>
              <a:defRPr sz="3163">
                <a:solidFill>
                  <a:schemeClr val="tx1"/>
                </a:solidFill>
              </a:defRPr>
            </a:lvl1pPr>
            <a:lvl2pPr marL="803222" indent="0">
              <a:buNone/>
              <a:defRPr sz="3513">
                <a:solidFill>
                  <a:schemeClr val="tx1">
                    <a:tint val="75000"/>
                  </a:schemeClr>
                </a:solidFill>
              </a:defRPr>
            </a:lvl2pPr>
            <a:lvl3pPr marL="1606443" indent="0">
              <a:buNone/>
              <a:defRPr sz="3163">
                <a:solidFill>
                  <a:schemeClr val="tx1">
                    <a:tint val="75000"/>
                  </a:schemeClr>
                </a:solidFill>
              </a:defRPr>
            </a:lvl3pPr>
            <a:lvl4pPr marL="2409665" indent="0">
              <a:buNone/>
              <a:defRPr sz="2811">
                <a:solidFill>
                  <a:schemeClr val="tx1">
                    <a:tint val="75000"/>
                  </a:schemeClr>
                </a:solidFill>
              </a:defRPr>
            </a:lvl4pPr>
            <a:lvl5pPr marL="3212887" indent="0">
              <a:buNone/>
              <a:defRPr sz="2811">
                <a:solidFill>
                  <a:schemeClr val="tx1">
                    <a:tint val="75000"/>
                  </a:schemeClr>
                </a:solidFill>
              </a:defRPr>
            </a:lvl5pPr>
            <a:lvl6pPr marL="4016109" indent="0">
              <a:buNone/>
              <a:defRPr sz="2811">
                <a:solidFill>
                  <a:schemeClr val="tx1">
                    <a:tint val="75000"/>
                  </a:schemeClr>
                </a:solidFill>
              </a:defRPr>
            </a:lvl6pPr>
            <a:lvl7pPr marL="4819331" indent="0">
              <a:buNone/>
              <a:defRPr sz="2811">
                <a:solidFill>
                  <a:schemeClr val="tx1">
                    <a:tint val="75000"/>
                  </a:schemeClr>
                </a:solidFill>
              </a:defRPr>
            </a:lvl7pPr>
            <a:lvl8pPr marL="5622552" indent="0">
              <a:buNone/>
              <a:defRPr sz="2811">
                <a:solidFill>
                  <a:schemeClr val="tx1">
                    <a:tint val="75000"/>
                  </a:schemeClr>
                </a:solidFill>
              </a:defRPr>
            </a:lvl8pPr>
            <a:lvl9pPr marL="6425774" indent="0">
              <a:buNone/>
              <a:defRPr sz="2811">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2878334" y="20292238"/>
            <a:ext cx="170622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02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1673449" y="10091751"/>
            <a:ext cx="8902745" cy="171769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10843947" y="10091743"/>
            <a:ext cx="8902745" cy="171769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6776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1673448" y="4436165"/>
            <a:ext cx="18073242" cy="397361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1673452" y="9208640"/>
            <a:ext cx="8584790" cy="2607103"/>
          </a:xfrm>
        </p:spPr>
        <p:txBody>
          <a:bodyPr anchor="b">
            <a:normAutofit/>
          </a:bodyPr>
          <a:lstStyle>
            <a:lvl1pPr marL="0" indent="0">
              <a:buNone/>
              <a:defRPr sz="3163" b="0" cap="all" spc="527" baseline="0">
                <a:latin typeface="+mj-lt"/>
              </a:defRPr>
            </a:lvl1pPr>
            <a:lvl2pPr marL="803222" indent="0">
              <a:buNone/>
              <a:defRPr sz="3513" b="1"/>
            </a:lvl2pPr>
            <a:lvl3pPr marL="1606443" indent="0">
              <a:buNone/>
              <a:defRPr sz="3163" b="1"/>
            </a:lvl3pPr>
            <a:lvl4pPr marL="2409665" indent="0">
              <a:buNone/>
              <a:defRPr sz="2811" b="1"/>
            </a:lvl4pPr>
            <a:lvl5pPr marL="3212887" indent="0">
              <a:buNone/>
              <a:defRPr sz="2811" b="1"/>
            </a:lvl5pPr>
            <a:lvl6pPr marL="4016109" indent="0">
              <a:buNone/>
              <a:defRPr sz="2811" b="1"/>
            </a:lvl6pPr>
            <a:lvl7pPr marL="4819331" indent="0">
              <a:buNone/>
              <a:defRPr sz="2811" b="1"/>
            </a:lvl7pPr>
            <a:lvl8pPr marL="5622552" indent="0">
              <a:buNone/>
              <a:defRPr sz="2811" b="1"/>
            </a:lvl8pPr>
            <a:lvl9pPr marL="6425774" indent="0">
              <a:buNone/>
              <a:defRPr sz="2811"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1673452" y="13455656"/>
            <a:ext cx="8584790" cy="142265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11161900" y="9208640"/>
            <a:ext cx="8584790" cy="2607103"/>
          </a:xfrm>
        </p:spPr>
        <p:txBody>
          <a:bodyPr anchor="b">
            <a:normAutofit/>
          </a:bodyPr>
          <a:lstStyle>
            <a:lvl1pPr marL="0" indent="0">
              <a:buNone/>
              <a:defRPr sz="3163" b="0" cap="all" spc="527" baseline="0">
                <a:latin typeface="+mj-lt"/>
              </a:defRPr>
            </a:lvl1pPr>
            <a:lvl2pPr marL="803222" indent="0">
              <a:buNone/>
              <a:defRPr sz="3513" b="1"/>
            </a:lvl2pPr>
            <a:lvl3pPr marL="1606443" indent="0">
              <a:buNone/>
              <a:defRPr sz="3163" b="1"/>
            </a:lvl3pPr>
            <a:lvl4pPr marL="2409665" indent="0">
              <a:buNone/>
              <a:defRPr sz="2811" b="1"/>
            </a:lvl4pPr>
            <a:lvl5pPr marL="3212887" indent="0">
              <a:buNone/>
              <a:defRPr sz="2811" b="1"/>
            </a:lvl5pPr>
            <a:lvl6pPr marL="4016109" indent="0">
              <a:buNone/>
              <a:defRPr sz="2811" b="1"/>
            </a:lvl6pPr>
            <a:lvl7pPr marL="4819331" indent="0">
              <a:buNone/>
              <a:defRPr sz="2811" b="1"/>
            </a:lvl7pPr>
            <a:lvl8pPr marL="5622552" indent="0">
              <a:buNone/>
              <a:defRPr sz="2811" b="1"/>
            </a:lvl8pPr>
            <a:lvl9pPr marL="6425774" indent="0">
              <a:buNone/>
              <a:defRPr sz="2811"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11161900" y="13455652"/>
            <a:ext cx="8584790" cy="142265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849163" y="12699948"/>
            <a:ext cx="170622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11306934" y="12699948"/>
            <a:ext cx="170622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17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2677518" y="4036695"/>
            <a:ext cx="17069172" cy="4373087"/>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2920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414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2677517" y="6043855"/>
            <a:ext cx="5738981" cy="10210839"/>
          </a:xfrm>
        </p:spPr>
        <p:txBody>
          <a:bodyPr anchor="b">
            <a:noAutofit/>
          </a:bodyPr>
          <a:lstStyle>
            <a:lvl1pPr>
              <a:defRPr sz="4919"/>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9881557" y="4359071"/>
            <a:ext cx="9865135" cy="21515025"/>
          </a:xfrm>
        </p:spPr>
        <p:txBody>
          <a:bodyPr anchor="ctr">
            <a:normAutofit/>
          </a:bodyPr>
          <a:lstStyle>
            <a:lvl1pPr>
              <a:defRPr sz="4217"/>
            </a:lvl1pPr>
            <a:lvl2pPr>
              <a:defRPr sz="3513"/>
            </a:lvl2pPr>
            <a:lvl3pPr>
              <a:defRPr sz="3163"/>
            </a:lvl3pPr>
            <a:lvl4pPr>
              <a:defRPr sz="2811"/>
            </a:lvl4pPr>
            <a:lvl5pPr>
              <a:defRPr sz="2811"/>
            </a:lvl5pPr>
            <a:lvl6pPr>
              <a:defRPr sz="3513"/>
            </a:lvl6pPr>
            <a:lvl7pPr>
              <a:defRPr sz="3513"/>
            </a:lvl7pPr>
            <a:lvl8pPr>
              <a:defRPr sz="3513"/>
            </a:lvl8pPr>
            <a:lvl9pPr>
              <a:defRPr sz="351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2677517" y="17427899"/>
            <a:ext cx="5738981" cy="10519237"/>
          </a:xfrm>
        </p:spPr>
        <p:txBody>
          <a:bodyPr>
            <a:normAutofit/>
          </a:bodyPr>
          <a:lstStyle>
            <a:lvl1pPr marL="0" indent="0">
              <a:buNone/>
              <a:defRPr sz="2811"/>
            </a:lvl1pPr>
            <a:lvl2pPr marL="803222" indent="0">
              <a:buNone/>
              <a:defRPr sz="2459"/>
            </a:lvl2pPr>
            <a:lvl3pPr marL="1606443" indent="0">
              <a:buNone/>
              <a:defRPr sz="2108"/>
            </a:lvl3pPr>
            <a:lvl4pPr marL="2409665" indent="0">
              <a:buNone/>
              <a:defRPr sz="1757"/>
            </a:lvl4pPr>
            <a:lvl5pPr marL="3212887" indent="0">
              <a:buNone/>
              <a:defRPr sz="1757"/>
            </a:lvl5pPr>
            <a:lvl6pPr marL="4016109" indent="0">
              <a:buNone/>
              <a:defRPr sz="1757"/>
            </a:lvl6pPr>
            <a:lvl7pPr marL="4819331" indent="0">
              <a:buNone/>
              <a:defRPr sz="1757"/>
            </a:lvl7pPr>
            <a:lvl8pPr marL="5622552" indent="0">
              <a:buNone/>
              <a:defRPr sz="1757"/>
            </a:lvl8pPr>
            <a:lvl9pPr marL="6425774" indent="0">
              <a:buNone/>
              <a:defRPr sz="1757"/>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3752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2677518" y="6116215"/>
            <a:ext cx="5819810" cy="10172472"/>
          </a:xfrm>
        </p:spPr>
        <p:txBody>
          <a:bodyPr anchor="b">
            <a:normAutofit/>
          </a:bodyPr>
          <a:lstStyle>
            <a:lvl1pPr>
              <a:defRPr sz="4919"/>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9881557" y="4225922"/>
            <a:ext cx="9438405" cy="21907481"/>
          </a:xfrm>
        </p:spPr>
        <p:txBody>
          <a:bodyPr/>
          <a:lstStyle>
            <a:lvl1pPr marL="0" indent="0">
              <a:buNone/>
              <a:defRPr sz="5622"/>
            </a:lvl1pPr>
            <a:lvl2pPr marL="803222" indent="0">
              <a:buNone/>
              <a:defRPr sz="4919"/>
            </a:lvl2pPr>
            <a:lvl3pPr marL="1606443" indent="0">
              <a:buNone/>
              <a:defRPr sz="4217"/>
            </a:lvl3pPr>
            <a:lvl4pPr marL="2409665" indent="0">
              <a:buNone/>
              <a:defRPr sz="3513"/>
            </a:lvl4pPr>
            <a:lvl5pPr marL="3212887" indent="0">
              <a:buNone/>
              <a:defRPr sz="3513"/>
            </a:lvl5pPr>
            <a:lvl6pPr marL="4016109" indent="0">
              <a:buNone/>
              <a:defRPr sz="3513"/>
            </a:lvl6pPr>
            <a:lvl7pPr marL="4819331" indent="0">
              <a:buNone/>
              <a:defRPr sz="3513"/>
            </a:lvl7pPr>
            <a:lvl8pPr marL="5622552" indent="0">
              <a:buNone/>
              <a:defRPr sz="3513"/>
            </a:lvl8pPr>
            <a:lvl9pPr marL="6425774" indent="0">
              <a:buNone/>
              <a:defRPr sz="3513"/>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2677518" y="17474315"/>
            <a:ext cx="5819809" cy="8659086"/>
          </a:xfrm>
        </p:spPr>
        <p:txBody>
          <a:bodyPr>
            <a:normAutofit/>
          </a:bodyPr>
          <a:lstStyle>
            <a:lvl1pPr marL="0" indent="0">
              <a:buNone/>
              <a:defRPr sz="2811"/>
            </a:lvl1pPr>
            <a:lvl2pPr marL="803222" indent="0">
              <a:buNone/>
              <a:defRPr sz="2459"/>
            </a:lvl2pPr>
            <a:lvl3pPr marL="1606443" indent="0">
              <a:buNone/>
              <a:defRPr sz="2108"/>
            </a:lvl3pPr>
            <a:lvl4pPr marL="2409665" indent="0">
              <a:buNone/>
              <a:defRPr sz="1757"/>
            </a:lvl4pPr>
            <a:lvl5pPr marL="3212887" indent="0">
              <a:buNone/>
              <a:defRPr sz="1757"/>
            </a:lvl5pPr>
            <a:lvl6pPr marL="4016109" indent="0">
              <a:buNone/>
              <a:defRPr sz="1757"/>
            </a:lvl6pPr>
            <a:lvl7pPr marL="4819331" indent="0">
              <a:buNone/>
              <a:defRPr sz="1757"/>
            </a:lvl7pPr>
            <a:lvl8pPr marL="5622552" indent="0">
              <a:buNone/>
              <a:defRPr sz="1757"/>
            </a:lvl8pPr>
            <a:lvl9pPr marL="6425774" indent="0">
              <a:buNone/>
              <a:defRPr sz="1757"/>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12/15/22</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1377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1" y="15497889"/>
            <a:ext cx="21420138" cy="14777324"/>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74"/>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1673448" y="3342890"/>
            <a:ext cx="18073242" cy="506689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1673448" y="10091729"/>
            <a:ext cx="18073242" cy="171769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5276467" y="21482054"/>
            <a:ext cx="10931864" cy="641489"/>
          </a:xfrm>
          <a:prstGeom prst="rect">
            <a:avLst/>
          </a:prstGeom>
        </p:spPr>
        <p:txBody>
          <a:bodyPr vert="horz" lIns="91440" tIns="45720" rIns="91440" bIns="45720" rtlCol="0" anchor="ctr"/>
          <a:lstStyle>
            <a:lvl1pPr algn="l">
              <a:defRPr sz="1230" b="1" cap="all" spc="527" baseline="0">
                <a:solidFill>
                  <a:schemeClr val="tx1"/>
                </a:solidFill>
              </a:defRPr>
            </a:lvl1pPr>
          </a:lstStyle>
          <a:p>
            <a:fld id="{9D0D92BC-42A9-434B-8530-ADBF4485E407}" type="datetimeFigureOut">
              <a:rPr lang="en-US" smtClean="0"/>
              <a:pPr/>
              <a:t>12/15/22</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5371080" y="8246293"/>
            <a:ext cx="10742632" cy="641489"/>
          </a:xfrm>
          <a:prstGeom prst="rect">
            <a:avLst/>
          </a:prstGeom>
        </p:spPr>
        <p:txBody>
          <a:bodyPr vert="horz" lIns="91440" tIns="45720" rIns="91440" bIns="45720" rtlCol="0" anchor="ctr"/>
          <a:lstStyle>
            <a:lvl1pPr algn="r">
              <a:defRPr sz="1230" b="1" cap="all" spc="527"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20273835" y="14331671"/>
            <a:ext cx="937129" cy="1611875"/>
          </a:xfrm>
          <a:prstGeom prst="rect">
            <a:avLst/>
          </a:prstGeom>
        </p:spPr>
        <p:txBody>
          <a:bodyPr vert="horz" lIns="91440" tIns="45720" rIns="91440" bIns="45720" rtlCol="0" anchor="ctr"/>
          <a:lstStyle>
            <a:lvl1pPr algn="ctr">
              <a:defRPr sz="2811"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80419214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1606443" rtl="0" eaLnBrk="1" latinLnBrk="0" hangingPunct="1">
        <a:lnSpc>
          <a:spcPct val="120000"/>
        </a:lnSpc>
        <a:spcBef>
          <a:spcPct val="0"/>
        </a:spcBef>
        <a:buNone/>
        <a:defRPr sz="4919" b="1" kern="1200" cap="all" spc="1054" baseline="0">
          <a:solidFill>
            <a:schemeClr val="tx1"/>
          </a:solidFill>
          <a:latin typeface="+mj-lt"/>
          <a:ea typeface="+mj-ea"/>
          <a:cs typeface="+mj-cs"/>
        </a:defRPr>
      </a:lvl1pPr>
    </p:titleStyle>
    <p:bodyStyle>
      <a:lvl1pPr marL="401611" indent="-401611" algn="l" defTabSz="1606443" rtl="0" eaLnBrk="1" latinLnBrk="0" hangingPunct="1">
        <a:lnSpc>
          <a:spcPct val="120000"/>
        </a:lnSpc>
        <a:spcBef>
          <a:spcPts val="1757"/>
        </a:spcBef>
        <a:buFont typeface="Arial" panose="020B0604020202020204" pitchFamily="34" charset="0"/>
        <a:buChar char="•"/>
        <a:defRPr sz="3163" kern="1200">
          <a:solidFill>
            <a:schemeClr val="tx1"/>
          </a:solidFill>
          <a:latin typeface="+mn-lt"/>
          <a:ea typeface="+mn-ea"/>
          <a:cs typeface="+mn-cs"/>
        </a:defRPr>
      </a:lvl1pPr>
      <a:lvl2pPr marL="449804" indent="0" algn="l" defTabSz="1606443" rtl="0" eaLnBrk="1" latinLnBrk="0" hangingPunct="1">
        <a:lnSpc>
          <a:spcPct val="120000"/>
        </a:lnSpc>
        <a:spcBef>
          <a:spcPts val="879"/>
        </a:spcBef>
        <a:buFontTx/>
        <a:buNone/>
        <a:defRPr sz="2811" b="1" kern="1200">
          <a:solidFill>
            <a:schemeClr val="tx1"/>
          </a:solidFill>
          <a:latin typeface="+mn-lt"/>
          <a:ea typeface="+mn-ea"/>
          <a:cs typeface="+mn-cs"/>
        </a:defRPr>
      </a:lvl2pPr>
      <a:lvl3pPr marL="915673" indent="-401611" algn="l" defTabSz="1606443" rtl="0" eaLnBrk="1" latinLnBrk="0" hangingPunct="1">
        <a:lnSpc>
          <a:spcPct val="120000"/>
        </a:lnSpc>
        <a:spcBef>
          <a:spcPts val="879"/>
        </a:spcBef>
        <a:buFont typeface="Arial" panose="020B0604020202020204" pitchFamily="34" charset="0"/>
        <a:buChar char="•"/>
        <a:defRPr sz="2459" kern="1200">
          <a:solidFill>
            <a:schemeClr val="tx1"/>
          </a:solidFill>
          <a:latin typeface="+mn-lt"/>
          <a:ea typeface="+mn-ea"/>
          <a:cs typeface="+mn-cs"/>
        </a:defRPr>
      </a:lvl3pPr>
      <a:lvl4pPr marL="947801" indent="0" algn="l" defTabSz="1606443" rtl="0" eaLnBrk="1" latinLnBrk="0" hangingPunct="1">
        <a:lnSpc>
          <a:spcPct val="120000"/>
        </a:lnSpc>
        <a:spcBef>
          <a:spcPts val="879"/>
        </a:spcBef>
        <a:buFontTx/>
        <a:buNone/>
        <a:defRPr sz="2108" b="1" kern="1200">
          <a:solidFill>
            <a:schemeClr val="tx1"/>
          </a:solidFill>
          <a:latin typeface="+mn-lt"/>
          <a:ea typeface="+mn-ea"/>
          <a:cs typeface="+mn-cs"/>
        </a:defRPr>
      </a:lvl4pPr>
      <a:lvl5pPr marL="1461864" indent="-401611" algn="l" defTabSz="1606443" rtl="0" eaLnBrk="1" latinLnBrk="0" hangingPunct="1">
        <a:lnSpc>
          <a:spcPct val="120000"/>
        </a:lnSpc>
        <a:spcBef>
          <a:spcPts val="879"/>
        </a:spcBef>
        <a:buFont typeface="Arial" panose="020B0604020202020204" pitchFamily="34" charset="0"/>
        <a:buChar char="•"/>
        <a:defRPr sz="2108" kern="1200">
          <a:solidFill>
            <a:schemeClr val="tx1"/>
          </a:solidFill>
          <a:latin typeface="+mn-lt"/>
          <a:ea typeface="+mn-ea"/>
          <a:cs typeface="+mn-cs"/>
        </a:defRPr>
      </a:lvl5pPr>
      <a:lvl6pPr marL="4417720" indent="-401611" algn="l" defTabSz="1606443" rtl="0" eaLnBrk="1" latinLnBrk="0" hangingPunct="1">
        <a:lnSpc>
          <a:spcPct val="90000"/>
        </a:lnSpc>
        <a:spcBef>
          <a:spcPts val="879"/>
        </a:spcBef>
        <a:buFont typeface="Arial" panose="020B0604020202020204" pitchFamily="34" charset="0"/>
        <a:buChar char="•"/>
        <a:defRPr sz="3163" kern="1200">
          <a:solidFill>
            <a:schemeClr val="tx1"/>
          </a:solidFill>
          <a:latin typeface="+mn-lt"/>
          <a:ea typeface="+mn-ea"/>
          <a:cs typeface="+mn-cs"/>
        </a:defRPr>
      </a:lvl6pPr>
      <a:lvl7pPr marL="5220942" indent="-401611" algn="l" defTabSz="1606443" rtl="0" eaLnBrk="1" latinLnBrk="0" hangingPunct="1">
        <a:lnSpc>
          <a:spcPct val="90000"/>
        </a:lnSpc>
        <a:spcBef>
          <a:spcPts val="879"/>
        </a:spcBef>
        <a:buFont typeface="Arial" panose="020B0604020202020204" pitchFamily="34" charset="0"/>
        <a:buChar char="•"/>
        <a:defRPr sz="3163" kern="1200">
          <a:solidFill>
            <a:schemeClr val="tx1"/>
          </a:solidFill>
          <a:latin typeface="+mn-lt"/>
          <a:ea typeface="+mn-ea"/>
          <a:cs typeface="+mn-cs"/>
        </a:defRPr>
      </a:lvl7pPr>
      <a:lvl8pPr marL="6024164" indent="-401611" algn="l" defTabSz="1606443" rtl="0" eaLnBrk="1" latinLnBrk="0" hangingPunct="1">
        <a:lnSpc>
          <a:spcPct val="90000"/>
        </a:lnSpc>
        <a:spcBef>
          <a:spcPts val="879"/>
        </a:spcBef>
        <a:buFont typeface="Arial" panose="020B0604020202020204" pitchFamily="34" charset="0"/>
        <a:buChar char="•"/>
        <a:defRPr sz="3163" kern="1200">
          <a:solidFill>
            <a:schemeClr val="tx1"/>
          </a:solidFill>
          <a:latin typeface="+mn-lt"/>
          <a:ea typeface="+mn-ea"/>
          <a:cs typeface="+mn-cs"/>
        </a:defRPr>
      </a:lvl8pPr>
      <a:lvl9pPr marL="6827385" indent="-401611" algn="l" defTabSz="1606443" rtl="0" eaLnBrk="1" latinLnBrk="0" hangingPunct="1">
        <a:lnSpc>
          <a:spcPct val="90000"/>
        </a:lnSpc>
        <a:spcBef>
          <a:spcPts val="879"/>
        </a:spcBef>
        <a:buFont typeface="Arial" panose="020B0604020202020204" pitchFamily="34" charset="0"/>
        <a:buChar char="•"/>
        <a:defRPr sz="3163" kern="1200">
          <a:solidFill>
            <a:schemeClr val="tx1"/>
          </a:solidFill>
          <a:latin typeface="+mn-lt"/>
          <a:ea typeface="+mn-ea"/>
          <a:cs typeface="+mn-cs"/>
        </a:defRPr>
      </a:lvl9pPr>
    </p:bodyStyle>
    <p:otherStyle>
      <a:defPPr>
        <a:defRPr lang="en-US"/>
      </a:defPPr>
      <a:lvl1pPr marL="0" algn="l" defTabSz="1606443" rtl="0" eaLnBrk="1" latinLnBrk="0" hangingPunct="1">
        <a:defRPr sz="3163" kern="1200">
          <a:solidFill>
            <a:schemeClr val="tx1"/>
          </a:solidFill>
          <a:latin typeface="+mn-lt"/>
          <a:ea typeface="+mn-ea"/>
          <a:cs typeface="+mn-cs"/>
        </a:defRPr>
      </a:lvl1pPr>
      <a:lvl2pPr marL="803222" algn="l" defTabSz="1606443" rtl="0" eaLnBrk="1" latinLnBrk="0" hangingPunct="1">
        <a:defRPr sz="3163" kern="1200">
          <a:solidFill>
            <a:schemeClr val="tx1"/>
          </a:solidFill>
          <a:latin typeface="+mn-lt"/>
          <a:ea typeface="+mn-ea"/>
          <a:cs typeface="+mn-cs"/>
        </a:defRPr>
      </a:lvl2pPr>
      <a:lvl3pPr marL="1606443" algn="l" defTabSz="1606443" rtl="0" eaLnBrk="1" latinLnBrk="0" hangingPunct="1">
        <a:defRPr sz="3163" kern="1200">
          <a:solidFill>
            <a:schemeClr val="tx1"/>
          </a:solidFill>
          <a:latin typeface="+mn-lt"/>
          <a:ea typeface="+mn-ea"/>
          <a:cs typeface="+mn-cs"/>
        </a:defRPr>
      </a:lvl3pPr>
      <a:lvl4pPr marL="2409665" algn="l" defTabSz="1606443" rtl="0" eaLnBrk="1" latinLnBrk="0" hangingPunct="1">
        <a:defRPr sz="3163" kern="1200">
          <a:solidFill>
            <a:schemeClr val="tx1"/>
          </a:solidFill>
          <a:latin typeface="+mn-lt"/>
          <a:ea typeface="+mn-ea"/>
          <a:cs typeface="+mn-cs"/>
        </a:defRPr>
      </a:lvl4pPr>
      <a:lvl5pPr marL="3212887" algn="l" defTabSz="1606443" rtl="0" eaLnBrk="1" latinLnBrk="0" hangingPunct="1">
        <a:defRPr sz="3163" kern="1200">
          <a:solidFill>
            <a:schemeClr val="tx1"/>
          </a:solidFill>
          <a:latin typeface="+mn-lt"/>
          <a:ea typeface="+mn-ea"/>
          <a:cs typeface="+mn-cs"/>
        </a:defRPr>
      </a:lvl5pPr>
      <a:lvl6pPr marL="4016109" algn="l" defTabSz="1606443" rtl="0" eaLnBrk="1" latinLnBrk="0" hangingPunct="1">
        <a:defRPr sz="3163" kern="1200">
          <a:solidFill>
            <a:schemeClr val="tx1"/>
          </a:solidFill>
          <a:latin typeface="+mn-lt"/>
          <a:ea typeface="+mn-ea"/>
          <a:cs typeface="+mn-cs"/>
        </a:defRPr>
      </a:lvl6pPr>
      <a:lvl7pPr marL="4819331" algn="l" defTabSz="1606443" rtl="0" eaLnBrk="1" latinLnBrk="0" hangingPunct="1">
        <a:defRPr sz="3163" kern="1200">
          <a:solidFill>
            <a:schemeClr val="tx1"/>
          </a:solidFill>
          <a:latin typeface="+mn-lt"/>
          <a:ea typeface="+mn-ea"/>
          <a:cs typeface="+mn-cs"/>
        </a:defRPr>
      </a:lvl7pPr>
      <a:lvl8pPr marL="5622552" algn="l" defTabSz="1606443" rtl="0" eaLnBrk="1" latinLnBrk="0" hangingPunct="1">
        <a:defRPr sz="3163" kern="1200">
          <a:solidFill>
            <a:schemeClr val="tx1"/>
          </a:solidFill>
          <a:latin typeface="+mn-lt"/>
          <a:ea typeface="+mn-ea"/>
          <a:cs typeface="+mn-cs"/>
        </a:defRPr>
      </a:lvl8pPr>
      <a:lvl9pPr marL="6425774" algn="l" defTabSz="1606443" rtl="0" eaLnBrk="1" latinLnBrk="0" hangingPunct="1">
        <a:defRPr sz="31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80990"/>
            <a:ext cx="21420138" cy="588102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74"/>
          </a:p>
        </p:txBody>
      </p:sp>
      <p:sp useBgFill="1">
        <p:nvSpPr>
          <p:cNvPr id="9" name="Rectangle 8">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113194"/>
            <a:ext cx="21420138" cy="12048827"/>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74"/>
          </a:p>
        </p:txBody>
      </p:sp>
      <p:pic>
        <p:nvPicPr>
          <p:cNvPr id="4" name="Picture 1" descr="White structure">
            <a:extLst>
              <a:ext uri="{FF2B5EF4-FFF2-40B4-BE49-F238E27FC236}">
                <a16:creationId xmlns:a16="http://schemas.microsoft.com/office/drawing/2014/main" id="{8234E63B-237A-78F6-B868-2D740D3E6144}"/>
              </a:ext>
            </a:extLst>
          </p:cNvPr>
          <p:cNvPicPr>
            <a:picLocks noChangeAspect="1"/>
          </p:cNvPicPr>
          <p:nvPr/>
        </p:nvPicPr>
        <p:blipFill rotWithShape="1">
          <a:blip r:embed="rId2"/>
          <a:srcRect b="24243"/>
          <a:stretch/>
        </p:blipFill>
        <p:spPr>
          <a:xfrm rot="5400000">
            <a:off x="-4427541" y="4284153"/>
            <a:ext cx="30275216" cy="21420138"/>
          </a:xfrm>
          <a:prstGeom prst="rect">
            <a:avLst/>
          </a:prstGeom>
        </p:spPr>
      </p:pic>
      <p:sp>
        <p:nvSpPr>
          <p:cNvPr id="11" name="Rectangle 10">
            <a:extLst>
              <a:ext uri="{FF2B5EF4-FFF2-40B4-BE49-F238E27FC236}">
                <a16:creationId xmlns:a16="http://schemas.microsoft.com/office/drawing/2014/main" id="{7AC880D1-7443-E1A7-8D10-15EFCD36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5679143"/>
            <a:ext cx="21420138" cy="5482877"/>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74"/>
          </a:p>
        </p:txBody>
      </p:sp>
      <p:sp>
        <p:nvSpPr>
          <p:cNvPr id="5" name="Rounded Rectangle 4">
            <a:extLst>
              <a:ext uri="{FF2B5EF4-FFF2-40B4-BE49-F238E27FC236}">
                <a16:creationId xmlns:a16="http://schemas.microsoft.com/office/drawing/2014/main" id="{E5CB6C50-617D-D68A-2C67-3A7AE927071D}"/>
              </a:ext>
            </a:extLst>
          </p:cNvPr>
          <p:cNvSpPr/>
          <p:nvPr/>
        </p:nvSpPr>
        <p:spPr>
          <a:xfrm>
            <a:off x="756745" y="504497"/>
            <a:ext cx="20179862" cy="21125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D19: KAGGLE-MUSEUM</a:t>
            </a:r>
          </a:p>
          <a:p>
            <a:pPr algn="ctr"/>
            <a:r>
              <a:rPr lang="en-GB" sz="2800" dirty="0"/>
              <a:t>Siim </a:t>
            </a:r>
            <a:r>
              <a:rPr lang="en-GB" sz="2800" dirty="0" err="1"/>
              <a:t>Tänavots</a:t>
            </a:r>
            <a:r>
              <a:rPr lang="en-GB" sz="2800" dirty="0"/>
              <a:t>, </a:t>
            </a:r>
            <a:r>
              <a:rPr lang="en-GB" sz="2800" dirty="0" err="1"/>
              <a:t>Anett</a:t>
            </a:r>
            <a:r>
              <a:rPr lang="en-GB" sz="2800" dirty="0"/>
              <a:t> </a:t>
            </a:r>
            <a:r>
              <a:rPr lang="en-GB" sz="2800" dirty="0" err="1"/>
              <a:t>Alamets</a:t>
            </a:r>
            <a:r>
              <a:rPr lang="en-GB" sz="2800" dirty="0"/>
              <a:t>, Siim Pähn</a:t>
            </a:r>
          </a:p>
        </p:txBody>
      </p:sp>
      <p:sp>
        <p:nvSpPr>
          <p:cNvPr id="6" name="Rounded Rectangle 5">
            <a:extLst>
              <a:ext uri="{FF2B5EF4-FFF2-40B4-BE49-F238E27FC236}">
                <a16:creationId xmlns:a16="http://schemas.microsoft.com/office/drawing/2014/main" id="{286D6ED0-6858-C5EE-5E6C-DA2EB6566433}"/>
              </a:ext>
            </a:extLst>
          </p:cNvPr>
          <p:cNvSpPr/>
          <p:nvPr/>
        </p:nvSpPr>
        <p:spPr>
          <a:xfrm>
            <a:off x="896576" y="2961831"/>
            <a:ext cx="9161822" cy="4867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indent="-914400" algn="ctr">
              <a:buAutoNum type="arabicPeriod"/>
            </a:pPr>
            <a:r>
              <a:rPr lang="en-GB" dirty="0"/>
              <a:t>Introduction</a:t>
            </a:r>
          </a:p>
          <a:p>
            <a:pPr algn="ctr"/>
            <a:r>
              <a:rPr lang="en-GB" sz="2800" dirty="0"/>
              <a:t>There are 4 million objects in the </a:t>
            </a:r>
            <a:r>
              <a:rPr lang="en-GB" sz="2800" dirty="0" err="1"/>
              <a:t>MuIS</a:t>
            </a:r>
            <a:r>
              <a:rPr lang="en-GB" sz="2800" dirty="0"/>
              <a:t> information system that need to be labelled. Manually this would take years to do and cost tens of thousands of euros in wages and other expenses. While not guaranteeing 100% accuracy due to human mistakes. </a:t>
            </a:r>
          </a:p>
        </p:txBody>
      </p:sp>
      <p:sp>
        <p:nvSpPr>
          <p:cNvPr id="8" name="Rounded Rectangle 7">
            <a:extLst>
              <a:ext uri="{FF2B5EF4-FFF2-40B4-BE49-F238E27FC236}">
                <a16:creationId xmlns:a16="http://schemas.microsoft.com/office/drawing/2014/main" id="{8A8C0A04-1B5A-55C7-627F-7F74ED2DEAF1}"/>
              </a:ext>
            </a:extLst>
          </p:cNvPr>
          <p:cNvSpPr/>
          <p:nvPr/>
        </p:nvSpPr>
        <p:spPr>
          <a:xfrm>
            <a:off x="896576" y="8522148"/>
            <a:ext cx="9161823" cy="4867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3.Methodology</a:t>
            </a:r>
          </a:p>
          <a:p>
            <a:pPr algn="ctr"/>
            <a:r>
              <a:rPr lang="en-GB" sz="2800" dirty="0"/>
              <a:t>We started by analysing the data and and deleting all the unnecessary data  that we wouldn’t need or couldn’t use. This was achieved by looking at what data was available where were the gaps and what correlations existed.  After that we had to convert all the data that was left to string and implement our model.  </a:t>
            </a:r>
            <a:endParaRPr lang="en-GB" dirty="0"/>
          </a:p>
        </p:txBody>
      </p:sp>
      <p:sp>
        <p:nvSpPr>
          <p:cNvPr id="10" name="Rounded Rectangle 9">
            <a:extLst>
              <a:ext uri="{FF2B5EF4-FFF2-40B4-BE49-F238E27FC236}">
                <a16:creationId xmlns:a16="http://schemas.microsoft.com/office/drawing/2014/main" id="{60371088-F852-95A3-64D9-6B63422B29E8}"/>
              </a:ext>
            </a:extLst>
          </p:cNvPr>
          <p:cNvSpPr/>
          <p:nvPr/>
        </p:nvSpPr>
        <p:spPr>
          <a:xfrm>
            <a:off x="11448949" y="3111559"/>
            <a:ext cx="9161823" cy="4867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2.Objective</a:t>
            </a:r>
          </a:p>
          <a:p>
            <a:pPr algn="ctr"/>
            <a:r>
              <a:rPr lang="en-GB" sz="2800" dirty="0"/>
              <a:t>The goal of this project is to create a model to predict the type of the museum object based on its descriptive variables and reduce the work of museum staff. Saving hundreds of hours or manual work and thereby saving money for the museums.</a:t>
            </a:r>
          </a:p>
        </p:txBody>
      </p:sp>
      <p:sp>
        <p:nvSpPr>
          <p:cNvPr id="15" name="TextBox 14">
            <a:extLst>
              <a:ext uri="{FF2B5EF4-FFF2-40B4-BE49-F238E27FC236}">
                <a16:creationId xmlns:a16="http://schemas.microsoft.com/office/drawing/2014/main" id="{6FAEE0DA-9FA8-BDEE-5253-E2FF85847ABA}"/>
              </a:ext>
            </a:extLst>
          </p:cNvPr>
          <p:cNvSpPr txBox="1"/>
          <p:nvPr/>
        </p:nvSpPr>
        <p:spPr>
          <a:xfrm>
            <a:off x="599090" y="28927280"/>
            <a:ext cx="20337517" cy="843436"/>
          </a:xfrm>
          <a:prstGeom prst="rect">
            <a:avLst/>
          </a:prstGeom>
          <a:noFill/>
        </p:spPr>
        <p:txBody>
          <a:bodyPr wrap="square" rtlCol="0">
            <a:spAutoFit/>
          </a:bodyPr>
          <a:lstStyle/>
          <a:p>
            <a:r>
              <a:rPr lang="en-GB" dirty="0"/>
              <a:t>Source code: </a:t>
            </a:r>
          </a:p>
        </p:txBody>
      </p:sp>
      <p:sp>
        <p:nvSpPr>
          <p:cNvPr id="16" name="Rounded Rectangle 15">
            <a:extLst>
              <a:ext uri="{FF2B5EF4-FFF2-40B4-BE49-F238E27FC236}">
                <a16:creationId xmlns:a16="http://schemas.microsoft.com/office/drawing/2014/main" id="{7AA00B36-0A6D-30A1-FF50-E5B5422C9838}"/>
              </a:ext>
            </a:extLst>
          </p:cNvPr>
          <p:cNvSpPr/>
          <p:nvPr/>
        </p:nvSpPr>
        <p:spPr>
          <a:xfrm>
            <a:off x="11448948" y="8623292"/>
            <a:ext cx="9161823" cy="4766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 Results</a:t>
            </a:r>
          </a:p>
          <a:p>
            <a:pPr marL="0" marR="0" lvl="0" indent="0" algn="ctr" defTabSz="2479578"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rgbClr val="FFFFFF"/>
                </a:solidFill>
                <a:effectLst/>
                <a:uLnTx/>
                <a:uFillTx/>
                <a:latin typeface="Trade Gothic Next Light"/>
                <a:ea typeface="+mn-ea"/>
                <a:cs typeface="+mn-cs"/>
              </a:rPr>
              <a:t>Trying different methods to get results proved to be more difficult than we thought at first. Many of the solutions tried did not work as intended or gave incorrect answers. Until the use of </a:t>
            </a:r>
            <a:r>
              <a:rPr kumimoji="0" lang="en-GB" sz="2800" b="0" i="0" u="none" strike="noStrike" kern="1200" cap="none" spc="0" normalizeH="0" baseline="0" noProof="0" dirty="0" err="1">
                <a:ln>
                  <a:noFill/>
                </a:ln>
                <a:solidFill>
                  <a:srgbClr val="FFFFFF"/>
                </a:solidFill>
                <a:effectLst/>
                <a:uLnTx/>
                <a:uFillTx/>
                <a:latin typeface="Trade Gothic Next Light"/>
                <a:ea typeface="+mn-ea"/>
                <a:cs typeface="+mn-cs"/>
              </a:rPr>
              <a:t>DesicionTreeClassifier</a:t>
            </a:r>
            <a:r>
              <a:rPr lang="en-GB" sz="2800" dirty="0">
                <a:solidFill>
                  <a:srgbClr val="FFFFFF"/>
                </a:solidFill>
                <a:latin typeface="Trade Gothic Next Light"/>
              </a:rPr>
              <a:t> that gave us quite good accuracy.</a:t>
            </a:r>
            <a:endParaRPr lang="en-GB" dirty="0"/>
          </a:p>
          <a:p>
            <a:pPr algn="ctr"/>
            <a:endParaRPr lang="en-GB" dirty="0"/>
          </a:p>
        </p:txBody>
      </p:sp>
      <p:sp>
        <p:nvSpPr>
          <p:cNvPr id="17" name="Rounded Rectangle 16">
            <a:extLst>
              <a:ext uri="{FF2B5EF4-FFF2-40B4-BE49-F238E27FC236}">
                <a16:creationId xmlns:a16="http://schemas.microsoft.com/office/drawing/2014/main" id="{418269F8-F5B0-B1FD-51DF-B3ABEED103B8}"/>
              </a:ext>
            </a:extLst>
          </p:cNvPr>
          <p:cNvSpPr/>
          <p:nvPr/>
        </p:nvSpPr>
        <p:spPr>
          <a:xfrm>
            <a:off x="756745" y="13788092"/>
            <a:ext cx="9301651" cy="3564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5.Analysis</a:t>
            </a:r>
          </a:p>
          <a:p>
            <a:pPr algn="ctr"/>
            <a:r>
              <a:rPr lang="en-GB" sz="2800" dirty="0"/>
              <a:t>Training the DTC  model gave us quite good accuracy that seemed to work  through manual checks of the output and when comparing the results. </a:t>
            </a:r>
          </a:p>
        </p:txBody>
      </p:sp>
      <p:sp>
        <p:nvSpPr>
          <p:cNvPr id="18" name="Rounded Rectangle 17">
            <a:extLst>
              <a:ext uri="{FF2B5EF4-FFF2-40B4-BE49-F238E27FC236}">
                <a16:creationId xmlns:a16="http://schemas.microsoft.com/office/drawing/2014/main" id="{1AE4A980-5F03-D1BD-BAF8-D4CEA82CA80F}"/>
              </a:ext>
            </a:extLst>
          </p:cNvPr>
          <p:cNvSpPr/>
          <p:nvPr/>
        </p:nvSpPr>
        <p:spPr>
          <a:xfrm>
            <a:off x="11501570" y="13706803"/>
            <a:ext cx="9161823" cy="3564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 Conclusion</a:t>
            </a:r>
          </a:p>
          <a:p>
            <a:pPr algn="ctr"/>
            <a:r>
              <a:rPr lang="en-GB" sz="2800" dirty="0"/>
              <a:t>Although we didn't reach as high of an accuracy score as we would have wanted to the current work is a good base to further analysis and improvements.  Even with the  current accuracy it would save hundreds of hours of manual work. </a:t>
            </a:r>
          </a:p>
        </p:txBody>
      </p:sp>
      <p:graphicFrame>
        <p:nvGraphicFramePr>
          <p:cNvPr id="19" name="Chart 18">
            <a:extLst>
              <a:ext uri="{FF2B5EF4-FFF2-40B4-BE49-F238E27FC236}">
                <a16:creationId xmlns:a16="http://schemas.microsoft.com/office/drawing/2014/main" id="{13ED4A64-1AC8-8553-0F9F-02C7C150500E}"/>
              </a:ext>
            </a:extLst>
          </p:cNvPr>
          <p:cNvGraphicFramePr/>
          <p:nvPr>
            <p:extLst>
              <p:ext uri="{D42A27DB-BD31-4B8C-83A1-F6EECF244321}">
                <p14:modId xmlns:p14="http://schemas.microsoft.com/office/powerpoint/2010/main" val="2264743195"/>
              </p:ext>
            </p:extLst>
          </p:nvPr>
        </p:nvGraphicFramePr>
        <p:xfrm>
          <a:off x="13447171" y="21616704"/>
          <a:ext cx="10166950" cy="6666634"/>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descr="Chart&#10;&#10;Description automatically generated with low confidence">
            <a:extLst>
              <a:ext uri="{FF2B5EF4-FFF2-40B4-BE49-F238E27FC236}">
                <a16:creationId xmlns:a16="http://schemas.microsoft.com/office/drawing/2014/main" id="{EEF6855B-157F-5029-AFED-081D5B0B9775}"/>
              </a:ext>
            </a:extLst>
          </p:cNvPr>
          <p:cNvPicPr>
            <a:picLocks noChangeAspect="1"/>
          </p:cNvPicPr>
          <p:nvPr/>
        </p:nvPicPr>
        <p:blipFill>
          <a:blip r:embed="rId4"/>
          <a:stretch>
            <a:fillRect/>
          </a:stretch>
        </p:blipFill>
        <p:spPr>
          <a:xfrm>
            <a:off x="242501" y="21399863"/>
            <a:ext cx="14986343" cy="7210553"/>
          </a:xfrm>
          <a:prstGeom prst="rect">
            <a:avLst/>
          </a:prstGeom>
        </p:spPr>
      </p:pic>
      <p:sp>
        <p:nvSpPr>
          <p:cNvPr id="12" name="Rounded Rectangle 11">
            <a:extLst>
              <a:ext uri="{FF2B5EF4-FFF2-40B4-BE49-F238E27FC236}">
                <a16:creationId xmlns:a16="http://schemas.microsoft.com/office/drawing/2014/main" id="{D175F5F2-D38D-DA48-60C7-BC7114CDAF19}"/>
              </a:ext>
            </a:extLst>
          </p:cNvPr>
          <p:cNvSpPr/>
          <p:nvPr/>
        </p:nvSpPr>
        <p:spPr>
          <a:xfrm>
            <a:off x="826658" y="17669947"/>
            <a:ext cx="20109949" cy="3085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 </a:t>
            </a:r>
            <a:r>
              <a:rPr lang="en-GB" dirty="0" err="1"/>
              <a:t>Misc</a:t>
            </a:r>
            <a:endParaRPr lang="en-GB" dirty="0"/>
          </a:p>
          <a:p>
            <a:pPr algn="ctr"/>
            <a:r>
              <a:rPr lang="en-GB" sz="2800" dirty="0"/>
              <a:t>We also tried to do image classification where we got the model working but had a hard time scraping the data. Confirming one of our risk that the image data would not be as easily accessible as we though before. Due to a lack of time we weren’t able to get the data required to get that extra part of the </a:t>
            </a:r>
            <a:r>
              <a:rPr lang="en-GB" sz="2800"/>
              <a:t>task working. </a:t>
            </a:r>
            <a:endParaRPr lang="en-GB" sz="2800" dirty="0"/>
          </a:p>
        </p:txBody>
      </p:sp>
    </p:spTree>
    <p:extLst>
      <p:ext uri="{BB962C8B-B14F-4D97-AF65-F5344CB8AC3E}">
        <p14:creationId xmlns:p14="http://schemas.microsoft.com/office/powerpoint/2010/main" val="3245174792"/>
      </p:ext>
    </p:extLst>
  </p:cSld>
  <p:clrMapOvr>
    <a:masterClrMapping/>
  </p:clrMapOvr>
</p:sld>
</file>

<file path=ppt/theme/theme1.xml><?xml version="1.0" encoding="utf-8"?>
<a:theme xmlns:a="http://schemas.openxmlformats.org/drawingml/2006/main" name="Afterglow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69</TotalTime>
  <Words>367</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Trade Gothic Next Cond</vt:lpstr>
      <vt:lpstr>Trade Gothic Next Light</vt:lpstr>
      <vt:lpstr>AfterglowVTI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Siim Pähn</dc:creator>
  <cp:lastModifiedBy>Siim Pähn</cp:lastModifiedBy>
  <cp:revision>2</cp:revision>
  <dcterms:created xsi:type="dcterms:W3CDTF">2022-12-15T07:42:37Z</dcterms:created>
  <dcterms:modified xsi:type="dcterms:W3CDTF">2022-12-15T08:53:42Z</dcterms:modified>
</cp:coreProperties>
</file>